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01E0A4B1-6D0B-4388-88E4-7D58CE3EC81C}">
  <a:tblStyle styleId="{01E0A4B1-6D0B-4388-88E4-7D58CE3EC8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f61b827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f61b827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ursos1y2.6d@gmail.co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714375" y="64293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REUNIÓN GENERAL DE PADRES (PRIMER TRIMESTRE)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57312" y="2428875"/>
            <a:ext cx="6400800" cy="39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PUNTOS DEL DÍA</a:t>
            </a:r>
            <a:endParaRPr sz="30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1. Presentación del profesorado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2. Objetivos, metodología y evaluación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3. Agenda y tutorías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4. Normas del centro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5. Actividades complementarias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6. Informaciones varias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898989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7. Ruegos y preguntas</a:t>
            </a:r>
            <a:endParaRPr/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" name="Google Shape;147;p22"/>
          <p:cNvGraphicFramePr/>
          <p:nvPr/>
        </p:nvGraphicFramePr>
        <p:xfrm>
          <a:off x="1500187" y="1500187"/>
          <a:ext cx="6215050" cy="4394200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3108325"/>
                <a:gridCol w="3106725"/>
              </a:tblGrid>
              <a:tr h="10890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CRITERIOS DE CALIFICACIÓN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PLÁSTICA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PORCENTAJE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901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CONTENIDOS: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El dibujo.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La creatividad.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El color.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FINALIZACIÓN DE LOS TRABAJOS Y LIMPIEZA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COMPORTAMIENTO Y ACTITUD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48" name="Google Shape;148;p22"/>
          <p:cNvSpPr txBox="1">
            <a:spLocks noGrp="1"/>
          </p:cNvSpPr>
          <p:nvPr>
            <p:ph type="title"/>
          </p:nvPr>
        </p:nvSpPr>
        <p:spPr>
          <a:xfrm>
            <a:off x="642937" y="571500"/>
            <a:ext cx="8229600" cy="439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CRITERIOS DE CALIFICACIÓN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" name="Google Shape;153;p23"/>
          <p:cNvGraphicFramePr/>
          <p:nvPr/>
        </p:nvGraphicFramePr>
        <p:xfrm>
          <a:off x="1143000" y="1500187"/>
          <a:ext cx="6357925" cy="4429100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3643300"/>
                <a:gridCol w="2714625"/>
              </a:tblGrid>
              <a:tr h="9334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CRITERIOS DE CALIFICACIÓN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INGLÉS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PORCENTAJE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2325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CONTENIDOS: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Examen escrito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Examen o exposición oral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Actividades escritas (</a:t>
                      </a:r>
                      <a:r>
                        <a:rPr lang="en-US" sz="1800" b="0" i="1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Pupil’s book</a:t>
                      </a: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8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-1143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Char char="-"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Actividades orales en clase</a:t>
                      </a:r>
                      <a:endParaRPr/>
                    </a:p>
                    <a:p>
                      <a:pPr marL="0" marR="0" lvl="0" indent="-1143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Char char="-"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Proyecto propio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PARTICIPACIÓN EN LAS ACTIVIDADES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85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COMPORTAMIENTO Y ACTITUD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0" i="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10%</a:t>
                      </a:r>
                      <a:endParaRPr/>
                    </a:p>
                  </a:txBody>
                  <a:tcPr marL="66675" marR="66675" marT="66675" marB="666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54" name="Google Shape;154;p23"/>
          <p:cNvSpPr txBox="1">
            <a:spLocks noGrp="1"/>
          </p:cNvSpPr>
          <p:nvPr>
            <p:ph type="title"/>
          </p:nvPr>
        </p:nvSpPr>
        <p:spPr>
          <a:xfrm>
            <a:off x="642937" y="571500"/>
            <a:ext cx="8229600" cy="439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CRITERIOS DE CALIFICACIÓN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AGENDA Y TUTORÍAS</a:t>
            </a:r>
            <a:endParaRPr/>
          </a:p>
        </p:txBody>
      </p:sp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35975" cy="506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Notas de las familias en el apartado de las familias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Justificaciones en su apartado correspondiente.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Avisar a los niños cuando hayan escrito una nota.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normas del centro en la agenda.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Fechas y calificaciones en su apartado.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Cortar la esquina cuando acabe la semana para ayudarles a encontrar la semana.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TUTORÍAS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Miércoles de 14h a 15h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NORMAS DEL CENTRO</a:t>
            </a:r>
            <a:endParaRPr/>
          </a:p>
        </p:txBody>
      </p:sp>
      <p:sp>
        <p:nvSpPr>
          <p:cNvPr id="166" name="Google Shape;166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Leer el boletín informativo (AMPA, horarios, normas…).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Horarios de entrada, puntualidad.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faltas de asistencia tienen que estar justificadas en la agenda por los padres o tutores del alumno/a.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Aseo: ir al baño antes de entrar al colegio, cuidar la higiene.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ACTIVIDADES COMPLEMENTARIAS DEL PRIMER TRIMESTRE</a:t>
            </a:r>
            <a:endParaRPr/>
          </a:p>
        </p:txBody>
      </p:sp>
      <p:sp>
        <p:nvSpPr>
          <p:cNvPr id="172" name="Google Shape;172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 colegio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Día de la Constitución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Fiesta de Navidad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2º de Primaria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Jardín botánico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Educación vial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INFORMACIONES VARIAS</a:t>
            </a:r>
            <a:endParaRPr/>
          </a:p>
        </p:txBody>
      </p:sp>
      <p:sp>
        <p:nvSpPr>
          <p:cNvPr id="178" name="Google Shape;178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preferente de alumnos con Trastorno del Espectro Autista (TEA).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Cooperativa.</a:t>
            </a: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Desayunos saludables.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 central del centro: La vuelta al mundo.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BLOG: </a:t>
            </a:r>
            <a:r>
              <a:rPr lang="en-US" sz="3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marypaloma6d.blogspot.com.es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Correo electrónico: </a:t>
            </a:r>
            <a:r>
              <a:rPr lang="en-US" sz="3200" b="1" i="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cursos1y2.6d@gmail.com</a:t>
            </a:r>
            <a:endParaRPr sz="3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b="1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b="1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b="1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8"/>
          <p:cNvSpPr txBox="1">
            <a:spLocks noGrp="1"/>
          </p:cNvSpPr>
          <p:nvPr>
            <p:ph type="title"/>
          </p:nvPr>
        </p:nvSpPr>
        <p:spPr>
          <a:xfrm>
            <a:off x="457200" y="104403"/>
            <a:ext cx="8229600" cy="904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CUENTAS COOPERATIVA</a:t>
            </a:r>
            <a:endParaRPr/>
          </a:p>
        </p:txBody>
      </p:sp>
      <p:sp>
        <p:nvSpPr>
          <p:cNvPr id="184" name="Google Shape;184;p28"/>
          <p:cNvSpPr txBox="1">
            <a:spLocks noGrp="1"/>
          </p:cNvSpPr>
          <p:nvPr>
            <p:ph type="body" idx="1"/>
          </p:nvPr>
        </p:nvSpPr>
        <p:spPr>
          <a:xfrm>
            <a:off x="457200" y="910600"/>
            <a:ext cx="8229600" cy="5448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err="1"/>
              <a:t>Saldo</a:t>
            </a:r>
            <a:r>
              <a:rPr lang="en-US" sz="2400" dirty="0"/>
              <a:t> </a:t>
            </a:r>
            <a:r>
              <a:rPr lang="en-US" sz="2400" dirty="0" err="1"/>
              <a:t>inicial</a:t>
            </a:r>
            <a:r>
              <a:rPr lang="en-US" sz="2400" dirty="0"/>
              <a:t> </a:t>
            </a:r>
            <a:r>
              <a:rPr lang="en-US" sz="2400" dirty="0" err="1"/>
              <a:t>curso</a:t>
            </a:r>
            <a:r>
              <a:rPr lang="en-US" sz="2400" dirty="0"/>
              <a:t> 2016-2017         			 </a:t>
            </a:r>
            <a:r>
              <a:rPr lang="en-US" sz="2400" dirty="0">
                <a:solidFill>
                  <a:srgbClr val="000000"/>
                </a:solidFill>
              </a:rPr>
              <a:t>594.38 €</a:t>
            </a: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rgbClr val="000000"/>
                </a:solidFill>
              </a:rPr>
              <a:t>Ingresos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curso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2017-2018 </a:t>
            </a:r>
            <a:r>
              <a:rPr lang="en-US" sz="2400" dirty="0">
                <a:solidFill>
                  <a:srgbClr val="000000"/>
                </a:solidFill>
              </a:rPr>
              <a:t>				  590     </a:t>
            </a:r>
            <a:r>
              <a:rPr lang="en-US" sz="2400" dirty="0"/>
              <a:t>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b="1" dirty="0"/>
              <a:t>TOTAL INGRESOS</a:t>
            </a:r>
            <a:r>
              <a:rPr lang="en-US" sz="2400" dirty="0"/>
              <a:t> 					</a:t>
            </a:r>
            <a:r>
              <a:rPr lang="en-US" sz="2400" dirty="0">
                <a:solidFill>
                  <a:srgbClr val="38761D"/>
                </a:solidFill>
              </a:rPr>
              <a:t>1184.38</a:t>
            </a:r>
            <a:r>
              <a:rPr lang="en-US" sz="2400" dirty="0"/>
              <a:t> </a:t>
            </a:r>
            <a:r>
              <a:rPr lang="en-US" sz="2400" dirty="0" smtClean="0"/>
              <a:t>€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b="1" dirty="0"/>
              <a:t>GASTOS </a:t>
            </a:r>
            <a:r>
              <a:rPr lang="en-US" sz="2400" b="1" dirty="0" err="1"/>
              <a:t>curso</a:t>
            </a:r>
            <a:r>
              <a:rPr lang="en-US" sz="2400" b="1" dirty="0"/>
              <a:t> 2017-2018</a:t>
            </a:r>
            <a:endParaRPr sz="2400" b="1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*Dolmen                               				580.55 €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*</a:t>
            </a:r>
            <a:r>
              <a:rPr lang="en-US" sz="2400" dirty="0" err="1"/>
              <a:t>Maxcopias</a:t>
            </a:r>
            <a:r>
              <a:rPr lang="en-US" sz="2400" dirty="0"/>
              <a:t>						 132.85 €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*Dolmen				       		 232.32 €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*Aula 3					   	   69.82 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*</a:t>
            </a:r>
            <a:r>
              <a:rPr lang="en-US" sz="2400" dirty="0" err="1"/>
              <a:t>Maxcopias</a:t>
            </a:r>
            <a:r>
              <a:rPr lang="en-US" sz="2400" dirty="0"/>
              <a:t>						118.60   €</a:t>
            </a: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/>
              <a:t>TOTAL GASTOS					</a:t>
            </a:r>
            <a:r>
              <a:rPr lang="en-US" sz="2400" dirty="0">
                <a:solidFill>
                  <a:srgbClr val="CC0000"/>
                </a:solidFill>
              </a:rPr>
              <a:t>1134.14 €</a:t>
            </a:r>
            <a:endParaRPr sz="2400" dirty="0">
              <a:solidFill>
                <a:srgbClr val="CC0000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</a:rPr>
              <a:t>SALDO FINAL A 30-06-18 </a:t>
            </a:r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b="1" dirty="0">
                <a:solidFill>
                  <a:srgbClr val="38761D"/>
                </a:solidFill>
              </a:rPr>
              <a:t>                            </a:t>
            </a:r>
            <a:r>
              <a:rPr lang="en-US" sz="2400" b="1" dirty="0" smtClean="0">
                <a:solidFill>
                  <a:srgbClr val="38761D"/>
                </a:solidFill>
              </a:rPr>
              <a:t>          </a:t>
            </a:r>
            <a:r>
              <a:rPr lang="en-US" sz="2400" b="1" dirty="0">
                <a:solidFill>
                  <a:srgbClr val="38761D"/>
                </a:solidFill>
              </a:rPr>
              <a:t>50.24 €  </a:t>
            </a:r>
            <a:r>
              <a:rPr lang="en-US" sz="2400" dirty="0">
                <a:solidFill>
                  <a:srgbClr val="000000"/>
                </a:solidFill>
              </a:rPr>
              <a:t>    </a:t>
            </a: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b="1" dirty="0">
                <a:solidFill>
                  <a:srgbClr val="741B47"/>
                </a:solidFill>
              </a:rPr>
              <a:t>PROPUESTA CUOTA CURSO 2018-2019             20€  </a:t>
            </a:r>
            <a:r>
              <a:rPr lang="en-US" sz="2400" dirty="0">
                <a:solidFill>
                  <a:srgbClr val="000000"/>
                </a:solidFill>
              </a:rPr>
              <a:t>   </a:t>
            </a: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RUEGOS Y PREGUNTAS</a:t>
            </a:r>
            <a:endParaRPr/>
          </a:p>
        </p:txBody>
      </p:sp>
      <p:sp>
        <p:nvSpPr>
          <p:cNvPr id="190" name="Google Shape;190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46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¡MUCHAS GRACIAS POR VUESTRA ATENCIÓN!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29" descr="Resultado de imagen de gracia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0112" y="3213100"/>
            <a:ext cx="7581900" cy="364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b="1" dirty="0" smtClean="0"/>
              <a:t>ACUERDOS LLEGADOS TRAS LA REUNIÓN</a:t>
            </a:r>
            <a:endParaRPr lang="es-ES" sz="36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hará cooperativa. 20€ / alumno. 3 madres se presentan voluntarias (una de cada clase).</a:t>
            </a:r>
          </a:p>
          <a:p>
            <a:r>
              <a:rPr lang="es-ES" dirty="0" smtClean="0"/>
              <a:t>Posible mezcla de las 3 clases. En tal caso, se volvería a convocar a las familias para una reunión.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 DE LENGUA</a:t>
            </a:r>
            <a:endParaRPr/>
          </a:p>
        </p:txBody>
      </p:sp>
      <p:graphicFrame>
        <p:nvGraphicFramePr>
          <p:cNvPr id="91" name="Google Shape;91;p14"/>
          <p:cNvGraphicFramePr/>
          <p:nvPr/>
        </p:nvGraphicFramePr>
        <p:xfrm>
          <a:off x="428625" y="1143000"/>
          <a:ext cx="8429600" cy="5357775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785925"/>
                <a:gridCol w="6643675"/>
              </a:tblGrid>
              <a:tr h="96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LECTURA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Leer textos en voz alta con una entonación adecuada, respetando signos de puntuación, interrogación y exclamación, manteniendo un ritmo lector fluido.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1119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COMPRENSIÓN LECTORA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Comprender textos de la vida cotidiana como carteles, horarios, normas…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Responder a preguntas relacionadas con un texto leído y ser capaz de expresar las ideas generales del mismo.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1149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EXPRESIÓN ORAL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Expresarse de forma oral con vocabulario adecuado y pronunciación correcta.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Comprender el sentido global de los textos orales, identificando la información más importante.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1179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EXPRESIÓN ESCRITA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Producir escritos propios de la vida del aula, noticias, descripciones, explicaciones simples…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Cuidar el orden, la caligrafía y la presentación de los textos.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DICTADO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Utilizar correctamente las mayúsculas y minúsculas, identificación y uso de los signos de puntuación (coma, punto, ¿?, ¡!, …).</a:t>
                      </a:r>
                      <a:endParaRPr/>
                    </a:p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Escribir correctamente, desde  un punto de vista ortográfico, palabras de uso habitual.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p15"/>
          <p:cNvGraphicFramePr/>
          <p:nvPr/>
        </p:nvGraphicFramePr>
        <p:xfrm>
          <a:off x="395287" y="333375"/>
          <a:ext cx="8358150" cy="1754886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624000"/>
                <a:gridCol w="1295400"/>
                <a:gridCol w="2376475"/>
                <a:gridCol w="1439850"/>
                <a:gridCol w="1622425"/>
              </a:tblGrid>
              <a:tr h="3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428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Comunicación oral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Escritura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Competencia lectora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Biblioteca/ Competencia lectora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Ortografía</a:t>
                      </a:r>
                      <a:r>
                        <a:rPr lang="en-US" sz="2000" b="0" i="0" u="none" strike="noStrike" cap="none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 </a:t>
                      </a:r>
                      <a:r>
                        <a:rPr lang="en-US" sz="2000" b="0" i="0" u="none" strike="noStrike" cap="none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Escritura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Ortografía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Juegos de lengua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graphicFrame>
        <p:nvGraphicFramePr>
          <p:cNvPr id="97" name="Google Shape;97;p15"/>
          <p:cNvGraphicFramePr/>
          <p:nvPr/>
        </p:nvGraphicFramePr>
        <p:xfrm>
          <a:off x="395287" y="2492375"/>
          <a:ext cx="8358150" cy="1754175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624000"/>
                <a:gridCol w="1295400"/>
                <a:gridCol w="2376475"/>
                <a:gridCol w="1439850"/>
                <a:gridCol w="1622425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427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Comunicación oral.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Escritura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Biblioteca/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Competen-cia lectora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Competencia lectora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Ortografía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Ortografía/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escritura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Juegos de lengua.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98" name="Google Shape;98;p15"/>
          <p:cNvSpPr txBox="1"/>
          <p:nvPr/>
        </p:nvSpPr>
        <p:spPr>
          <a:xfrm>
            <a:off x="395287" y="0"/>
            <a:ext cx="1008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2ºA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395287" y="2133600"/>
            <a:ext cx="6477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2ºB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468312" y="4365625"/>
            <a:ext cx="6477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2ºC</a:t>
            </a:r>
            <a:endParaRPr/>
          </a:p>
        </p:txBody>
      </p:sp>
      <p:graphicFrame>
        <p:nvGraphicFramePr>
          <p:cNvPr id="101" name="Google Shape;101;p15"/>
          <p:cNvGraphicFramePr/>
          <p:nvPr/>
        </p:nvGraphicFramePr>
        <p:xfrm>
          <a:off x="395287" y="4797425"/>
          <a:ext cx="8358150" cy="1935480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624000"/>
                <a:gridCol w="1295400"/>
                <a:gridCol w="2376475"/>
                <a:gridCol w="1544625"/>
                <a:gridCol w="1517650"/>
              </a:tblGrid>
              <a:tr h="3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428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Comunicación oral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Ortografía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Ortografía</a:t>
                      </a:r>
                      <a:r>
                        <a:rPr lang="en-US" sz="2000" b="0" i="0" u="none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</a:t>
                      </a:r>
                      <a:r>
                        <a:rPr lang="en-US" sz="2000" b="0" i="0" u="none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Escritura</a:t>
                      </a:r>
                      <a:endParaRPr sz="2000" b="0" i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Biblioteca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/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Competencia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lectora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Escritura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Competencia lectora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Juegos de lengua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468312" y="1889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 DE MATEMÁTICAS</a:t>
            </a:r>
            <a:endParaRPr/>
          </a:p>
        </p:txBody>
      </p:sp>
      <p:graphicFrame>
        <p:nvGraphicFramePr>
          <p:cNvPr id="107" name="Google Shape;107;p16"/>
          <p:cNvGraphicFramePr/>
          <p:nvPr/>
        </p:nvGraphicFramePr>
        <p:xfrm>
          <a:off x="357187" y="1357312"/>
          <a:ext cx="8501050" cy="5433670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857375"/>
                <a:gridCol w="6643675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NUMERACIÓN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Escritura de series ascendentes y descendentes de cadencia 3, 4, 5, 10 ó 100; a partir de un número dado.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Identificar números pares e impares en una lista de números menores de 1000.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Enumerar, ordenar y descomponer números menores de 1000.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CÁLCULO MENTAL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Calcular mentalmente sumas y restas sin llevadas.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Calcular dobles y mitades.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Conocer y memorizar las tablas de multiplicar de todos los números del 1 al 10.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67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OPERACIONES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Efectuar sumas y restas con y sin llevadas.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Expresar una multiplicación en forma de suma de sumandos iguales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1331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PROBLEMAS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Formular problemas sencillos en los que se precise contar, leer y escribir números hasta el 999.</a:t>
                      </a:r>
                      <a:endParaRPr/>
                    </a:p>
                    <a:p>
                      <a:pPr marL="0" marR="0" lvl="0" indent="-635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"/>
                        <a:buFont typeface="Noto Sans Symbols"/>
                        <a:buChar char="∙"/>
                      </a:pPr>
                      <a:r>
                        <a:rPr lang="en-US" sz="14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Resolver problemas de la vida cotidiana de forma razonada, mediante sumas, restas y multiplicaciones.</a:t>
                      </a:r>
                      <a:endParaRPr/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  <a:tr h="1331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MAGNITUDES, MEDIDA Y GEOMETRÍA</a:t>
                      </a:r>
                      <a:endParaRPr/>
                    </a:p>
                  </a:txBody>
                  <a:tcPr marL="48450" marR="48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Longitud: el metro y el centrímetro.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Peso: Comparación de pesos. El kg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Capacidad: el litro como unidad de medida.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Sistema monetario: relación entre monedas y billetas hasta 50 €.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Tiempo: relación entre minuto, hora, día, semana.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Geometría: Orientación espacial en un plano.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Rectas, paralelas y perpendiculares. Polígonos y sus partes.</a:t>
                      </a:r>
                      <a:endParaRPr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8450" marR="484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/>
        </p:nvGraphicFramePr>
        <p:xfrm>
          <a:off x="395287" y="404812"/>
          <a:ext cx="8358175" cy="1713611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257300"/>
                <a:gridCol w="1406525"/>
                <a:gridCol w="2238375"/>
                <a:gridCol w="1508125"/>
                <a:gridCol w="1947850"/>
              </a:tblGrid>
              <a:tr h="3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387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 problemas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Problemas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Numeración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TIC/ Juegos matemáticos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Operaciones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Desarrollo del pensamiento matemático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Magnitudes, medida y geometría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Registro de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 y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Agilidad mental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13" name="Google Shape;113;p17"/>
          <p:cNvSpPr txBox="1"/>
          <p:nvPr/>
        </p:nvSpPr>
        <p:spPr>
          <a:xfrm>
            <a:off x="323850" y="0"/>
            <a:ext cx="6477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2ºA</a:t>
            </a:r>
            <a:endParaRPr/>
          </a:p>
        </p:txBody>
      </p:sp>
      <p:sp>
        <p:nvSpPr>
          <p:cNvPr id="114" name="Google Shape;114;p17"/>
          <p:cNvSpPr txBox="1"/>
          <p:nvPr/>
        </p:nvSpPr>
        <p:spPr>
          <a:xfrm>
            <a:off x="395287" y="2133600"/>
            <a:ext cx="576262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2ºB</a:t>
            </a:r>
            <a:endParaRPr/>
          </a:p>
        </p:txBody>
      </p:sp>
      <p:graphicFrame>
        <p:nvGraphicFramePr>
          <p:cNvPr id="115" name="Google Shape;115;p17"/>
          <p:cNvGraphicFramePr/>
          <p:nvPr/>
        </p:nvGraphicFramePr>
        <p:xfrm>
          <a:off x="395287" y="2492375"/>
          <a:ext cx="8358175" cy="1766875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257300"/>
                <a:gridCol w="1335075"/>
                <a:gridCol w="2232025"/>
                <a:gridCol w="1368425"/>
                <a:gridCol w="2165350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Numeración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Operaciones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Desarrollo del pensamiento matemático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TIC/ Juegos matemáticos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Magnitudes, medida y geometría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Registro de C. Mental y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Agilidad mental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2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 problemas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Problemas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16" name="Google Shape;116;p17"/>
          <p:cNvSpPr txBox="1"/>
          <p:nvPr/>
        </p:nvSpPr>
        <p:spPr>
          <a:xfrm>
            <a:off x="468312" y="4292600"/>
            <a:ext cx="5746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2ºC</a:t>
            </a:r>
            <a:endParaRPr/>
          </a:p>
        </p:txBody>
      </p:sp>
      <p:graphicFrame>
        <p:nvGraphicFramePr>
          <p:cNvPr id="117" name="Google Shape;117;p17"/>
          <p:cNvGraphicFramePr/>
          <p:nvPr/>
        </p:nvGraphicFramePr>
        <p:xfrm>
          <a:off x="395287" y="4724400"/>
          <a:ext cx="8358150" cy="1892554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257300"/>
                <a:gridCol w="1335075"/>
                <a:gridCol w="2232025"/>
                <a:gridCol w="1655750"/>
                <a:gridCol w="1878000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LUNES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MARTES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MIÉRCOLES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JUEVES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VIERNES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565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Numeración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Operaciones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Magnitudes, medida y geometría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Desarrollo del pensamiento matemático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Registro de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 y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Agilidad mental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2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rgbClr val="1F497D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 Mental problemas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Problemas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TIC/ Juegos matemáticos</a:t>
                      </a: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CIENCIAS NATURALES Y SOCIALES</a:t>
            </a:r>
            <a:endParaRPr/>
          </a:p>
        </p:txBody>
      </p:sp>
      <p:graphicFrame>
        <p:nvGraphicFramePr>
          <p:cNvPr id="123" name="Google Shape;123;p18"/>
          <p:cNvGraphicFramePr/>
          <p:nvPr/>
        </p:nvGraphicFramePr>
        <p:xfrm>
          <a:off x="571500" y="1500187"/>
          <a:ext cx="8072400" cy="4121785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2017700"/>
                <a:gridCol w="2019300"/>
                <a:gridCol w="2017700"/>
                <a:gridCol w="2017700"/>
              </a:tblGrid>
              <a:tr h="860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PRIMER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SEGUNDO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TERCER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652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C.NATURALES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 cuerpo humano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Hábitos saludables.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*Minilab: Yoga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Las plantas.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Los animales.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*Minilab: animales reciclados.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Los materiales.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Las máquinas.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*Minilab: Una máquina.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C.SOCIALES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Los </a:t>
                      </a:r>
                      <a:r>
                        <a:rPr lang="en-US" sz="20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medios</a:t>
                      </a: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de </a:t>
                      </a:r>
                      <a:r>
                        <a:rPr lang="en-US" sz="20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transporte</a:t>
                      </a: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sz="20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 </a:t>
                      </a:r>
                      <a:r>
                        <a:rPr lang="en-US" sz="20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tiempo</a:t>
                      </a: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sz="20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</a:t>
                      </a: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Minilab: </a:t>
                      </a:r>
                      <a:r>
                        <a:rPr lang="en-US" sz="20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Veleta</a:t>
                      </a:r>
                      <a:endParaRPr sz="20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Los paisajes.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 Tierra.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 Paisaje 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 universo</a:t>
                      </a: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España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*Reloj de sol.</a:t>
                      </a:r>
                      <a:endParaRPr sz="2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INGLÉS</a:t>
            </a:r>
            <a:endParaRPr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1"/>
          </p:nvPr>
        </p:nvSpPr>
        <p:spPr>
          <a:xfrm>
            <a:off x="395287" y="3860800"/>
            <a:ext cx="8229600" cy="20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Festividades: Halloween, Christmas, Carnival, Easter.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 around the world.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sesiones semanales se dedicarán al método y 2 sesiones al proyecto propio del centro, donde se trabajarán más las destrezas orales.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repasar en casa hay una aplicación offline. Además también cuentan con juegos y actividades de repaso de cada unidad en el blog.</a:t>
            </a:r>
            <a:endParaRPr/>
          </a:p>
        </p:txBody>
      </p:sp>
      <p:graphicFrame>
        <p:nvGraphicFramePr>
          <p:cNvPr id="130" name="Google Shape;130;p19"/>
          <p:cNvGraphicFramePr/>
          <p:nvPr/>
        </p:nvGraphicFramePr>
        <p:xfrm>
          <a:off x="250825" y="1230312"/>
          <a:ext cx="8424825" cy="2284400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263650"/>
                <a:gridCol w="2449500"/>
                <a:gridCol w="2341550"/>
                <a:gridCol w="2370125"/>
              </a:tblGrid>
              <a:tr h="652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PRIMER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SEGUNDO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TERCER TRIMESTRE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1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INGLÉS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Partes de la casa y objetos de casa.</a:t>
                      </a:r>
                      <a:endParaRPr sz="20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Animales domésticos y su alimento.</a:t>
                      </a:r>
                      <a:endParaRPr sz="20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Ropa, estaciones y naturaleza.</a:t>
                      </a:r>
                      <a:endParaRPr sz="2000" b="0" i="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Juegos y normas del cole.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 salud.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Partes de la ciudad y educación vial.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endParaRPr/>
          </a:p>
        </p:txBody>
      </p:sp>
      <p:sp>
        <p:nvSpPr>
          <p:cNvPr id="136" name="Google Shape;136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Trabajaremos la identidad personal, la convivencia y las emociones principalmente.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 ello lo trabajaremos a través de cuentos, lecturas clásicas, el libro del emocionario, cortos educativos, juegos de roleplay</a:t>
            </a:r>
            <a:r>
              <a:rPr lang="en-US"/>
              <a:t> y el Programa Escolar de Desarrolo Emocional.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>
            <a:spLocks noGrp="1"/>
          </p:cNvSpPr>
          <p:nvPr>
            <p:ph type="title"/>
          </p:nvPr>
        </p:nvSpPr>
        <p:spPr>
          <a:xfrm>
            <a:off x="642937" y="571500"/>
            <a:ext cx="8229600" cy="439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CRITERIOS DE CALIFICACIÓN</a:t>
            </a:r>
            <a:endParaRPr/>
          </a:p>
        </p:txBody>
      </p:sp>
      <p:graphicFrame>
        <p:nvGraphicFramePr>
          <p:cNvPr id="142" name="Google Shape;142;p21"/>
          <p:cNvGraphicFramePr/>
          <p:nvPr/>
        </p:nvGraphicFramePr>
        <p:xfrm>
          <a:off x="708149" y="1233591"/>
          <a:ext cx="7704100" cy="5366055"/>
        </p:xfrm>
        <a:graphic>
          <a:graphicData uri="http://schemas.openxmlformats.org/drawingml/2006/table">
            <a:tbl>
              <a:tblPr>
                <a:noFill/>
                <a:tableStyleId>{01E0A4B1-6D0B-4388-88E4-7D58CE3EC81C}</a:tableStyleId>
              </a:tblPr>
              <a:tblGrid>
                <a:gridCol w="1922450"/>
                <a:gridCol w="1924050"/>
                <a:gridCol w="966775"/>
                <a:gridCol w="1924050"/>
                <a:gridCol w="966775"/>
              </a:tblGrid>
              <a:tr h="4111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ÁREA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CONTENIDOS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ACTITUD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EB4E3"/>
                    </a:solidFill>
                  </a:tcPr>
                </a:tc>
              </a:tr>
              <a:tr h="1131875">
                <a:tc rowSpan="3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LENGUA, </a:t>
                      </a: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MATEMÁTICAS, </a:t>
                      </a: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CIENCIAS NATURALES  Y </a:t>
                      </a: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CIENCIAS SOCIALES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 Pruebas de evaluación y control de contenidos.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Escucha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</a:t>
                      </a: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Participación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Esfuerzo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y </a:t>
                      </a: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trabajo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en </a:t>
                      </a: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clase</a:t>
                      </a:r>
                      <a:endParaRPr sz="1400" b="0" i="0" u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Orden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y </a:t>
                      </a: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limpieza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en </a:t>
                      </a: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sus</a:t>
                      </a:r>
                      <a:r>
                        <a:rPr lang="en-US" sz="1400" b="0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400" b="0" i="0" u="none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trabajos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8509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 Libros, cuaderno de trabajo y fichas.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795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 Proyectos, murales, trabajos audiovisuales, informáticos…</a:t>
                      </a: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E5E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VALORES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Trabajos en soporte escrito, audiovisual, informático…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b="0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30 %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Escucha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           </a:t>
                      </a:r>
                      <a:endParaRPr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Participación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 </a:t>
                      </a:r>
                      <a:endParaRPr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Esfuerzo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y </a:t>
                      </a: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trabajo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en </a:t>
                      </a: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clase</a:t>
                      </a:r>
                      <a:endParaRPr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Orden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y </a:t>
                      </a: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limpieza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en </a:t>
                      </a: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sus</a:t>
                      </a:r>
                      <a:r>
                        <a:rPr lang="en-US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dk1"/>
                          </a:solidFill>
                        </a:rPr>
                        <a:t>trabajos</a:t>
                      </a:r>
                      <a:endParaRPr sz="1800" dirty="0"/>
                    </a:p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/>
                        <a:t>                                  </a:t>
                      </a:r>
                      <a:r>
                        <a:rPr lang="en-US" sz="1800" b="1" i="0" u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70 %</a:t>
                      </a:r>
                      <a:endParaRPr dirty="0"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1237</Words>
  <Application>Microsoft Office PowerPoint</Application>
  <PresentationFormat>Presentación en pantalla (4:3)</PresentationFormat>
  <Paragraphs>338</Paragraphs>
  <Slides>18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REUNIÓN GENERAL DE PADRES (PRIMER TRIMESTRE) </vt:lpstr>
      <vt:lpstr>OBJETIVOS DE LENGUA</vt:lpstr>
      <vt:lpstr>Diapositiva 3</vt:lpstr>
      <vt:lpstr>OBJETIVOS DE MATEMÁTICAS</vt:lpstr>
      <vt:lpstr>Diapositiva 5</vt:lpstr>
      <vt:lpstr>CIENCIAS NATURALES Y SOCIALES</vt:lpstr>
      <vt:lpstr>INGLÉS</vt:lpstr>
      <vt:lpstr>VALORES</vt:lpstr>
      <vt:lpstr>CRITERIOS DE CALIFICACIÓN</vt:lpstr>
      <vt:lpstr>CRITERIOS DE CALIFICACIÓN</vt:lpstr>
      <vt:lpstr>CRITERIOS DE CALIFICACIÓN</vt:lpstr>
      <vt:lpstr>AGENDA Y TUTORÍAS</vt:lpstr>
      <vt:lpstr>NORMAS DEL CENTRO</vt:lpstr>
      <vt:lpstr>ACTIVIDADES COMPLEMENTARIAS DEL PRIMER TRIMESTRE</vt:lpstr>
      <vt:lpstr>INFORMACIONES VARIAS</vt:lpstr>
      <vt:lpstr>CUENTAS COOPERATIVA</vt:lpstr>
      <vt:lpstr>RUEGOS Y PREGUNTAS</vt:lpstr>
      <vt:lpstr>ACUERDOS LLEGADOS TRAS LA REUNIÓN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GENERAL DE PADRES (PRIMER TRIMESTRE) </dc:title>
  <cp:lastModifiedBy>Paloma Arcediano Rey</cp:lastModifiedBy>
  <cp:revision>4</cp:revision>
  <dcterms:modified xsi:type="dcterms:W3CDTF">2018-10-02T19:29:28Z</dcterms:modified>
</cp:coreProperties>
</file>