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Playfair Display"/>
      <p:regular r:id="rId20"/>
      <p:bold r:id="rId21"/>
      <p:italic r:id="rId22"/>
      <p:boldItalic r:id="rId23"/>
    </p:embeddedFont>
    <p:embeddedFont>
      <p:font typeface="Lato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fairDisplay-regular.fntdata"/><Relationship Id="rId22" Type="http://schemas.openxmlformats.org/officeDocument/2006/relationships/font" Target="fonts/PlayfairDisplay-italic.fntdata"/><Relationship Id="rId21" Type="http://schemas.openxmlformats.org/officeDocument/2006/relationships/font" Target="fonts/PlayfairDisplay-bold.fntdata"/><Relationship Id="rId24" Type="http://schemas.openxmlformats.org/officeDocument/2006/relationships/font" Target="fonts/Lato-regular.fntdata"/><Relationship Id="rId23" Type="http://schemas.openxmlformats.org/officeDocument/2006/relationships/font" Target="fonts/PlayfairDisplay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ato-italic.fntdata"/><Relationship Id="rId25" Type="http://schemas.openxmlformats.org/officeDocument/2006/relationships/font" Target="fonts/Lato-bold.fntdata"/><Relationship Id="rId27" Type="http://schemas.openxmlformats.org/officeDocument/2006/relationships/font" Target="fonts/La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573fbdc6b7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573fbdc6b7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573fbdc6b7_5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573fbdc6b7_5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c6f83aa91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c6f83aa91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c6f83aa91_0_9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c6f83aa91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573fbdc6b7_1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573fbdc6b7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c6f83aa91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c6f83aa91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c6f83aa91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c6f83aa91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573fbdc6b7_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573fbdc6b7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c6f83aa91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c6f83aa91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573fbdc6b7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573fbdc6b7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573fbdc6b7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573fbdc6b7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573fbdc6b7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573fbdc6b7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573fbdc6b7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573fbdc6b7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dk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coral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6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google.com/url?sa=t&amp;rct=j&amp;q=&amp;esrc=s&amp;source=web&amp;cd=1&amp;ved=2ahUKEwjN6bOcqoziAhUS_RQKHRIABTEQFjAAegQIAhAC&amp;url=http%3A%2F%2Fwww.eskolabakegune.euskadi.eus%2Fc%2Fdocument_library%2Fget_file%3Fuuid%3Da03764ed-f2bc-4947-9871-22db2c0e8e14%26groupId%3D2211625&amp;usg=AOvVaw1-Qs9p7czRfbeBllMfDE8t" TargetMode="External"/><Relationship Id="rId4" Type="http://schemas.openxmlformats.org/officeDocument/2006/relationships/image" Target="../media/image13.png"/><Relationship Id="rId5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2976125" y="1012375"/>
            <a:ext cx="3196200" cy="303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/>
              <a:t>RECETA PARA LA MEDIACIÓN ENTRE IGUALES: PERFIL DEL ALUMNO MEDIADOR</a:t>
            </a:r>
            <a:endParaRPr sz="3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>
            <p:ph type="title"/>
          </p:nvPr>
        </p:nvSpPr>
        <p:spPr>
          <a:xfrm>
            <a:off x="308325" y="1132138"/>
            <a:ext cx="3418800" cy="309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24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Una vez finalizada la sesión, los mediadores hacen una evaluación de la misma. Posteriormente se  revisa el cumplimiento del acuerdo.</a:t>
            </a:r>
            <a:endParaRPr b="0" sz="24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30" name="Google Shape;13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6500" y="1132200"/>
            <a:ext cx="4915800" cy="3092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/>
          <p:nvPr>
            <p:ph type="title"/>
          </p:nvPr>
        </p:nvSpPr>
        <p:spPr>
          <a:xfrm>
            <a:off x="311700" y="391350"/>
            <a:ext cx="8584200" cy="98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Ingrediente 3: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Pasar a la acción</a:t>
            </a:r>
            <a:endParaRPr/>
          </a:p>
        </p:txBody>
      </p:sp>
      <p:sp>
        <p:nvSpPr>
          <p:cNvPr id="136" name="Google Shape;136;p23"/>
          <p:cNvSpPr txBox="1"/>
          <p:nvPr>
            <p:ph idx="1" type="body"/>
          </p:nvPr>
        </p:nvSpPr>
        <p:spPr>
          <a:xfrm>
            <a:off x="311700" y="2126950"/>
            <a:ext cx="3459000" cy="129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/>
              <a:t>Participar en todas las </a:t>
            </a:r>
            <a:endParaRPr sz="2400"/>
          </a:p>
          <a:p>
            <a:pPr indent="0" lvl="0" marL="3600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/>
              <a:t>fases del proceso </a:t>
            </a:r>
            <a:endParaRPr sz="2400"/>
          </a:p>
          <a:p>
            <a:pPr indent="0" lvl="0" marL="3600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/>
              <a:t>mediador.</a:t>
            </a:r>
            <a:endParaRPr sz="2400"/>
          </a:p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37" name="Google Shape;13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28050" y="69750"/>
            <a:ext cx="4867850" cy="48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7075" y="842787"/>
            <a:ext cx="1609025" cy="345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9450" y="1328950"/>
            <a:ext cx="3769099" cy="2826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59000" y="2583365"/>
            <a:ext cx="2977624" cy="1961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4"/>
          <p:cNvPicPr preferRelativeResize="0"/>
          <p:nvPr/>
        </p:nvPicPr>
        <p:blipFill rotWithShape="1">
          <a:blip r:embed="rId6">
            <a:alphaModFix/>
          </a:blip>
          <a:srcRect b="0" l="47064" r="0" t="0"/>
          <a:stretch/>
        </p:blipFill>
        <p:spPr>
          <a:xfrm>
            <a:off x="4449425" y="457250"/>
            <a:ext cx="2701901" cy="205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5"/>
          <p:cNvSpPr txBox="1"/>
          <p:nvPr>
            <p:ph type="title"/>
          </p:nvPr>
        </p:nvSpPr>
        <p:spPr>
          <a:xfrm>
            <a:off x="386075" y="530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/>
              <a:t>Contacto</a:t>
            </a:r>
            <a:endParaRPr sz="3000"/>
          </a:p>
        </p:txBody>
      </p:sp>
      <p:sp>
        <p:nvSpPr>
          <p:cNvPr id="151" name="Google Shape;151;p25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1" lang="es" sz="1400"/>
            </a:b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s"/>
              <a:t>Colección completa de recetas disponible en:</a:t>
            </a:r>
            <a:endParaRPr/>
          </a:p>
          <a:p>
            <a:pPr indent="-304800" lvl="0" marL="457200" rtl="0" algn="l">
              <a:spcBef>
                <a:spcPts val="1600"/>
              </a:spcBef>
              <a:spcAft>
                <a:spcPts val="0"/>
              </a:spcAft>
              <a:buSzPts val="1200"/>
              <a:buChar char="-"/>
            </a:pPr>
            <a:r>
              <a:rPr lang="es"/>
              <a:t>blog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s"/>
              <a:t>página web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s"/>
              <a:t>buzón de sugerencias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52" name="Google Shape;15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2800" y="90425"/>
            <a:ext cx="5557785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Bibliografía</a:t>
            </a:r>
            <a:endParaRPr/>
          </a:p>
        </p:txBody>
      </p:sp>
      <p:sp>
        <p:nvSpPr>
          <p:cNvPr id="158" name="Google Shape;158;p26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s"/>
              <a:t>CÓMO PONER EN MARCHA, PASO A PASO UN PROGRAMA DE MEDIACIÓN ESCOLAR ENTRE COMPAÑEROS/AS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s" u="sng">
                <a:solidFill>
                  <a:schemeClr val="hlink"/>
                </a:solidFill>
                <a:hlinkClick r:id="rId3"/>
              </a:rPr>
              <a:t>Link de acceso</a:t>
            </a:r>
            <a:endParaRPr/>
          </a:p>
          <a:p>
            <a:pPr indent="-304800" lvl="0" marL="457200" rtl="0" algn="l">
              <a:spcBef>
                <a:spcPts val="1600"/>
              </a:spcBef>
              <a:spcAft>
                <a:spcPts val="0"/>
              </a:spcAft>
              <a:buSzPts val="1200"/>
              <a:buChar char="-"/>
            </a:pPr>
            <a:r>
              <a:rPr lang="es"/>
              <a:t>MATERIALES PROPORCIONADOS POR LA PONENTE: María Luz Sánchez García-Arista.</a:t>
            </a:r>
            <a:endParaRPr/>
          </a:p>
          <a:p>
            <a:pPr indent="0" lvl="0" marL="9144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59" name="Google Shape;15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9456" y="1311300"/>
            <a:ext cx="5294342" cy="3035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70375" y="4660078"/>
            <a:ext cx="771094" cy="2679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265500" y="1107950"/>
            <a:ext cx="4045200" cy="197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¿Qué significa ser mediador de conflictos?</a:t>
            </a:r>
            <a:endParaRPr/>
          </a:p>
        </p:txBody>
      </p:sp>
      <p:sp>
        <p:nvSpPr>
          <p:cNvPr id="65" name="Google Shape;65;p1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¿Qué se necesita?</a:t>
            </a:r>
            <a:endParaRPr b="1"/>
          </a:p>
          <a:p>
            <a:pPr indent="-323850" lvl="0" marL="457200" rtl="0" algn="l">
              <a:spcBef>
                <a:spcPts val="800"/>
              </a:spcBef>
              <a:spcAft>
                <a:spcPts val="0"/>
              </a:spcAft>
              <a:buSzPts val="1500"/>
              <a:buChar char="●"/>
            </a:pPr>
            <a:r>
              <a:rPr lang="es" sz="1500"/>
              <a:t>Ingrediente</a:t>
            </a:r>
            <a:r>
              <a:rPr lang="es" sz="1500"/>
              <a:t> 1: Cualidades para ser mediador.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s" sz="1500"/>
              <a:t>Ingrediente</a:t>
            </a:r>
            <a:r>
              <a:rPr lang="es" sz="1500"/>
              <a:t> 2: Conocer el proceso de mediación.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s" sz="1500"/>
              <a:t>Ingrediente</a:t>
            </a:r>
            <a:r>
              <a:rPr lang="es" sz="1500"/>
              <a:t> 3: Pasar a la acción.</a:t>
            </a:r>
            <a:endParaRPr sz="15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s"/>
              <a:t>Preparación</a:t>
            </a:r>
            <a:endParaRPr b="1"/>
          </a:p>
          <a:p>
            <a:pPr indent="-323850" lvl="0" marL="457200" rtl="0" algn="l">
              <a:spcBef>
                <a:spcPts val="800"/>
              </a:spcBef>
              <a:spcAft>
                <a:spcPts val="0"/>
              </a:spcAft>
              <a:buSzPts val="1500"/>
              <a:buAutoNum type="arabicPeriod"/>
            </a:pPr>
            <a:r>
              <a:rPr lang="es" sz="1500"/>
              <a:t>Participar en un proceso de formación.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es" sz="1500"/>
              <a:t>Acudir a las reuniones de seguimiento.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es" sz="1500"/>
              <a:t>Rellenar las fichas de registro de las mediaciones realizadas.</a:t>
            </a:r>
            <a:endParaRPr sz="1500"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575" y="3082850"/>
            <a:ext cx="3734724" cy="160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391350"/>
            <a:ext cx="8584200" cy="98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Ingrediente 1: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Cualidades para ser mediador</a:t>
            </a:r>
            <a:r>
              <a:rPr lang="es"/>
              <a:t> 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4485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Ser </a:t>
            </a:r>
            <a:r>
              <a:rPr lang="es"/>
              <a:t> neutral.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Escuchar activamente.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Mostrar empatía.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Ser capaz de crear un clima de confianza.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Ser  paciente y proactivo.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Tener interés por  ayudar a otros/as compañeros/as.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Tener facilidad de palabra.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Ser respetuoso con los demás.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Comprometerse a participar en el programa todo el curso.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Saber mantener la confidencialidad.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 rotWithShape="1">
          <a:blip r:embed="rId3">
            <a:alphaModFix/>
          </a:blip>
          <a:srcRect b="0" l="0" r="0" t="25166"/>
          <a:stretch/>
        </p:blipFill>
        <p:spPr>
          <a:xfrm>
            <a:off x="5906625" y="1530425"/>
            <a:ext cx="2373950" cy="150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82506" y="3747775"/>
            <a:ext cx="1608295" cy="98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391350"/>
            <a:ext cx="8584200" cy="98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Ingrediente 2: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Conocer el proceso de mediación</a:t>
            </a:r>
            <a:endParaRPr/>
          </a:p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311700" y="14485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Fase 1: </a:t>
            </a:r>
            <a:r>
              <a:rPr lang="es"/>
              <a:t>PREMEDIACIÓN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Fase 2: MEDIACIÓN</a:t>
            </a:r>
            <a:endParaRPr/>
          </a:p>
          <a:p>
            <a:pPr indent="-3175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s"/>
              <a:t>Presentación y Reglas de juego</a:t>
            </a:r>
            <a:endParaRPr/>
          </a:p>
          <a:p>
            <a:pPr indent="-3175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s"/>
              <a:t>Cuéntame</a:t>
            </a:r>
            <a:endParaRPr/>
          </a:p>
          <a:p>
            <a:pPr indent="-3175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s"/>
              <a:t>Aclarar el problema</a:t>
            </a:r>
            <a:endParaRPr/>
          </a:p>
          <a:p>
            <a:pPr indent="-3175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s"/>
              <a:t>Proponer soluciones</a:t>
            </a:r>
            <a:endParaRPr/>
          </a:p>
          <a:p>
            <a:pPr indent="-3175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s"/>
              <a:t>Llegar al acuerdo</a:t>
            </a:r>
            <a:endParaRPr/>
          </a:p>
          <a:p>
            <a:pPr indent="-342900" lvl="0" marL="450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Fase 3: Verificación de ACUERDOS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5800" y="1756200"/>
            <a:ext cx="3734724" cy="2801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Fase 1: Premediación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/>
          <p:nvPr/>
        </p:nvSpPr>
        <p:spPr>
          <a:xfrm flipH="1">
            <a:off x="396350" y="3423850"/>
            <a:ext cx="2110500" cy="1293900"/>
          </a:xfrm>
          <a:prstGeom prst="snip1Rect">
            <a:avLst>
              <a:gd fmla="val 16667" name="adj"/>
            </a:avLst>
          </a:prstGeom>
          <a:solidFill>
            <a:srgbClr val="EA99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8"/>
          <p:cNvSpPr/>
          <p:nvPr/>
        </p:nvSpPr>
        <p:spPr>
          <a:xfrm rot="5400000">
            <a:off x="4113900" y="-2323200"/>
            <a:ext cx="986100" cy="8046600"/>
          </a:xfrm>
          <a:prstGeom prst="right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EA99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8"/>
          <p:cNvSpPr txBox="1"/>
          <p:nvPr/>
        </p:nvSpPr>
        <p:spPr>
          <a:xfrm>
            <a:off x="828150" y="1293825"/>
            <a:ext cx="7557600" cy="4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Lato"/>
                <a:ea typeface="Lato"/>
                <a:cs typeface="Lato"/>
                <a:sym typeface="Lato"/>
              </a:rPr>
              <a:t>E</a:t>
            </a:r>
            <a:r>
              <a:rPr lang="es" sz="1800">
                <a:latin typeface="Lato"/>
                <a:ea typeface="Lato"/>
                <a:cs typeface="Lato"/>
                <a:sym typeface="Lato"/>
              </a:rPr>
              <a:t>ntrevista individual con las partes. Recogida de información 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4" name="Google Shape;94;p18"/>
          <p:cNvSpPr/>
          <p:nvPr/>
        </p:nvSpPr>
        <p:spPr>
          <a:xfrm rot="5400000">
            <a:off x="4169100" y="-3356750"/>
            <a:ext cx="875700" cy="8109900"/>
          </a:xfrm>
          <a:prstGeom prst="right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EA99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8"/>
          <p:cNvSpPr txBox="1"/>
          <p:nvPr/>
        </p:nvSpPr>
        <p:spPr>
          <a:xfrm>
            <a:off x="741550" y="323400"/>
            <a:ext cx="7699500" cy="4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Lato"/>
                <a:ea typeface="Lato"/>
                <a:cs typeface="Lato"/>
                <a:sym typeface="Lato"/>
              </a:rPr>
              <a:t>El equipo de mediación selecciona a los alumnos mediadores 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6" name="Google Shape;96;p18"/>
          <p:cNvSpPr/>
          <p:nvPr/>
        </p:nvSpPr>
        <p:spPr>
          <a:xfrm rot="5400000">
            <a:off x="4062600" y="-1246450"/>
            <a:ext cx="1088700" cy="8109900"/>
          </a:xfrm>
          <a:prstGeom prst="right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EA99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8"/>
          <p:cNvSpPr txBox="1"/>
          <p:nvPr/>
        </p:nvSpPr>
        <p:spPr>
          <a:xfrm>
            <a:off x="828150" y="2264150"/>
            <a:ext cx="76995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Lato"/>
                <a:ea typeface="Lato"/>
                <a:cs typeface="Lato"/>
                <a:sym typeface="Lato"/>
              </a:rPr>
              <a:t>E</a:t>
            </a:r>
            <a:r>
              <a:rPr lang="es" sz="1800">
                <a:latin typeface="Lato"/>
                <a:ea typeface="Lato"/>
                <a:cs typeface="Lato"/>
                <a:sym typeface="Lato"/>
              </a:rPr>
              <a:t>xplicación a las partes del funcionamiento de la mediación y se valora su disponibilidad a mediar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8" name="Google Shape;98;p18"/>
          <p:cNvSpPr/>
          <p:nvPr/>
        </p:nvSpPr>
        <p:spPr>
          <a:xfrm>
            <a:off x="2532400" y="3423850"/>
            <a:ext cx="4117800" cy="1617000"/>
          </a:xfrm>
          <a:prstGeom prst="leftRightArrowCallout">
            <a:avLst>
              <a:gd fmla="val 25000" name="adj1"/>
              <a:gd fmla="val 25000" name="adj2"/>
              <a:gd fmla="val 25000" name="adj3"/>
              <a:gd fmla="val 48123" name="adj4"/>
            </a:avLst>
          </a:prstGeom>
          <a:solidFill>
            <a:srgbClr val="EA99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8"/>
          <p:cNvSpPr txBox="1"/>
          <p:nvPr/>
        </p:nvSpPr>
        <p:spPr>
          <a:xfrm>
            <a:off x="3691900" y="3448375"/>
            <a:ext cx="1798800" cy="15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Lato"/>
                <a:ea typeface="Lato"/>
                <a:cs typeface="Lato"/>
                <a:sym typeface="Lato"/>
              </a:rPr>
              <a:t>¿Las partes aceptan la mediación y a los alumnos mediadores?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0" name="Google Shape;100;p18"/>
          <p:cNvSpPr txBox="1"/>
          <p:nvPr/>
        </p:nvSpPr>
        <p:spPr>
          <a:xfrm>
            <a:off x="2966200" y="4027300"/>
            <a:ext cx="725700" cy="4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Lato"/>
                <a:ea typeface="Lato"/>
                <a:cs typeface="Lato"/>
                <a:sym typeface="Lato"/>
              </a:rPr>
              <a:t>NO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1" name="Google Shape;101;p18"/>
          <p:cNvSpPr txBox="1"/>
          <p:nvPr/>
        </p:nvSpPr>
        <p:spPr>
          <a:xfrm>
            <a:off x="5721900" y="4027300"/>
            <a:ext cx="725700" cy="4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Lato"/>
                <a:ea typeface="Lato"/>
                <a:cs typeface="Lato"/>
                <a:sym typeface="Lato"/>
              </a:rPr>
              <a:t>SI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2" name="Google Shape;102;p18"/>
          <p:cNvSpPr/>
          <p:nvPr/>
        </p:nvSpPr>
        <p:spPr>
          <a:xfrm>
            <a:off x="6663450" y="3429050"/>
            <a:ext cx="2110500" cy="1293900"/>
          </a:xfrm>
          <a:prstGeom prst="snip1Rect">
            <a:avLst>
              <a:gd fmla="val 16667" name="adj"/>
            </a:avLst>
          </a:prstGeom>
          <a:solidFill>
            <a:srgbClr val="EA99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8"/>
          <p:cNvSpPr txBox="1"/>
          <p:nvPr/>
        </p:nvSpPr>
        <p:spPr>
          <a:xfrm>
            <a:off x="396350" y="3524575"/>
            <a:ext cx="21105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Lato"/>
                <a:ea typeface="Lato"/>
                <a:cs typeface="Lato"/>
                <a:sym typeface="Lato"/>
              </a:rPr>
              <a:t>Se interrumpe  el proceso y se deriva a otra instancia</a:t>
            </a:r>
            <a:endParaRPr/>
          </a:p>
        </p:txBody>
      </p:sp>
      <p:sp>
        <p:nvSpPr>
          <p:cNvPr id="104" name="Google Shape;104;p18"/>
          <p:cNvSpPr txBox="1"/>
          <p:nvPr/>
        </p:nvSpPr>
        <p:spPr>
          <a:xfrm>
            <a:off x="6675750" y="3563500"/>
            <a:ext cx="2110500" cy="9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Lato"/>
                <a:ea typeface="Lato"/>
                <a:cs typeface="Lato"/>
                <a:sym typeface="Lato"/>
              </a:rPr>
              <a:t>Comienza el proceso de mediación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Fase 2: Mediación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/>
          <p:nvPr>
            <p:ph idx="1" type="body"/>
          </p:nvPr>
        </p:nvSpPr>
        <p:spPr>
          <a:xfrm>
            <a:off x="311700" y="123375"/>
            <a:ext cx="8520600" cy="444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20"/>
          <p:cNvSpPr/>
          <p:nvPr/>
        </p:nvSpPr>
        <p:spPr>
          <a:xfrm>
            <a:off x="311700" y="378650"/>
            <a:ext cx="8649900" cy="852000"/>
          </a:xfrm>
          <a:prstGeom prst="ellipse">
            <a:avLst/>
          </a:prstGeom>
          <a:solidFill>
            <a:srgbClr val="EA99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Lato"/>
                <a:ea typeface="Lato"/>
                <a:cs typeface="Lato"/>
                <a:sym typeface="Lato"/>
              </a:rPr>
              <a:t>El equipo de mediación asignado al caso organiza el momento y el lugar de la mediación y cita a las partes. 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6" name="Google Shape;116;p20"/>
          <p:cNvSpPr/>
          <p:nvPr/>
        </p:nvSpPr>
        <p:spPr>
          <a:xfrm>
            <a:off x="440875" y="1356875"/>
            <a:ext cx="8520600" cy="2130000"/>
          </a:xfrm>
          <a:prstGeom prst="ellipse">
            <a:avLst/>
          </a:prstGeom>
          <a:solidFill>
            <a:srgbClr val="EA99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latin typeface="Lato"/>
                <a:ea typeface="Lato"/>
                <a:cs typeface="Lato"/>
                <a:sym typeface="Lato"/>
              </a:rPr>
              <a:t>F</a:t>
            </a:r>
            <a:r>
              <a:rPr b="1" lang="es" sz="1800">
                <a:latin typeface="Lato"/>
                <a:ea typeface="Lato"/>
                <a:cs typeface="Lato"/>
                <a:sym typeface="Lato"/>
              </a:rPr>
              <a:t>ases del proceso 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➟"/>
            </a:pPr>
            <a:r>
              <a:rPr lang="es" sz="1800">
                <a:latin typeface="Lato"/>
                <a:ea typeface="Lato"/>
                <a:cs typeface="Lato"/>
                <a:sym typeface="Lato"/>
              </a:rPr>
              <a:t>presentación de las reglas del juego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➟"/>
            </a:pPr>
            <a:r>
              <a:rPr lang="es" sz="1800">
                <a:latin typeface="Lato"/>
                <a:ea typeface="Lato"/>
                <a:cs typeface="Lato"/>
                <a:sym typeface="Lato"/>
              </a:rPr>
              <a:t>discurso inicial de las partes : ¿qué ha pasado?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➟"/>
            </a:pPr>
            <a:r>
              <a:rPr lang="es" sz="1800">
                <a:latin typeface="Lato"/>
                <a:ea typeface="Lato"/>
                <a:cs typeface="Lato"/>
                <a:sym typeface="Lato"/>
              </a:rPr>
              <a:t>intercambio o aclaración del problema 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➟"/>
            </a:pPr>
            <a:r>
              <a:rPr lang="es" sz="1800">
                <a:latin typeface="Lato"/>
                <a:ea typeface="Lato"/>
                <a:cs typeface="Lato"/>
                <a:sym typeface="Lato"/>
              </a:rPr>
              <a:t>búsqueda y selección de soluciones 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➟"/>
            </a:pPr>
            <a:r>
              <a:rPr lang="es" sz="1800">
                <a:latin typeface="Lato"/>
                <a:ea typeface="Lato"/>
                <a:cs typeface="Lato"/>
                <a:sym typeface="Lato"/>
              </a:rPr>
              <a:t>creación del acuerdo 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7" name="Google Shape;117;p20"/>
          <p:cNvSpPr/>
          <p:nvPr/>
        </p:nvSpPr>
        <p:spPr>
          <a:xfrm>
            <a:off x="441100" y="3549950"/>
            <a:ext cx="8520600" cy="1262100"/>
          </a:xfrm>
          <a:prstGeom prst="ellipse">
            <a:avLst/>
          </a:prstGeom>
          <a:solidFill>
            <a:srgbClr val="EA99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Lato"/>
                <a:ea typeface="Lato"/>
                <a:cs typeface="Lato"/>
                <a:sym typeface="Lato"/>
              </a:rPr>
              <a:t>E</a:t>
            </a:r>
            <a:r>
              <a:rPr lang="es" sz="1800">
                <a:latin typeface="Lato"/>
                <a:ea typeface="Lato"/>
                <a:cs typeface="Lato"/>
                <a:sym typeface="Lato"/>
              </a:rPr>
              <a:t>l acuerdo se recoge por escrito, es firmado por las partes y por los mediadores. Se entrega una copia a cada una de las partes y otra queda archivada. 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8" name="Google Shape;118;p20"/>
          <p:cNvSpPr/>
          <p:nvPr/>
        </p:nvSpPr>
        <p:spPr>
          <a:xfrm>
            <a:off x="440875" y="1151775"/>
            <a:ext cx="600300" cy="6783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0"/>
          <p:cNvSpPr/>
          <p:nvPr/>
        </p:nvSpPr>
        <p:spPr>
          <a:xfrm>
            <a:off x="8204350" y="3123975"/>
            <a:ext cx="600300" cy="678300"/>
          </a:xfrm>
          <a:prstGeom prst="curvedLef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Fase 3: Verificación del acuerdo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