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layfair Display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regular.fntdata"/><Relationship Id="rId22" Type="http://schemas.openxmlformats.org/officeDocument/2006/relationships/font" Target="fonts/PlayfairDisplay-italic.fntdata"/><Relationship Id="rId21" Type="http://schemas.openxmlformats.org/officeDocument/2006/relationships/font" Target="fonts/PlayfairDisplay-bold.fntdata"/><Relationship Id="rId24" Type="http://schemas.openxmlformats.org/officeDocument/2006/relationships/font" Target="fonts/Lato-regular.fntdata"/><Relationship Id="rId23" Type="http://schemas.openxmlformats.org/officeDocument/2006/relationships/font" Target="fonts/PlayfairDispl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73fbdc6b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73fbdc6b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73fbdc6b7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73fbdc6b7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6f83aa91_0_9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6f83aa9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73fbdc6b7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73fbdc6b7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83aa9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83aa9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73fbdc6b7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73fbdc6b7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73fbdc6b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73fbdc6b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73fbdc6b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73fbdc6b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73fbdc6b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73fbdc6b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73fbdc6b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73fbdc6b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google.com/url?sa=t&amp;rct=j&amp;q=&amp;esrc=s&amp;source=web&amp;cd=1&amp;ved=2ahUKEwjN6bOcqoziAhUS_RQKHRIABTEQFjAAegQIAhAC&amp;url=http%3A%2F%2Fwww.eskolabakegune.euskadi.eus%2Fc%2Fdocument_library%2Fget_file%3Fuuid%3Da03764ed-f2bc-4947-9871-22db2c0e8e14%26groupId%3D2211625&amp;usg=AOvVaw1-Qs9p7czRfbeBllMfDE8t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2976125" y="1012375"/>
            <a:ext cx="3196200" cy="30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RECETA PARA LA MEDIACIÓN ENTRE IGUALES: PERFIL DEL ALUMNO MEDIADOR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08325" y="1132138"/>
            <a:ext cx="3418800" cy="30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Una vez finalizada la sesión, los mediadores hacen una evaluación de la misma. Posteriormente se  revisa el cumplimiento del acuerdo.</a:t>
            </a:r>
            <a:endParaRPr b="0"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500" y="1132200"/>
            <a:ext cx="4915800" cy="309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391350"/>
            <a:ext cx="8584200" cy="9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Ingrediente 3: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Pasar a la acción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2126950"/>
            <a:ext cx="3459000" cy="12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Participar en todas las </a:t>
            </a:r>
            <a:endParaRPr sz="2400"/>
          </a:p>
          <a:p>
            <a:pPr indent="0" lvl="0" marL="360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fases del proceso </a:t>
            </a:r>
            <a:endParaRPr sz="2400"/>
          </a:p>
          <a:p>
            <a:pPr indent="0" lvl="0" marL="360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mediador.</a:t>
            </a:r>
            <a:endParaRPr sz="2400"/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050" y="69750"/>
            <a:ext cx="4867850" cy="48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075" y="842787"/>
            <a:ext cx="1609025" cy="34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450" y="1328950"/>
            <a:ext cx="3769099" cy="28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9000" y="2583365"/>
            <a:ext cx="2977624" cy="196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6">
            <a:alphaModFix/>
          </a:blip>
          <a:srcRect b="0" l="47064" r="0" t="0"/>
          <a:stretch/>
        </p:blipFill>
        <p:spPr>
          <a:xfrm>
            <a:off x="4449425" y="457250"/>
            <a:ext cx="2701901" cy="20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86075" y="530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Contacto</a:t>
            </a:r>
            <a:endParaRPr sz="3000"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s" sz="1400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Colección completa de recetas disponible en: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-"/>
            </a:pPr>
            <a:r>
              <a:rPr lang="es"/>
              <a:t>blog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"/>
              <a:t>página web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"/>
              <a:t>buzón de sugerencias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800" y="90425"/>
            <a:ext cx="555778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Bibliografía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s"/>
              <a:t>CÓMO PONER EN MARCHA, PASO A PASO UN PROGRAMA DE MEDIACIÓN ESCOLAR ENTRE COMPAÑEROS/AS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Link de acceso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-"/>
            </a:pPr>
            <a:r>
              <a:rPr lang="es"/>
              <a:t>MATERIALES PROPORCIONADOS POR LA PONENTE: María Luz Sánchez García-Arista.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9456" y="1311300"/>
            <a:ext cx="5294342" cy="303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0375" y="4660078"/>
            <a:ext cx="771094" cy="267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265500" y="1107950"/>
            <a:ext cx="4045200" cy="19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significa ser mediador de conflictos?</a:t>
            </a:r>
            <a:endParaRPr/>
          </a:p>
        </p:txBody>
      </p:sp>
      <p:sp>
        <p:nvSpPr>
          <p:cNvPr id="65" name="Google Shape;65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¿Qué se necesita?</a:t>
            </a:r>
            <a:endParaRPr b="1"/>
          </a:p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Ingrediente</a:t>
            </a:r>
            <a:r>
              <a:rPr lang="es" sz="1500"/>
              <a:t> 1: Cualidades para ser mediador.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Ingrediente</a:t>
            </a:r>
            <a:r>
              <a:rPr lang="es" sz="1500"/>
              <a:t> 2: Conocer el proceso de mediación.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Ingrediente</a:t>
            </a:r>
            <a:r>
              <a:rPr lang="es" sz="1500"/>
              <a:t> 3: Pasar a la acción.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Preparación</a:t>
            </a:r>
            <a:endParaRPr b="1"/>
          </a:p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SzPts val="1500"/>
              <a:buAutoNum type="arabicPeriod"/>
            </a:pPr>
            <a:r>
              <a:rPr lang="es" sz="1500"/>
              <a:t>Participar en un proceso de formación.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s" sz="1500"/>
              <a:t>Acudir a las reuniones de seguimiento.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s" sz="1500"/>
              <a:t>Rellenar las fichas de registro de las mediaciones realizadas.</a:t>
            </a:r>
            <a:endParaRPr sz="150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75" y="3082850"/>
            <a:ext cx="3734724" cy="16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391350"/>
            <a:ext cx="8584200" cy="9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Ingrediente 1: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Cualidades para ser mediador</a:t>
            </a:r>
            <a:r>
              <a:rPr lang="es"/>
              <a:t> 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448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Ser </a:t>
            </a:r>
            <a:r>
              <a:rPr lang="es"/>
              <a:t> neutral.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Escuchar activamente.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Mostrar empatía.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Ser capaz de crear un clima de confianza.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Ser  paciente y proactivo.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Tener interés por  ayudar a otros/as compañeros/as.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Tener facilidad de palabra.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Ser respetuoso con los demás.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Comprometerse a participar en el programa todo el curso.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Saber mantener la confidencialidad.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25166"/>
          <a:stretch/>
        </p:blipFill>
        <p:spPr>
          <a:xfrm>
            <a:off x="5906625" y="1530425"/>
            <a:ext cx="2373950" cy="15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506" y="3747775"/>
            <a:ext cx="1608295" cy="9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91350"/>
            <a:ext cx="8584200" cy="9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Ingrediente 2: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Conocer el proceso de mediación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448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Fase 1: </a:t>
            </a:r>
            <a:r>
              <a:rPr lang="es"/>
              <a:t>PREMEDIACIÓN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Fase 2: MEDIACIÓN</a:t>
            </a:r>
            <a:endParaRPr/>
          </a:p>
          <a:p>
            <a:pPr indent="-3175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/>
              <a:t>Presentación y Reglas de juego</a:t>
            </a:r>
            <a:endParaRPr/>
          </a:p>
          <a:p>
            <a:pPr indent="-3175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/>
              <a:t>Cuéntame</a:t>
            </a:r>
            <a:endParaRPr/>
          </a:p>
          <a:p>
            <a:pPr indent="-3175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/>
              <a:t>Aclarar el problema</a:t>
            </a:r>
            <a:endParaRPr/>
          </a:p>
          <a:p>
            <a:pPr indent="-3175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/>
              <a:t>Proponer soluciones</a:t>
            </a:r>
            <a:endParaRPr/>
          </a:p>
          <a:p>
            <a:pPr indent="-3175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/>
              <a:t>Llegar al acuerdo</a:t>
            </a:r>
            <a:endParaRPr/>
          </a:p>
          <a:p>
            <a:pPr indent="-34290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Fase 3: Verificación de ACUERDOS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800" y="1756200"/>
            <a:ext cx="3734724" cy="280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1: Premediación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 flipH="1">
            <a:off x="396350" y="3423850"/>
            <a:ext cx="2110500" cy="1293900"/>
          </a:xfrm>
          <a:prstGeom prst="snip1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 rot="5400000">
            <a:off x="4113900" y="-2323200"/>
            <a:ext cx="986100" cy="8046600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828150" y="1293825"/>
            <a:ext cx="75576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s" sz="1800">
                <a:latin typeface="Lato"/>
                <a:ea typeface="Lato"/>
                <a:cs typeface="Lato"/>
                <a:sym typeface="Lato"/>
              </a:rPr>
              <a:t>ntrevista individual con las partes. Recogida de información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8"/>
          <p:cNvSpPr/>
          <p:nvPr/>
        </p:nvSpPr>
        <p:spPr>
          <a:xfrm rot="5400000">
            <a:off x="4169100" y="-3356750"/>
            <a:ext cx="875700" cy="8109900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741550" y="323400"/>
            <a:ext cx="76995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El equipo de mediación selecciona a los alumnos mediadores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8"/>
          <p:cNvSpPr/>
          <p:nvPr/>
        </p:nvSpPr>
        <p:spPr>
          <a:xfrm rot="5400000">
            <a:off x="4062600" y="-1246450"/>
            <a:ext cx="1088700" cy="8109900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828150" y="2264150"/>
            <a:ext cx="76995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s" sz="1800">
                <a:latin typeface="Lato"/>
                <a:ea typeface="Lato"/>
                <a:cs typeface="Lato"/>
                <a:sym typeface="Lato"/>
              </a:rPr>
              <a:t>xplicación a las partes del funcionamiento de la mediación y se valora su disponibilidad a mediar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2532400" y="3423850"/>
            <a:ext cx="4117800" cy="1617000"/>
          </a:xfrm>
          <a:prstGeom prst="leftRightArrowCallout">
            <a:avLst>
              <a:gd fmla="val 25000" name="adj1"/>
              <a:gd fmla="val 25000" name="adj2"/>
              <a:gd fmla="val 25000" name="adj3"/>
              <a:gd fmla="val 48123" name="adj4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3691900" y="3448375"/>
            <a:ext cx="1798800" cy="15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¿Las partes aceptan la mediación y a los alumnos mediadores?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2966200" y="4027300"/>
            <a:ext cx="7257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NO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721900" y="4027300"/>
            <a:ext cx="7257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SI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6663450" y="3429050"/>
            <a:ext cx="2110500" cy="1293900"/>
          </a:xfrm>
          <a:prstGeom prst="snip1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396350" y="3524575"/>
            <a:ext cx="21105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Se interrumpe  el proceso y se deriva a otra instancia</a:t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6675750" y="3563500"/>
            <a:ext cx="2110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Comienza el proceso de mediación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2: Mediación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23375"/>
            <a:ext cx="8520600" cy="4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311700" y="378650"/>
            <a:ext cx="8649900" cy="852000"/>
          </a:xfrm>
          <a:prstGeom prst="ellipse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El equipo de mediación asignado al caso organiza el momento y el lugar de la mediación y cita a las partes.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0"/>
          <p:cNvSpPr/>
          <p:nvPr/>
        </p:nvSpPr>
        <p:spPr>
          <a:xfrm>
            <a:off x="440875" y="1356875"/>
            <a:ext cx="8520600" cy="2130000"/>
          </a:xfrm>
          <a:prstGeom prst="ellipse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Lato"/>
                <a:ea typeface="Lato"/>
                <a:cs typeface="Lato"/>
                <a:sym typeface="Lato"/>
              </a:rPr>
              <a:t>F</a:t>
            </a:r>
            <a:r>
              <a:rPr b="1" lang="es" sz="1800">
                <a:latin typeface="Lato"/>
                <a:ea typeface="Lato"/>
                <a:cs typeface="Lato"/>
                <a:sym typeface="Lato"/>
              </a:rPr>
              <a:t>ases del proceso 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➟"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presentación de las reglas del juego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➟"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discurso inicial de las partes : ¿qué ha pasado?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➟"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intercambio o aclaración del problema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➟"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búsqueda y selección de soluciones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➟"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creación del acuerdo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441100" y="3549950"/>
            <a:ext cx="8520600" cy="1262100"/>
          </a:xfrm>
          <a:prstGeom prst="ellipse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s" sz="1800">
                <a:latin typeface="Lato"/>
                <a:ea typeface="Lato"/>
                <a:cs typeface="Lato"/>
                <a:sym typeface="Lato"/>
              </a:rPr>
              <a:t>l acuerdo se recoge por escrito, es firmado por las partes y por los mediadores. Se entrega una copia a cada una de las partes y otra queda archivada.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440875" y="1151775"/>
            <a:ext cx="600300" cy="6783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8204350" y="3123975"/>
            <a:ext cx="600300" cy="6783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3: Verificación del acuerdo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