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2" r:id="rId12"/>
    <p:sldId id="270" r:id="rId13"/>
    <p:sldId id="271" r:id="rId14"/>
    <p:sldId id="258" r:id="rId15"/>
    <p:sldId id="27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D0B90-1BCF-4E9D-B9BF-85A22E0AD95B}" type="datetimeFigureOut">
              <a:rPr lang="es-ES" smtClean="0"/>
              <a:pPr/>
              <a:t>15/1/19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600CF-BAB6-4641-9374-882E78E37160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02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00CF-BAB6-4641-9374-882E78E3716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13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00CF-BAB6-4641-9374-882E78E3716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05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A0D-BA22-4F0A-9F01-615223400374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ED5D-7480-47B4-B13D-ED4D3424C075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10BF-A7E8-4E11-828A-F72DE07392D6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C02D-47FF-44E4-A490-3969AF9695E2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8B7C-4691-446B-BA49-699AAEF58A94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3E70-936B-479C-A47D-5E1921D26338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0819-B2B3-461C-A1FC-CD2BEC84B818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3077-EF4F-425B-AB0F-57939EADBFDD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863-9975-4754-81CA-52A0F8FC00C3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1A8D-5495-453B-9A3B-E919BD6439FF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79F-5CFB-4412-A8A7-309C9F3E4DA9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40BC-6C33-4B0E-BD54-FB4EDB9BD55D}" type="datetime1">
              <a:rPr lang="es-ES" smtClean="0"/>
              <a:pPr/>
              <a:t>15/1/19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zambia_fotos\NATURALEZA\IMG_24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971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908720" y="692696"/>
            <a:ext cx="7772400" cy="1470025"/>
          </a:xfrm>
        </p:spPr>
        <p:txBody>
          <a:bodyPr>
            <a:noAutofit/>
          </a:bodyPr>
          <a:lstStyle/>
          <a:p>
            <a:r>
              <a:rPr lang="es-ES" sz="9600" dirty="0" smtClean="0">
                <a:latin typeface="Bernard MT Condensed" pitchFamily="18" charset="0"/>
              </a:rPr>
              <a:t>ZAMBIA</a:t>
            </a:r>
            <a:endParaRPr lang="es-ES" sz="9600" dirty="0">
              <a:latin typeface="Bernard MT Condense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6400800" cy="175260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/>
                </a:solidFill>
                <a:latin typeface="Bernard MT Condensed" pitchFamily="18" charset="0"/>
              </a:rPr>
              <a:t>Manuela R. </a:t>
            </a:r>
          </a:p>
          <a:p>
            <a:r>
              <a:rPr lang="es-ES" sz="1800" dirty="0" smtClean="0">
                <a:solidFill>
                  <a:schemeClr val="tx1"/>
                </a:solidFill>
                <a:latin typeface="Bernard MT Condensed" pitchFamily="18" charset="0"/>
              </a:rPr>
              <a:t>6ºB</a:t>
            </a:r>
            <a:endParaRPr lang="es-ES" sz="18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z="2400" smtClean="0">
                <a:solidFill>
                  <a:schemeClr val="tx1"/>
                </a:solidFill>
                <a:latin typeface="Bernard MT Condensed" pitchFamily="18" charset="0"/>
              </a:rPr>
              <a:pPr/>
              <a:t>1</a:t>
            </a:fld>
            <a:endParaRPr lang="es-ES" sz="24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797">
        <p14:ripple/>
      </p:transition>
    </mc:Choice>
    <mc:Fallback xmlns="">
      <p:transition spd="slow" advTm="779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Bernard MT Condensed"/>
                <a:cs typeface="Bernard MT Condensed"/>
              </a:rPr>
              <a:t>LAS MINAS DE COBRE Y LA AGRICULTURA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 smtClean="0">
                <a:latin typeface="Futura Std Light"/>
                <a:cs typeface="Futura Std Light"/>
              </a:rPr>
              <a:t>La </a:t>
            </a:r>
            <a:r>
              <a:rPr lang="es-ES" sz="1600" b="1" dirty="0">
                <a:latin typeface="Futura Std Medium"/>
                <a:cs typeface="Futura Std Medium"/>
              </a:rPr>
              <a:t>economía </a:t>
            </a:r>
            <a:r>
              <a:rPr lang="es-ES" sz="1600" b="1" dirty="0" smtClean="0">
                <a:latin typeface="Futura Std Medium"/>
                <a:cs typeface="Futura Std Medium"/>
              </a:rPr>
              <a:t>depende</a:t>
            </a:r>
            <a:r>
              <a:rPr lang="es-ES" sz="1600" dirty="0">
                <a:latin typeface="Futura Std Light"/>
                <a:cs typeface="Futura Std Light"/>
              </a:rPr>
              <a:t>, en gran medida </a:t>
            </a:r>
            <a:r>
              <a:rPr lang="es-ES" sz="1600" b="1" dirty="0">
                <a:latin typeface="Futura Std Medium"/>
                <a:cs typeface="Futura Std Medium"/>
              </a:rPr>
              <a:t>del cobre</a:t>
            </a:r>
            <a:r>
              <a:rPr lang="es-ES" sz="1600" dirty="0">
                <a:latin typeface="Futura Std Light"/>
                <a:cs typeface="Futura Std Light"/>
              </a:rPr>
              <a:t>. Zambia es unos de los primeros productores mundiales. El cobre </a:t>
            </a:r>
            <a:r>
              <a:rPr lang="es-ES" sz="1600" dirty="0">
                <a:latin typeface="Futura Std Medium"/>
                <a:cs typeface="Futura Std Medium"/>
              </a:rPr>
              <a:t>es un mineral imprescindible en nuestra sociedad</a:t>
            </a:r>
            <a:r>
              <a:rPr lang="es-ES" sz="1600" dirty="0">
                <a:latin typeface="Futura Std Light"/>
                <a:cs typeface="Futura Std Light"/>
              </a:rPr>
              <a:t>, ya que de </a:t>
            </a:r>
            <a:r>
              <a:rPr lang="es-ES" sz="1600" dirty="0" smtClean="0">
                <a:latin typeface="Futura Std Light"/>
                <a:cs typeface="Futura Std Light"/>
              </a:rPr>
              <a:t>él depende la </a:t>
            </a:r>
            <a:r>
              <a:rPr lang="es-ES" sz="1600" b="1" dirty="0">
                <a:latin typeface="Futura Std Light"/>
                <a:cs typeface="Futura Std Light"/>
              </a:rPr>
              <a:t>fabricación de cables eléctricos y componentes electrónicos.</a:t>
            </a:r>
          </a:p>
          <a:p>
            <a:pPr marL="0" indent="0">
              <a:buNone/>
            </a:pPr>
            <a:endParaRPr lang="es-ES" sz="1600" dirty="0">
              <a:latin typeface="Futura Std Light"/>
              <a:cs typeface="Futura Std Ligh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375">
            <a:off x="4957527" y="1809507"/>
            <a:ext cx="2991157" cy="16815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111">
            <a:off x="857389" y="4226433"/>
            <a:ext cx="3183067" cy="238730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860032" y="4005064"/>
            <a:ext cx="3888432" cy="22814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Futura Std Medium"/>
                <a:cs typeface="Futura Std Medium"/>
              </a:rPr>
              <a:t>La agricultura</a:t>
            </a:r>
            <a:r>
              <a:rPr lang="es-ES" sz="1600" dirty="0" smtClean="0">
                <a:latin typeface="Futura Std Medium"/>
                <a:cs typeface="Futura Std Medium"/>
              </a:rPr>
              <a:t> </a:t>
            </a:r>
            <a:r>
              <a:rPr lang="es-ES" sz="1600" dirty="0" smtClean="0">
                <a:latin typeface="Futura Std Light"/>
                <a:cs typeface="Futura Std Light"/>
              </a:rPr>
              <a:t>en Zambia se encuentra </a:t>
            </a:r>
            <a:r>
              <a:rPr lang="es-ES" sz="1600" b="1" dirty="0" smtClean="0">
                <a:latin typeface="Futura Std Medium"/>
                <a:cs typeface="Futura Std Medium"/>
              </a:rPr>
              <a:t>poco desarrollada</a:t>
            </a:r>
            <a:r>
              <a:rPr lang="es-ES" sz="1600" b="1" dirty="0" smtClean="0">
                <a:latin typeface="Futura Std Light"/>
                <a:cs typeface="Futura Std Light"/>
              </a:rPr>
              <a:t> </a:t>
            </a:r>
            <a:r>
              <a:rPr lang="es-ES" sz="1600" dirty="0" smtClean="0">
                <a:latin typeface="Futura Std Light"/>
                <a:cs typeface="Futura Std Light"/>
              </a:rPr>
              <a:t>y se centra en cultivos de subsistencia que, en algunas ocasiones</a:t>
            </a:r>
            <a:r>
              <a:rPr lang="es-ES" sz="1600" b="1" dirty="0" smtClean="0">
                <a:latin typeface="Futura Std Light"/>
                <a:cs typeface="Futura Std Light"/>
              </a:rPr>
              <a:t>, </a:t>
            </a:r>
            <a:r>
              <a:rPr lang="es-ES" sz="1600" b="1" dirty="0" smtClean="0">
                <a:latin typeface="Futura Std Medium"/>
                <a:cs typeface="Futura Std Medium"/>
              </a:rPr>
              <a:t>son vendidos en los mercados locales</a:t>
            </a:r>
            <a:r>
              <a:rPr lang="es-ES" sz="1600" dirty="0" smtClean="0">
                <a:latin typeface="Futura Std Light"/>
                <a:cs typeface="Futura Std Light"/>
              </a:rPr>
              <a:t>. </a:t>
            </a:r>
            <a:r>
              <a:rPr lang="es-ES" sz="1600" dirty="0" smtClean="0">
                <a:latin typeface="Futura Std Medium"/>
                <a:cs typeface="Futura Std Medium"/>
              </a:rPr>
              <a:t>Los principales cultivos son </a:t>
            </a:r>
            <a:r>
              <a:rPr lang="es-ES" sz="1600" b="1" dirty="0" smtClean="0">
                <a:latin typeface="Futura Std Medium"/>
                <a:cs typeface="Futura Std Medium"/>
              </a:rPr>
              <a:t>el maíz, los cacahuetes o la batata. 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012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844">
        <p14:prism isContent="1" isInverted="1"/>
      </p:transition>
    </mc:Choice>
    <mc:Fallback xmlns="">
      <p:transition spd="slow" advTm="1784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LA NATURALEZA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 smtClean="0">
                <a:latin typeface="Futura Std Light"/>
                <a:cs typeface="Futura Std Light"/>
              </a:rPr>
              <a:t>En </a:t>
            </a:r>
            <a:r>
              <a:rPr lang="es-ES" sz="1600" dirty="0">
                <a:latin typeface="Futura Std Light"/>
                <a:cs typeface="Futura Std Light"/>
              </a:rPr>
              <a:t>Zambia </a:t>
            </a:r>
            <a:r>
              <a:rPr lang="es-ES" sz="1600" dirty="0">
                <a:latin typeface="Futura Std Medium"/>
                <a:cs typeface="Futura Std Medium"/>
              </a:rPr>
              <a:t>hay </a:t>
            </a:r>
            <a:r>
              <a:rPr lang="es-ES" sz="1600" b="1" dirty="0">
                <a:latin typeface="Futura Std Medium"/>
                <a:cs typeface="Futura Std Medium"/>
              </a:rPr>
              <a:t>20 parques nacionales </a:t>
            </a:r>
            <a:r>
              <a:rPr lang="es-ES" sz="1600" dirty="0">
                <a:latin typeface="Futura Std Medium"/>
                <a:cs typeface="Futura Std Medium"/>
              </a:rPr>
              <a:t>(PN) </a:t>
            </a:r>
            <a:r>
              <a:rPr lang="es-ES" sz="1600" dirty="0">
                <a:latin typeface="Futura Std Light"/>
                <a:cs typeface="Futura Std Light"/>
              </a:rPr>
              <a:t>que suponen más de una tercera parte del territorio del país. </a:t>
            </a:r>
            <a:r>
              <a:rPr lang="es-ES" sz="1600" dirty="0">
                <a:latin typeface="Futura Std Medium"/>
                <a:cs typeface="Futura Std Medium"/>
              </a:rPr>
              <a:t>En los PN está prohibida la caza</a:t>
            </a:r>
            <a:r>
              <a:rPr lang="es-ES" sz="1600" dirty="0">
                <a:latin typeface="Futura Std Light"/>
                <a:cs typeface="Futura Std Light"/>
              </a:rPr>
              <a:t> y es uno de los pocos países del mundo en los que </a:t>
            </a:r>
            <a:r>
              <a:rPr lang="es-ES" sz="1600" dirty="0">
                <a:latin typeface="Futura Std Medium"/>
                <a:cs typeface="Futura Std Medium"/>
              </a:rPr>
              <a:t>quedan en libertad los </a:t>
            </a:r>
            <a:r>
              <a:rPr lang="es-ES" sz="1600" b="1" dirty="0">
                <a:latin typeface="Futura Std Medium"/>
                <a:cs typeface="Futura Std Medium"/>
              </a:rPr>
              <a:t>“</a:t>
            </a:r>
            <a:r>
              <a:rPr lang="es-ES" sz="1600" b="1" dirty="0" err="1">
                <a:latin typeface="Futura Std Medium"/>
                <a:cs typeface="Futura Std Medium"/>
              </a:rPr>
              <a:t>big</a:t>
            </a:r>
            <a:r>
              <a:rPr lang="es-ES" sz="1600" b="1" dirty="0">
                <a:latin typeface="Futura Std Medium"/>
                <a:cs typeface="Futura Std Medium"/>
              </a:rPr>
              <a:t> </a:t>
            </a:r>
            <a:r>
              <a:rPr lang="es-ES" sz="1600" b="1" dirty="0" err="1">
                <a:latin typeface="Futura Std Medium"/>
                <a:cs typeface="Futura Std Medium"/>
              </a:rPr>
              <a:t>five</a:t>
            </a:r>
            <a:r>
              <a:rPr lang="es-ES" sz="1600" b="1" dirty="0">
                <a:latin typeface="Futura Std Medium"/>
                <a:cs typeface="Futura Std Medium"/>
              </a:rPr>
              <a:t>”</a:t>
            </a:r>
            <a:r>
              <a:rPr lang="es-ES" sz="1600" dirty="0">
                <a:latin typeface="Futura Std Medium"/>
                <a:cs typeface="Futura Std Medium"/>
              </a:rPr>
              <a:t> (león, leopardo, búfalo, elefante y rinoceronte)</a:t>
            </a:r>
            <a:r>
              <a:rPr lang="es-ES" sz="1600" dirty="0">
                <a:latin typeface="Futura Std Light"/>
                <a:cs typeface="Futura Std Light"/>
              </a:rPr>
              <a:t>. Junto a estos grandes animales </a:t>
            </a:r>
            <a:r>
              <a:rPr lang="es-ES" sz="1600" dirty="0">
                <a:latin typeface="Futura Std Medium"/>
                <a:cs typeface="Futura Std Medium"/>
              </a:rPr>
              <a:t>hay una enorme </a:t>
            </a:r>
            <a:r>
              <a:rPr lang="es-ES" sz="1600" b="1" dirty="0">
                <a:latin typeface="Futura Std Medium"/>
                <a:cs typeface="Futura Std Medium"/>
              </a:rPr>
              <a:t>diversidad de herbívoro</a:t>
            </a:r>
            <a:r>
              <a:rPr lang="es-ES" sz="1600" dirty="0">
                <a:latin typeface="Futura Std Medium"/>
                <a:cs typeface="Futura Std Medium"/>
              </a:rPr>
              <a:t>s </a:t>
            </a:r>
            <a:r>
              <a:rPr lang="es-ES" sz="1600" dirty="0">
                <a:latin typeface="Futura Std Light"/>
                <a:cs typeface="Futura Std Light"/>
              </a:rPr>
              <a:t>como los hipopótamos, impalas, cebras, jirafas, cocodrilos, buitres, hienas, </a:t>
            </a:r>
            <a:r>
              <a:rPr lang="es-ES" sz="1600" dirty="0" err="1">
                <a:latin typeface="Futura Std Light"/>
                <a:cs typeface="Futura Std Light"/>
              </a:rPr>
              <a:t>facoceros</a:t>
            </a:r>
            <a:r>
              <a:rPr lang="es-ES" sz="1600" dirty="0" smtClean="0">
                <a:latin typeface="Futura Std Light"/>
                <a:cs typeface="Futura Std Light"/>
              </a:rPr>
              <a:t>… </a:t>
            </a:r>
            <a:r>
              <a:rPr lang="es-ES" sz="1600" dirty="0" smtClean="0">
                <a:latin typeface="Futura Std Medium"/>
                <a:cs typeface="Futura Std Medium"/>
              </a:rPr>
              <a:t>Los </a:t>
            </a:r>
            <a:r>
              <a:rPr lang="es-ES" sz="1600" b="1" dirty="0">
                <a:latin typeface="Futura Std Medium"/>
                <a:cs typeface="Futura Std Medium"/>
              </a:rPr>
              <a:t>animales no tienen vallas </a:t>
            </a:r>
            <a:r>
              <a:rPr lang="es-ES" sz="1600" dirty="0">
                <a:latin typeface="Futura Std Medium"/>
                <a:cs typeface="Futura Std Medium"/>
              </a:rPr>
              <a:t>en los PN </a:t>
            </a:r>
            <a:r>
              <a:rPr lang="es-ES" sz="1600" dirty="0">
                <a:latin typeface="Futura Std Light"/>
                <a:cs typeface="Futura Std Light"/>
              </a:rPr>
              <a:t>y habitualmente se pueden ver animales fuera de los espacios protegidos.</a:t>
            </a:r>
          </a:p>
          <a:p>
            <a:pPr marL="0" indent="0">
              <a:buNone/>
            </a:pPr>
            <a:endParaRPr lang="es-ES" sz="1600" dirty="0" smtClean="0">
              <a:latin typeface="Futura Std Light"/>
              <a:cs typeface="Futura Std Ligh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0314" y="3684782"/>
            <a:ext cx="1934562" cy="34392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9416"/>
            <a:ext cx="3168352" cy="2376264"/>
          </a:xfrm>
          <a:prstGeom prst="rect">
            <a:avLst/>
          </a:prstGeom>
        </p:spPr>
      </p:pic>
      <p:pic>
        <p:nvPicPr>
          <p:cNvPr id="11" name="Imagen 10" descr="P72138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83701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265">
        <p:fade/>
      </p:transition>
    </mc:Choice>
    <mc:Fallback xmlns="">
      <p:transition spd="med" advTm="2426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Marcador de contenido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58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dirty="0">
                <a:latin typeface="Futura Std Light"/>
                <a:cs typeface="Futura Std Light"/>
              </a:rPr>
              <a:t>El </a:t>
            </a:r>
            <a:r>
              <a:rPr lang="es-ES" sz="1600" dirty="0">
                <a:latin typeface="Futura Std Medium"/>
                <a:cs typeface="Futura Std Medium"/>
              </a:rPr>
              <a:t>ecosistema más importante</a:t>
            </a:r>
            <a:r>
              <a:rPr lang="es-ES" sz="1600" dirty="0">
                <a:latin typeface="Futura Std Light"/>
                <a:cs typeface="Futura Std Light"/>
              </a:rPr>
              <a:t> es la </a:t>
            </a:r>
            <a:r>
              <a:rPr lang="es-ES" sz="1600" dirty="0">
                <a:latin typeface="Futura Std Medium"/>
                <a:cs typeface="Futura Std Medium"/>
              </a:rPr>
              <a:t>sabana</a:t>
            </a:r>
            <a:r>
              <a:rPr lang="es-ES" sz="1600" dirty="0">
                <a:latin typeface="Futura Std Light"/>
                <a:cs typeface="Futura Std Light"/>
              </a:rPr>
              <a:t> y en ella podemos ver árboles como el </a:t>
            </a:r>
            <a:r>
              <a:rPr lang="es-ES" sz="1600" dirty="0" smtClean="0">
                <a:latin typeface="Futura Std Light"/>
                <a:cs typeface="Futura Std Light"/>
              </a:rPr>
              <a:t>baobab. </a:t>
            </a:r>
            <a:endParaRPr lang="es-ES" sz="1600" dirty="0">
              <a:latin typeface="Futura Std Light"/>
              <a:cs typeface="Futura Std Light"/>
            </a:endParaRPr>
          </a:p>
          <a:p>
            <a:endParaRPr lang="es-ES" sz="1600" dirty="0">
              <a:latin typeface="Futura Std Light"/>
              <a:cs typeface="Futura Std Light"/>
            </a:endParaRPr>
          </a:p>
          <a:p>
            <a:pPr>
              <a:buNone/>
            </a:pPr>
            <a:r>
              <a:rPr lang="es-ES" sz="1600" dirty="0">
                <a:latin typeface="Futura Std Medium"/>
                <a:cs typeface="Futura Std Medium"/>
              </a:rPr>
              <a:t>El clima </a:t>
            </a:r>
            <a:r>
              <a:rPr lang="es-ES" sz="1600" dirty="0">
                <a:latin typeface="Futura Std Light"/>
                <a:cs typeface="Futura Std Light"/>
              </a:rPr>
              <a:t>de Zambia </a:t>
            </a:r>
            <a:r>
              <a:rPr lang="es-ES" sz="1600" dirty="0">
                <a:latin typeface="Futura Std Medium"/>
                <a:cs typeface="Futura Std Medium"/>
              </a:rPr>
              <a:t>es tropical</a:t>
            </a:r>
            <a:r>
              <a:rPr lang="es-ES" sz="1600" dirty="0">
                <a:latin typeface="Futura Std Light"/>
                <a:cs typeface="Futura Std Light"/>
              </a:rPr>
              <a:t>, habiendo zonas más húmedas o tras más áridas y secas. Hay dos </a:t>
            </a:r>
            <a:r>
              <a:rPr lang="es-ES" sz="1600" dirty="0">
                <a:latin typeface="Futura Std Medium"/>
                <a:cs typeface="Futura Std Medium"/>
              </a:rPr>
              <a:t>estaciones principales: la seca (de mayo a noviembre –invierno-) y la lluviosa (de diciembre a mayo)</a:t>
            </a:r>
            <a:r>
              <a:rPr lang="es-ES" sz="1600" dirty="0">
                <a:latin typeface="Futura Std Light"/>
                <a:cs typeface="Futura Std Light"/>
              </a:rPr>
              <a:t>. </a:t>
            </a:r>
            <a:r>
              <a:rPr lang="es-ES" sz="1600" dirty="0">
                <a:latin typeface="Futura Std Medium"/>
                <a:cs typeface="Futura Std Medium"/>
              </a:rPr>
              <a:t>El promedio </a:t>
            </a:r>
            <a:r>
              <a:rPr lang="es-ES" sz="1600" dirty="0">
                <a:latin typeface="Futura Std Light"/>
                <a:cs typeface="Futura Std Light"/>
              </a:rPr>
              <a:t>de las temperaturas </a:t>
            </a:r>
            <a:r>
              <a:rPr lang="es-ES" sz="1600" dirty="0">
                <a:latin typeface="Futura Std Medium"/>
                <a:cs typeface="Futura Std Medium"/>
              </a:rPr>
              <a:t>está por encima de los 20º C.</a:t>
            </a:r>
          </a:p>
          <a:p>
            <a:endParaRPr lang="es-ES" sz="1600" dirty="0">
              <a:latin typeface="Futura Std Light"/>
              <a:cs typeface="Futura Std Light"/>
            </a:endParaRPr>
          </a:p>
          <a:p>
            <a:pPr>
              <a:buNone/>
            </a:pPr>
            <a:r>
              <a:rPr lang="es-ES" sz="1600" dirty="0">
                <a:latin typeface="Futura Std Medium"/>
                <a:cs typeface="Futura Std Medium"/>
              </a:rPr>
              <a:t>Al sur </a:t>
            </a:r>
            <a:r>
              <a:rPr lang="es-ES" sz="1600" dirty="0">
                <a:latin typeface="Futura Std Light"/>
                <a:cs typeface="Futura Std Light"/>
              </a:rPr>
              <a:t>del país </a:t>
            </a:r>
            <a:r>
              <a:rPr lang="es-ES" sz="1600" dirty="0">
                <a:latin typeface="Futura Std Medium"/>
                <a:cs typeface="Futura Std Medium"/>
              </a:rPr>
              <a:t>el río Zambeze hace frontera con Zimbabue</a:t>
            </a:r>
            <a:r>
              <a:rPr lang="es-ES" sz="1600" dirty="0">
                <a:latin typeface="Futura Std Light"/>
                <a:cs typeface="Futura Std Light"/>
              </a:rPr>
              <a:t> </a:t>
            </a:r>
            <a:r>
              <a:rPr lang="es-ES" sz="1600" dirty="0">
                <a:latin typeface="Futura Std Medium"/>
                <a:cs typeface="Futura Std Medium"/>
              </a:rPr>
              <a:t>y forma las cataratas </a:t>
            </a:r>
            <a:r>
              <a:rPr lang="es-ES" sz="1600" dirty="0" smtClean="0">
                <a:latin typeface="Futura Std Medium"/>
                <a:cs typeface="Futura Std Medium"/>
              </a:rPr>
              <a:t>Victoria</a:t>
            </a:r>
            <a:r>
              <a:rPr lang="es-ES" sz="1600" dirty="0" smtClean="0">
                <a:latin typeface="Futura Std Light"/>
                <a:cs typeface="Futura Std Light"/>
              </a:rPr>
              <a:t>. </a:t>
            </a:r>
            <a:r>
              <a:rPr lang="es-ES" sz="1600" dirty="0">
                <a:latin typeface="Futura Std Light"/>
                <a:cs typeface="Futura Std Light"/>
              </a:rPr>
              <a:t>Es una de las principales zonas turísticas de Zambia y de África.  </a:t>
            </a:r>
          </a:p>
          <a:p>
            <a:endParaRPr lang="es-ES" sz="1600" dirty="0">
              <a:latin typeface="Futura Std Light"/>
              <a:cs typeface="Futura Std Light"/>
            </a:endParaRPr>
          </a:p>
          <a:p>
            <a:endParaRPr lang="es-ES" sz="1600" dirty="0">
              <a:latin typeface="Futura Std Light"/>
              <a:cs typeface="Futura Std Light"/>
            </a:endParaRPr>
          </a:p>
        </p:txBody>
      </p:sp>
      <p:pic>
        <p:nvPicPr>
          <p:cNvPr id="6" name="Imagen 5" descr="P72036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2555776" cy="1916832"/>
          </a:xfrm>
          <a:prstGeom prst="rect">
            <a:avLst/>
          </a:prstGeom>
        </p:spPr>
      </p:pic>
      <p:pic>
        <p:nvPicPr>
          <p:cNvPr id="7" name="Imagen 6" descr="P71620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09120"/>
            <a:ext cx="2928325" cy="21962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1800200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594">
        <p14:reveal/>
      </p:transition>
    </mc:Choice>
    <mc:Fallback xmlns="">
      <p:transition spd="slow" advTm="2159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LAS PERSONAS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600" dirty="0">
                <a:latin typeface="Futura Std Light"/>
                <a:cs typeface="Futura Std Light"/>
              </a:rPr>
              <a:t>El </a:t>
            </a:r>
            <a:r>
              <a:rPr lang="es-ES" sz="1600" dirty="0">
                <a:latin typeface="Futura Std Medium"/>
                <a:cs typeface="Futura Std Medium"/>
              </a:rPr>
              <a:t>carácter</a:t>
            </a:r>
            <a:r>
              <a:rPr lang="es-ES" sz="1600" dirty="0">
                <a:latin typeface="Futura Std Light"/>
                <a:cs typeface="Futura Std Light"/>
              </a:rPr>
              <a:t> de los zambianos es </a:t>
            </a:r>
            <a:r>
              <a:rPr lang="es-ES" sz="1600" dirty="0">
                <a:latin typeface="Futura Std Medium"/>
                <a:cs typeface="Futura Std Medium"/>
              </a:rPr>
              <a:t>amable e intentan ayudarte en todo momento</a:t>
            </a:r>
            <a:r>
              <a:rPr lang="es-ES" sz="1600" dirty="0">
                <a:latin typeface="Futura Std Light"/>
                <a:cs typeface="Futura Std Light"/>
              </a:rPr>
              <a:t>. Son </a:t>
            </a:r>
            <a:r>
              <a:rPr lang="es-ES" sz="1600" dirty="0">
                <a:latin typeface="Futura Std Medium"/>
                <a:cs typeface="Futura Std Medium"/>
              </a:rPr>
              <a:t>simpáticos y alegres</a:t>
            </a:r>
            <a:r>
              <a:rPr lang="es-ES" sz="1600" dirty="0">
                <a:latin typeface="Futura Std Light"/>
                <a:cs typeface="Futura Std Light"/>
              </a:rPr>
              <a:t>. A pesar de la pobreza, </a:t>
            </a:r>
            <a:r>
              <a:rPr lang="es-ES" sz="1600" dirty="0">
                <a:latin typeface="Futura Std Medium"/>
                <a:cs typeface="Futura Std Medium"/>
              </a:rPr>
              <a:t>comparten entre ellos lo poco que tienen</a:t>
            </a:r>
            <a:r>
              <a:rPr lang="es-ES" sz="1600" dirty="0">
                <a:latin typeface="Futura Std Light"/>
                <a:cs typeface="Futura Std Light"/>
              </a:rPr>
              <a:t>.</a:t>
            </a:r>
          </a:p>
          <a:p>
            <a:pPr marL="0" indent="0">
              <a:buNone/>
            </a:pPr>
            <a:endParaRPr lang="es-ES" sz="1600" dirty="0">
              <a:latin typeface="Futura Std Light"/>
              <a:cs typeface="Futura Std Light"/>
            </a:endParaRPr>
          </a:p>
          <a:p>
            <a:pPr marL="0" indent="0">
              <a:buNone/>
            </a:pPr>
            <a:r>
              <a:rPr lang="es-ES" sz="1600" dirty="0">
                <a:latin typeface="Futura Std Light"/>
                <a:cs typeface="Futura Std Light"/>
              </a:rPr>
              <a:t> Esta puede que sea </a:t>
            </a:r>
            <a:r>
              <a:rPr lang="es-ES" sz="1600" dirty="0">
                <a:latin typeface="Futura Std Medium"/>
                <a:cs typeface="Futura Std Medium"/>
              </a:rPr>
              <a:t>su principal fuente de riqueza: la alegría de las personas</a:t>
            </a:r>
            <a:r>
              <a:rPr lang="es-ES" sz="1600" dirty="0">
                <a:latin typeface="Futura Std Light"/>
                <a:cs typeface="Futura Std Light"/>
              </a:rPr>
              <a:t>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33092"/>
            <a:ext cx="3024336" cy="22688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3030308" cy="22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781">
        <p:circle/>
      </p:transition>
    </mc:Choice>
    <mc:Fallback xmlns="">
      <p:transition spd="slow" advTm="11781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1026" name="AutoShape 2" descr="Resultado de imagen de za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do de imagen de za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de za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 descr="fotos zamb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5" y="1"/>
            <a:ext cx="9283405" cy="70293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1016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latin typeface="Futura Std Light"/>
                <a:cs typeface="Futura Std Light"/>
              </a:rPr>
              <a:t>FIN</a:t>
            </a:r>
            <a:endParaRPr lang="es-ES" sz="4800" b="1" dirty="0">
              <a:latin typeface="Futura Std Light"/>
              <a:cs typeface="Futura Std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 smtClean="0">
                <a:latin typeface="Futura Std Light"/>
                <a:cs typeface="Futura Std Light"/>
              </a:rPr>
              <a:t>ESPERO QUE OS HAYA GUSTADO Y HAYÁIS APRENDIDO MÁS SOBRE ESTE MARAVILLOSO PAÍS.</a:t>
            </a:r>
            <a:endParaRPr lang="es-ES" sz="3600" dirty="0">
              <a:latin typeface="Futura Std Light"/>
              <a:cs typeface="Futura Std Ligh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44208" y="6309320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755576" y="35730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latin typeface="Futura Std Light"/>
                <a:cs typeface="Futura Std Light"/>
              </a:rPr>
              <a:t>Os </a:t>
            </a:r>
            <a:r>
              <a:rPr lang="es-ES" sz="2400" dirty="0" smtClean="0">
                <a:latin typeface="Futura Std Light"/>
                <a:cs typeface="Futura Std Light"/>
              </a:rPr>
              <a:t>invito </a:t>
            </a:r>
            <a:r>
              <a:rPr lang="es-ES" sz="2400" dirty="0">
                <a:latin typeface="Futura Std Light"/>
                <a:cs typeface="Futura Std Light"/>
              </a:rPr>
              <a:t>a que escribáis cartas o enviéis dibujos para </a:t>
            </a:r>
            <a:r>
              <a:rPr lang="es-ES" sz="2400" dirty="0" smtClean="0">
                <a:latin typeface="Futura Std Light"/>
                <a:cs typeface="Futura Std Light"/>
              </a:rPr>
              <a:t>descubrir así </a:t>
            </a:r>
            <a:r>
              <a:rPr lang="es-ES" sz="2400" dirty="0">
                <a:latin typeface="Futura Std Light"/>
                <a:cs typeface="Futura Std Light"/>
              </a:rPr>
              <a:t>nuestras diferencias y nuestras similitudes, y </a:t>
            </a:r>
            <a:r>
              <a:rPr lang="es-ES" sz="2400" dirty="0" smtClean="0">
                <a:latin typeface="Futura Std Light"/>
                <a:cs typeface="Futura Std Light"/>
              </a:rPr>
              <a:t>entender </a:t>
            </a:r>
            <a:r>
              <a:rPr lang="es-ES" sz="2400" dirty="0">
                <a:latin typeface="Futura Std Light"/>
                <a:cs typeface="Futura Std Light"/>
              </a:rPr>
              <a:t>cómo se vive y se estudia en esa parte del mundo.</a:t>
            </a:r>
          </a:p>
          <a:p>
            <a:endParaRPr lang="es-ES" dirty="0"/>
          </a:p>
        </p:txBody>
      </p:sp>
      <p:pic>
        <p:nvPicPr>
          <p:cNvPr id="6" name="Imagen 5" descr="P71727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149080"/>
            <a:ext cx="2424269" cy="18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6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2766">
        <p14:vortex dir="r"/>
      </p:transition>
    </mc:Choice>
    <mc:Fallback>
      <p:transition xmlns:p14="http://schemas.microsoft.com/office/powerpoint/2010/main" spd="slow" advTm="1276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168352" cy="252028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Bernard MT Condensed" pitchFamily="18" charset="0"/>
              </a:rPr>
              <a:t>Distancia entre Zambia y </a:t>
            </a:r>
            <a:r>
              <a:rPr lang="es-ES" dirty="0" err="1" smtClean="0">
                <a:latin typeface="Bernard MT Condensed" pitchFamily="18" charset="0"/>
              </a:rPr>
              <a:t>Majadahonda</a:t>
            </a:r>
            <a:endParaRPr lang="es-ES" dirty="0">
              <a:latin typeface="Bernard MT Condensed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1026" name="Picture 2" descr="Mapa significado nombres pais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612" t="27825" r="36953" b="6332"/>
          <a:stretch>
            <a:fillRect/>
          </a:stretch>
        </p:blipFill>
        <p:spPr bwMode="auto">
          <a:xfrm>
            <a:off x="0" y="0"/>
            <a:ext cx="5256584" cy="6858000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 flipH="1" flipV="1">
            <a:off x="3275856" y="5517232"/>
            <a:ext cx="50405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 flipV="1">
            <a:off x="1331640" y="1844824"/>
            <a:ext cx="93610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547664" y="22048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latin typeface="Bernard MT Condensed" pitchFamily="18" charset="0"/>
              </a:rPr>
              <a:t>Majadahonda</a:t>
            </a:r>
            <a:endParaRPr lang="es-ES" sz="3200" dirty="0">
              <a:latin typeface="Bernard MT Condensed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07904" y="609329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Zambia</a:t>
            </a:r>
            <a:endParaRPr lang="es-ES" sz="3200" dirty="0">
              <a:latin typeface="Bernard MT Condensed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08104" y="2996952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Futura Std Light"/>
                <a:cs typeface="Futura Std Medium"/>
              </a:rPr>
              <a:t>Zambia</a:t>
            </a:r>
            <a:r>
              <a:rPr lang="es-ES" dirty="0">
                <a:latin typeface="Futura Std Light"/>
                <a:cs typeface="Futura Std Light"/>
              </a:rPr>
              <a:t> está ubicado en el </a:t>
            </a:r>
            <a:r>
              <a:rPr lang="es-ES" dirty="0">
                <a:latin typeface="Futura Std Light"/>
                <a:cs typeface="Futura Std Medium"/>
              </a:rPr>
              <a:t>centro-sur de </a:t>
            </a:r>
            <a:r>
              <a:rPr lang="es-ES" dirty="0" smtClean="0">
                <a:latin typeface="Futura Std Light"/>
                <a:cs typeface="Futura Std Medium"/>
              </a:rPr>
              <a:t>África y tiene </a:t>
            </a:r>
            <a:r>
              <a:rPr lang="es-ES" dirty="0">
                <a:latin typeface="Futura Std Light"/>
                <a:cs typeface="Futura Std Medium"/>
              </a:rPr>
              <a:t>más de 750000 </a:t>
            </a:r>
            <a:r>
              <a:rPr lang="es-ES" dirty="0" smtClean="0">
                <a:latin typeface="Futura Std Light"/>
                <a:cs typeface="Futura Std Medium"/>
              </a:rPr>
              <a:t>km2</a:t>
            </a:r>
            <a:r>
              <a:rPr lang="es-ES" dirty="0" smtClean="0">
                <a:latin typeface="Futura Std Light"/>
                <a:cs typeface="Futura Std Light"/>
              </a:rPr>
              <a:t>. </a:t>
            </a:r>
          </a:p>
          <a:p>
            <a:pPr algn="ctr"/>
            <a:endParaRPr lang="es-ES" dirty="0" smtClean="0">
              <a:latin typeface="Futura Std Light"/>
              <a:cs typeface="Futura Std Light"/>
            </a:endParaRPr>
          </a:p>
          <a:p>
            <a:pPr algn="ctr"/>
            <a:r>
              <a:rPr lang="es-ES" dirty="0" smtClean="0">
                <a:latin typeface="Futura Std Light"/>
                <a:cs typeface="Futura Std Light"/>
              </a:rPr>
              <a:t>Mientras que </a:t>
            </a:r>
            <a:r>
              <a:rPr lang="es-ES" dirty="0" smtClean="0">
                <a:latin typeface="Futura Std Light"/>
                <a:cs typeface="Futura Std Medium"/>
              </a:rPr>
              <a:t>España</a:t>
            </a:r>
            <a:r>
              <a:rPr lang="es-ES" dirty="0" smtClean="0">
                <a:latin typeface="Futura Std Light"/>
                <a:cs typeface="Futura Std Light"/>
              </a:rPr>
              <a:t> está en </a:t>
            </a:r>
            <a:r>
              <a:rPr lang="es-ES" dirty="0" smtClean="0">
                <a:latin typeface="Futura Std Light"/>
                <a:cs typeface="Futura Std Medium"/>
              </a:rPr>
              <a:t>Europa y tiene </a:t>
            </a:r>
            <a:r>
              <a:rPr lang="es-ES" dirty="0">
                <a:latin typeface="Futura Std Light"/>
                <a:cs typeface="Futura Std Medium"/>
              </a:rPr>
              <a:t>505.000 </a:t>
            </a:r>
            <a:r>
              <a:rPr lang="es-ES" dirty="0" smtClean="0">
                <a:latin typeface="Futura Std Light"/>
                <a:cs typeface="Futura Std Medium"/>
              </a:rPr>
              <a:t>km2</a:t>
            </a:r>
            <a:r>
              <a:rPr lang="es-ES" dirty="0" smtClean="0">
                <a:latin typeface="Futura Std Light"/>
                <a:cs typeface="Futura Std Ligh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953">
        <p15:prstTrans prst="crush"/>
      </p:transition>
    </mc:Choice>
    <mc:Fallback>
      <p:transition xmlns:p14="http://schemas.microsoft.com/office/powerpoint/2010/main" spd="slow" advTm="1195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741720" cy="27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latin typeface="Bernard MT Condensed" panose="02050806060905020404" pitchFamily="18" charset="0"/>
              </a:rPr>
              <a:t>CONOCIENDO ZAMBIA</a:t>
            </a:r>
            <a:endParaRPr lang="es-ES" dirty="0">
              <a:latin typeface="Bernard MT Condensed" panose="020508060609050204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545237" y="1460511"/>
            <a:ext cx="23762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Futura Std Light"/>
                <a:cs typeface="Futura Std Light"/>
              </a:rPr>
              <a:t>Zambia </a:t>
            </a:r>
            <a:r>
              <a:rPr lang="es-ES" sz="1600" b="1" dirty="0">
                <a:latin typeface="Futura Std Medium"/>
                <a:cs typeface="Futura Std Light"/>
              </a:rPr>
              <a:t>hace </a:t>
            </a:r>
            <a:r>
              <a:rPr lang="es-ES" sz="1600" b="1" dirty="0">
                <a:latin typeface="Futura Std Medium"/>
                <a:cs typeface="Futura Std Medium"/>
              </a:rPr>
              <a:t>frontera con la República Democrática del Congo</a:t>
            </a:r>
            <a:r>
              <a:rPr lang="es-ES" sz="1600" b="1" dirty="0">
                <a:latin typeface="Futura Std Medium"/>
                <a:cs typeface="Futura Std Light"/>
              </a:rPr>
              <a:t> </a:t>
            </a:r>
            <a:r>
              <a:rPr lang="es-ES" sz="1600" dirty="0">
                <a:latin typeface="Futura Std Light"/>
                <a:cs typeface="Futura Std Light"/>
              </a:rPr>
              <a:t>al norte, </a:t>
            </a:r>
            <a:r>
              <a:rPr lang="es-ES" sz="1600" b="1" dirty="0">
                <a:latin typeface="Futura Std Medium"/>
                <a:cs typeface="Futura Std Medium"/>
              </a:rPr>
              <a:t>Tanzania</a:t>
            </a:r>
            <a:r>
              <a:rPr lang="es-ES" sz="1600" dirty="0">
                <a:latin typeface="Futura Std Light"/>
                <a:cs typeface="Futura Std Light"/>
              </a:rPr>
              <a:t> </a:t>
            </a:r>
            <a:r>
              <a:rPr lang="es-ES" sz="1600" dirty="0" smtClean="0">
                <a:latin typeface="Futura Std Light"/>
                <a:cs typeface="Futura Std Light"/>
              </a:rPr>
              <a:t>al noreste</a:t>
            </a:r>
            <a:r>
              <a:rPr lang="es-ES" sz="1600" dirty="0">
                <a:latin typeface="Futura Std Light"/>
                <a:cs typeface="Futura Std Light"/>
              </a:rPr>
              <a:t>, </a:t>
            </a:r>
            <a:r>
              <a:rPr lang="es-ES" sz="1600" b="1" dirty="0">
                <a:latin typeface="Futura Std Medium"/>
                <a:cs typeface="Futura Std Medium"/>
              </a:rPr>
              <a:t>Malaui</a:t>
            </a:r>
            <a:r>
              <a:rPr lang="es-ES" sz="1600" b="1" dirty="0">
                <a:latin typeface="Futura Std Light"/>
                <a:cs typeface="Futura Std Light"/>
              </a:rPr>
              <a:t> y </a:t>
            </a:r>
            <a:r>
              <a:rPr lang="es-ES" sz="1600" b="1" dirty="0">
                <a:latin typeface="Futura Std Medium"/>
                <a:cs typeface="Futura Std Medium"/>
              </a:rPr>
              <a:t>Mozambique</a:t>
            </a:r>
            <a:r>
              <a:rPr lang="es-ES" sz="1600" b="1" dirty="0">
                <a:latin typeface="Futura Std Light"/>
                <a:cs typeface="Futura Std Light"/>
              </a:rPr>
              <a:t> </a:t>
            </a:r>
            <a:r>
              <a:rPr lang="es-ES" sz="1600" dirty="0">
                <a:latin typeface="Futura Std Light"/>
                <a:cs typeface="Futura Std Light"/>
              </a:rPr>
              <a:t>al este, </a:t>
            </a:r>
            <a:r>
              <a:rPr lang="es-ES" sz="1600" b="1" dirty="0" smtClean="0">
                <a:latin typeface="Futura Std Medium"/>
                <a:cs typeface="Futura Std Medium"/>
              </a:rPr>
              <a:t>Zimbabue y </a:t>
            </a:r>
            <a:r>
              <a:rPr lang="es-ES" sz="1600" b="1" dirty="0" err="1">
                <a:latin typeface="Futura Std Medium"/>
                <a:cs typeface="Futura Std Medium"/>
              </a:rPr>
              <a:t>Botswana</a:t>
            </a:r>
            <a:r>
              <a:rPr lang="es-ES" sz="1600" dirty="0">
                <a:latin typeface="Futura Std Light"/>
                <a:cs typeface="Futura Std Light"/>
              </a:rPr>
              <a:t> al sur, </a:t>
            </a:r>
            <a:r>
              <a:rPr lang="es-ES" sz="1600" b="1" dirty="0" smtClean="0">
                <a:latin typeface="Futura Std Medium"/>
                <a:cs typeface="Futura Std Medium"/>
              </a:rPr>
              <a:t>Namibia</a:t>
            </a:r>
            <a:r>
              <a:rPr lang="es-ES" sz="1600" dirty="0" smtClean="0">
                <a:latin typeface="Futura Std Light"/>
                <a:cs typeface="Futura Std Light"/>
              </a:rPr>
              <a:t> </a:t>
            </a:r>
            <a:r>
              <a:rPr lang="es-ES" sz="1600" dirty="0">
                <a:latin typeface="Futura Std Light"/>
                <a:cs typeface="Futura Std Light"/>
              </a:rPr>
              <a:t>al suroeste y con </a:t>
            </a:r>
            <a:r>
              <a:rPr lang="es-ES" sz="1600" b="1" dirty="0">
                <a:latin typeface="Futura Std Medium"/>
                <a:cs typeface="Futura Std Medium"/>
              </a:rPr>
              <a:t>Angola</a:t>
            </a:r>
            <a:r>
              <a:rPr lang="es-ES" sz="1600" dirty="0">
                <a:latin typeface="Futura Std Medium"/>
                <a:cs typeface="Futura Std Medium"/>
              </a:rPr>
              <a:t> </a:t>
            </a:r>
            <a:r>
              <a:rPr lang="es-ES" sz="1600" dirty="0">
                <a:latin typeface="Futura Std Light"/>
                <a:cs typeface="Futura Std Light"/>
              </a:rPr>
              <a:t>al oeste. </a:t>
            </a:r>
            <a:endParaRPr lang="es-ES" sz="1600" dirty="0" smtClean="0">
              <a:latin typeface="Futura Std Light"/>
              <a:cs typeface="Futura Std Light"/>
            </a:endParaRPr>
          </a:p>
          <a:p>
            <a:pPr algn="just"/>
            <a:r>
              <a:rPr lang="es-ES" sz="1600" dirty="0" smtClean="0">
                <a:latin typeface="Futura Std Light"/>
                <a:cs typeface="Futura Std Light"/>
              </a:rPr>
              <a:t>Zambia </a:t>
            </a:r>
            <a:r>
              <a:rPr lang="es-ES" sz="1600" dirty="0">
                <a:latin typeface="Futura Std Medium"/>
                <a:cs typeface="Futura Std Medium"/>
              </a:rPr>
              <a:t>no tiene salida al  mar</a:t>
            </a:r>
            <a:r>
              <a:rPr lang="es-ES" sz="1600" dirty="0">
                <a:latin typeface="Futura Std Light"/>
                <a:cs typeface="Futura Std Light"/>
              </a:rPr>
              <a:t>.</a:t>
            </a:r>
          </a:p>
          <a:p>
            <a:endParaRPr lang="es-ES" sz="1600" dirty="0" smtClean="0">
              <a:latin typeface="Futura Std Light"/>
              <a:cs typeface="Futura Std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7544" y="4653137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Futura Std Light"/>
                <a:cs typeface="Futura Std Light"/>
              </a:rPr>
              <a:t>Su </a:t>
            </a:r>
            <a:r>
              <a:rPr lang="es-ES" sz="1600" b="1" dirty="0">
                <a:latin typeface="Futura Std Medium"/>
                <a:cs typeface="Futura Std Medium"/>
              </a:rPr>
              <a:t>capital se llama Lusaka</a:t>
            </a:r>
            <a:r>
              <a:rPr lang="es-ES" sz="1600" b="1" dirty="0">
                <a:latin typeface="Futura Std Light"/>
                <a:cs typeface="Futura Std Light"/>
              </a:rPr>
              <a:t> </a:t>
            </a:r>
            <a:r>
              <a:rPr lang="es-ES" sz="1600" dirty="0">
                <a:latin typeface="Futura Std Light"/>
                <a:cs typeface="Futura Std Light"/>
              </a:rPr>
              <a:t>y es la ciudad con más habitantes del país (</a:t>
            </a:r>
            <a:r>
              <a:rPr lang="es-ES" sz="1600" b="1" dirty="0">
                <a:latin typeface="Futura Std Light"/>
                <a:cs typeface="Futura Std Light"/>
              </a:rPr>
              <a:t>unos </a:t>
            </a:r>
            <a:r>
              <a:rPr lang="es-ES" sz="1600" b="1" dirty="0">
                <a:latin typeface="Futura Std Medium"/>
                <a:cs typeface="Futura Std Medium"/>
              </a:rPr>
              <a:t>2.000.000 de personas</a:t>
            </a:r>
            <a:r>
              <a:rPr lang="es-ES" sz="1600" dirty="0">
                <a:latin typeface="Futura Std Medium"/>
                <a:cs typeface="Futura Std Medium"/>
              </a:rPr>
              <a:t>).</a:t>
            </a:r>
          </a:p>
          <a:p>
            <a:pPr algn="just"/>
            <a:endParaRPr lang="es-ES" sz="1600" dirty="0">
              <a:latin typeface="Futura Std Light"/>
              <a:cs typeface="Futura Std Light"/>
            </a:endParaRPr>
          </a:p>
          <a:p>
            <a:pPr algn="just"/>
            <a:r>
              <a:rPr lang="es-ES" sz="1600" dirty="0">
                <a:latin typeface="Futura Std Light"/>
                <a:cs typeface="Futura Std Light"/>
              </a:rPr>
              <a:t>Su </a:t>
            </a:r>
            <a:r>
              <a:rPr lang="es-ES" sz="1600" b="1" dirty="0">
                <a:latin typeface="Futura Std Medium"/>
                <a:cs typeface="Futura Std Medium"/>
              </a:rPr>
              <a:t>población</a:t>
            </a:r>
            <a:r>
              <a:rPr lang="es-ES" sz="1600" dirty="0">
                <a:latin typeface="Futura Std Medium"/>
                <a:cs typeface="Futura Std Medium"/>
              </a:rPr>
              <a:t> es de unos </a:t>
            </a:r>
            <a:r>
              <a:rPr lang="es-ES" sz="1600" b="1" dirty="0">
                <a:latin typeface="Futura Std Medium"/>
                <a:cs typeface="Futura Std Medium"/>
              </a:rPr>
              <a:t>16.000.000 de </a:t>
            </a:r>
            <a:r>
              <a:rPr lang="es-ES" sz="1600" b="1" dirty="0" smtClean="0">
                <a:latin typeface="Futura Std Medium"/>
                <a:cs typeface="Futura Std Medium"/>
              </a:rPr>
              <a:t>habitantes</a:t>
            </a:r>
            <a:r>
              <a:rPr lang="es-ES" sz="1600" dirty="0" smtClean="0">
                <a:latin typeface="Futura Std Light"/>
                <a:cs typeface="Futura Std Light"/>
              </a:rPr>
              <a:t>. Es </a:t>
            </a:r>
            <a:r>
              <a:rPr lang="es-ES" sz="1600" b="1" dirty="0" smtClean="0">
                <a:latin typeface="Futura Std Light"/>
                <a:cs typeface="Futura Std Light"/>
              </a:rPr>
              <a:t>menos </a:t>
            </a:r>
            <a:r>
              <a:rPr lang="es-ES" sz="1600" b="1" dirty="0">
                <a:latin typeface="Futura Std Light"/>
                <a:cs typeface="Futura Std Light"/>
              </a:rPr>
              <a:t>de la mitad que </a:t>
            </a:r>
            <a:r>
              <a:rPr lang="es-ES" sz="1600" dirty="0">
                <a:latin typeface="Futura Std Light"/>
                <a:cs typeface="Futura Std Light"/>
              </a:rPr>
              <a:t>la de </a:t>
            </a:r>
            <a:r>
              <a:rPr lang="es-ES" sz="1600" b="1" dirty="0">
                <a:latin typeface="Futura Std Light"/>
                <a:cs typeface="Futura Std Light"/>
              </a:rPr>
              <a:t>España</a:t>
            </a:r>
            <a:r>
              <a:rPr lang="es-ES" sz="1600" dirty="0">
                <a:latin typeface="Futura Std Light"/>
                <a:cs typeface="Futura Std Light"/>
              </a:rPr>
              <a:t>, a pesar de ser bastante más </a:t>
            </a:r>
            <a:r>
              <a:rPr lang="es-ES" sz="1600" dirty="0" smtClean="0">
                <a:latin typeface="Futura Std Light"/>
                <a:cs typeface="Futura Std Light"/>
              </a:rPr>
              <a:t>extenso.</a:t>
            </a:r>
            <a:endParaRPr lang="es-ES" sz="1600" dirty="0">
              <a:latin typeface="Futura Std Light"/>
              <a:cs typeface="Futur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3771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7703">
        <p15:prstTrans prst="fracture"/>
      </p:transition>
    </mc:Choice>
    <mc:Fallback>
      <p:transition xmlns:p14="http://schemas.microsoft.com/office/powerpoint/2010/main" spd="slow" advTm="2770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4968" y="994297"/>
            <a:ext cx="4176464" cy="316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 smtClean="0">
                <a:latin typeface="Futura Std Light"/>
                <a:cs typeface="Futura Std Light"/>
              </a:rPr>
              <a:t>El </a:t>
            </a:r>
            <a:r>
              <a:rPr lang="es-ES" sz="1600" b="1" dirty="0" smtClean="0">
                <a:latin typeface="Futura Std Medium"/>
                <a:cs typeface="Futura Std Medium"/>
              </a:rPr>
              <a:t>idioma </a:t>
            </a:r>
            <a:r>
              <a:rPr lang="es-ES" sz="1600" b="1" dirty="0">
                <a:latin typeface="Futura Std Medium"/>
                <a:cs typeface="Futura Std Medium"/>
              </a:rPr>
              <a:t>oficial es el inglés </a:t>
            </a:r>
            <a:r>
              <a:rPr lang="es-ES" sz="1600" dirty="0">
                <a:latin typeface="Futura Std Light"/>
                <a:cs typeface="Futura Std Light"/>
              </a:rPr>
              <a:t>y hay otros </a:t>
            </a:r>
            <a:r>
              <a:rPr lang="es-ES" sz="1600" b="1" dirty="0">
                <a:latin typeface="Futura Std Medium"/>
                <a:cs typeface="Futura Std Medium"/>
              </a:rPr>
              <a:t>72 dialectos  diferentes</a:t>
            </a:r>
            <a:r>
              <a:rPr lang="es-ES" sz="1600" b="1" dirty="0">
                <a:latin typeface="Futura Std Light"/>
                <a:cs typeface="Futura Std Light"/>
              </a:rPr>
              <a:t> </a:t>
            </a:r>
            <a:r>
              <a:rPr lang="es-ES" sz="1600" dirty="0">
                <a:latin typeface="Futura Std Light"/>
                <a:cs typeface="Futura Std Light"/>
              </a:rPr>
              <a:t>que varían según la región. </a:t>
            </a:r>
            <a:endParaRPr lang="es-ES" sz="1600" dirty="0" smtClean="0">
              <a:latin typeface="Futura Std Light"/>
              <a:cs typeface="Futura Std Light"/>
            </a:endParaRPr>
          </a:p>
          <a:p>
            <a:pPr marL="0" indent="0" algn="just">
              <a:buNone/>
            </a:pPr>
            <a:endParaRPr lang="es-ES" sz="1600" b="1" dirty="0" smtClean="0">
              <a:latin typeface="Futura Std Medium"/>
              <a:cs typeface="Futura Std Medium"/>
            </a:endParaRPr>
          </a:p>
          <a:p>
            <a:pPr marL="0" indent="0" algn="just">
              <a:buNone/>
            </a:pPr>
            <a:r>
              <a:rPr lang="es-ES" sz="1600" b="1" dirty="0" smtClean="0">
                <a:latin typeface="Futura Std Medium"/>
                <a:cs typeface="Futura Std Medium"/>
              </a:rPr>
              <a:t>El </a:t>
            </a:r>
            <a:r>
              <a:rPr lang="es-ES" sz="1600" b="1" dirty="0">
                <a:latin typeface="Futura Std Medium"/>
                <a:cs typeface="Futura Std Medium"/>
              </a:rPr>
              <a:t>colegio </a:t>
            </a:r>
            <a:r>
              <a:rPr lang="es-ES" sz="1600" dirty="0">
                <a:latin typeface="Futura Std Medium"/>
                <a:cs typeface="Futura Std Medium"/>
              </a:rPr>
              <a:t>de la población </a:t>
            </a:r>
            <a:r>
              <a:rPr lang="es-ES" sz="1600" b="1" dirty="0">
                <a:latin typeface="Futura Std Medium"/>
                <a:cs typeface="Futura Std Medium"/>
              </a:rPr>
              <a:t>pretende mejorar la vida de la población local  a través de una mejor educación y una mejora en la salud</a:t>
            </a:r>
            <a:r>
              <a:rPr lang="es-ES" sz="1600" dirty="0">
                <a:latin typeface="Futura Std Light"/>
                <a:cs typeface="Futura Std Light"/>
              </a:rPr>
              <a:t>. </a:t>
            </a:r>
            <a:endParaRPr lang="es-ES" sz="1600" dirty="0" smtClean="0">
              <a:latin typeface="Futura Std Light"/>
              <a:cs typeface="Futura Std Ligh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647108" cy="2736304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323528" y="4509120"/>
            <a:ext cx="8136904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dirty="0" smtClean="0">
                <a:latin typeface="Futura Std Light"/>
                <a:cs typeface="Futura Std Light"/>
              </a:rPr>
              <a:t>Zambia tiene </a:t>
            </a:r>
            <a:r>
              <a:rPr lang="es-ES" sz="1600" dirty="0">
                <a:latin typeface="Futura Std Light"/>
                <a:cs typeface="Futura Std Light"/>
              </a:rPr>
              <a:t>una </a:t>
            </a:r>
            <a:r>
              <a:rPr lang="es-ES" sz="1600" dirty="0">
                <a:latin typeface="Futura Std Medium"/>
                <a:cs typeface="Futura Std Medium"/>
              </a:rPr>
              <a:t>gran </a:t>
            </a:r>
            <a:r>
              <a:rPr lang="es-ES" sz="1600" b="1" dirty="0">
                <a:latin typeface="Futura Std Medium"/>
                <a:cs typeface="Futura Std Medium"/>
              </a:rPr>
              <a:t>variedad de </a:t>
            </a:r>
            <a:r>
              <a:rPr lang="es-ES" sz="1600" b="1" dirty="0" smtClean="0">
                <a:latin typeface="Futura Std Medium"/>
                <a:cs typeface="Futura Std Medium"/>
              </a:rPr>
              <a:t>religiones</a:t>
            </a:r>
            <a:r>
              <a:rPr lang="es-ES" sz="1600" dirty="0" smtClean="0">
                <a:latin typeface="Futura Std Light"/>
                <a:cs typeface="Futura Std Light"/>
              </a:rPr>
              <a:t>, siendo </a:t>
            </a:r>
            <a:r>
              <a:rPr lang="es-ES" sz="1600" b="1" dirty="0" smtClean="0">
                <a:latin typeface="Futura Std Medium"/>
                <a:cs typeface="Futura Std Medium"/>
              </a:rPr>
              <a:t>el cristianismo la principal</a:t>
            </a:r>
            <a:r>
              <a:rPr lang="es-ES" sz="1600" dirty="0" smtClean="0">
                <a:latin typeface="Futura Std Light"/>
                <a:cs typeface="Futura Std Light"/>
              </a:rPr>
              <a:t>. Un </a:t>
            </a:r>
            <a:r>
              <a:rPr lang="es-ES" sz="1600" b="1" dirty="0" smtClean="0">
                <a:latin typeface="Futura Std Medium"/>
                <a:cs typeface="Futura Std Medium"/>
              </a:rPr>
              <a:t>60</a:t>
            </a:r>
            <a:r>
              <a:rPr lang="es-ES" sz="1600" b="1" dirty="0">
                <a:latin typeface="Futura Std Medium"/>
                <a:cs typeface="Futura Std Medium"/>
              </a:rPr>
              <a:t>% </a:t>
            </a:r>
            <a:r>
              <a:rPr lang="es-ES" sz="1600" b="1" dirty="0" smtClean="0">
                <a:latin typeface="Futura Std Medium"/>
                <a:cs typeface="Futura Std Medium"/>
              </a:rPr>
              <a:t>de estos son </a:t>
            </a:r>
            <a:r>
              <a:rPr lang="es-ES" sz="1600" b="1" dirty="0">
                <a:latin typeface="Futura Std Medium"/>
                <a:cs typeface="Futura Std Medium"/>
              </a:rPr>
              <a:t>protestantes </a:t>
            </a:r>
            <a:r>
              <a:rPr lang="es-ES" sz="1600" dirty="0">
                <a:latin typeface="Futura Std Medium"/>
                <a:cs typeface="Futura Std Medium"/>
              </a:rPr>
              <a:t>y un </a:t>
            </a:r>
            <a:r>
              <a:rPr lang="es-ES" sz="1600" b="1" dirty="0">
                <a:latin typeface="Futura Std Medium"/>
                <a:cs typeface="Futura Std Medium"/>
              </a:rPr>
              <a:t>20 % </a:t>
            </a:r>
            <a:r>
              <a:rPr lang="es-ES" sz="1600" b="1" dirty="0" smtClean="0">
                <a:latin typeface="Futura Std Medium"/>
                <a:cs typeface="Futura Std Medium"/>
              </a:rPr>
              <a:t>católicos</a:t>
            </a:r>
            <a:r>
              <a:rPr lang="es-ES" sz="1600" b="1" dirty="0">
                <a:latin typeface="Futura Std Light"/>
                <a:cs typeface="Futura Std Light"/>
              </a:rPr>
              <a:t>. </a:t>
            </a:r>
            <a:endParaRPr lang="es-ES" sz="1600" b="1" dirty="0" smtClean="0">
              <a:latin typeface="Futura Std Light"/>
              <a:cs typeface="Futura Std Light"/>
            </a:endParaRPr>
          </a:p>
          <a:p>
            <a:pPr marL="0" indent="0" algn="just">
              <a:buNone/>
            </a:pPr>
            <a:endParaRPr lang="es-ES" sz="1600" dirty="0" smtClean="0">
              <a:latin typeface="Futura Std Light"/>
              <a:cs typeface="Futura Std Light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Futura Std Light"/>
                <a:cs typeface="Futura Std Light"/>
              </a:rPr>
              <a:t>Zambia es fundamentalmente montañoso y </a:t>
            </a:r>
            <a:r>
              <a:rPr lang="es-ES" sz="1600" dirty="0" smtClean="0">
                <a:latin typeface="Futura Std Medium"/>
                <a:cs typeface="Futura Std Medium"/>
              </a:rPr>
              <a:t>tiene </a:t>
            </a:r>
            <a:r>
              <a:rPr lang="es-ES" sz="1600" b="1" dirty="0">
                <a:latin typeface="Futura Std Medium"/>
                <a:cs typeface="Futura Std Medium"/>
              </a:rPr>
              <a:t>grandes ríos </a:t>
            </a:r>
            <a:r>
              <a:rPr lang="es-ES" sz="1600" dirty="0">
                <a:latin typeface="Futura Std Medium"/>
                <a:cs typeface="Futura Std Medium"/>
              </a:rPr>
              <a:t>como el </a:t>
            </a:r>
            <a:r>
              <a:rPr lang="es-ES" sz="1600" b="1" dirty="0">
                <a:latin typeface="Futura Std Medium"/>
                <a:cs typeface="Futura Std Medium"/>
              </a:rPr>
              <a:t>Río Zambeze y sus afluentes el </a:t>
            </a:r>
            <a:r>
              <a:rPr lang="es-ES" sz="1600" b="1" dirty="0" err="1">
                <a:latin typeface="Futura Std Medium"/>
                <a:cs typeface="Futura Std Medium"/>
              </a:rPr>
              <a:t>Kafue</a:t>
            </a:r>
            <a:r>
              <a:rPr lang="es-ES" sz="1600" b="1" dirty="0">
                <a:latin typeface="Futura Std Medium"/>
                <a:cs typeface="Futura Std Medium"/>
              </a:rPr>
              <a:t> y el </a:t>
            </a:r>
            <a:r>
              <a:rPr lang="es-ES" sz="1600" b="1" dirty="0" err="1">
                <a:latin typeface="Futura Std Medium"/>
                <a:cs typeface="Futura Std Medium"/>
              </a:rPr>
              <a:t>Luangwa</a:t>
            </a:r>
            <a:r>
              <a:rPr lang="es-ES" sz="1600" b="1" dirty="0" smtClean="0">
                <a:latin typeface="Futura Std Medium"/>
                <a:cs typeface="Futura Std Medium"/>
              </a:rPr>
              <a:t>.</a:t>
            </a:r>
            <a:endParaRPr lang="es-ES" sz="1600" b="1" dirty="0">
              <a:latin typeface="Futura Std Medium"/>
              <a:cs typeface="Futura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09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3078">
        <p14:honeycomb/>
      </p:transition>
    </mc:Choice>
    <mc:Fallback xmlns="">
      <p:transition spd="slow" advTm="2307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 panose="02050806060905020404" pitchFamily="18" charset="0"/>
              </a:rPr>
              <a:t>ZONA RURAL Y ZONA URBANA</a:t>
            </a:r>
            <a:endParaRPr lang="es-ES" dirty="0"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581128"/>
            <a:ext cx="6840760" cy="20162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1600" dirty="0" smtClean="0">
              <a:latin typeface="Futura Std Light"/>
              <a:cs typeface="Futura Std Light"/>
            </a:endParaRPr>
          </a:p>
          <a:p>
            <a:pPr marL="0" indent="0">
              <a:buNone/>
            </a:pPr>
            <a:r>
              <a:rPr lang="es-ES" sz="1600" dirty="0" smtClean="0">
                <a:latin typeface="Futura Std Light"/>
                <a:cs typeface="Futura Std Light"/>
              </a:rPr>
              <a:t>Las </a:t>
            </a:r>
            <a:r>
              <a:rPr lang="es-ES" sz="1600" dirty="0">
                <a:latin typeface="Futura Std Light"/>
                <a:cs typeface="Futura Std Light"/>
              </a:rPr>
              <a:t>ciudades suelen ser muy diferentes a las de aquí y hay </a:t>
            </a:r>
            <a:r>
              <a:rPr lang="es-ES" sz="1600" b="1" dirty="0">
                <a:latin typeface="Futura Std Medium"/>
                <a:cs typeface="Futura Std Medium"/>
              </a:rPr>
              <a:t>enormes diferencias sociales entre sus </a:t>
            </a:r>
            <a:r>
              <a:rPr lang="es-ES" sz="1600" b="1" dirty="0" smtClean="0">
                <a:latin typeface="Futura Std Medium"/>
                <a:cs typeface="Futura Std Medium"/>
              </a:rPr>
              <a:t>habitantes, según su estatus</a:t>
            </a:r>
            <a:r>
              <a:rPr lang="es-ES" sz="1600" dirty="0" smtClean="0">
                <a:latin typeface="Futura Std Light"/>
                <a:cs typeface="Futura Std Light"/>
              </a:rPr>
              <a:t>. Hay </a:t>
            </a:r>
            <a:r>
              <a:rPr lang="es-ES" sz="1600" b="1" dirty="0">
                <a:latin typeface="Futura Std Light"/>
                <a:cs typeface="Futura Std Light"/>
              </a:rPr>
              <a:t>zonas modernas</a:t>
            </a:r>
            <a:r>
              <a:rPr lang="es-ES" sz="1600" dirty="0">
                <a:latin typeface="Futura Std Light"/>
                <a:cs typeface="Futura Std Light"/>
              </a:rPr>
              <a:t>, con </a:t>
            </a:r>
            <a:r>
              <a:rPr lang="es-ES" sz="1600" b="1" dirty="0">
                <a:latin typeface="Futura Std Light"/>
                <a:cs typeface="Futura Std Light"/>
              </a:rPr>
              <a:t>calles asfaltadas, rascacielos, grandes coches y hoteles</a:t>
            </a:r>
            <a:r>
              <a:rPr lang="es-ES" sz="1600" dirty="0">
                <a:latin typeface="Futura Std Light"/>
                <a:cs typeface="Futura Std Light"/>
              </a:rPr>
              <a:t>. Pero también existen </a:t>
            </a:r>
            <a:r>
              <a:rPr lang="es-ES" sz="1600" b="1" dirty="0">
                <a:latin typeface="Futura Std Light"/>
                <a:cs typeface="Futura Std Light"/>
              </a:rPr>
              <a:t>zonas</a:t>
            </a:r>
            <a:r>
              <a:rPr lang="es-ES" sz="1600" dirty="0">
                <a:latin typeface="Futura Std Light"/>
                <a:cs typeface="Futura Std Light"/>
              </a:rPr>
              <a:t> que son justo lo contrario</a:t>
            </a:r>
            <a:r>
              <a:rPr lang="es-ES" sz="1600" dirty="0" smtClean="0">
                <a:latin typeface="Futura Std Light"/>
                <a:cs typeface="Futura Std Light"/>
              </a:rPr>
              <a:t>: </a:t>
            </a:r>
            <a:r>
              <a:rPr lang="es-ES" sz="1600" b="1" dirty="0" smtClean="0">
                <a:latin typeface="Futura Std Light"/>
                <a:cs typeface="Futura Std Light"/>
              </a:rPr>
              <a:t>calles sin </a:t>
            </a:r>
            <a:r>
              <a:rPr lang="es-ES" sz="1600" b="1" dirty="0">
                <a:latin typeface="Futura Std Light"/>
                <a:cs typeface="Futura Std Light"/>
              </a:rPr>
              <a:t>asfaltar y  </a:t>
            </a:r>
            <a:r>
              <a:rPr lang="es-ES" sz="1600" b="1" dirty="0" smtClean="0">
                <a:latin typeface="Futura Std Light"/>
                <a:cs typeface="Futura Std Light"/>
              </a:rPr>
              <a:t>sin acceso </a:t>
            </a:r>
            <a:r>
              <a:rPr lang="es-ES" sz="1600" b="1" dirty="0">
                <a:latin typeface="Futura Std Light"/>
                <a:cs typeface="Futura Std Light"/>
              </a:rPr>
              <a:t>a servicios básicos como la luz o el agua corriente. </a:t>
            </a:r>
            <a:r>
              <a:rPr lang="es-ES" sz="1600" b="1" dirty="0" smtClean="0">
                <a:latin typeface="Futura Std Medium"/>
                <a:cs typeface="Futura Std Medium"/>
              </a:rPr>
              <a:t>Las </a:t>
            </a:r>
            <a:r>
              <a:rPr lang="es-ES" sz="1600" b="1" dirty="0">
                <a:latin typeface="Futura Std Medium"/>
                <a:cs typeface="Futura Std Medium"/>
              </a:rPr>
              <a:t>condiciones de vida </a:t>
            </a:r>
            <a:r>
              <a:rPr lang="es-ES" sz="1600" b="1" dirty="0" smtClean="0">
                <a:latin typeface="Futura Std Book"/>
                <a:cs typeface="Futura Std Book"/>
              </a:rPr>
              <a:t>allí son duras.</a:t>
            </a:r>
            <a:endParaRPr lang="es-ES" sz="1600" b="1" dirty="0">
              <a:latin typeface="Futura Std Book"/>
              <a:cs typeface="Futura Std 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" name="Picture 2" descr="E:\zambia_fotos\ALDEA-VIDA RURAL\P721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725144"/>
            <a:ext cx="1639597" cy="122903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7504" y="1196752"/>
            <a:ext cx="8676456" cy="31668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Futura Std Light"/>
                <a:cs typeface="Futura Std Light"/>
              </a:rPr>
              <a:t>La </a:t>
            </a:r>
            <a:r>
              <a:rPr lang="es-ES" b="1" dirty="0" smtClean="0">
                <a:latin typeface="Futura Std Medium"/>
                <a:cs typeface="Futura Std Medium"/>
              </a:rPr>
              <a:t>mayor parte de la población vive en zonas rurales</a:t>
            </a:r>
            <a:r>
              <a:rPr lang="es-ES" dirty="0" smtClean="0">
                <a:latin typeface="Futura Std Light"/>
                <a:cs typeface="Futura Std Light"/>
              </a:rPr>
              <a:t>. Allí, las condiciones de vida son muy diferentes a las nuestras. En muchos pueblos </a:t>
            </a:r>
            <a:r>
              <a:rPr lang="es-ES" b="1" dirty="0" smtClean="0">
                <a:latin typeface="Futura Std Light"/>
                <a:cs typeface="Futura Std Light"/>
              </a:rPr>
              <a:t>las familias </a:t>
            </a:r>
            <a:r>
              <a:rPr lang="es-ES" b="1" dirty="0" smtClean="0">
                <a:latin typeface="Futura Std Medium"/>
                <a:cs typeface="Futura Std Medium"/>
              </a:rPr>
              <a:t>no disponen ni de electricidad ni de agua potable</a:t>
            </a:r>
            <a:r>
              <a:rPr lang="es-ES" dirty="0" smtClean="0">
                <a:latin typeface="Futura Std Light"/>
                <a:cs typeface="Futura Std Light"/>
              </a:rPr>
              <a:t>. Las comunicaciones y el agua potable son dos de los principales problemas para el desarrollo de estas zonas. </a:t>
            </a:r>
          </a:p>
          <a:p>
            <a:endParaRPr lang="es-ES" dirty="0" smtClean="0">
              <a:latin typeface="Futura Std Light"/>
              <a:cs typeface="Futura Std Light"/>
            </a:endParaRPr>
          </a:p>
          <a:p>
            <a:r>
              <a:rPr lang="es-ES" dirty="0" smtClean="0">
                <a:latin typeface="Futura Std Light"/>
                <a:cs typeface="Futura Std Light"/>
              </a:rPr>
              <a:t>La </a:t>
            </a:r>
            <a:r>
              <a:rPr lang="es-ES" dirty="0" smtClean="0">
                <a:latin typeface="Futura Std Medium"/>
                <a:cs typeface="Futura Std Medium"/>
              </a:rPr>
              <a:t>sequía y el bajo rendimiento de las tierras causan </a:t>
            </a:r>
            <a:r>
              <a:rPr lang="es-ES" b="1" dirty="0" smtClean="0">
                <a:latin typeface="Futura Std Medium"/>
                <a:cs typeface="Futura Std Medium"/>
              </a:rPr>
              <a:t>malas cosechas</a:t>
            </a:r>
            <a:r>
              <a:rPr lang="es-ES" dirty="0" smtClean="0">
                <a:latin typeface="Futura Std Light"/>
                <a:cs typeface="Futura Std Light"/>
              </a:rPr>
              <a:t>. Cuando esto ocurre, a veces los padres y madres de cada familia </a:t>
            </a:r>
            <a:r>
              <a:rPr lang="es-ES" b="1" dirty="0" smtClean="0">
                <a:latin typeface="Futura Std Medium"/>
                <a:cs typeface="Futura Std Medium"/>
              </a:rPr>
              <a:t>se trasladan </a:t>
            </a:r>
            <a:r>
              <a:rPr lang="es-ES" dirty="0" smtClean="0">
                <a:latin typeface="Futura Std Medium"/>
                <a:cs typeface="Futura Std Medium"/>
              </a:rPr>
              <a:t>a otra aldea o a la ciudad </a:t>
            </a:r>
            <a:r>
              <a:rPr lang="es-ES" b="1" dirty="0" smtClean="0">
                <a:latin typeface="Futura Std Medium"/>
                <a:cs typeface="Futura Std Medium"/>
              </a:rPr>
              <a:t>en busca de nuevas oportunidades</a:t>
            </a:r>
            <a:r>
              <a:rPr lang="es-ES" dirty="0" smtClean="0">
                <a:latin typeface="Futura Std Light"/>
                <a:cs typeface="Futura Std Light"/>
              </a:rPr>
              <a:t>. Sin embargo, en la ciudad las condiciones no siempre son mejores.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63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41890">
        <p15:prstTrans prst="curtains"/>
      </p:transition>
    </mc:Choice>
    <mc:Fallback>
      <p:transition xmlns:p14="http://schemas.microsoft.com/office/powerpoint/2010/main" spd="slow" advTm="4189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1791212" cy="31843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 panose="02050806060905020404" pitchFamily="18" charset="0"/>
              </a:rPr>
              <a:t>EL DÍA A DÍA</a:t>
            </a:r>
            <a:endParaRPr lang="es-ES" dirty="0"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>
                <a:latin typeface="Futura Std Light"/>
                <a:cs typeface="Futura Std Light"/>
              </a:rPr>
              <a:t>Las familias en Zambia hacen las mismas cosas que nosotros. </a:t>
            </a:r>
            <a:r>
              <a:rPr lang="es-ES" sz="1600" b="1" dirty="0">
                <a:latin typeface="Futura Std Medium"/>
                <a:cs typeface="Futura Std Medium"/>
              </a:rPr>
              <a:t>Cocinan, van a trabajar, van a la escuela, se lavan, juegan</a:t>
            </a:r>
            <a:r>
              <a:rPr lang="es-ES" sz="1600" dirty="0">
                <a:latin typeface="Futura Std Light"/>
                <a:cs typeface="Futura Std Light"/>
              </a:rPr>
              <a:t>... Algo que nos parece tan normal como </a:t>
            </a:r>
            <a:r>
              <a:rPr lang="es-ES" sz="1600" b="1" dirty="0">
                <a:latin typeface="Futura Std Medium"/>
                <a:cs typeface="Futura Std Medium"/>
              </a:rPr>
              <a:t>abrir el grifo y tener agua es un lujo para muchas familias</a:t>
            </a:r>
            <a:r>
              <a:rPr lang="es-ES" sz="1600" dirty="0">
                <a:latin typeface="Futura Std Light"/>
                <a:cs typeface="Futura Std Light"/>
              </a:rPr>
              <a:t>. Muchas casas no tienen agua corriente y  </a:t>
            </a:r>
            <a:r>
              <a:rPr lang="es-ES" sz="1600" dirty="0">
                <a:latin typeface="Futura Std Medium"/>
                <a:cs typeface="Futura Std Medium"/>
              </a:rPr>
              <a:t>por la mañana </a:t>
            </a:r>
            <a:r>
              <a:rPr lang="es-ES" sz="1600" b="1" dirty="0">
                <a:latin typeface="Futura Std Medium"/>
                <a:cs typeface="Futura Std Medium"/>
              </a:rPr>
              <a:t>tienen que ir a una fuente o a un pozo para buscar el </a:t>
            </a:r>
            <a:r>
              <a:rPr lang="es-ES" sz="1600" b="1" dirty="0" smtClean="0">
                <a:latin typeface="Futura Std Medium"/>
                <a:cs typeface="Futura Std Medium"/>
              </a:rPr>
              <a:t>agua</a:t>
            </a:r>
            <a:r>
              <a:rPr lang="es-ES" sz="1600" dirty="0" smtClean="0">
                <a:latin typeface="Futura Std Light"/>
                <a:cs typeface="Futura Std Light"/>
              </a:rPr>
              <a:t>. Luego </a:t>
            </a:r>
            <a:r>
              <a:rPr lang="es-ES" sz="1600" b="1" dirty="0">
                <a:latin typeface="Futura Std Medium"/>
                <a:cs typeface="Futura Std Medium"/>
              </a:rPr>
              <a:t>utilizan el agua que han traído para lavarse, </a:t>
            </a:r>
            <a:r>
              <a:rPr lang="es-ES" sz="1600" b="1" dirty="0" smtClean="0">
                <a:latin typeface="Futura Std Medium"/>
                <a:cs typeface="Futura Std Medium"/>
              </a:rPr>
              <a:t>lavar la ropa o cocinar</a:t>
            </a:r>
            <a:r>
              <a:rPr lang="es-ES" sz="1600" dirty="0" smtClean="0">
                <a:latin typeface="Futura Std Medium"/>
                <a:cs typeface="Futura Std Medium"/>
              </a:rPr>
              <a:t>.</a:t>
            </a:r>
            <a:endParaRPr lang="es-ES" sz="1600" dirty="0">
              <a:latin typeface="Futura Std Medium"/>
              <a:cs typeface="Futura Std Medium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3672408" cy="27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2998"/>
      </p:ext>
    </p:extLst>
  </p:cSld>
  <p:clrMapOvr>
    <a:masterClrMapping/>
  </p:clrMapOvr>
  <p:transition xmlns:p14="http://schemas.microsoft.com/office/powerpoint/2010/main" spd="slow" advTm="16922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Bernard MT Condensed" panose="02050806060905020404" pitchFamily="18" charset="0"/>
              </a:rPr>
              <a:t>C</a:t>
            </a:r>
            <a:r>
              <a:rPr lang="es-ES" dirty="0" smtClean="0">
                <a:latin typeface="Bernard MT Condensed" panose="02050806060905020404" pitchFamily="18" charset="0"/>
              </a:rPr>
              <a:t>OMIDAS</a:t>
            </a:r>
            <a:endParaRPr lang="es-ES" dirty="0"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>
                <a:latin typeface="Futura Std Light"/>
                <a:cs typeface="Futura Std Light"/>
              </a:rPr>
              <a:t>Las comidas también son muy diferentes a las nuestras, y el modo de comerlas. En </a:t>
            </a:r>
            <a:r>
              <a:rPr lang="es-ES" sz="1600" dirty="0" smtClean="0">
                <a:latin typeface="Futura Std Light"/>
                <a:cs typeface="Futura Std Light"/>
              </a:rPr>
              <a:t>Zambia </a:t>
            </a:r>
            <a:r>
              <a:rPr lang="es-ES" sz="1600" b="1" dirty="0">
                <a:latin typeface="Futura Std Medium"/>
                <a:cs typeface="Futura Std Medium"/>
              </a:rPr>
              <a:t>la verdura y las legumbres son los alimentos principales </a:t>
            </a:r>
            <a:r>
              <a:rPr lang="es-ES" sz="1600" dirty="0">
                <a:latin typeface="Futura Std Light"/>
                <a:cs typeface="Futura Std Light"/>
              </a:rPr>
              <a:t>y se toman en las distintas comidas, también para desayunar. La </a:t>
            </a:r>
            <a:r>
              <a:rPr lang="es-ES" sz="1600" b="1" dirty="0">
                <a:latin typeface="Futura Std Medium"/>
                <a:cs typeface="Futura Std Medium"/>
              </a:rPr>
              <a:t>comida típica es un preparado con harina de maíz y agua</a:t>
            </a:r>
            <a:r>
              <a:rPr lang="es-ES" sz="1600" dirty="0">
                <a:latin typeface="Futura Std Light"/>
                <a:cs typeface="Futura Std Light"/>
              </a:rPr>
              <a:t>. El modo más habitual de </a:t>
            </a:r>
            <a:r>
              <a:rPr lang="es-ES" sz="1600" b="1" dirty="0">
                <a:latin typeface="Futura Std Medium"/>
                <a:cs typeface="Futura Std Medium"/>
              </a:rPr>
              <a:t>comer</a:t>
            </a:r>
            <a:r>
              <a:rPr lang="es-ES" sz="1600" b="1" dirty="0">
                <a:latin typeface="Futura Std Light"/>
                <a:cs typeface="Futura Std Light"/>
              </a:rPr>
              <a:t> es </a:t>
            </a:r>
            <a:r>
              <a:rPr lang="es-ES" sz="1600" b="1" dirty="0">
                <a:latin typeface="Futura Std Medium"/>
                <a:cs typeface="Futura Std Medium"/>
              </a:rPr>
              <a:t>en el suelo y cogiendo la comida de los platos y cuencos directamente con la mano</a:t>
            </a:r>
            <a:r>
              <a:rPr lang="es-ES" sz="1600" dirty="0">
                <a:latin typeface="Futura Std Light"/>
                <a:cs typeface="Futura Std Light"/>
              </a:rPr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3899925" cy="29249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531">
        <p14:prism isInverted="1"/>
      </p:transition>
    </mc:Choice>
    <mc:Fallback xmlns="">
      <p:transition spd="slow" advTm="2153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 panose="02050806060905020404" pitchFamily="18" charset="0"/>
              </a:rPr>
              <a:t>EL HOGAR</a:t>
            </a:r>
            <a:endParaRPr lang="es-ES" dirty="0"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b="1" dirty="0" smtClean="0">
                <a:latin typeface="Futura Std Medium"/>
                <a:cs typeface="Futura Std Medium"/>
              </a:rPr>
              <a:t>La </a:t>
            </a:r>
            <a:r>
              <a:rPr lang="es-ES" sz="1600" b="1" dirty="0">
                <a:latin typeface="Futura Std Medium"/>
                <a:cs typeface="Futura Std Medium"/>
              </a:rPr>
              <a:t>vivienda más común</a:t>
            </a:r>
            <a:r>
              <a:rPr lang="es-ES" sz="1600" dirty="0">
                <a:latin typeface="Futura Std Light"/>
                <a:cs typeface="Futura Std Light"/>
              </a:rPr>
              <a:t> de las familias más desfavorecidas de </a:t>
            </a:r>
            <a:r>
              <a:rPr lang="es-ES" sz="1600" dirty="0" err="1">
                <a:latin typeface="Futura Std Light"/>
                <a:cs typeface="Futura Std Light"/>
              </a:rPr>
              <a:t>Mkasanga</a:t>
            </a:r>
            <a:r>
              <a:rPr lang="es-ES" sz="1600" dirty="0">
                <a:latin typeface="Futura Std Light"/>
                <a:cs typeface="Futura Std Light"/>
              </a:rPr>
              <a:t> </a:t>
            </a:r>
            <a:r>
              <a:rPr lang="es-ES" sz="1600" b="1" dirty="0">
                <a:latin typeface="Futura Std Medium"/>
                <a:cs typeface="Futura Std Medium"/>
              </a:rPr>
              <a:t>es la choza de </a:t>
            </a:r>
            <a:r>
              <a:rPr lang="es-ES" sz="1600" b="1" dirty="0" smtClean="0">
                <a:latin typeface="Futura Std Medium"/>
                <a:cs typeface="Futura Std Medium"/>
              </a:rPr>
              <a:t>paja</a:t>
            </a:r>
            <a:r>
              <a:rPr lang="es-ES" sz="1600" dirty="0" smtClean="0">
                <a:latin typeface="Futura Std Medium"/>
                <a:cs typeface="Futura Std Medium"/>
              </a:rPr>
              <a:t>. </a:t>
            </a:r>
          </a:p>
          <a:p>
            <a:pPr marL="0" indent="0">
              <a:buNone/>
            </a:pPr>
            <a:r>
              <a:rPr lang="es-ES" sz="1600" dirty="0" smtClean="0">
                <a:latin typeface="Futura Std Medium"/>
                <a:cs typeface="Futura Std Medium"/>
              </a:rPr>
              <a:t>Las </a:t>
            </a:r>
            <a:r>
              <a:rPr lang="es-ES" sz="1600" dirty="0">
                <a:latin typeface="Futura Std Medium"/>
                <a:cs typeface="Futura Std Medium"/>
              </a:rPr>
              <a:t>casas tienen normalmente </a:t>
            </a:r>
            <a:r>
              <a:rPr lang="es-ES" sz="1600" b="1" dirty="0">
                <a:latin typeface="Futura Std Medium"/>
                <a:cs typeface="Futura Std Medium"/>
              </a:rPr>
              <a:t>dos partes diferenciadas: una, para dormir y hacer vida común; la otra, para cocinar</a:t>
            </a:r>
            <a:r>
              <a:rPr lang="es-ES" sz="1600" dirty="0">
                <a:latin typeface="Futura Std Light"/>
                <a:cs typeface="Futura Std Light"/>
              </a:rPr>
              <a:t>, usada generalmente solo por las mujeres. </a:t>
            </a:r>
            <a:endParaRPr lang="es-ES" sz="1600" dirty="0" smtClean="0">
              <a:latin typeface="Futura Std Light"/>
              <a:cs typeface="Futura Std Light"/>
            </a:endParaRPr>
          </a:p>
          <a:p>
            <a:pPr marL="0" indent="0">
              <a:buNone/>
            </a:pPr>
            <a:r>
              <a:rPr lang="es-ES" sz="1600" dirty="0" smtClean="0">
                <a:latin typeface="Futura Std Light"/>
                <a:cs typeface="Futura Std Light"/>
              </a:rPr>
              <a:t>Con </a:t>
            </a:r>
            <a:r>
              <a:rPr lang="es-ES" sz="1600" dirty="0">
                <a:latin typeface="Futura Std Light"/>
                <a:cs typeface="Futura Std Light"/>
              </a:rPr>
              <a:t>frecuencia </a:t>
            </a:r>
            <a:r>
              <a:rPr lang="es-ES" sz="1600" dirty="0">
                <a:latin typeface="Futura Std Medium"/>
                <a:cs typeface="Futura Std Medium"/>
              </a:rPr>
              <a:t>las mujeres </a:t>
            </a:r>
            <a:r>
              <a:rPr lang="es-ES" sz="1600" dirty="0">
                <a:latin typeface="Futura Std Light"/>
                <a:cs typeface="Futura Std Light"/>
              </a:rPr>
              <a:t>de las familias deciden </a:t>
            </a:r>
            <a:r>
              <a:rPr lang="es-ES" sz="1600" b="1" dirty="0">
                <a:latin typeface="Futura Std Medium"/>
                <a:cs typeface="Futura Std Medium"/>
              </a:rPr>
              <a:t>cocinar en el exterior</a:t>
            </a:r>
            <a:r>
              <a:rPr lang="es-ES" sz="1600" dirty="0">
                <a:latin typeface="Futura Std Medium"/>
                <a:cs typeface="Futura Std Medium"/>
              </a:rPr>
              <a:t> </a:t>
            </a:r>
            <a:r>
              <a:rPr lang="es-ES" sz="1600" dirty="0">
                <a:latin typeface="Futura Std Light"/>
                <a:cs typeface="Futura Std Light"/>
              </a:rPr>
              <a:t>de las viviendas en lugar de en la </a:t>
            </a:r>
            <a:r>
              <a:rPr lang="es-ES" sz="1600" dirty="0" smtClean="0">
                <a:latin typeface="Futura Std Light"/>
                <a:cs typeface="Futura Std Light"/>
              </a:rPr>
              <a:t>cocina, </a:t>
            </a:r>
            <a:r>
              <a:rPr lang="es-ES" sz="1600" b="1" dirty="0">
                <a:latin typeface="Futura Std Light"/>
                <a:cs typeface="Futura Std Light"/>
              </a:rPr>
              <a:t>para </a:t>
            </a:r>
            <a:r>
              <a:rPr lang="es-ES" sz="1600" b="1" dirty="0">
                <a:latin typeface="Futura Std Medium"/>
                <a:cs typeface="Futura Std Medium"/>
              </a:rPr>
              <a:t>evitar los olores y humos en la casa</a:t>
            </a:r>
            <a:r>
              <a:rPr lang="es-ES" sz="1600" dirty="0">
                <a:latin typeface="Futura Std Light"/>
                <a:cs typeface="Futura Std Light"/>
              </a:rPr>
              <a:t>. También se cocina fuera </a:t>
            </a:r>
            <a:r>
              <a:rPr lang="es-ES" sz="1600" b="1" dirty="0">
                <a:latin typeface="Futura Std Light"/>
                <a:cs typeface="Futura Std Light"/>
              </a:rPr>
              <a:t>para </a:t>
            </a:r>
            <a:r>
              <a:rPr lang="es-ES" sz="1600" b="1" dirty="0">
                <a:latin typeface="Futura Std Medium"/>
                <a:cs typeface="Futura Std Medium"/>
              </a:rPr>
              <a:t>evitar posibles incendios</a:t>
            </a:r>
            <a:r>
              <a:rPr lang="es-ES" sz="1600" dirty="0">
                <a:latin typeface="Futura Std Light"/>
                <a:cs typeface="Futura Std Light"/>
              </a:rPr>
              <a:t>, ya que las chozas de paja arden con suma facilidad. </a:t>
            </a:r>
            <a:endParaRPr lang="es-ES" sz="1600" dirty="0" smtClean="0">
              <a:latin typeface="Futura Std Light"/>
              <a:cs typeface="Futura Std Light"/>
            </a:endParaRPr>
          </a:p>
          <a:p>
            <a:pPr marL="0" indent="0">
              <a:buNone/>
            </a:pPr>
            <a:endParaRPr lang="es-ES" sz="1600" dirty="0">
              <a:latin typeface="Futura Std Light"/>
              <a:cs typeface="Futura Std Light"/>
            </a:endParaRPr>
          </a:p>
          <a:p>
            <a:pPr marL="0" indent="0">
              <a:buNone/>
            </a:pPr>
            <a:r>
              <a:rPr lang="es-ES" sz="1600" dirty="0" smtClean="0">
                <a:latin typeface="Futura Std Light"/>
                <a:cs typeface="Futura Std Light"/>
              </a:rPr>
              <a:t>En </a:t>
            </a:r>
            <a:r>
              <a:rPr lang="es-ES" sz="1600" dirty="0">
                <a:latin typeface="Futura Std Light"/>
                <a:cs typeface="Futura Std Light"/>
              </a:rPr>
              <a:t>el poblado de </a:t>
            </a:r>
            <a:r>
              <a:rPr lang="es-ES" sz="1600" dirty="0" err="1">
                <a:latin typeface="Futura Std Light"/>
                <a:cs typeface="Futura Std Light"/>
              </a:rPr>
              <a:t>Mkasanga</a:t>
            </a:r>
            <a:r>
              <a:rPr lang="es-ES" sz="1600" dirty="0">
                <a:latin typeface="Futura Std Light"/>
                <a:cs typeface="Futura Std Light"/>
              </a:rPr>
              <a:t> </a:t>
            </a:r>
            <a:r>
              <a:rPr lang="es-ES" sz="1600" b="1" dirty="0">
                <a:latin typeface="Futura Std Medium"/>
                <a:cs typeface="Futura Std Medium"/>
              </a:rPr>
              <a:t>solo pueden tener gallinas</a:t>
            </a:r>
            <a:r>
              <a:rPr lang="es-ES" sz="1600" dirty="0">
                <a:latin typeface="Futura Std Light"/>
                <a:cs typeface="Futura Std Light"/>
              </a:rPr>
              <a:t> como animales de granja. Hay </a:t>
            </a:r>
            <a:r>
              <a:rPr lang="es-ES" sz="1600" b="1" dirty="0">
                <a:latin typeface="Futura Std Medium"/>
                <a:cs typeface="Futura Std Medium"/>
              </a:rPr>
              <a:t>dos motivos por los cuáles no pueden tener animales: los felinos</a:t>
            </a:r>
            <a:r>
              <a:rPr lang="es-ES" sz="1600" dirty="0">
                <a:latin typeface="Futura Std Medium"/>
                <a:cs typeface="Futura Std Medium"/>
              </a:rPr>
              <a:t> </a:t>
            </a:r>
            <a:r>
              <a:rPr lang="es-ES" sz="1600" dirty="0">
                <a:latin typeface="Futura Std Light"/>
                <a:cs typeface="Futura Std Light"/>
              </a:rPr>
              <a:t>(leones y leopardos) </a:t>
            </a:r>
            <a:r>
              <a:rPr lang="es-ES" sz="1600" b="1" dirty="0">
                <a:latin typeface="Futura Std Medium"/>
                <a:cs typeface="Futura Std Medium"/>
              </a:rPr>
              <a:t>y el mosquito que trasmite la malaria</a:t>
            </a:r>
            <a:r>
              <a:rPr lang="es-ES" sz="1600" dirty="0">
                <a:latin typeface="Futura Std Light"/>
                <a:cs typeface="Futura Std Light"/>
              </a:rPr>
              <a:t>. Si el mosquito infectado pica a una vaca o una cabra esta muere.</a:t>
            </a:r>
          </a:p>
          <a:p>
            <a:endParaRPr lang="es-ES" sz="1600" dirty="0">
              <a:latin typeface="Futura Std Light"/>
              <a:cs typeface="Futura Std Ligh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9818"/>
            <a:ext cx="1513829" cy="1135372"/>
          </a:xfrm>
          <a:prstGeom prst="rect">
            <a:avLst/>
          </a:prstGeom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1640"/>
            <a:ext cx="1477830" cy="11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500">
        <p14:vortex dir="r"/>
      </p:transition>
    </mc:Choice>
    <mc:Fallback xmlns="">
      <p:transition spd="slow" advTm="305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/>
                <a:cs typeface="Bernard MT Condensed"/>
              </a:rPr>
              <a:t>LA ESCUELA</a:t>
            </a:r>
            <a:endParaRPr lang="es-ES" dirty="0">
              <a:latin typeface="Bernard MT Condensed"/>
              <a:cs typeface="Bernard MT Condense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38600" cy="141341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b="1" dirty="0" smtClean="0">
                <a:latin typeface="Futura Std Medium"/>
                <a:cs typeface="Futura Std Medium"/>
              </a:rPr>
              <a:t>En </a:t>
            </a:r>
            <a:r>
              <a:rPr lang="es-ES" sz="1600" b="1" dirty="0">
                <a:latin typeface="Futura Std Medium"/>
                <a:cs typeface="Futura Std Medium"/>
              </a:rPr>
              <a:t>clase puede haber 40 o 50 </a:t>
            </a:r>
            <a:r>
              <a:rPr lang="es-ES" sz="1600" b="1" dirty="0" smtClean="0">
                <a:latin typeface="Futura Std Medium"/>
                <a:cs typeface="Futura Std Medium"/>
              </a:rPr>
              <a:t>alumnos</a:t>
            </a:r>
            <a:r>
              <a:rPr lang="es-ES" sz="1600" dirty="0" smtClean="0">
                <a:latin typeface="Futura Std Light"/>
                <a:cs typeface="Futura Std Medium"/>
              </a:rPr>
              <a:t>.</a:t>
            </a:r>
            <a:endParaRPr lang="es-ES" sz="1600" dirty="0">
              <a:latin typeface="Futura Std Light"/>
              <a:cs typeface="Futura Std Light"/>
            </a:endParaRPr>
          </a:p>
          <a:p>
            <a:pPr marL="0" indent="0">
              <a:buNone/>
            </a:pPr>
            <a:r>
              <a:rPr lang="es-ES" sz="1600" b="1" dirty="0" smtClean="0">
                <a:latin typeface="Futura Std Light"/>
                <a:cs typeface="Futura Std Light"/>
              </a:rPr>
              <a:t>Actualmente </a:t>
            </a:r>
            <a:r>
              <a:rPr lang="es-ES" sz="1600" b="1" dirty="0">
                <a:latin typeface="Futura Std Medium"/>
                <a:cs typeface="Futura Std Medium"/>
              </a:rPr>
              <a:t>no tienen </a:t>
            </a:r>
            <a:r>
              <a:rPr lang="es-ES" sz="1600" b="1" dirty="0" smtClean="0">
                <a:latin typeface="Futura Std Medium"/>
                <a:cs typeface="Futura Std Medium"/>
              </a:rPr>
              <a:t>luz. </a:t>
            </a:r>
            <a:endParaRPr lang="es-ES" sz="1600" dirty="0">
              <a:latin typeface="Futura Std Light"/>
              <a:cs typeface="Futura Std Ligh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4525963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5" name="Imagen 4" descr="IMG_16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0">
            <a:off x="325600" y="3385604"/>
            <a:ext cx="3310393" cy="2483416"/>
          </a:xfrm>
          <a:prstGeom prst="rect">
            <a:avLst/>
          </a:prstGeom>
        </p:spPr>
      </p:pic>
      <p:pic>
        <p:nvPicPr>
          <p:cNvPr id="6" name="Imagen 5" descr="P71728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852">
            <a:off x="4969052" y="1306414"/>
            <a:ext cx="3463689" cy="2597767"/>
          </a:xfrm>
          <a:prstGeom prst="rect">
            <a:avLst/>
          </a:prstGeom>
        </p:spPr>
      </p:pic>
      <p:sp>
        <p:nvSpPr>
          <p:cNvPr id="8" name="7 Rectángulo redondeado"/>
          <p:cNvSpPr/>
          <p:nvPr/>
        </p:nvSpPr>
        <p:spPr>
          <a:xfrm>
            <a:off x="4355976" y="4437112"/>
            <a:ext cx="4355976" cy="2160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Futura Std Medium"/>
                <a:cs typeface="Futura Std Medium"/>
              </a:rPr>
              <a:t>En el colegio hay educación básica (de 1 a 9 años) y educación secundaria (de 10 a 12 años)</a:t>
            </a:r>
            <a:r>
              <a:rPr lang="es-ES" sz="1600" b="1" dirty="0" smtClean="0">
                <a:solidFill>
                  <a:schemeClr val="tx1"/>
                </a:solidFill>
                <a:latin typeface="Futura Std Light"/>
                <a:cs typeface="Futura Std Light"/>
              </a:rPr>
              <a:t>. </a:t>
            </a:r>
            <a:r>
              <a:rPr lang="es-ES" sz="1600" b="1" dirty="0" smtClean="0">
                <a:solidFill>
                  <a:schemeClr val="tx1"/>
                </a:solidFill>
                <a:latin typeface="Futura Std Medium"/>
                <a:cs typeface="Futura Std Medium"/>
              </a:rPr>
              <a:t>Los alumnos con mejores notas </a:t>
            </a:r>
            <a:r>
              <a:rPr lang="es-ES" sz="1600" dirty="0" smtClean="0">
                <a:solidFill>
                  <a:schemeClr val="tx1"/>
                </a:solidFill>
                <a:latin typeface="Futura Std Light"/>
                <a:cs typeface="Futura Std Light"/>
              </a:rPr>
              <a:t>obtienen una beca del gobierno para </a:t>
            </a:r>
            <a:r>
              <a:rPr lang="es-ES" sz="1600" dirty="0" smtClean="0">
                <a:solidFill>
                  <a:schemeClr val="tx1"/>
                </a:solidFill>
                <a:latin typeface="Futura Std Medium"/>
                <a:cs typeface="Futura Std Medium"/>
              </a:rPr>
              <a:t>poder </a:t>
            </a:r>
            <a:r>
              <a:rPr lang="es-ES" sz="1600" b="1" dirty="0" smtClean="0">
                <a:solidFill>
                  <a:schemeClr val="tx1"/>
                </a:solidFill>
                <a:latin typeface="Futura Std Medium"/>
                <a:cs typeface="Futura Std Medium"/>
              </a:rPr>
              <a:t>seguir estudiando en poblaciones más grandes</a:t>
            </a:r>
            <a:r>
              <a:rPr lang="es-ES" sz="1600" b="1" dirty="0" smtClean="0">
                <a:solidFill>
                  <a:schemeClr val="tx1"/>
                </a:solidFill>
                <a:latin typeface="Futura Std Light"/>
                <a:cs typeface="Futura Std Light"/>
              </a:rPr>
              <a:t>. </a:t>
            </a:r>
            <a:endParaRPr lang="es-ES" sz="1600" b="1" dirty="0">
              <a:solidFill>
                <a:schemeClr val="tx1"/>
              </a:solidFill>
              <a:latin typeface="Futura Std Light"/>
              <a:cs typeface="Futur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66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1359">
        <p14:shred/>
      </p:transition>
    </mc:Choice>
    <mc:Fallback xmlns="">
      <p:transition spd="slow" advTm="1135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1223</Words>
  <Application>Microsoft Macintosh PowerPoint</Application>
  <PresentationFormat>Presentación en pantalla (4:3)</PresentationFormat>
  <Paragraphs>75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ZAMBIA</vt:lpstr>
      <vt:lpstr>Distancia entre Zambia y Majadahonda</vt:lpstr>
      <vt:lpstr>CONOCIENDO ZAMBIA</vt:lpstr>
      <vt:lpstr>Presentación de PowerPoint</vt:lpstr>
      <vt:lpstr>ZONA RURAL Y ZONA URBANA</vt:lpstr>
      <vt:lpstr>EL DÍA A DÍA</vt:lpstr>
      <vt:lpstr>COMIDAS</vt:lpstr>
      <vt:lpstr>EL HOGAR</vt:lpstr>
      <vt:lpstr>LA ESCUELA</vt:lpstr>
      <vt:lpstr>LAS MINAS DE COBRE Y LA AGRICULTURA</vt:lpstr>
      <vt:lpstr>LA NATURALEZA</vt:lpstr>
      <vt:lpstr>Presentación de PowerPoint</vt:lpstr>
      <vt:lpstr>LAS PERSONAS</vt:lpstr>
      <vt:lpstr>Presentación de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ZAMBIA</dc:title>
  <dc:creator>Manuela</dc:creator>
  <cp:lastModifiedBy>Administrador</cp:lastModifiedBy>
  <cp:revision>39</cp:revision>
  <dcterms:created xsi:type="dcterms:W3CDTF">2018-12-21T15:04:42Z</dcterms:created>
  <dcterms:modified xsi:type="dcterms:W3CDTF">2019-01-15T07:12:59Z</dcterms:modified>
</cp:coreProperties>
</file>