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BB7350-60B3-BB48-B992-838BF26F28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1B7C820-FA55-6149-A994-35D56A758D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B55C6E1-BC22-3D48-9DEC-5D3C84BFB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2DB78D5-42D0-A643-AA31-D50AEE43F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03A301E-62F8-DD46-AB31-CD045E209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1496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5BF9D-7215-2B47-A284-8C25E5C24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3D4FB81-5623-2342-BA97-FE7BDB8453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040D9F-B220-DE41-B1BB-A6FF83839E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6F30B9-D0A6-4644-B9CF-91CA64C6D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57D601-DED5-B746-A1A6-7A1CD94D78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99455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80AFFC1-C544-364B-9998-244F487BBF3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A7852E-F4E0-8F42-8A5F-AA448CA933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C03FA9E-F269-834A-A556-7231F5642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038FF1-7AF0-E847-8A4B-48328CEA5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F607D9-0FD2-2D4E-A7DA-E57147916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49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33B7D0-4777-5F4A-918A-6D1CBF04C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39773F-B36C-9340-B9ED-37121A7E0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9441520-3A7F-7E4A-88B9-9AABEED25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A4A0F1E-F822-0D45-986F-4F1396D19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E922F1-CAF5-184D-8085-9EB0EB3E0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8061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E2884E-3EA0-7441-85C2-4DF9A1051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F2C2DA0-BF80-BD47-A2F6-396A5DA08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C73DDE-E16D-DF48-8EAC-CA1846DEE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FEF5DD9-7A55-9342-A4BA-F311240533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86283B-34E6-8141-9D58-E2AAF679A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41206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D07320-AF31-3146-945C-B1C9ECA45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62FD8D9-CA65-4E49-8F1F-B051E57E3B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2DA8B71-AB5C-5449-BBBF-5B81BCBA58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AACF570-C430-494B-A26D-2AC3F61B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38CD960-2E4D-7146-AB88-12FCB4E6F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888B14D-A6AE-8645-BD70-1B48EFD9AC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7965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A7EC8F-6CEF-D444-9C9E-C79482A73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727BDB-19D7-E849-977E-4546E4C38D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8BAE77C-4889-D64A-ACD2-10B28A005E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6F55519-952D-F945-9C94-1BD2B46CE0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7BDD505-9E7A-BD43-8B1A-2B1BC6A7E0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193403C-2C11-234C-9360-26CF71629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8E7A068-207D-B142-AF9F-41F9B1043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640856A-E63D-CF42-B1B0-EF823CA9F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273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B5D51E-EC94-7246-9C87-3DF1AB408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1052A26-D5B2-254D-9544-874E945A0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1F1215C-DAAB-4645-BD0C-C497FBAC5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3DD88BD-8410-094A-8E58-4606EDA5D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157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0737D13-81C8-FC41-B891-91AA265C1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9D5F70E-A6D2-984F-BF3C-AC4C5162F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5A1CED24-8F11-9249-8714-192042393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891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C0901D-031C-D84F-8325-2BFBF9EF99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C4FE549-241A-8F48-92D3-A85BA6432B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5A6A6D85-5622-D249-A5CE-2C2A4B62A6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9E9C7A-51DA-4B4E-B4EB-104847E73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35E9BD1-D9B4-474C-BF78-31A732614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45B6DD9-E4EF-F642-B174-3F48E2898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92620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0E3C20-E6BA-7747-8146-EE8A54B67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F72BD20-8265-CB43-AC94-51F8C883BB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EBB224D-B24A-754C-AFF9-0F8194DC9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B11025D-DCA6-3F43-8FB0-ACCA89128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2F70FB0-EAEC-A249-BB3A-D85D27C32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F0BE1F-7A1E-5348-B9A3-C130E2CE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541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6AB56EB-F774-6548-A374-51641D69D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9588440-FA48-E94D-B65E-D5EA2C9D9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05197A4-EEF9-754D-AD39-F999414C9E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B83A2-12EF-3F42-BAC1-D448E5CF6F8A}" type="datetimeFigureOut">
              <a:rPr lang="es-ES" smtClean="0"/>
              <a:t>13/4/20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30D4D38-B860-6C40-88AC-0EC0206F9D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33FBF1-DF83-264B-8D97-B32E8A942C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4386F-A69B-A246-A6D3-8C7D95706F1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1821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8CC4E-22D7-D140-BE88-928AC52134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r>
              <a:rPr lang="es-ES" dirty="0">
                <a:solidFill>
                  <a:srgbClr val="002060"/>
                </a:solidFill>
              </a:rPr>
              <a:t>OPERACIONES CON MONOMIOS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938917F-5519-514B-9990-4F0F101D90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  <a:p>
            <a:r>
              <a:rPr lang="es-ES" dirty="0"/>
              <a:t>1º ESO</a:t>
            </a:r>
          </a:p>
        </p:txBody>
      </p:sp>
    </p:spTree>
    <p:extLst>
      <p:ext uri="{BB962C8B-B14F-4D97-AF65-F5344CB8AC3E}">
        <p14:creationId xmlns:p14="http://schemas.microsoft.com/office/powerpoint/2010/main" val="3613038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F9B347-3D7D-0241-8EA1-130228514D2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altLang="es-ES_tradnl" dirty="0">
                <a:solidFill>
                  <a:srgbClr val="002060"/>
                </a:solidFill>
                <a:latin typeface="BinnerD" pitchFamily="34" charset="0"/>
              </a:rPr>
            </a:br>
            <a:r>
              <a:rPr lang="es-ES" altLang="es-ES_tradnl" dirty="0">
                <a:solidFill>
                  <a:srgbClr val="002060"/>
                </a:solidFill>
                <a:latin typeface="BinnerD" pitchFamily="34" charset="0"/>
              </a:rPr>
              <a:t>Producto de monomios</a:t>
            </a:r>
            <a:br>
              <a:rPr lang="es-ES" altLang="es-ES_tradnl" b="1" dirty="0">
                <a:solidFill>
                  <a:srgbClr val="008000"/>
                </a:solidFill>
                <a:latin typeface="BinnerD" pitchFamily="34" charset="0"/>
              </a:rPr>
            </a:b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E7133F-2BFB-1A45-A9D0-7472773C33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Para multiplicar dos monomios no hace falta que sean semejantes.</a:t>
            </a:r>
          </a:p>
          <a:p>
            <a:pPr>
              <a:lnSpc>
                <a:spcPct val="80000"/>
              </a:lnSpc>
            </a:pPr>
            <a:r>
              <a:rPr lang="es-ES_tradnl" altLang="es-ES_tradnl" dirty="0"/>
              <a:t>El producto de dos monomios ( semejantes o no ) es otro monomio, que tiene como coeficiente el producto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de los coeficientes, como variable la misma y exponente la suma de los grados de los monomios factores.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Sea  4x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  y    8x</a:t>
            </a:r>
            <a:r>
              <a:rPr lang="es-ES_tradnl" altLang="es-ES_tradnl" baseline="30000" dirty="0"/>
              <a:t>2</a:t>
            </a:r>
            <a:r>
              <a:rPr lang="es-ES_tradnl" altLang="es-ES_tradnl" dirty="0"/>
              <a:t> 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                                    (4x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)·(8x</a:t>
            </a:r>
            <a:r>
              <a:rPr lang="es-ES_tradnl" altLang="es-ES_tradnl" baseline="30000" dirty="0"/>
              <a:t>2 </a:t>
            </a:r>
            <a:r>
              <a:rPr lang="es-ES_tradnl" altLang="es-ES_tradnl" dirty="0"/>
              <a:t>) = (4·8)x</a:t>
            </a:r>
            <a:r>
              <a:rPr lang="es-ES_tradnl" altLang="es-ES_tradnl" baseline="30000" dirty="0"/>
              <a:t>3+2</a:t>
            </a:r>
            <a:r>
              <a:rPr lang="es-ES_tradnl" altLang="es-ES_tradnl" dirty="0"/>
              <a:t> </a:t>
            </a:r>
            <a:r>
              <a:rPr lang="es-ES_tradnl" altLang="es-ES_tradnl" baseline="30000" dirty="0"/>
              <a:t> </a:t>
            </a:r>
            <a:r>
              <a:rPr lang="es-ES_tradnl" altLang="es-ES_tradnl" dirty="0"/>
              <a:t>= 32x</a:t>
            </a:r>
            <a:r>
              <a:rPr lang="es-ES_tradnl" altLang="es-ES_tradnl" baseline="30000" dirty="0"/>
              <a:t>5 </a:t>
            </a:r>
          </a:p>
          <a:p>
            <a:pPr>
              <a:lnSpc>
                <a:spcPct val="80000"/>
              </a:lnSpc>
            </a:pPr>
            <a:endParaRPr lang="es-ES_tradnl" altLang="es-ES_tradnl" baseline="30000" dirty="0"/>
          </a:p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dirty="0"/>
              <a:t>Sea  -5x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  y    4x</a:t>
            </a:r>
            <a:r>
              <a:rPr lang="es-ES_tradnl" altLang="es-ES_tradnl" baseline="30000" dirty="0"/>
              <a:t>3</a:t>
            </a:r>
            <a:r>
              <a:rPr lang="es-ES_tradnl" altLang="es-ES_tradnl" dirty="0"/>
              <a:t> </a:t>
            </a:r>
          </a:p>
          <a:p>
            <a:pPr marL="0" indent="0">
              <a:lnSpc>
                <a:spcPct val="80000"/>
              </a:lnSpc>
              <a:buNone/>
            </a:pP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	       (-5x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)·(4x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) = (-5·4) x</a:t>
            </a:r>
            <a:r>
              <a:rPr lang="es-ES_tradnl" altLang="es-ES_tradnl" baseline="30000" dirty="0"/>
              <a:t>3+3</a:t>
            </a:r>
            <a:r>
              <a:rPr lang="es-ES_tradnl" altLang="es-ES_tradnl" dirty="0"/>
              <a:t> </a:t>
            </a:r>
            <a:r>
              <a:rPr lang="es-ES_tradnl" altLang="es-ES_tradnl" baseline="30000" dirty="0"/>
              <a:t> </a:t>
            </a:r>
            <a:r>
              <a:rPr lang="es-ES_tradnl" altLang="es-ES_tradnl" dirty="0"/>
              <a:t>= -20x</a:t>
            </a:r>
            <a:r>
              <a:rPr lang="es-ES_tradnl" altLang="es-ES_tradnl" baseline="30000" dirty="0"/>
              <a:t>6 </a:t>
            </a:r>
            <a:endParaRPr lang="es-ES_tradnl" altLang="es-ES_tradnl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19637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1C637AA-1703-6049-95D6-9FA9CFABB53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01579" y="517358"/>
                <a:ext cx="10752221" cy="5659605"/>
              </a:xfrm>
            </p:spPr>
            <p:txBody>
              <a:bodyPr>
                <a:normAutofit fontScale="625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Sea  7a</a:t>
                </a:r>
                <a:r>
                  <a:rPr lang="es-ES_tradnl" altLang="es-ES_tradnl" baseline="30000" dirty="0"/>
                  <a:t>3 </a:t>
                </a:r>
                <a:r>
                  <a:rPr lang="es-ES_tradnl" altLang="es-ES_tradnl" dirty="0"/>
                  <a:t>  y    8a</a:t>
                </a:r>
                <a:r>
                  <a:rPr lang="es-ES_tradnl" altLang="es-ES_tradnl" baseline="30000" dirty="0"/>
                  <a:t>4</a:t>
                </a: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                                (7a</a:t>
                </a:r>
                <a:r>
                  <a:rPr lang="es-ES_tradnl" altLang="es-ES_tradnl" baseline="30000" dirty="0"/>
                  <a:t>3 </a:t>
                </a:r>
                <a:r>
                  <a:rPr lang="es-ES_tradnl" altLang="es-ES_tradnl" dirty="0"/>
                  <a:t>)· (8a</a:t>
                </a:r>
                <a:r>
                  <a:rPr lang="es-ES_tradnl" altLang="es-ES_tradnl" baseline="30000" dirty="0"/>
                  <a:t>4 </a:t>
                </a:r>
                <a:r>
                  <a:rPr lang="es-ES_tradnl" altLang="es-ES_tradnl" dirty="0"/>
                  <a:t>) = (7·8)a</a:t>
                </a:r>
                <a:r>
                  <a:rPr lang="es-ES_tradnl" altLang="es-ES_tradnl" baseline="30000" dirty="0"/>
                  <a:t>3+4</a:t>
                </a:r>
                <a:r>
                  <a:rPr lang="es-ES_tradnl" altLang="es-ES_tradnl" dirty="0"/>
                  <a:t> </a:t>
                </a:r>
                <a:r>
                  <a:rPr lang="es-ES_tradnl" altLang="es-ES_tradnl" baseline="30000" dirty="0"/>
                  <a:t> </a:t>
                </a:r>
                <a:r>
                  <a:rPr lang="es-ES_tradnl" altLang="es-ES_tradnl" dirty="0"/>
                  <a:t>= 56a</a:t>
                </a:r>
                <a:r>
                  <a:rPr lang="es-ES_tradnl" altLang="es-ES_tradnl" baseline="30000" dirty="0"/>
                  <a:t>7 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baseline="30000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Sea  16b</a:t>
                </a:r>
                <a:r>
                  <a:rPr lang="es-ES_tradnl" altLang="es-ES_tradnl" baseline="30000" dirty="0"/>
                  <a:t>4 </a:t>
                </a:r>
                <a:r>
                  <a:rPr lang="es-ES_tradnl" altLang="es-ES_tradnl" dirty="0"/>
                  <a:t>  y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              (16b</a:t>
                </a:r>
                <a:r>
                  <a:rPr lang="es-ES_tradnl" altLang="es-ES_tradnl" baseline="30000" dirty="0"/>
                  <a:t>4 </a:t>
                </a:r>
                <a:r>
                  <a:rPr lang="es-ES_tradnl" altLang="es-ES_tradnl" dirty="0"/>
                  <a:t>)·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s-ES_tradnl" altLang="es-ES_tradnl" dirty="0"/>
                  <a:t>= 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16·</m:t>
                        </m:r>
                        <m:f>
                          <m:fPr>
                            <m:ctrlP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s-ES_tradnl" altLang="es-ES_tradnl" dirty="0"/>
                  <a:t>b</a:t>
                </a:r>
                <a:r>
                  <a:rPr lang="es-ES_tradnl" altLang="es-ES_tradnl" baseline="30000" dirty="0"/>
                  <a:t>4+1</a:t>
                </a:r>
                <a:r>
                  <a:rPr lang="es-ES_tradnl" altLang="es-ES_tradnl" dirty="0"/>
                  <a:t> </a:t>
                </a:r>
                <a:r>
                  <a:rPr lang="es-ES_tradnl" altLang="es-ES_tradnl" baseline="30000" dirty="0"/>
                  <a:t> </a:t>
                </a:r>
                <a:r>
                  <a:rPr lang="es-ES_tradnl" altLang="es-ES_tradnl" dirty="0"/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16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e>
                    </m:d>
                  </m:oMath>
                </a14:m>
                <a:r>
                  <a:rPr lang="es-ES_tradnl" altLang="es-ES_tradnl" dirty="0"/>
                  <a:t>b</a:t>
                </a:r>
                <a:r>
                  <a:rPr lang="es-ES_tradnl" altLang="es-ES_tradnl" baseline="30000" dirty="0"/>
                  <a:t>5 </a:t>
                </a:r>
                <a:r>
                  <a:rPr lang="es-ES_tradnl" altLang="es-ES_tradnl" dirty="0"/>
                  <a:t>= 8b</a:t>
                </a:r>
                <a:r>
                  <a:rPr lang="es-ES_tradnl" altLang="es-ES_tradnl" baseline="30000" dirty="0"/>
                  <a:t>5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baseline="30000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Sea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21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s-ES_tradnl" altLang="es-ES_tradnl" dirty="0"/>
                  <a:t>x</a:t>
                </a:r>
                <a:r>
                  <a:rPr lang="es-ES_tradnl" altLang="es-ES_tradnl" baseline="30000" dirty="0"/>
                  <a:t>3 </a:t>
                </a:r>
                <a:r>
                  <a:rPr lang="es-ES_tradnl" altLang="es-ES_tradnl" dirty="0"/>
                  <a:t>   y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  <m:sSup>
                      <m:sSup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                                                            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21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den>
                        </m:f>
                        <m:sSup>
                          <m:sSup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s-ES_tradnl" altLang="es-ES_tradnl" dirty="0"/>
                  <a:t>·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  <m:sSup>
                          <m:sSupPr>
                            <m:ctrlPr>
                              <a:rPr lang="es-ES_tradnl" altLang="es-ES_tradnl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</m:oMath>
                </a14:m>
                <a:r>
                  <a:rPr lang="es-ES_tradnl" altLang="es-ES_tradnl" dirty="0"/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21</m:t>
                            </m:r>
                          </m:num>
                          <m:den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25</m:t>
                            </m:r>
                          </m:den>
                        </m:f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·</m:t>
                        </m:r>
                        <m:f>
                          <m:fPr>
                            <m:ctrlP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s-ES_tradnl" altLang="es-ES_tradnl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3+3</m:t>
                        </m:r>
                      </m:sup>
                    </m:sSup>
                  </m:oMath>
                </a14:m>
                <a:r>
                  <a:rPr lang="es-ES_tradnl" altLang="es-ES_tradnl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105</m:t>
                        </m:r>
                      </m:num>
                      <m:den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175</m:t>
                        </m:r>
                      </m:den>
                    </m:f>
                    <m:sSup>
                      <m:sSupPr>
                        <m:ctrlPr>
                          <a:rPr lang="es-ES_tradnl" altLang="es-ES_tradnl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es-ES_tradnl" altLang="es-ES_tradnl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sSup>
                      <m:sSup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baseline="30000" dirty="0"/>
                  <a:t>                                                                                                            </a:t>
                </a:r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1C637AA-1703-6049-95D6-9FA9CFABB53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01579" y="517358"/>
                <a:ext cx="10752221" cy="5659605"/>
              </a:xfrm>
              <a:blipFill>
                <a:blip r:embed="rId2"/>
                <a:stretch>
                  <a:fillRect l="-236" t="-201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3340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B2D54E-3649-C848-9C51-076A264DB17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s-ES" dirty="0">
                <a:solidFill>
                  <a:srgbClr val="002060"/>
                </a:solidFill>
              </a:rPr>
              <a:t>División de monomios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D6F50C61-6C54-6843-AA52-8DD0B6ABFB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550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Se pueden dividir dos monomios aunque no sean semejantes.</a:t>
                </a: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La división de dos monomios ( semejantes o no ) es una expresión algebraica (no obligatoriamente un monomio), que tiene como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coeficiente la división de los coeficientes, como variable la misma y exponente la diferencia de los grados de dividendo y divisor.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Sea  30x</a:t>
                </a:r>
                <a:r>
                  <a:rPr lang="es-ES_tradnl" altLang="es-ES_tradnl" baseline="30000" dirty="0"/>
                  <a:t>6</a:t>
                </a:r>
                <a:r>
                  <a:rPr lang="es-ES_tradnl" altLang="es-ES_tradnl" dirty="0"/>
                  <a:t>  y    5x</a:t>
                </a:r>
                <a:r>
                  <a:rPr lang="es-ES_tradnl" altLang="es-ES_tradnl" baseline="30000" dirty="0"/>
                  <a:t>2</a:t>
                </a:r>
                <a:r>
                  <a:rPr lang="es-ES_tradnl" altLang="es-ES_tradnl" dirty="0"/>
                  <a:t> 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	(30x</a:t>
                </a:r>
                <a:r>
                  <a:rPr lang="es-ES_tradnl" altLang="es-ES_tradnl" baseline="30000" dirty="0"/>
                  <a:t>6</a:t>
                </a:r>
                <a:r>
                  <a:rPr lang="es-ES_tradnl" altLang="es-ES_tradnl" dirty="0"/>
                  <a:t>) : (5x</a:t>
                </a:r>
                <a:r>
                  <a:rPr lang="es-ES_tradnl" altLang="es-ES_tradnl" baseline="30000" dirty="0"/>
                  <a:t>2 </a:t>
                </a:r>
                <a:r>
                  <a:rPr lang="es-ES_tradnl" altLang="es-ES_tradnl" dirty="0"/>
                  <a:t>)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30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d>
                  </m:oMath>
                </a14:m>
                <a:r>
                  <a:rPr lang="es-ES_tradnl" altLang="es-ES_tradnl" dirty="0"/>
                  <a:t>x </a:t>
                </a:r>
                <a:r>
                  <a:rPr lang="es-ES_tradnl" altLang="es-ES_tradnl" baseline="30000" dirty="0"/>
                  <a:t>6– 2</a:t>
                </a:r>
                <a:r>
                  <a:rPr lang="es-ES_tradnl" altLang="es-ES_tradnl" dirty="0"/>
                  <a:t> </a:t>
                </a:r>
                <a:r>
                  <a:rPr lang="es-ES_tradnl" altLang="es-ES_tradnl" baseline="30000" dirty="0"/>
                  <a:t> </a:t>
                </a:r>
                <a:r>
                  <a:rPr lang="es-ES_tradnl" altLang="es-ES_tradnl" dirty="0"/>
                  <a:t>= 6x</a:t>
                </a:r>
                <a:r>
                  <a:rPr lang="es-ES_tradnl" altLang="es-ES_tradnl" baseline="30000" dirty="0"/>
                  <a:t>4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baseline="30000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Sea  9x</a:t>
                </a:r>
                <a:r>
                  <a:rPr lang="es-ES_tradnl" altLang="es-ES_tradnl" baseline="30000" dirty="0"/>
                  <a:t>4</a:t>
                </a:r>
                <a:r>
                  <a:rPr lang="es-ES_tradnl" altLang="es-ES_tradnl" dirty="0"/>
                  <a:t>  y    5x</a:t>
                </a:r>
                <a:r>
                  <a:rPr lang="es-ES_tradnl" altLang="es-ES_tradnl" baseline="30000" dirty="0"/>
                  <a:t>2</a:t>
                </a:r>
                <a:r>
                  <a:rPr lang="es-ES_tradnl" altLang="es-ES_tradnl" dirty="0"/>
                  <a:t> 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	(9x</a:t>
                </a:r>
                <a:r>
                  <a:rPr lang="es-ES_tradnl" altLang="es-ES_tradnl" baseline="30000" dirty="0"/>
                  <a:t>4 </a:t>
                </a:r>
                <a:r>
                  <a:rPr lang="es-ES_tradnl" altLang="es-ES_tradnl" dirty="0"/>
                  <a:t>) : (5x</a:t>
                </a:r>
                <a:r>
                  <a:rPr lang="es-ES_tradnl" altLang="es-ES_tradnl" baseline="30000" dirty="0"/>
                  <a:t>2</a:t>
                </a:r>
                <a:r>
                  <a:rPr lang="es-ES_tradnl" altLang="es-ES_tradnl" dirty="0"/>
                  <a:t>)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9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</m:e>
                    </m:d>
                  </m:oMath>
                </a14:m>
                <a:r>
                  <a:rPr lang="es-ES_tradnl" altLang="es-ES_tradnl" dirty="0"/>
                  <a:t>x </a:t>
                </a:r>
                <a:r>
                  <a:rPr lang="es-ES_tradnl" altLang="es-ES_tradnl" baseline="30000" dirty="0"/>
                  <a:t>4-2 </a:t>
                </a:r>
                <a:r>
                  <a:rPr lang="es-ES_tradnl" altLang="es-ES_tradnl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s-ES_tradnl" altLang="es-ES_tradnl" dirty="0"/>
                  <a:t>x</a:t>
                </a:r>
                <a:r>
                  <a:rPr lang="es-ES_tradnl" altLang="es-ES_tradnl" baseline="30000" dirty="0"/>
                  <a:t>2 </a:t>
                </a:r>
                <a:endParaRPr lang="es-ES_tradnl" altLang="es-ES_tradnl" dirty="0"/>
              </a:p>
              <a:p>
                <a:pPr marL="0" indent="0">
                  <a:buNone/>
                </a:pPr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D6F50C61-6C54-6843-AA52-8DD0B6ABFB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" t="-233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503008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0639AEF-14F7-744D-A238-9661D3E1DC7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61474" y="454025"/>
                <a:ext cx="11205410" cy="5970838"/>
              </a:xfrm>
            </p:spPr>
            <p:txBody>
              <a:bodyPr>
                <a:normAutofit fontScale="550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Sea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6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ES_tradnl" altLang="es-ES_tradnl" dirty="0"/>
                  <a:t> 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</m:oMath>
                </a14:m>
                <a:r>
                  <a:rPr lang="es-ES_tradnl" altLang="es-ES_tradnl" dirty="0"/>
                  <a:t>: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s-ES_tradnl" altLang="es-ES_tradnl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sup>
                        </m:sSup>
                      </m:e>
                    </m:d>
                  </m:oMath>
                </a14:m>
                <a:r>
                  <a:rPr lang="es-ES_tradnl" altLang="es-ES_tradnl" dirty="0"/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dirty="0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s-ES" altLang="es-ES_tradnl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s-ES_tradnl" altLang="es-ES_tradnl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s-ES" altLang="es-ES_tradnl" b="0" i="1" dirty="0" smtClean="0">
                            <a:latin typeface="Cambria Math" panose="02040503050406030204" pitchFamily="18" charset="0"/>
                          </a:rPr>
                          <m:t>2−5</m:t>
                        </m:r>
                      </m:sup>
                    </m:sSup>
                  </m:oMath>
                </a14:m>
                <a:r>
                  <a:rPr lang="es-ES_tradnl" altLang="es-ES_tradnl" dirty="0"/>
                  <a:t>=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2</m:t>
                    </m:r>
                    <m:sSup>
                      <m:sSup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Se pueden dividir, pero el resultado </a:t>
                </a:r>
                <a:r>
                  <a:rPr lang="es-ES_tradnl" altLang="es-ES_tradnl" b="1" u="sng" dirty="0"/>
                  <a:t>no</a:t>
                </a:r>
                <a:r>
                  <a:rPr lang="es-ES_tradnl" altLang="es-ES_tradnl" dirty="0"/>
                  <a:t> es un monomio, pues el exponente de la variable a es      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negativo. 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baseline="30000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Sea  14x</a:t>
                </a:r>
                <a:r>
                  <a:rPr lang="es-ES_tradnl" altLang="es-ES_tradnl" baseline="30000" dirty="0"/>
                  <a:t>5</a:t>
                </a:r>
                <a:r>
                  <a:rPr lang="es-ES_tradnl" altLang="es-ES_tradnl" dirty="0"/>
                  <a:t>y</a:t>
                </a:r>
                <a:r>
                  <a:rPr lang="es-ES_tradnl" altLang="es-ES_tradnl" baseline="30000" dirty="0"/>
                  <a:t>3 </a:t>
                </a:r>
                <a:r>
                  <a:rPr lang="es-ES_tradnl" altLang="es-ES_tradnl" dirty="0"/>
                  <a:t>  y    7xy</a:t>
                </a:r>
                <a:r>
                  <a:rPr lang="es-ES_tradnl" altLang="es-ES_tradnl" baseline="30000" dirty="0"/>
                  <a:t>2</a:t>
                </a:r>
                <a:r>
                  <a:rPr lang="es-ES_tradnl" altLang="es-ES_tradnl" dirty="0"/>
                  <a:t>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	(14x</a:t>
                </a:r>
                <a:r>
                  <a:rPr lang="es-ES_tradnl" altLang="es-ES_tradnl" baseline="30000" dirty="0"/>
                  <a:t>5 </a:t>
                </a:r>
                <a:r>
                  <a:rPr lang="es-ES_tradnl" altLang="es-ES_tradnl" dirty="0"/>
                  <a:t>y</a:t>
                </a:r>
                <a:r>
                  <a:rPr lang="es-ES_tradnl" altLang="es-ES_tradnl" baseline="30000" dirty="0"/>
                  <a:t>3</a:t>
                </a:r>
                <a:r>
                  <a:rPr lang="es-ES_tradnl" altLang="es-ES_tradnl" dirty="0"/>
                  <a:t>):(7x</a:t>
                </a:r>
                <a:r>
                  <a:rPr lang="es-ES_tradnl" altLang="es-ES_tradnl" baseline="30000" dirty="0"/>
                  <a:t> </a:t>
                </a:r>
                <a:r>
                  <a:rPr lang="es-ES_tradnl" altLang="es-ES_tradnl" dirty="0"/>
                  <a:t>y</a:t>
                </a:r>
                <a:r>
                  <a:rPr lang="es-ES_tradnl" altLang="es-ES_tradnl" baseline="30000" dirty="0"/>
                  <a:t>2</a:t>
                </a:r>
                <a:r>
                  <a:rPr lang="es-ES_tradnl" altLang="es-ES_tradnl" dirty="0"/>
                  <a:t>)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14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7</m:t>
                            </m:r>
                          </m:den>
                        </m:f>
                      </m:e>
                    </m:d>
                  </m:oMath>
                </a14:m>
                <a:r>
                  <a:rPr lang="es-ES_tradnl" altLang="es-ES_tradnl" dirty="0"/>
                  <a:t>x</a:t>
                </a:r>
                <a:r>
                  <a:rPr lang="es-ES_tradnl" altLang="es-ES_tradnl" baseline="30000" dirty="0"/>
                  <a:t>5 – 1</a:t>
                </a:r>
                <a:r>
                  <a:rPr lang="es-ES_tradnl" altLang="es-ES_tradnl" dirty="0"/>
                  <a:t> y</a:t>
                </a:r>
                <a:r>
                  <a:rPr lang="es-ES_tradnl" altLang="es-ES_tradnl" baseline="30000" dirty="0"/>
                  <a:t>3 – 2 </a:t>
                </a:r>
                <a:r>
                  <a:rPr lang="es-ES_tradnl" altLang="es-ES_tradnl" dirty="0"/>
                  <a:t> </a:t>
                </a:r>
                <a:r>
                  <a:rPr lang="es-ES_tradnl" altLang="es-ES_tradnl" baseline="30000" dirty="0"/>
                  <a:t> </a:t>
                </a:r>
                <a:r>
                  <a:rPr lang="es-ES_tradnl" altLang="es-ES_tradnl" dirty="0"/>
                  <a:t>= 2x</a:t>
                </a:r>
                <a:r>
                  <a:rPr lang="es-ES_tradnl" altLang="es-ES_tradnl" baseline="30000" dirty="0"/>
                  <a:t>4</a:t>
                </a:r>
                <a:r>
                  <a:rPr lang="es-ES_tradnl" altLang="es-ES_tradnl" dirty="0"/>
                  <a:t>y</a:t>
                </a:r>
                <a:r>
                  <a:rPr lang="es-ES_tradnl" altLang="es-ES_tradnl" baseline="30000" dirty="0"/>
                  <a:t> </a:t>
                </a: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u="sng" dirty="0">
                  <a:solidFill>
                    <a:schemeClr val="accent2"/>
                  </a:solidFill>
                </a:endParaRPr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Sea  -16x</a:t>
                </a:r>
                <a:r>
                  <a:rPr lang="es-ES_tradnl" altLang="es-ES_tradnl" baseline="30000" dirty="0"/>
                  <a:t>3 </a:t>
                </a:r>
                <a:r>
                  <a:rPr lang="es-ES_tradnl" altLang="es-ES_tradnl" dirty="0"/>
                  <a:t>  y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endParaRPr lang="es-ES_tradnl" altLang="es-ES_tradnl" dirty="0"/>
              </a:p>
              <a:p>
                <a:pPr>
                  <a:lnSpc>
                    <a:spcPct val="80000"/>
                  </a:lnSpc>
                </a:pPr>
                <a:endParaRPr lang="es-ES_tradnl" altLang="es-ES_tradnl" dirty="0"/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	(-16x</a:t>
                </a:r>
                <a:r>
                  <a:rPr lang="es-ES_tradnl" altLang="es-ES_tradnl" baseline="30000" dirty="0"/>
                  <a:t>3 </a:t>
                </a:r>
                <a:r>
                  <a:rPr lang="es-ES_tradnl" altLang="es-ES_tradnl" dirty="0"/>
                  <a:t>) :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</m:oMath>
                </a14:m>
                <a:r>
                  <a:rPr lang="es-ES_tradnl" altLang="es-ES_tradnl" dirty="0"/>
                  <a:t>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−16:</m:t>
                        </m:r>
                        <m:f>
                          <m:fPr>
                            <m:ctrlP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e>
                    </m:d>
                    <m:d>
                      <m:d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s-ES_tradnl" altLang="es-ES_tradnl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s-ES" altLang="es-ES_tradnl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s-ES" altLang="es-ES_tradnl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</m:num>
                          <m:den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𝑧</m:t>
                            </m:r>
                          </m:den>
                        </m:f>
                      </m:e>
                    </m:d>
                  </m:oMath>
                </a14:m>
                <a:r>
                  <a:rPr lang="es-ES_tradnl" altLang="es-ES_tradnl" dirty="0"/>
                  <a:t>= </a:t>
                </a:r>
                <a14:m>
                  <m:oMath xmlns:m="http://schemas.openxmlformats.org/officeDocument/2006/math">
                    <m:r>
                      <a:rPr lang="es-ES" altLang="es-ES_tradnl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ES" altLang="es-ES_tradnl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16</m:t>
                        </m:r>
                        <m:sSup>
                          <m:sSupPr>
                            <m:ctrlP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s-ES" altLang="es-ES_tradnl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den>
                    </m:f>
                  </m:oMath>
                </a14:m>
                <a:endParaRPr lang="es-ES_tradnl" altLang="es-ES_tradnl" baseline="30000" dirty="0"/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baseline="30000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dirty="0"/>
                  <a:t>Se pueden dividir, pero el resultado </a:t>
                </a:r>
                <a:r>
                  <a:rPr lang="es-ES_tradnl" altLang="es-ES_tradnl" b="1" u="sng" dirty="0"/>
                  <a:t>no</a:t>
                </a:r>
                <a:r>
                  <a:rPr lang="es-ES_tradnl" altLang="es-ES_tradnl" dirty="0"/>
                  <a:t> es un monomio, pues la variable z está dividiendo en la expresión resultante. </a:t>
                </a:r>
              </a:p>
              <a:p>
                <a:pPr marL="0" indent="0">
                  <a:buNone/>
                </a:pPr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20639AEF-14F7-744D-A238-9661D3E1DC7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61474" y="454025"/>
                <a:ext cx="11205410" cy="5970838"/>
              </a:xfrm>
              <a:blipFill>
                <a:blip r:embed="rId2"/>
                <a:stretch>
                  <a:fillRect l="-113" t="-1702" b="-85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0491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2D5FF1-C9D7-3045-997F-CAF92F621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6379" y="18255"/>
            <a:ext cx="10515600" cy="132556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s-ES" altLang="es-ES_tradnl" dirty="0">
                <a:solidFill>
                  <a:schemeClr val="accent5">
                    <a:lumMod val="50000"/>
                  </a:schemeClr>
                </a:solidFill>
                <a:latin typeface="BinnerD" pitchFamily="34" charset="0"/>
              </a:rPr>
            </a:br>
            <a:r>
              <a:rPr lang="es-ES" altLang="es-ES_tradnl" dirty="0">
                <a:solidFill>
                  <a:schemeClr val="accent5">
                    <a:lumMod val="50000"/>
                  </a:schemeClr>
                </a:solidFill>
                <a:latin typeface="BinnerD" pitchFamily="34" charset="0"/>
              </a:rPr>
              <a:t>Potencia de monomios</a:t>
            </a:r>
            <a:br>
              <a:rPr lang="es-ES" altLang="es-ES_tradnl" dirty="0">
                <a:solidFill>
                  <a:schemeClr val="accent5">
                    <a:lumMod val="50000"/>
                  </a:schemeClr>
                </a:solidFill>
                <a:latin typeface="BinnerD" pitchFamily="34" charset="0"/>
              </a:rPr>
            </a:br>
            <a:endParaRPr lang="es-E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4A5D598-9766-914B-BBFE-20EE99151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55821"/>
            <a:ext cx="10515600" cy="4721142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80000"/>
              </a:lnSpc>
            </a:pPr>
            <a:r>
              <a:rPr lang="es-ES_tradnl" altLang="es-ES_tradnl" dirty="0"/>
              <a:t>La potencia de un monomio es otro monomio, que tiene como coeficiente la potencia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del coeficiente de la base, como variable la misma y exponente el producto de las potencias.</a:t>
            </a:r>
          </a:p>
          <a:p>
            <a:pPr>
              <a:lnSpc>
                <a:spcPct val="80000"/>
              </a:lnSpc>
            </a:pPr>
            <a:endParaRPr lang="es-ES_tradnl" altLang="es-ES_tradnl" dirty="0"/>
          </a:p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 1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   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Sea  (-5x</a:t>
            </a:r>
            <a:r>
              <a:rPr lang="es-ES_tradnl" altLang="es-ES_tradnl" baseline="30000" dirty="0"/>
              <a:t>3</a:t>
            </a:r>
            <a:r>
              <a:rPr lang="es-ES_tradnl" altLang="es-ES_tradnl" dirty="0"/>
              <a:t>)</a:t>
            </a:r>
            <a:r>
              <a:rPr lang="es-ES_tradnl" altLang="es-ES_tradnl" baseline="30000" dirty="0"/>
              <a:t>2</a:t>
            </a:r>
            <a:r>
              <a:rPr lang="es-ES_tradnl" altLang="es-ES_tradnl" dirty="0"/>
              <a:t>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	(-5x</a:t>
            </a:r>
            <a:r>
              <a:rPr lang="es-ES_tradnl" altLang="es-ES_tradnl" baseline="30000" dirty="0"/>
              <a:t>3</a:t>
            </a:r>
            <a:r>
              <a:rPr lang="es-ES_tradnl" altLang="es-ES_tradnl" dirty="0"/>
              <a:t>)</a:t>
            </a:r>
            <a:r>
              <a:rPr lang="es-ES_tradnl" altLang="es-ES_tradnl" baseline="30000" dirty="0"/>
              <a:t>2</a:t>
            </a:r>
            <a:r>
              <a:rPr lang="es-ES_tradnl" altLang="es-ES_tradnl" dirty="0"/>
              <a:t> = (-5)</a:t>
            </a:r>
            <a:r>
              <a:rPr lang="es-ES_tradnl" altLang="es-ES_tradnl" baseline="30000" dirty="0"/>
              <a:t>2</a:t>
            </a:r>
            <a:r>
              <a:rPr lang="es-ES_tradnl" altLang="es-ES_tradnl" dirty="0"/>
              <a:t>(x</a:t>
            </a:r>
            <a:r>
              <a:rPr lang="es-ES_tradnl" altLang="es-ES_tradnl" baseline="30000" dirty="0"/>
              <a:t>3</a:t>
            </a:r>
            <a:r>
              <a:rPr lang="es-ES_tradnl" altLang="es-ES_tradnl" dirty="0"/>
              <a:t>)</a:t>
            </a:r>
            <a:r>
              <a:rPr lang="es-ES_tradnl" altLang="es-ES_tradnl" baseline="30000" dirty="0"/>
              <a:t>2</a:t>
            </a:r>
            <a:r>
              <a:rPr lang="es-ES_tradnl" altLang="es-ES_tradnl" dirty="0"/>
              <a:t>  =  25x</a:t>
            </a:r>
            <a:r>
              <a:rPr lang="es-ES_tradnl" altLang="es-ES_tradnl" baseline="30000" dirty="0"/>
              <a:t>3·2</a:t>
            </a:r>
            <a:r>
              <a:rPr lang="es-ES_tradnl" altLang="es-ES_tradnl" dirty="0"/>
              <a:t> </a:t>
            </a:r>
            <a:r>
              <a:rPr lang="es-ES_tradnl" altLang="es-ES_tradnl" baseline="30000" dirty="0"/>
              <a:t> </a:t>
            </a:r>
            <a:r>
              <a:rPr lang="es-ES_tradnl" altLang="es-ES_tradnl" dirty="0"/>
              <a:t>= 25x</a:t>
            </a:r>
            <a:r>
              <a:rPr lang="es-ES_tradnl" altLang="es-ES_tradnl" baseline="30000" dirty="0"/>
              <a:t>6 </a:t>
            </a:r>
          </a:p>
          <a:p>
            <a:pPr>
              <a:lnSpc>
                <a:spcPct val="80000"/>
              </a:lnSpc>
            </a:pPr>
            <a:endParaRPr lang="es-ES_tradnl" altLang="es-ES_tradnl" baseline="30000" dirty="0"/>
          </a:p>
          <a:p>
            <a:pPr>
              <a:lnSpc>
                <a:spcPct val="80000"/>
              </a:lnSpc>
            </a:pPr>
            <a:endParaRPr lang="es-ES_tradnl" altLang="es-ES_tradnl" baseline="30000" dirty="0"/>
          </a:p>
          <a:p>
            <a:pPr>
              <a:lnSpc>
                <a:spcPct val="80000"/>
              </a:lnSpc>
            </a:pPr>
            <a:r>
              <a:rPr lang="es-ES_tradnl" altLang="es-ES_tradnl" u="sng" dirty="0">
                <a:solidFill>
                  <a:schemeClr val="accent2"/>
                </a:solidFill>
              </a:rPr>
              <a:t>EJEMPLO 2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  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Sea  (-2x </a:t>
            </a:r>
            <a:r>
              <a:rPr lang="es-ES_tradnl" altLang="es-ES_tradnl" baseline="30000" dirty="0"/>
              <a:t>5</a:t>
            </a:r>
            <a:r>
              <a:rPr lang="es-ES_tradnl" altLang="es-ES_tradnl" dirty="0"/>
              <a:t>) </a:t>
            </a:r>
            <a:r>
              <a:rPr lang="es-ES_tradnl" altLang="es-ES_tradnl" baseline="30000" dirty="0"/>
              <a:t>3 </a:t>
            </a:r>
            <a:endParaRPr lang="es-ES_tradnl" altLang="es-ES_tradnl" dirty="0"/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          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s-ES_tradnl" altLang="es-ES_tradnl" dirty="0"/>
              <a:t>		(-2x </a:t>
            </a:r>
            <a:r>
              <a:rPr lang="es-ES_tradnl" altLang="es-ES_tradnl" baseline="30000" dirty="0"/>
              <a:t>5</a:t>
            </a:r>
            <a:r>
              <a:rPr lang="es-ES_tradnl" altLang="es-ES_tradnl" dirty="0"/>
              <a:t>)</a:t>
            </a:r>
            <a:r>
              <a:rPr lang="es-ES_tradnl" altLang="es-ES_tradnl" baseline="30000" dirty="0"/>
              <a:t>3  </a:t>
            </a:r>
            <a:r>
              <a:rPr lang="es-ES_tradnl" altLang="es-ES_tradnl" dirty="0"/>
              <a:t>=  (-2)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( x </a:t>
            </a:r>
            <a:r>
              <a:rPr lang="es-ES_tradnl" altLang="es-ES_tradnl" baseline="30000" dirty="0"/>
              <a:t>5</a:t>
            </a:r>
            <a:r>
              <a:rPr lang="es-ES_tradnl" altLang="es-ES_tradnl" dirty="0"/>
              <a:t>)</a:t>
            </a:r>
            <a:r>
              <a:rPr lang="es-ES_tradnl" altLang="es-ES_tradnl" baseline="30000" dirty="0"/>
              <a:t>3 </a:t>
            </a:r>
            <a:r>
              <a:rPr lang="es-ES_tradnl" altLang="es-ES_tradnl" dirty="0"/>
              <a:t>=  -8x </a:t>
            </a:r>
            <a:r>
              <a:rPr lang="es-ES_tradnl" altLang="es-ES_tradnl" baseline="30000" dirty="0"/>
              <a:t>5·3  </a:t>
            </a:r>
            <a:r>
              <a:rPr lang="es-ES_tradnl" altLang="es-ES_tradnl" dirty="0"/>
              <a:t>=  -8x</a:t>
            </a:r>
            <a:r>
              <a:rPr lang="es-ES_tradnl" altLang="es-ES_tradnl" baseline="30000" dirty="0"/>
              <a:t>15 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7664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477FA32-21C1-764D-88DC-F5BE1B05B27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372979" y="288758"/>
                <a:ext cx="11333747" cy="6039853"/>
              </a:xfrm>
            </p:spPr>
            <p:txBody>
              <a:bodyPr>
                <a:normAutofit fontScale="70000" lnSpcReduction="20000"/>
              </a:bodyPr>
              <a:lstStyle/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 3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           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Sea 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s-ES_tradnl" altLang="es-ES_tradnl" dirty="0"/>
                  <a:t>x</a:t>
                </a:r>
                <a:r>
                  <a:rPr lang="es-ES_tradnl" altLang="es-ES_tradnl" baseline="30000" dirty="0"/>
                  <a:t>2</a:t>
                </a:r>
                <a:r>
                  <a:rPr lang="es-ES_tradnl" altLang="es-ES_tradnl" dirty="0"/>
                  <a:t> )</a:t>
                </a:r>
                <a:r>
                  <a:rPr lang="es-ES_tradnl" altLang="es-ES_tradnl" baseline="30000" dirty="0"/>
                  <a:t>3</a:t>
                </a:r>
                <a:r>
                  <a:rPr lang="es-ES_tradnl" altLang="es-ES_tradnl" dirty="0"/>
                  <a:t>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s-ES_tradnl" altLang="es-ES_tradnl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s-ES_tradnl" altLang="es-ES_tradnl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s-ES" altLang="es-ES_tradnl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s-ES" altLang="es-ES_tradnl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s-ES_tradnl" altLang="es-ES_tradnl" dirty="0"/>
                  <a:t>(x</a:t>
                </a:r>
                <a:r>
                  <a:rPr lang="es-ES_tradnl" altLang="es-ES_tradnl" baseline="30000" dirty="0"/>
                  <a:t>2 </a:t>
                </a:r>
                <a:r>
                  <a:rPr lang="es-ES_tradnl" altLang="es-ES_tradnl" dirty="0"/>
                  <a:t>)</a:t>
                </a:r>
                <a:r>
                  <a:rPr lang="es-ES_tradnl" altLang="es-ES_tradnl" baseline="30000" dirty="0"/>
                  <a:t>3</a:t>
                </a:r>
                <a:r>
                  <a:rPr lang="es-ES_tradnl" altLang="es-ES_tradnl" dirty="0"/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</m:oMath>
                </a14:m>
                <a:r>
                  <a:rPr lang="es-ES_tradnl" altLang="es-ES_tradnl" dirty="0"/>
                  <a:t>x</a:t>
                </a:r>
                <a:r>
                  <a:rPr lang="es-ES_tradnl" altLang="es-ES_tradnl" baseline="30000" dirty="0"/>
                  <a:t>2·3</a:t>
                </a:r>
                <a:r>
                  <a:rPr lang="es-ES_tradnl" altLang="es-ES_tradnl" dirty="0"/>
                  <a:t> </a:t>
                </a:r>
                <a:r>
                  <a:rPr lang="es-ES_tradnl" altLang="es-ES_tradnl" baseline="30000" dirty="0"/>
                  <a:t> </a:t>
                </a:r>
                <a:r>
                  <a:rPr lang="es-ES_tradnl" altLang="es-ES_tradnl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ES_tradnl" altLang="es-ES_tradnl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altLang="es-ES_tradnl" b="0" i="1" smtClean="0">
                            <a:latin typeface="Cambria Math" panose="02040503050406030204" pitchFamily="18" charset="0"/>
                          </a:rPr>
                          <m:t>27</m:t>
                        </m:r>
                      </m:den>
                    </m:f>
                  </m:oMath>
                </a14:m>
                <a:r>
                  <a:rPr lang="es-ES_tradnl" altLang="es-ES_tradnl" dirty="0"/>
                  <a:t>x</a:t>
                </a:r>
                <a:r>
                  <a:rPr lang="es-ES_tradnl" altLang="es-ES_tradnl" baseline="30000" dirty="0"/>
                  <a:t>6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endParaRPr lang="es-ES_tradnl" altLang="es-ES_tradnl" baseline="30000" dirty="0"/>
              </a:p>
              <a:p>
                <a:pPr>
                  <a:lnSpc>
                    <a:spcPct val="80000"/>
                  </a:lnSpc>
                </a:pPr>
                <a:endParaRPr lang="es-ES_tradnl" altLang="es-ES_tradnl" baseline="30000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 4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      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Sea  (2x</a:t>
                </a:r>
                <a:r>
                  <a:rPr lang="es-ES_tradnl" altLang="es-ES_tradnl" baseline="30000" dirty="0"/>
                  <a:t>4</a:t>
                </a:r>
                <a:r>
                  <a:rPr lang="es-ES_tradnl" altLang="es-ES_tradnl" dirty="0"/>
                  <a:t> )</a:t>
                </a:r>
                <a:r>
                  <a:rPr lang="es-ES_tradnl" altLang="es-ES_tradnl" baseline="30000" dirty="0"/>
                  <a:t>5</a:t>
                </a:r>
                <a:r>
                  <a:rPr lang="es-ES_tradnl" altLang="es-ES_tradnl" dirty="0"/>
                  <a:t>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	(2)</a:t>
                </a:r>
                <a:r>
                  <a:rPr lang="es-ES_tradnl" altLang="es-ES_tradnl" baseline="30000" dirty="0"/>
                  <a:t>5</a:t>
                </a:r>
                <a:r>
                  <a:rPr lang="es-ES_tradnl" altLang="es-ES_tradnl" dirty="0"/>
                  <a:t>(x</a:t>
                </a:r>
                <a:r>
                  <a:rPr lang="es-ES_tradnl" altLang="es-ES_tradnl" baseline="30000" dirty="0"/>
                  <a:t>4</a:t>
                </a:r>
                <a:r>
                  <a:rPr lang="es-ES_tradnl" altLang="es-ES_tradnl" dirty="0"/>
                  <a:t>)</a:t>
                </a:r>
                <a:r>
                  <a:rPr lang="es-ES_tradnl" altLang="es-ES_tradnl" baseline="30000" dirty="0"/>
                  <a:t>5</a:t>
                </a:r>
                <a:r>
                  <a:rPr lang="es-ES_tradnl" altLang="es-ES_tradnl" dirty="0"/>
                  <a:t>  =  32·x</a:t>
                </a:r>
                <a:r>
                  <a:rPr lang="es-ES_tradnl" altLang="es-ES_tradnl" baseline="30000" dirty="0"/>
                  <a:t>4·5</a:t>
                </a:r>
                <a:r>
                  <a:rPr lang="es-ES_tradnl" altLang="es-ES_tradnl" dirty="0"/>
                  <a:t> </a:t>
                </a:r>
                <a:r>
                  <a:rPr lang="es-ES_tradnl" altLang="es-ES_tradnl" baseline="30000" dirty="0"/>
                  <a:t> </a:t>
                </a:r>
                <a:r>
                  <a:rPr lang="es-ES_tradnl" altLang="es-ES_tradnl" dirty="0"/>
                  <a:t>= 32x</a:t>
                </a:r>
                <a:r>
                  <a:rPr lang="es-ES_tradnl" altLang="es-ES_tradnl" baseline="30000" dirty="0"/>
                  <a:t>20</a:t>
                </a:r>
              </a:p>
              <a:p>
                <a:pPr>
                  <a:lnSpc>
                    <a:spcPct val="80000"/>
                  </a:lnSpc>
                </a:pPr>
                <a:endParaRPr lang="es-ES_tradnl" altLang="es-ES_tradnl" baseline="30000" dirty="0"/>
              </a:p>
              <a:p>
                <a:pPr>
                  <a:lnSpc>
                    <a:spcPct val="80000"/>
                  </a:lnSpc>
                </a:pPr>
                <a:endParaRPr lang="es-ES_tradnl" altLang="es-ES_tradnl" baseline="30000" dirty="0"/>
              </a:p>
              <a:p>
                <a:pPr>
                  <a:lnSpc>
                    <a:spcPct val="80000"/>
                  </a:lnSpc>
                </a:pPr>
                <a:r>
                  <a:rPr lang="es-ES_tradnl" altLang="es-ES_tradnl" u="sng" dirty="0">
                    <a:solidFill>
                      <a:schemeClr val="accent2"/>
                    </a:solidFill>
                  </a:rPr>
                  <a:t>EJEMPLO 5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            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Sea  (3x</a:t>
                </a:r>
                <a:r>
                  <a:rPr lang="es-ES_tradnl" altLang="es-ES_tradnl" baseline="30000" dirty="0"/>
                  <a:t>5</a:t>
                </a:r>
                <a:r>
                  <a:rPr lang="es-ES_tradnl" altLang="es-ES_tradnl" dirty="0"/>
                  <a:t>y</a:t>
                </a:r>
                <a:r>
                  <a:rPr lang="es-ES_tradnl" altLang="es-ES_tradnl" baseline="30000" dirty="0"/>
                  <a:t>2</a:t>
                </a:r>
                <a:r>
                  <a:rPr lang="es-ES_tradnl" altLang="es-ES_tradnl" dirty="0"/>
                  <a:t>)</a:t>
                </a:r>
                <a:r>
                  <a:rPr lang="es-ES_tradnl" altLang="es-ES_tradnl" baseline="30000" dirty="0"/>
                  <a:t>4</a:t>
                </a:r>
                <a:r>
                  <a:rPr lang="es-ES_tradnl" altLang="es-ES_tradnl" dirty="0"/>
                  <a:t>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     </a:t>
                </a:r>
              </a:p>
              <a:p>
                <a:pPr marL="0" indent="0">
                  <a:lnSpc>
                    <a:spcPct val="80000"/>
                  </a:lnSpc>
                  <a:buNone/>
                </a:pPr>
                <a:r>
                  <a:rPr lang="es-ES_tradnl" altLang="es-ES_tradnl" dirty="0"/>
                  <a:t>			(3)</a:t>
                </a:r>
                <a:r>
                  <a:rPr lang="es-ES_tradnl" altLang="es-ES_tradnl" baseline="30000" dirty="0"/>
                  <a:t>4</a:t>
                </a:r>
                <a:r>
                  <a:rPr lang="es-ES_tradnl" altLang="es-ES_tradnl" dirty="0"/>
                  <a:t>(x</a:t>
                </a:r>
                <a:r>
                  <a:rPr lang="es-ES_tradnl" altLang="es-ES_tradnl" baseline="30000" dirty="0"/>
                  <a:t>5</a:t>
                </a:r>
                <a:r>
                  <a:rPr lang="es-ES_tradnl" altLang="es-ES_tradnl" dirty="0"/>
                  <a:t>)</a:t>
                </a:r>
                <a:r>
                  <a:rPr lang="es-ES_tradnl" altLang="es-ES_tradnl" baseline="30000" dirty="0"/>
                  <a:t>4</a:t>
                </a:r>
                <a:r>
                  <a:rPr lang="es-ES_tradnl" altLang="es-ES_tradnl" dirty="0"/>
                  <a:t> (y</a:t>
                </a:r>
                <a:r>
                  <a:rPr lang="es-ES_tradnl" altLang="es-ES_tradnl" baseline="30000" dirty="0"/>
                  <a:t>2</a:t>
                </a:r>
                <a:r>
                  <a:rPr lang="es-ES_tradnl" altLang="es-ES_tradnl" dirty="0"/>
                  <a:t>)</a:t>
                </a:r>
                <a:r>
                  <a:rPr lang="es-ES_tradnl" altLang="es-ES_tradnl" baseline="30000" dirty="0"/>
                  <a:t>4=</a:t>
                </a:r>
                <a:r>
                  <a:rPr lang="es-ES_tradnl" altLang="es-ES_tradnl" dirty="0"/>
                  <a:t>  81x</a:t>
                </a:r>
                <a:r>
                  <a:rPr lang="es-ES_tradnl" altLang="es-ES_tradnl" baseline="30000" dirty="0"/>
                  <a:t>5·4</a:t>
                </a:r>
                <a:r>
                  <a:rPr lang="es-ES_tradnl" altLang="es-ES_tradnl" dirty="0"/>
                  <a:t> y</a:t>
                </a:r>
                <a:r>
                  <a:rPr lang="es-ES_tradnl" altLang="es-ES_tradnl" baseline="30000" dirty="0"/>
                  <a:t>2·4</a:t>
                </a:r>
                <a:r>
                  <a:rPr lang="es-ES_tradnl" altLang="es-ES_tradnl" dirty="0"/>
                  <a:t>=</a:t>
                </a:r>
                <a:r>
                  <a:rPr lang="es-ES_tradnl" altLang="es-ES_tradnl" baseline="30000" dirty="0"/>
                  <a:t> </a:t>
                </a:r>
                <a:r>
                  <a:rPr lang="es-ES_tradnl" altLang="es-ES_tradnl" dirty="0"/>
                  <a:t>81x</a:t>
                </a:r>
                <a:r>
                  <a:rPr lang="es-ES_tradnl" altLang="es-ES_tradnl" baseline="30000" dirty="0"/>
                  <a:t>20</a:t>
                </a:r>
                <a:r>
                  <a:rPr lang="es-ES_tradnl" altLang="es-ES_tradnl" dirty="0"/>
                  <a:t>y</a:t>
                </a:r>
                <a:r>
                  <a:rPr lang="es-ES_tradnl" altLang="es-ES_tradnl" baseline="30000" dirty="0"/>
                  <a:t>8</a:t>
                </a:r>
                <a:r>
                  <a:rPr lang="es-ES_tradnl" altLang="es-ES_tradnl" dirty="0"/>
                  <a:t> </a:t>
                </a:r>
                <a:endParaRPr lang="es-ES_tradnl" altLang="es-ES_tradnl" baseline="30000" dirty="0"/>
              </a:p>
              <a:p>
                <a:endParaRPr lang="es-ES" dirty="0"/>
              </a:p>
            </p:txBody>
          </p:sp>
        </mc:Choice>
        <mc:Fallback>
          <p:sp>
            <p:nvSpPr>
              <p:cNvPr id="3" name="Marcador de contenido 2">
                <a:extLst>
                  <a:ext uri="{FF2B5EF4-FFF2-40B4-BE49-F238E27FC236}">
                    <a16:creationId xmlns:a16="http://schemas.microsoft.com/office/drawing/2014/main" id="{F477FA32-21C1-764D-88DC-F5BE1B05B27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72979" y="288758"/>
                <a:ext cx="11333747" cy="6039853"/>
              </a:xfrm>
              <a:blipFill>
                <a:blip r:embed="rId2"/>
                <a:stretch>
                  <a:fillRect l="-336" t="-210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2713330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545</Words>
  <Application>Microsoft Macintosh PowerPoint</Application>
  <PresentationFormat>Panorámica</PresentationFormat>
  <Paragraphs>110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BinnerD</vt:lpstr>
      <vt:lpstr>Calibri</vt:lpstr>
      <vt:lpstr>Calibri Light</vt:lpstr>
      <vt:lpstr>Cambria Math</vt:lpstr>
      <vt:lpstr>Tema de Office</vt:lpstr>
      <vt:lpstr>OPERACIONES CON MONOMIOS</vt:lpstr>
      <vt:lpstr> Producto de monomios </vt:lpstr>
      <vt:lpstr>Presentación de PowerPoint</vt:lpstr>
      <vt:lpstr>División de monomios</vt:lpstr>
      <vt:lpstr>Presentación de PowerPoint</vt:lpstr>
      <vt:lpstr> Potencia de monomios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19</cp:revision>
  <dcterms:created xsi:type="dcterms:W3CDTF">2020-04-13T15:19:23Z</dcterms:created>
  <dcterms:modified xsi:type="dcterms:W3CDTF">2020-04-13T16:19:53Z</dcterms:modified>
</cp:coreProperties>
</file>