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0" r:id="rId5"/>
    <p:sldId id="261" r:id="rId6"/>
    <p:sldId id="263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00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t>31/01/2019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t>31/01/2019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t>31/01/2019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t>31/01/2019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t>31/01/2019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t>31/01/2019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t>31/01/2019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t>31/01/2019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t>31/01/2019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t>31/01/2019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t>31/01/2019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A2D95EA-7C54-4BA5-8443-F5F5BB8A876F}" type="datetimeFigureOut">
              <a:rPr lang="es-ES" smtClean="0"/>
              <a:t>31/01/2019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BB5E450-5E8B-4AB9-9E28-992B90906CD8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5400" dirty="0" smtClean="0"/>
              <a:t>REUNIÓN GENERAL DE PADRES</a:t>
            </a:r>
            <a:br>
              <a:rPr lang="es-ES" sz="5400" dirty="0" smtClean="0"/>
            </a:br>
            <a:r>
              <a:rPr lang="es-ES" sz="4400" dirty="0" smtClean="0"/>
              <a:t>(SEGUNDO TRIMESTRE)</a:t>
            </a:r>
            <a:endParaRPr lang="es-ES" sz="4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933688"/>
            <a:ext cx="7344816" cy="3924312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>
                    <a:lumMod val="50000"/>
                  </a:schemeClr>
                </a:solidFill>
              </a:rPr>
              <a:t>PUNTOS DEL DÍA</a:t>
            </a:r>
            <a:endParaRPr lang="es-ES" dirty="0">
              <a:solidFill>
                <a:schemeClr val="bg1">
                  <a:lumMod val="50000"/>
                </a:schemeClr>
              </a:solidFill>
            </a:endParaRPr>
          </a:p>
          <a:p>
            <a:pPr lvl="0" fontAlgn="base"/>
            <a:r>
              <a:rPr lang="es-ES" dirty="0" smtClean="0"/>
              <a:t>Valoración de los resultados del 1er trimestre</a:t>
            </a:r>
            <a:endParaRPr lang="es-ES" dirty="0"/>
          </a:p>
          <a:p>
            <a:pPr lvl="0" fontAlgn="base"/>
            <a:r>
              <a:rPr lang="es-ES" dirty="0" smtClean="0"/>
              <a:t>Objetivos del 2º trimestre</a:t>
            </a:r>
            <a:endParaRPr lang="es-ES" dirty="0"/>
          </a:p>
          <a:p>
            <a:pPr lvl="0" fontAlgn="base"/>
            <a:r>
              <a:rPr lang="es-ES" dirty="0" smtClean="0"/>
              <a:t>Actividades </a:t>
            </a:r>
            <a:r>
              <a:rPr lang="es-ES" dirty="0"/>
              <a:t>complementarias</a:t>
            </a:r>
          </a:p>
          <a:p>
            <a:pPr lvl="0" fontAlgn="base"/>
            <a:r>
              <a:rPr lang="es-ES" dirty="0" smtClean="0"/>
              <a:t>Ruegos </a:t>
            </a:r>
            <a:r>
              <a:rPr lang="es-ES" dirty="0"/>
              <a:t>y preguntas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VALORACIÓN DE LOS RESULTADOS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043608" y="1844824"/>
            <a:ext cx="748883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Aspectos que se pueden mejorar:</a:t>
            </a:r>
          </a:p>
          <a:p>
            <a:pPr>
              <a:buFont typeface="Arial" pitchFamily="34" charset="0"/>
              <a:buChar char="•"/>
            </a:pPr>
            <a:r>
              <a:rPr lang="es-ES" sz="2400" b="1" dirty="0" smtClean="0"/>
              <a:t> Lectura en voz alta: </a:t>
            </a:r>
            <a:r>
              <a:rPr lang="es-ES" sz="2400" dirty="0" smtClean="0"/>
              <a:t>velocidad</a:t>
            </a:r>
            <a:r>
              <a:rPr lang="es-ES" sz="2400" b="1" dirty="0" smtClean="0"/>
              <a:t> </a:t>
            </a:r>
            <a:r>
              <a:rPr lang="es-ES" sz="2400" dirty="0" smtClean="0"/>
              <a:t>lectora, cronometrarles, comprensión lectora de manera oral y escrita, comprensión de enunciados…</a:t>
            </a:r>
          </a:p>
          <a:p>
            <a:pPr>
              <a:buFont typeface="Arial" pitchFamily="34" charset="0"/>
              <a:buChar char="•"/>
            </a:pPr>
            <a:r>
              <a:rPr lang="es-ES" sz="2400" dirty="0" smtClean="0"/>
              <a:t> </a:t>
            </a:r>
            <a:r>
              <a:rPr lang="es-ES" sz="2400" b="1" dirty="0" smtClean="0"/>
              <a:t>Escritura: </a:t>
            </a:r>
            <a:r>
              <a:rPr lang="es-ES" sz="2400" dirty="0" smtClean="0"/>
              <a:t>dictados,  inventarse oraciones con 2 palabras dadas, inventarse cuentos,  escribir la lista de la compra… </a:t>
            </a:r>
          </a:p>
          <a:p>
            <a:pPr>
              <a:buFont typeface="Arial" pitchFamily="34" charset="0"/>
              <a:buChar char="•"/>
            </a:pPr>
            <a:r>
              <a:rPr lang="es-ES" sz="2400" b="1" dirty="0"/>
              <a:t> </a:t>
            </a:r>
            <a:r>
              <a:rPr lang="es-ES" sz="2400" b="1" dirty="0" smtClean="0"/>
              <a:t>Problemas: </a:t>
            </a:r>
            <a:r>
              <a:rPr lang="es-ES" sz="2400" dirty="0" smtClean="0"/>
              <a:t>leer el problema, localizar los datos y la pregunta, pensar qué me piden hacer y qué operación debo realizar (dibujarlo o coger material si es necesario), realizar la operación y escribir el resultado. ¿Tiene sentido el resultado?</a:t>
            </a:r>
            <a:endParaRPr lang="es-ES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836712"/>
          </a:xfrm>
        </p:spPr>
        <p:txBody>
          <a:bodyPr/>
          <a:lstStyle/>
          <a:p>
            <a:pPr algn="ctr"/>
            <a:r>
              <a:rPr lang="es-ES" dirty="0" smtClean="0"/>
              <a:t>OBJETIVOS DEL 2º TRIMESTRE</a:t>
            </a:r>
            <a:endParaRPr lang="es-ES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051952"/>
              </p:ext>
            </p:extLst>
          </p:nvPr>
        </p:nvGraphicFramePr>
        <p:xfrm>
          <a:off x="755576" y="1772816"/>
          <a:ext cx="7632848" cy="19561908"/>
        </p:xfrm>
        <a:graphic>
          <a:graphicData uri="http://schemas.openxmlformats.org/drawingml/2006/table">
            <a:tbl>
              <a:tblPr/>
              <a:tblGrid>
                <a:gridCol w="18722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606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240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dirty="0" smtClean="0">
                          <a:latin typeface="Calibri"/>
                          <a:ea typeface="Calibri"/>
                          <a:cs typeface="Times New Roman"/>
                        </a:rPr>
                        <a:t>LENGUA</a:t>
                      </a:r>
                      <a:r>
                        <a:rPr lang="es-ES" sz="20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CASTELLANA</a:t>
                      </a:r>
                      <a:endParaRPr lang="es-E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17" marR="64717" marT="89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C24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s-E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BLOQUE 1. COMUNICACIÓN ORAL. HABLAR Y ESCUCHAR</a:t>
                      </a:r>
                      <a:endParaRPr kumimoji="0" lang="es-E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Intercambio comunicativo de experiencias personales en diferentes situaciones propuestas.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Participación activa en las conversaciones de aula.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Interés por participar en las conversaciones sobre sus experiencias personales y los temas de su entorno.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Dramatización de distintas situaciones.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Ampliación del vocabulario sobre los elementos de los temas propuestos.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Contar historias a sus compañeros.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Escucha activa de textos orales.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Recogida de datos relevantes de textos orales para responder a preguntas sobre su contenido.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Expresión oral de ideas y sentimientos.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Expresión oral de su actitud ante determinadas situaciones.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Respeto y valoración de los otros, de sus opiniones y sus gustos.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Comprensión hacia los sentimientos de los demás.</a:t>
                      </a:r>
                    </a:p>
                    <a:p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es-E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BLOQUE 2. COMUNICACIÓN ESCRITA. LEER</a:t>
                      </a:r>
                      <a:endParaRPr kumimoji="0" lang="es-E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Lectura comprensiva de distintos tipos de textos.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Utilización de los conocimientos previos para comprender globalmente un texto y evocar algunos detalles.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Relación de las ilustraciones con el contenido del de los textos.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Identificación de personajes y de sus acciones.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Reconocimiento de la secuencia temporal de los acontecimientos.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Interpretación del título y las imágenes que ilustran un cuento.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Lectura expresiva de poemas, prestando atención al ritmo y la entonación.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Lectura de textos dramáticos con la entonación adecuada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Interés por la lectura de cuentos, poemas y textos que son fuente de información. </a:t>
                      </a:r>
                    </a:p>
                    <a:p>
                      <a:r>
                        <a:rPr kumimoji="0" lang="es-E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BLOQUE 3. COMUNICACIÓN ESCRITA. ESCRIBIR</a:t>
                      </a:r>
                      <a:endParaRPr kumimoji="0" lang="es-E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Grupos consonánticos.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carta. Descripción de una persona. Ficha de un libro. Reglas de juego... 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Describir procesos y secuencias de imágenes.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Escritura de palabras con las sílabas </a:t>
                      </a:r>
                      <a:r>
                        <a:rPr kumimoji="0" lang="es-ES" sz="180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güe</a:t>
                      </a:r>
                      <a:r>
                        <a:rPr kumimoji="0" lang="es-ES" sz="18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s-ES" sz="180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güi</a:t>
                      </a:r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Lectura, escritura y formación de palabras con los grupos consonánticos estudiados.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Construcción de oraciones.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Elaboración del plan de escritura: cartas, descripciones de personas, opiniones, las reglas de un juego…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Realización de dictados.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Presentación de trabajos con limpieza, claridad y orden. </a:t>
                      </a:r>
                    </a:p>
                    <a:p>
                      <a:r>
                        <a:rPr kumimoji="0" lang="es-E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BLOQUE 4. CONOCIMIENTO DE LA LENGUA</a:t>
                      </a:r>
                      <a:endParaRPr kumimoji="0" lang="es-E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 adjetivo.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Sinónimos y antónimos.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Mayúsculas y punto final.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Tipos de oraciones.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Formación de palabras con sílabas propuestas.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Reconocimiento y uso de sinónimos y antónimos.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Reconocimiento de la función del adjetivo y sus usos.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Construcción de distintos tipos de oraciones.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Utilización de manera adecuada de distintos tipos de palabras.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Interés por aplicar las normas ortográficas aprendidas.</a:t>
                      </a:r>
                    </a:p>
                    <a:p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es-E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BLOQUE 5. EDUCACIÓN LITERARIA</a:t>
                      </a:r>
                      <a:endParaRPr kumimoji="0" lang="es-E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Lectura de distintos tipos de textos.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Lectura expresiva de textos rimados prestando atención al ritmo y a la entonación.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Reconocimiento de las características fundamentales de distintos tipos de textos.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Creación de rimas siguiendo un modelo.</a:t>
                      </a:r>
                    </a:p>
                    <a:p>
                      <a:pPr lvl="0"/>
                      <a:r>
                        <a:rPr kumimoji="0" lang="es-E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Lectura comprensiva de textos dialogados.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17" marR="64717" marT="89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7B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345963"/>
              </p:ext>
            </p:extLst>
          </p:nvPr>
        </p:nvGraphicFramePr>
        <p:xfrm>
          <a:off x="899592" y="1340768"/>
          <a:ext cx="7632848" cy="6856828"/>
        </p:xfrm>
        <a:graphic>
          <a:graphicData uri="http://schemas.openxmlformats.org/drawingml/2006/table">
            <a:tbl>
              <a:tblPr/>
              <a:tblGrid>
                <a:gridCol w="20882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240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>
                          <a:latin typeface="Calibri"/>
                          <a:ea typeface="Calibri"/>
                          <a:cs typeface="Times New Roman"/>
                        </a:rPr>
                        <a:t>MATEMÁTICAS </a:t>
                      </a:r>
                      <a:endParaRPr lang="es-E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17" marR="64717" marT="89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C24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dirty="0">
                          <a:latin typeface="Calibri"/>
                          <a:ea typeface="Calibri"/>
                          <a:cs typeface="Times New Roman"/>
                        </a:rPr>
                        <a:t>Numeración: </a:t>
                      </a:r>
                      <a:r>
                        <a:rPr lang="es-ES" sz="2000" dirty="0">
                          <a:latin typeface="Calibri"/>
                          <a:ea typeface="Calibri"/>
                          <a:cs typeface="Times New Roman"/>
                        </a:rPr>
                        <a:t>Los números hasta el 999 (lectura, escritura y descomposición), anterior-posterior, centena más cercana 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dirty="0">
                          <a:latin typeface="Calibri"/>
                          <a:ea typeface="Calibri"/>
                          <a:cs typeface="Times New Roman"/>
                        </a:rPr>
                        <a:t>Cálculo: </a:t>
                      </a:r>
                      <a:r>
                        <a:rPr lang="es-ES" sz="2000" dirty="0">
                          <a:latin typeface="Calibri"/>
                          <a:ea typeface="Calibri"/>
                          <a:cs typeface="Times New Roman"/>
                        </a:rPr>
                        <a:t>Series crecientes y decrecientes de 5, 10, 20, 30 y 40, sumas y restas con y sin llevadas, multiplicación</a:t>
                      </a:r>
                      <a:r>
                        <a:rPr lang="es-ES" sz="2000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i="1" dirty="0" smtClean="0">
                          <a:latin typeface="Calibri"/>
                          <a:ea typeface="Calibri"/>
                          <a:cs typeface="Times New Roman"/>
                        </a:rPr>
                        <a:t>Cálculo</a:t>
                      </a:r>
                      <a:r>
                        <a:rPr lang="es-ES" sz="2000" b="1" i="1" baseline="0" dirty="0" smtClean="0">
                          <a:latin typeface="Calibri"/>
                          <a:ea typeface="Calibri"/>
                          <a:cs typeface="Times New Roman"/>
                        </a:rPr>
                        <a:t> mental</a:t>
                      </a:r>
                      <a:r>
                        <a:rPr lang="es-ES" sz="2000" baseline="0" dirty="0" smtClean="0">
                          <a:latin typeface="Calibri"/>
                          <a:ea typeface="Calibri"/>
                          <a:cs typeface="Times New Roman"/>
                        </a:rPr>
                        <a:t>: estrategias de cálculo en combinaciones numéricas de distintos tipos.</a:t>
                      </a:r>
                      <a:endParaRPr lang="es-E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dirty="0" smtClean="0">
                          <a:latin typeface="Calibri"/>
                          <a:ea typeface="Calibri"/>
                          <a:cs typeface="Times New Roman"/>
                        </a:rPr>
                        <a:t>Problemas: </a:t>
                      </a:r>
                      <a:r>
                        <a:rPr lang="es-ES" sz="2000" b="0" baseline="0" dirty="0" smtClean="0">
                          <a:latin typeface="Calibri"/>
                          <a:ea typeface="Calibri"/>
                          <a:cs typeface="Times New Roman"/>
                        </a:rPr>
                        <a:t> Lectura comprensiva de enunciados. Identificación y elección  de datos y operación para la resolución de un problema.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0" baseline="0" dirty="0" smtClean="0">
                          <a:latin typeface="Calibri"/>
                          <a:ea typeface="Calibri"/>
                          <a:cs typeface="Times New Roman"/>
                        </a:rPr>
                        <a:t>Invención de problemas, interés por encontrar relaciones numéricas en situaciones cotidianas.</a:t>
                      </a:r>
                      <a:endParaRPr lang="es-E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dirty="0" smtClean="0">
                          <a:latin typeface="Calibri"/>
                          <a:ea typeface="Calibri"/>
                          <a:cs typeface="Times New Roman"/>
                        </a:rPr>
                        <a:t>Geometría: </a:t>
                      </a:r>
                      <a:r>
                        <a:rPr lang="es-ES" sz="2000" dirty="0" smtClean="0">
                          <a:latin typeface="Calibri"/>
                          <a:ea typeface="Calibri"/>
                          <a:cs typeface="Times New Roman"/>
                        </a:rPr>
                        <a:t>Orientación espacial. Simetría.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dirty="0" smtClean="0">
                          <a:latin typeface="Calibri"/>
                          <a:ea typeface="Calibri"/>
                          <a:cs typeface="Times New Roman"/>
                        </a:rPr>
                        <a:t>Medida: </a:t>
                      </a:r>
                      <a:r>
                        <a:rPr lang="es-ES" sz="2000" b="0" dirty="0" smtClean="0">
                          <a:latin typeface="Calibri"/>
                          <a:ea typeface="Calibri"/>
                          <a:cs typeface="Times New Roman"/>
                        </a:rPr>
                        <a:t>Monedas y billetes. Situaciones</a:t>
                      </a:r>
                      <a:r>
                        <a:rPr lang="es-ES" sz="2000" b="0" baseline="0" dirty="0" smtClean="0">
                          <a:latin typeface="Calibri"/>
                          <a:ea typeface="Calibri"/>
                          <a:cs typeface="Times New Roman"/>
                        </a:rPr>
                        <a:t> de compra.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baseline="0" dirty="0" smtClean="0">
                          <a:latin typeface="Calibri"/>
                          <a:ea typeface="Calibri"/>
                          <a:cs typeface="Times New Roman"/>
                        </a:rPr>
                        <a:t>Estadística y probabilidad: </a:t>
                      </a:r>
                      <a:r>
                        <a:rPr lang="es-ES" sz="2000" b="0" baseline="0" dirty="0" smtClean="0">
                          <a:latin typeface="Calibri"/>
                          <a:ea typeface="Calibri"/>
                          <a:cs typeface="Times New Roman"/>
                        </a:rPr>
                        <a:t>Interpretación y construcción de tablas de datos y gráficas.</a:t>
                      </a:r>
                      <a:endParaRPr lang="es-E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17" marR="64717" marT="89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7B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pPr algn="ctr"/>
            <a:r>
              <a:rPr lang="es-ES" dirty="0" smtClean="0"/>
              <a:t>OBJETIVOS DEL 2º TRIMESTRE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34076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/>
              <a:t>OTRAS ÁREAS</a:t>
            </a:r>
            <a:endParaRPr lang="es-ES" sz="4000" dirty="0"/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176897"/>
              </p:ext>
            </p:extLst>
          </p:nvPr>
        </p:nvGraphicFramePr>
        <p:xfrm>
          <a:off x="539552" y="2564904"/>
          <a:ext cx="7344816" cy="3431108"/>
        </p:xfrm>
        <a:graphic>
          <a:graphicData uri="http://schemas.openxmlformats.org/drawingml/2006/table">
            <a:tbl>
              <a:tblPr/>
              <a:tblGrid>
                <a:gridCol w="1800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739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dirty="0">
                          <a:latin typeface="Calibri"/>
                          <a:ea typeface="Calibri"/>
                          <a:cs typeface="Times New Roman"/>
                        </a:rPr>
                        <a:t>C.NATURALES</a:t>
                      </a:r>
                      <a:r>
                        <a:rPr lang="es-ES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50800" marR="50800" marT="69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C24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dirty="0" smtClean="0">
                          <a:latin typeface="Calibri"/>
                          <a:ea typeface="Calibri"/>
                          <a:cs typeface="Times New Roman"/>
                        </a:rPr>
                        <a:t>Unidad</a:t>
                      </a:r>
                      <a:r>
                        <a:rPr lang="es-ES" sz="2000" baseline="0" dirty="0" smtClean="0">
                          <a:latin typeface="Calibri"/>
                          <a:ea typeface="Calibri"/>
                          <a:cs typeface="Times New Roman"/>
                        </a:rPr>
                        <a:t> 4: Los animales.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aseline="0" dirty="0" smtClean="0">
                          <a:latin typeface="Calibri"/>
                          <a:ea typeface="Calibri"/>
                          <a:cs typeface="Times New Roman"/>
                        </a:rPr>
                        <a:t>Unidad 3: Las plantas.</a:t>
                      </a:r>
                      <a:endParaRPr lang="es-E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69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7B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2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>
                          <a:latin typeface="Calibri"/>
                          <a:ea typeface="Calibri"/>
                          <a:cs typeface="Times New Roman"/>
                        </a:rPr>
                        <a:t>C.SOCIALES</a:t>
                      </a:r>
                      <a:r>
                        <a:rPr lang="es-ES" sz="20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50800" marR="50800" marT="69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C24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dirty="0" smtClean="0">
                          <a:latin typeface="Calibri"/>
                          <a:ea typeface="Calibri"/>
                          <a:cs typeface="Times New Roman"/>
                        </a:rPr>
                        <a:t>Unidad</a:t>
                      </a:r>
                      <a:r>
                        <a:rPr lang="es-ES" sz="2000" baseline="0" dirty="0" smtClean="0">
                          <a:latin typeface="Calibri"/>
                          <a:ea typeface="Calibri"/>
                          <a:cs typeface="Times New Roman"/>
                        </a:rPr>
                        <a:t> 3: Los paisajes.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aseline="0" dirty="0" smtClean="0">
                          <a:latin typeface="Calibri"/>
                          <a:ea typeface="Calibri"/>
                          <a:cs typeface="Times New Roman"/>
                        </a:rPr>
                        <a:t>Unidad 5: El Universo.</a:t>
                      </a:r>
                      <a:endParaRPr lang="es-E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69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7B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610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dirty="0">
                          <a:latin typeface="Calibri"/>
                          <a:ea typeface="Calibri"/>
                          <a:cs typeface="Times New Roman"/>
                        </a:rPr>
                        <a:t>INGLÉS</a:t>
                      </a:r>
                      <a:r>
                        <a:rPr lang="es-ES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50800" marR="50800" marT="69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C24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Unidad</a:t>
                      </a:r>
                      <a:r>
                        <a:rPr lang="es-ES" baseline="0" dirty="0" smtClean="0">
                          <a:solidFill>
                            <a:schemeClr val="tx1"/>
                          </a:solidFill>
                        </a:rPr>
                        <a:t> 3: La ropa y las estaciones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baseline="0" dirty="0" smtClean="0">
                          <a:solidFill>
                            <a:schemeClr val="tx1"/>
                          </a:solidFill>
                        </a:rPr>
                        <a:t>Unidad 4: El colegio. Lugares, juegos y normas.</a:t>
                      </a:r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 marL="50800" marR="50800" marT="69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7B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1 Título"/>
          <p:cNvSpPr txBox="1">
            <a:spLocks/>
          </p:cNvSpPr>
          <p:nvPr/>
        </p:nvSpPr>
        <p:spPr>
          <a:xfrm>
            <a:off x="611560" y="692696"/>
            <a:ext cx="8229600" cy="836712"/>
          </a:xfrm>
          <a:prstGeom prst="rect">
            <a:avLst/>
          </a:prstGeom>
        </p:spPr>
        <p:txBody>
          <a:bodyPr vert="horz" lIns="0" rIns="0" bIns="0" anchor="b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OBJETIVOS DEL 2º TRIMESTRE</a:t>
            </a:r>
            <a:endParaRPr kumimoji="0" lang="es-E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>ACTIVIDADES COMPLEMENTARIAS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8435280" cy="4389120"/>
          </a:xfrm>
        </p:spPr>
        <p:txBody>
          <a:bodyPr>
            <a:normAutofit fontScale="77500" lnSpcReduction="20000"/>
          </a:bodyPr>
          <a:lstStyle/>
          <a:p>
            <a:r>
              <a:rPr lang="es-ES" dirty="0" smtClean="0"/>
              <a:t>30 enero: Día de la Paz</a:t>
            </a:r>
          </a:p>
          <a:p>
            <a:r>
              <a:rPr lang="es-ES" dirty="0" smtClean="0"/>
              <a:t>31 enero: Salida al circuito de Educación Vial.</a:t>
            </a:r>
          </a:p>
          <a:p>
            <a:r>
              <a:rPr lang="es-ES" dirty="0" smtClean="0"/>
              <a:t>18 febrero: Salida a Caixa </a:t>
            </a:r>
            <a:r>
              <a:rPr lang="es-ES" dirty="0" err="1" smtClean="0"/>
              <a:t>Forum</a:t>
            </a:r>
            <a:r>
              <a:rPr lang="es-ES" dirty="0" smtClean="0"/>
              <a:t>. </a:t>
            </a:r>
          </a:p>
          <a:p>
            <a:r>
              <a:rPr lang="es-ES" dirty="0" smtClean="0"/>
              <a:t>28 febrero: Carnaval. </a:t>
            </a:r>
            <a:endParaRPr lang="es-ES" dirty="0" smtClean="0"/>
          </a:p>
          <a:p>
            <a:pPr marL="82296" indent="0">
              <a:buNone/>
            </a:pPr>
            <a:r>
              <a:rPr lang="es-ES" dirty="0"/>
              <a:t>	</a:t>
            </a:r>
            <a:r>
              <a:rPr lang="es-ES" dirty="0" smtClean="0"/>
              <a:t>2ºA México</a:t>
            </a:r>
            <a:r>
              <a:rPr lang="es-ES" dirty="0" smtClean="0"/>
              <a:t>. Trajes </a:t>
            </a:r>
            <a:r>
              <a:rPr lang="es-ES" dirty="0" smtClean="0"/>
              <a:t>tradicionales. </a:t>
            </a:r>
          </a:p>
          <a:p>
            <a:pPr marL="82296" indent="0">
              <a:buNone/>
            </a:pPr>
            <a:r>
              <a:rPr lang="es-ES" dirty="0"/>
              <a:t>	</a:t>
            </a:r>
            <a:r>
              <a:rPr lang="es-ES" dirty="0" smtClean="0"/>
              <a:t>2ºB Costa Rica. Pájaros exóticos. </a:t>
            </a:r>
          </a:p>
          <a:p>
            <a:pPr marL="82296" indent="0">
              <a:buNone/>
            </a:pPr>
            <a:r>
              <a:rPr lang="es-ES" dirty="0"/>
              <a:t>	</a:t>
            </a:r>
            <a:r>
              <a:rPr lang="es-ES" dirty="0" smtClean="0"/>
              <a:t>2ºC EEUU. Estatua de </a:t>
            </a:r>
            <a:r>
              <a:rPr lang="es-ES" smtClean="0"/>
              <a:t>la Libertad.</a:t>
            </a:r>
            <a:endParaRPr lang="es-ES" dirty="0" smtClean="0"/>
          </a:p>
          <a:p>
            <a:r>
              <a:rPr lang="es-ES" dirty="0" smtClean="0"/>
              <a:t>8 abril: Salida al teatro en inglés.</a:t>
            </a:r>
          </a:p>
          <a:p>
            <a:r>
              <a:rPr lang="es-ES" dirty="0" smtClean="0"/>
              <a:t>9 abril: Actividad proyecto propio Inglés: English </a:t>
            </a:r>
            <a:r>
              <a:rPr lang="es-ES" dirty="0" err="1" smtClean="0"/>
              <a:t>around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world</a:t>
            </a:r>
            <a:r>
              <a:rPr lang="es-ES" dirty="0" smtClean="0"/>
              <a:t>.</a:t>
            </a:r>
          </a:p>
          <a:p>
            <a:r>
              <a:rPr lang="es-ES" dirty="0" smtClean="0"/>
              <a:t>11 abril: Mini-maratón. Pendiente de confirmar.</a:t>
            </a:r>
          </a:p>
          <a:p>
            <a:pPr marL="82296" indent="0">
              <a:buNone/>
            </a:pP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127</TotalTime>
  <Words>471</Words>
  <Application>Microsoft Office PowerPoint</Application>
  <PresentationFormat>Presentación en pantalla (4:3)</PresentationFormat>
  <Paragraphs>97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Calibri</vt:lpstr>
      <vt:lpstr>Gill Sans MT</vt:lpstr>
      <vt:lpstr>Times New Roman</vt:lpstr>
      <vt:lpstr>Verdana</vt:lpstr>
      <vt:lpstr>Wingdings 2</vt:lpstr>
      <vt:lpstr>Solsticio</vt:lpstr>
      <vt:lpstr>REUNIÓN GENERAL DE PADRES (SEGUNDO TRIMESTRE)</vt:lpstr>
      <vt:lpstr>VALORACIÓN DE LOS RESULTADOS</vt:lpstr>
      <vt:lpstr>OBJETIVOS DEL 2º TRIMESTRE</vt:lpstr>
      <vt:lpstr>OBJETIVOS DEL 2º TRIMESTRE</vt:lpstr>
      <vt:lpstr>OTRAS ÁREAS</vt:lpstr>
      <vt:lpstr>ACTIVIDADES COMPLEMENTARIAS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REUNIÓN GENERAL DE PADRES (SEGUNDO TRIMESTRE)</dc:title>
  <dc:creator>Paloma Arcediano Rey</dc:creator>
  <cp:lastModifiedBy>gonzalezlopezmiguel@gmail.com</cp:lastModifiedBy>
  <cp:revision>13</cp:revision>
  <dcterms:created xsi:type="dcterms:W3CDTF">2018-01-16T17:23:18Z</dcterms:created>
  <dcterms:modified xsi:type="dcterms:W3CDTF">2019-01-31T19:55:49Z</dcterms:modified>
</cp:coreProperties>
</file>