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Lst>
  <p:sldSz cx="9144000" cy="5143500" type="screen16x9"/>
  <p:notesSz cx="6858000" cy="9144000"/>
  <p:embeddedFontLst>
    <p:embeddedFont>
      <p:font typeface="Lato" panose="020B0604020202020204" charset="0"/>
      <p:regular r:id="rId41"/>
      <p:bold r:id="rId42"/>
      <p:italic r:id="rId43"/>
      <p:boldItalic r:id="rId44"/>
    </p:embeddedFont>
    <p:embeddedFont>
      <p:font typeface="Calibri" panose="020F0502020204030204" pitchFamily="34" charset="0"/>
      <p:regular r:id="rId45"/>
      <p:bold r:id="rId46"/>
      <p:italic r:id="rId47"/>
      <p:boldItalic r:id="rId48"/>
    </p:embeddedFont>
    <p:embeddedFont>
      <p:font typeface="Raleway" panose="020B060402020202020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114" y="21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b9a0b07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cb9a0b07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23630543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723630543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5338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125ab786a3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125ab786a3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6713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125ab786a3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125ab786a3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9137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b9a0b07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cb9a0b07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9844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23630543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723630543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567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125ab786a3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125ab786a3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7290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125ab786a3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125ab786a3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4008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b9a0b07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cb9a0b07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7981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23630543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723630543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949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125ab786a3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125ab786a3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2656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23630543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723630543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125ab786a3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125ab786a3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12340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b9a0b07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cb9a0b07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95198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23630543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723630543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94452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125ab786a3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125ab786a3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1352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125ab786a3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125ab786a3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36162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169c312cc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169c312cc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17902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b9a0b07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cb9a0b07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19672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23630543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723630543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19342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125ab786a3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125ab786a3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84102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125ab786a3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125ab786a3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6559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125ab786a3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125ab786a3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b9a0b07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cb9a0b07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71482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23630543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723630543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92416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125ab786a3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125ab786a3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0941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125ab786a3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125ab786a3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6802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b9a0b07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cb9a0b07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71235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23630543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723630543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93849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125ab786a3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125ab786a3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37447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125ab786a3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125ab786a3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7964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125ab786a3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125ab786a3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b9a0b07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cb9a0b07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7449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23630543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723630543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3287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125ab786a3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125ab786a3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9452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125ab786a3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125ab786a3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1795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b9a0b07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cb9a0b07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6980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4" name="Google Shape;14;p2"/>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Google Shape;15;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7" name="Google Shape;27;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4" name="Google Shape;34;p5"/>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5" name="Google Shape;35;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8" name="Google Shape;38;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7"/>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43" name="Google Shape;4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353535"/>
        </a:solidFill>
        <a:effectLst/>
      </p:bgPr>
    </p:bg>
    <p:spTree>
      <p:nvGrpSpPr>
        <p:cNvPr id="1"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47" name="Google Shape;4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600"/>
              <a:buNone/>
              <a:defRPr sz="3600">
                <a:solidFill>
                  <a:schemeClr val="dk1"/>
                </a:solidFill>
              </a:defRPr>
            </a:lvl1pPr>
            <a:lvl2pPr lvl="1" algn="ctr" rtl="0">
              <a:spcBef>
                <a:spcPts val="0"/>
              </a:spcBef>
              <a:spcAft>
                <a:spcPts val="0"/>
              </a:spcAft>
              <a:buClr>
                <a:schemeClr val="dk1"/>
              </a:buClr>
              <a:buSzPts val="3600"/>
              <a:buNone/>
              <a:defRPr sz="3600">
                <a:solidFill>
                  <a:schemeClr val="dk1"/>
                </a:solidFill>
              </a:defRPr>
            </a:lvl2pPr>
            <a:lvl3pPr lvl="2" algn="ctr" rtl="0">
              <a:spcBef>
                <a:spcPts val="0"/>
              </a:spcBef>
              <a:spcAft>
                <a:spcPts val="0"/>
              </a:spcAft>
              <a:buClr>
                <a:schemeClr val="dk1"/>
              </a:buClr>
              <a:buSzPts val="3600"/>
              <a:buNone/>
              <a:defRPr sz="3600">
                <a:solidFill>
                  <a:schemeClr val="dk1"/>
                </a:solidFill>
              </a:defRPr>
            </a:lvl3pPr>
            <a:lvl4pPr lvl="3" algn="ctr" rtl="0">
              <a:spcBef>
                <a:spcPts val="0"/>
              </a:spcBef>
              <a:spcAft>
                <a:spcPts val="0"/>
              </a:spcAft>
              <a:buClr>
                <a:schemeClr val="dk1"/>
              </a:buClr>
              <a:buSzPts val="3600"/>
              <a:buNone/>
              <a:defRPr sz="3600">
                <a:solidFill>
                  <a:schemeClr val="dk1"/>
                </a:solidFill>
              </a:defRPr>
            </a:lvl4pPr>
            <a:lvl5pPr lvl="4" algn="ctr" rtl="0">
              <a:spcBef>
                <a:spcPts val="0"/>
              </a:spcBef>
              <a:spcAft>
                <a:spcPts val="0"/>
              </a:spcAft>
              <a:buClr>
                <a:schemeClr val="dk1"/>
              </a:buClr>
              <a:buSzPts val="3600"/>
              <a:buNone/>
              <a:defRPr sz="3600">
                <a:solidFill>
                  <a:schemeClr val="dk1"/>
                </a:solidFill>
              </a:defRPr>
            </a:lvl5pPr>
            <a:lvl6pPr lvl="5" algn="ctr" rtl="0">
              <a:spcBef>
                <a:spcPts val="0"/>
              </a:spcBef>
              <a:spcAft>
                <a:spcPts val="0"/>
              </a:spcAft>
              <a:buClr>
                <a:schemeClr val="dk1"/>
              </a:buClr>
              <a:buSzPts val="3600"/>
              <a:buNone/>
              <a:defRPr sz="3600">
                <a:solidFill>
                  <a:schemeClr val="dk1"/>
                </a:solidFill>
              </a:defRPr>
            </a:lvl6pPr>
            <a:lvl7pPr lvl="6" algn="ctr" rtl="0">
              <a:spcBef>
                <a:spcPts val="0"/>
              </a:spcBef>
              <a:spcAft>
                <a:spcPts val="0"/>
              </a:spcAft>
              <a:buClr>
                <a:schemeClr val="dk1"/>
              </a:buClr>
              <a:buSzPts val="3600"/>
              <a:buNone/>
              <a:defRPr sz="3600">
                <a:solidFill>
                  <a:schemeClr val="dk1"/>
                </a:solidFill>
              </a:defRPr>
            </a:lvl7pPr>
            <a:lvl8pPr lvl="7" algn="ctr" rtl="0">
              <a:spcBef>
                <a:spcPts val="0"/>
              </a:spcBef>
              <a:spcAft>
                <a:spcPts val="0"/>
              </a:spcAft>
              <a:buClr>
                <a:schemeClr val="dk1"/>
              </a:buClr>
              <a:buSzPts val="3600"/>
              <a:buNone/>
              <a:defRPr sz="3600">
                <a:solidFill>
                  <a:schemeClr val="dk1"/>
                </a:solidFill>
              </a:defRPr>
            </a:lvl8pPr>
            <a:lvl9pPr lvl="8" algn="ctr" rtl="0">
              <a:spcBef>
                <a:spcPts val="0"/>
              </a:spcBef>
              <a:spcAft>
                <a:spcPts val="0"/>
              </a:spcAft>
              <a:buClr>
                <a:schemeClr val="dk1"/>
              </a:buClr>
              <a:buSzPts val="3600"/>
              <a:buNone/>
              <a:defRPr sz="3600">
                <a:solidFill>
                  <a:schemeClr val="dk1"/>
                </a:solidFill>
              </a:defRPr>
            </a:lvl9pPr>
          </a:lstStyle>
          <a:p>
            <a:endParaRPr/>
          </a:p>
        </p:txBody>
      </p:sp>
      <p:sp>
        <p:nvSpPr>
          <p:cNvPr id="52" name="Google Shape;52;p9"/>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3" name="Google Shape;5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65" name="Google Shape;65;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Lato"/>
                <a:ea typeface="Lato"/>
                <a:cs typeface="Lato"/>
                <a:sym typeface="Lato"/>
              </a:defRPr>
            </a:lvl1pPr>
            <a:lvl2pPr lvl="1" algn="r" rtl="0">
              <a:buNone/>
              <a:defRPr sz="1000">
                <a:solidFill>
                  <a:schemeClr val="dk2"/>
                </a:solidFill>
                <a:latin typeface="Lato"/>
                <a:ea typeface="Lato"/>
                <a:cs typeface="Lato"/>
                <a:sym typeface="Lato"/>
              </a:defRPr>
            </a:lvl2pPr>
            <a:lvl3pPr lvl="2" algn="r" rtl="0">
              <a:buNone/>
              <a:defRPr sz="1000">
                <a:solidFill>
                  <a:schemeClr val="dk2"/>
                </a:solidFill>
                <a:latin typeface="Lato"/>
                <a:ea typeface="Lato"/>
                <a:cs typeface="Lato"/>
                <a:sym typeface="Lato"/>
              </a:defRPr>
            </a:lvl3pPr>
            <a:lvl4pPr lvl="3" algn="r" rtl="0">
              <a:buNone/>
              <a:defRPr sz="1000">
                <a:solidFill>
                  <a:schemeClr val="dk2"/>
                </a:solidFill>
                <a:latin typeface="Lato"/>
                <a:ea typeface="Lato"/>
                <a:cs typeface="Lato"/>
                <a:sym typeface="Lato"/>
              </a:defRPr>
            </a:lvl4pPr>
            <a:lvl5pPr lvl="4" algn="r" rtl="0">
              <a:buNone/>
              <a:defRPr sz="1000">
                <a:solidFill>
                  <a:schemeClr val="dk2"/>
                </a:solidFill>
                <a:latin typeface="Lato"/>
                <a:ea typeface="Lato"/>
                <a:cs typeface="Lato"/>
                <a:sym typeface="Lato"/>
              </a:defRPr>
            </a:lvl5pPr>
            <a:lvl6pPr lvl="5" algn="r" rtl="0">
              <a:buNone/>
              <a:defRPr sz="1000">
                <a:solidFill>
                  <a:schemeClr val="dk2"/>
                </a:solidFill>
                <a:latin typeface="Lato"/>
                <a:ea typeface="Lato"/>
                <a:cs typeface="Lato"/>
                <a:sym typeface="Lato"/>
              </a:defRPr>
            </a:lvl6pPr>
            <a:lvl7pPr lvl="6" algn="r" rtl="0">
              <a:buNone/>
              <a:defRPr sz="1000">
                <a:solidFill>
                  <a:schemeClr val="dk2"/>
                </a:solidFill>
                <a:latin typeface="Lato"/>
                <a:ea typeface="Lato"/>
                <a:cs typeface="Lato"/>
                <a:sym typeface="Lato"/>
              </a:defRPr>
            </a:lvl7pPr>
            <a:lvl8pPr lvl="7" algn="r" rtl="0">
              <a:buNone/>
              <a:defRPr sz="1000">
                <a:solidFill>
                  <a:schemeClr val="dk2"/>
                </a:solidFill>
                <a:latin typeface="Lato"/>
                <a:ea typeface="Lato"/>
                <a:cs typeface="Lato"/>
                <a:sym typeface="Lato"/>
              </a:defRPr>
            </a:lvl8pPr>
            <a:lvl9pPr lvl="8" algn="r" rtl="0">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creativecommons.org/licenses/by-nc-sa/4.0/"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1.jp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1.jp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1.jp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1.jp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1.jp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1.jp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0.xml"/><Relationship Id="rId5" Type="http://schemas.openxmlformats.org/officeDocument/2006/relationships/image" Target="../media/image1.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1.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0.xml"/><Relationship Id="rId5" Type="http://schemas.openxmlformats.org/officeDocument/2006/relationships/image" Target="../media/image1.jp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1.jp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0.xml"/><Relationship Id="rId5" Type="http://schemas.openxmlformats.org/officeDocument/2006/relationships/image" Target="../media/image1.jp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0.xml"/><Relationship Id="rId5" Type="http://schemas.openxmlformats.org/officeDocument/2006/relationships/image" Target="../media/image1.jp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jpg"/><Relationship Id="rId10" Type="http://schemas.openxmlformats.org/officeDocument/2006/relationships/image" Target="../media/image17.png"/><Relationship Id="rId4" Type="http://schemas.openxmlformats.org/officeDocument/2006/relationships/image" Target="../media/image4.png"/><Relationship Id="rId9"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0.xml"/><Relationship Id="rId6" Type="http://schemas.openxmlformats.org/officeDocument/2006/relationships/image" Target="../media/image18.png"/><Relationship Id="rId5" Type="http://schemas.openxmlformats.org/officeDocument/2006/relationships/image" Target="../media/image1.jp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0.xml"/><Relationship Id="rId5" Type="http://schemas.openxmlformats.org/officeDocument/2006/relationships/image" Target="../media/image1.jp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0.xml"/><Relationship Id="rId5" Type="http://schemas.openxmlformats.org/officeDocument/2006/relationships/image" Target="../media/image1.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1.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10.xml"/><Relationship Id="rId6" Type="http://schemas.openxmlformats.org/officeDocument/2006/relationships/image" Target="../media/image19.png"/><Relationship Id="rId5" Type="http://schemas.openxmlformats.org/officeDocument/2006/relationships/image" Target="../media/image1.jp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0.xml"/><Relationship Id="rId5" Type="http://schemas.openxmlformats.org/officeDocument/2006/relationships/image" Target="../media/image1.jp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0.xml"/><Relationship Id="rId5" Type="http://schemas.openxmlformats.org/officeDocument/2006/relationships/image" Target="../media/image1.jp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0.xml"/><Relationship Id="rId6" Type="http://schemas.openxmlformats.org/officeDocument/2006/relationships/image" Target="../media/image22.png"/><Relationship Id="rId5" Type="http://schemas.openxmlformats.org/officeDocument/2006/relationships/image" Target="../media/image1.jp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0.xml"/><Relationship Id="rId5" Type="http://schemas.openxmlformats.org/officeDocument/2006/relationships/image" Target="../media/image1.jp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0.xml"/><Relationship Id="rId5" Type="http://schemas.openxmlformats.org/officeDocument/2006/relationships/image" Target="../media/image1.jp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10.xml"/><Relationship Id="rId6" Type="http://schemas.openxmlformats.org/officeDocument/2006/relationships/image" Target="../media/image23.png"/><Relationship Id="rId5" Type="http://schemas.openxmlformats.org/officeDocument/2006/relationships/image" Target="../media/image1.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image" Target="../media/image1.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1.jp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1.jp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1.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71"/>
        <p:cNvGrpSpPr/>
        <p:nvPr/>
      </p:nvGrpSpPr>
      <p:grpSpPr>
        <a:xfrm>
          <a:off x="0" y="0"/>
          <a:ext cx="0" cy="0"/>
          <a:chOff x="0" y="0"/>
          <a:chExt cx="0" cy="0"/>
        </a:xfrm>
      </p:grpSpPr>
      <p:sp>
        <p:nvSpPr>
          <p:cNvPr id="72" name="Google Shape;72;p13"/>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a:t>ACTIVIDAD INTERACTIVA</a:t>
            </a:r>
            <a:endParaRPr dirty="0"/>
          </a:p>
          <a:p>
            <a:pPr marL="0" lvl="0" indent="0" algn="l" rtl="0">
              <a:spcBef>
                <a:spcPts val="0"/>
              </a:spcBef>
              <a:spcAft>
                <a:spcPts val="0"/>
              </a:spcAft>
              <a:buNone/>
            </a:pPr>
            <a:r>
              <a:rPr lang="es" dirty="0"/>
              <a:t>Las piezas del ajedrez</a:t>
            </a:r>
            <a:endParaRPr dirty="0"/>
          </a:p>
        </p:txBody>
      </p:sp>
      <p:sp>
        <p:nvSpPr>
          <p:cNvPr id="73" name="Google Shape;73;p13"/>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sz="2400"/>
              <a:t>Proyecto Ajedrez - curso 2022/23 - 1º y 2º</a:t>
            </a:r>
            <a:endParaRPr sz="2400"/>
          </a:p>
        </p:txBody>
      </p:sp>
      <p:pic>
        <p:nvPicPr>
          <p:cNvPr id="74" name="Google Shape;74;p13"/>
          <p:cNvPicPr preferRelativeResize="0"/>
          <p:nvPr/>
        </p:nvPicPr>
        <p:blipFill>
          <a:blip r:embed="rId3">
            <a:alphaModFix/>
          </a:blip>
          <a:stretch>
            <a:fillRect/>
          </a:stretch>
        </p:blipFill>
        <p:spPr>
          <a:xfrm>
            <a:off x="216900" y="3818975"/>
            <a:ext cx="1064950" cy="1046225"/>
          </a:xfrm>
          <a:prstGeom prst="rect">
            <a:avLst/>
          </a:prstGeom>
          <a:noFill/>
          <a:ln>
            <a:noFill/>
          </a:ln>
        </p:spPr>
      </p:pic>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_tradnl"/>
          </a:p>
        </p:txBody>
      </p:sp>
      <p:pic>
        <p:nvPicPr>
          <p:cNvPr id="9" name="Google Shape;104;p16"/>
          <p:cNvPicPr preferRelativeResize="0"/>
          <p:nvPr/>
        </p:nvPicPr>
        <p:blipFill>
          <a:blip r:embed="rId4">
            <a:alphaModFix/>
          </a:blip>
          <a:stretch>
            <a:fillRect/>
          </a:stretch>
        </p:blipFill>
        <p:spPr>
          <a:xfrm>
            <a:off x="7401340" y="1523425"/>
            <a:ext cx="1542288" cy="1364527"/>
          </a:xfrm>
          <a:prstGeom prst="rect">
            <a:avLst/>
          </a:prstGeom>
          <a:noFill/>
          <a:ln>
            <a:noFill/>
          </a:ln>
        </p:spPr>
      </p:pic>
      <p:sp>
        <p:nvSpPr>
          <p:cNvPr id="14" name="Rectángulo 13"/>
          <p:cNvSpPr/>
          <p:nvPr/>
        </p:nvSpPr>
        <p:spPr>
          <a:xfrm>
            <a:off x="7449322" y="1954490"/>
            <a:ext cx="1446324" cy="750847"/>
          </a:xfrm>
          <a:prstGeom prst="rect">
            <a:avLst/>
          </a:prstGeom>
        </p:spPr>
        <p:txBody>
          <a:bodyPr wrap="square">
            <a:spAutoFit/>
          </a:bodyPr>
          <a:lstStyle/>
          <a:p>
            <a:pPr algn="ctr">
              <a:lnSpc>
                <a:spcPct val="107000"/>
              </a:lnSpc>
              <a:spcAft>
                <a:spcPts val="800"/>
              </a:spcAft>
            </a:pPr>
            <a:r>
              <a:rPr lang="es-ES" sz="800" dirty="0">
                <a:solidFill>
                  <a:schemeClr val="bg2"/>
                </a:solidFill>
                <a:latin typeface="Arial" panose="020B0604020202020204" pitchFamily="34" charset="0"/>
                <a:ea typeface="Calibri" panose="020F0502020204030204" pitchFamily="34" charset="0"/>
                <a:cs typeface="Times New Roman" panose="02020603050405020304" pitchFamily="18" charset="0"/>
                <a:hlinkClick r:id="rId5"/>
              </a:rPr>
              <a:t>licencia de </a:t>
            </a:r>
            <a:r>
              <a:rPr lang="es-ES" sz="800" dirty="0" err="1">
                <a:solidFill>
                  <a:schemeClr val="bg2"/>
                </a:solidFill>
                <a:latin typeface="Arial" panose="020B0604020202020204" pitchFamily="34" charset="0"/>
                <a:ea typeface="Calibri" panose="020F0502020204030204" pitchFamily="34" charset="0"/>
                <a:cs typeface="Times New Roman" panose="02020603050405020304" pitchFamily="18" charset="0"/>
                <a:hlinkClick r:id="rId5"/>
              </a:rPr>
              <a:t>Creative</a:t>
            </a:r>
            <a:r>
              <a:rPr lang="es-ES" sz="800" dirty="0">
                <a:solidFill>
                  <a:schemeClr val="bg2"/>
                </a:solidFill>
                <a:latin typeface="Arial" panose="020B0604020202020204" pitchFamily="34" charset="0"/>
                <a:ea typeface="Calibri" panose="020F0502020204030204" pitchFamily="34" charset="0"/>
                <a:cs typeface="Times New Roman" panose="02020603050405020304" pitchFamily="18" charset="0"/>
                <a:hlinkClick r:id="rId5"/>
              </a:rPr>
              <a:t> </a:t>
            </a:r>
            <a:r>
              <a:rPr lang="es-ES" sz="800" dirty="0" err="1">
                <a:solidFill>
                  <a:schemeClr val="bg2"/>
                </a:solidFill>
                <a:latin typeface="Arial" panose="020B0604020202020204" pitchFamily="34" charset="0"/>
                <a:ea typeface="Calibri" panose="020F0502020204030204" pitchFamily="34" charset="0"/>
                <a:cs typeface="Times New Roman" panose="02020603050405020304" pitchFamily="18" charset="0"/>
                <a:hlinkClick r:id="rId5"/>
              </a:rPr>
              <a:t>Commons</a:t>
            </a:r>
            <a:r>
              <a:rPr lang="es-ES" sz="800" dirty="0">
                <a:solidFill>
                  <a:schemeClr val="bg2"/>
                </a:solidFill>
                <a:latin typeface="Arial" panose="020B0604020202020204" pitchFamily="34" charset="0"/>
                <a:ea typeface="Calibri" panose="020F0502020204030204" pitchFamily="34" charset="0"/>
                <a:cs typeface="Times New Roman" panose="02020603050405020304" pitchFamily="18" charset="0"/>
                <a:hlinkClick r:id="rId5"/>
              </a:rPr>
              <a:t> Reconocimiento-</a:t>
            </a:r>
            <a:r>
              <a:rPr lang="es-ES" sz="800" dirty="0" err="1">
                <a:solidFill>
                  <a:schemeClr val="bg2"/>
                </a:solidFill>
                <a:latin typeface="Arial" panose="020B0604020202020204" pitchFamily="34" charset="0"/>
                <a:ea typeface="Calibri" panose="020F0502020204030204" pitchFamily="34" charset="0"/>
                <a:cs typeface="Times New Roman" panose="02020603050405020304" pitchFamily="18" charset="0"/>
                <a:hlinkClick r:id="rId5"/>
              </a:rPr>
              <a:t>NoComercial</a:t>
            </a:r>
            <a:r>
              <a:rPr lang="es-ES" sz="800" dirty="0">
                <a:solidFill>
                  <a:schemeClr val="bg2"/>
                </a:solidFill>
                <a:latin typeface="Arial" panose="020B0604020202020204" pitchFamily="34" charset="0"/>
                <a:ea typeface="Calibri" panose="020F0502020204030204" pitchFamily="34" charset="0"/>
                <a:cs typeface="Times New Roman" panose="02020603050405020304" pitchFamily="18" charset="0"/>
                <a:hlinkClick r:id="rId5"/>
              </a:rPr>
              <a:t>-</a:t>
            </a:r>
            <a:r>
              <a:rPr lang="es-ES" sz="800" dirty="0" err="1">
                <a:solidFill>
                  <a:schemeClr val="bg2"/>
                </a:solidFill>
                <a:latin typeface="Arial" panose="020B0604020202020204" pitchFamily="34" charset="0"/>
                <a:ea typeface="Calibri" panose="020F0502020204030204" pitchFamily="34" charset="0"/>
                <a:cs typeface="Times New Roman" panose="02020603050405020304" pitchFamily="18" charset="0"/>
                <a:hlinkClick r:id="rId5"/>
              </a:rPr>
              <a:t>CompartirIgual</a:t>
            </a:r>
            <a:r>
              <a:rPr lang="es-ES" sz="800" dirty="0">
                <a:solidFill>
                  <a:schemeClr val="bg2"/>
                </a:solidFill>
                <a:latin typeface="Arial" panose="020B0604020202020204" pitchFamily="34" charset="0"/>
                <a:ea typeface="Calibri" panose="020F0502020204030204" pitchFamily="34" charset="0"/>
                <a:cs typeface="Times New Roman" panose="02020603050405020304" pitchFamily="18" charset="0"/>
                <a:hlinkClick r:id="rId5"/>
              </a:rPr>
              <a:t> 4.0 Internacional</a:t>
            </a:r>
            <a:r>
              <a:rPr lang="es-ES" sz="800" dirty="0">
                <a:solidFill>
                  <a:schemeClr val="bg2"/>
                </a:solidFill>
                <a:latin typeface="Arial" panose="020B0604020202020204" pitchFamily="34" charset="0"/>
                <a:ea typeface="Calibri" panose="020F0502020204030204" pitchFamily="34" charset="0"/>
                <a:cs typeface="Times New Roman" panose="02020603050405020304" pitchFamily="18" charset="0"/>
              </a:rPr>
              <a:t>.</a:t>
            </a:r>
            <a:endParaRPr lang="es-ES_tradnl" sz="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Imagen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53325" y="1639789"/>
            <a:ext cx="838317" cy="29531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78"/>
        <p:cNvGrpSpPr/>
        <p:nvPr/>
      </p:nvGrpSpPr>
      <p:grpSpPr>
        <a:xfrm>
          <a:off x="0" y="0"/>
          <a:ext cx="0" cy="0"/>
          <a:chOff x="0" y="0"/>
          <a:chExt cx="0" cy="0"/>
        </a:xfrm>
      </p:grpSpPr>
      <p:pic>
        <p:nvPicPr>
          <p:cNvPr id="79" name="Google Shape;79;p14"/>
          <p:cNvPicPr preferRelativeResize="0"/>
          <p:nvPr/>
        </p:nvPicPr>
        <p:blipFill>
          <a:blip r:embed="rId3">
            <a:alphaModFix/>
          </a:blip>
          <a:stretch>
            <a:fillRect/>
          </a:stretch>
        </p:blipFill>
        <p:spPr>
          <a:xfrm>
            <a:off x="2444700" y="162737"/>
            <a:ext cx="4254600" cy="4818038"/>
          </a:xfrm>
          <a:prstGeom prst="rect">
            <a:avLst/>
          </a:prstGeom>
          <a:noFill/>
          <a:ln>
            <a:noFill/>
          </a:ln>
        </p:spPr>
      </p:pic>
      <p:pic>
        <p:nvPicPr>
          <p:cNvPr id="80" name="Google Shape;80;p14" descr="Trozo de cinta adhesiva que pega una nota a la diapositiva"/>
          <p:cNvPicPr preferRelativeResize="0"/>
          <p:nvPr/>
        </p:nvPicPr>
        <p:blipFill rotWithShape="1">
          <a:blip r:embed="rId4">
            <a:alphaModFix/>
          </a:blip>
          <a:srcRect l="9244" t="5926" r="2118" b="10011"/>
          <a:stretch/>
        </p:blipFill>
        <p:spPr>
          <a:xfrm rot="154828">
            <a:off x="3536000" y="147301"/>
            <a:ext cx="2072000" cy="736050"/>
          </a:xfrm>
          <a:prstGeom prst="rect">
            <a:avLst/>
          </a:prstGeom>
          <a:noFill/>
          <a:ln>
            <a:noFill/>
          </a:ln>
        </p:spPr>
      </p:pic>
      <p:sp>
        <p:nvSpPr>
          <p:cNvPr id="81" name="Google Shape;81;p14"/>
          <p:cNvSpPr txBox="1"/>
          <p:nvPr/>
        </p:nvSpPr>
        <p:spPr>
          <a:xfrm>
            <a:off x="2855550" y="1087899"/>
            <a:ext cx="3432900" cy="3621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s" sz="1700" b="1">
                <a:solidFill>
                  <a:schemeClr val="lt2"/>
                </a:solidFill>
                <a:latin typeface="Raleway"/>
                <a:ea typeface="Raleway"/>
                <a:cs typeface="Raleway"/>
                <a:sym typeface="Raleway"/>
              </a:rPr>
              <a:t>1. Objetivo</a:t>
            </a:r>
            <a:endParaRPr sz="1700" b="1">
              <a:solidFill>
                <a:schemeClr val="lt2"/>
              </a:solidFill>
              <a:latin typeface="Raleway"/>
              <a:ea typeface="Raleway"/>
              <a:cs typeface="Raleway"/>
              <a:sym typeface="Raleway"/>
            </a:endParaRPr>
          </a:p>
        </p:txBody>
      </p:sp>
      <p:sp>
        <p:nvSpPr>
          <p:cNvPr id="82" name="Google Shape;82;p14"/>
          <p:cNvSpPr txBox="1">
            <a:spLocks noGrp="1"/>
          </p:cNvSpPr>
          <p:nvPr>
            <p:ph type="body" idx="4294967295"/>
          </p:nvPr>
        </p:nvSpPr>
        <p:spPr>
          <a:xfrm>
            <a:off x="2855550" y="1377475"/>
            <a:ext cx="3579000" cy="12573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1200">
                <a:latin typeface="Arial"/>
                <a:ea typeface="Arial"/>
                <a:cs typeface="Arial"/>
                <a:sym typeface="Arial"/>
              </a:rPr>
              <a:t>Aprender el nombre y forma de las distintas piezas del ajedrez.</a:t>
            </a:r>
            <a:endParaRPr sz="1300">
              <a:solidFill>
                <a:schemeClr val="dk2"/>
              </a:solidFill>
              <a:latin typeface="Raleway"/>
              <a:ea typeface="Raleway"/>
              <a:cs typeface="Raleway"/>
              <a:sym typeface="Raleway"/>
            </a:endParaRPr>
          </a:p>
        </p:txBody>
      </p:sp>
      <p:sp>
        <p:nvSpPr>
          <p:cNvPr id="83" name="Google Shape;83;p14"/>
          <p:cNvSpPr txBox="1"/>
          <p:nvPr/>
        </p:nvSpPr>
        <p:spPr>
          <a:xfrm>
            <a:off x="2671650" y="2804875"/>
            <a:ext cx="3715200" cy="4257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s" sz="1700" b="1">
                <a:solidFill>
                  <a:schemeClr val="lt2"/>
                </a:solidFill>
                <a:latin typeface="Raleway"/>
                <a:ea typeface="Raleway"/>
                <a:cs typeface="Raleway"/>
                <a:sym typeface="Raleway"/>
              </a:rPr>
              <a:t>2. Áreas curriculares relacionadas</a:t>
            </a:r>
            <a:endParaRPr sz="1700" b="1">
              <a:solidFill>
                <a:schemeClr val="lt2"/>
              </a:solidFill>
              <a:latin typeface="Raleway"/>
              <a:ea typeface="Raleway"/>
              <a:cs typeface="Raleway"/>
              <a:sym typeface="Raleway"/>
            </a:endParaRPr>
          </a:p>
        </p:txBody>
      </p:sp>
      <p:sp>
        <p:nvSpPr>
          <p:cNvPr id="84" name="Google Shape;84;p14"/>
          <p:cNvSpPr txBox="1">
            <a:spLocks noGrp="1"/>
          </p:cNvSpPr>
          <p:nvPr>
            <p:ph type="body" idx="4294967295"/>
          </p:nvPr>
        </p:nvSpPr>
        <p:spPr>
          <a:xfrm>
            <a:off x="2807850" y="3230575"/>
            <a:ext cx="3579000" cy="1257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700"/>
              </a:spcAft>
              <a:buNone/>
            </a:pPr>
            <a:r>
              <a:rPr lang="es" sz="1200">
                <a:latin typeface="Raleway"/>
                <a:ea typeface="Raleway"/>
                <a:cs typeface="Raleway"/>
                <a:sym typeface="Raleway"/>
              </a:rPr>
              <a:t>Lengua Castellana y Literatura</a:t>
            </a:r>
            <a:endParaRPr sz="1200">
              <a:solidFill>
                <a:schemeClr val="dk2"/>
              </a:solidFill>
              <a:latin typeface="Raleway"/>
              <a:ea typeface="Raleway"/>
              <a:cs typeface="Raleway"/>
              <a:sym typeface="Raleway"/>
            </a:endParaRPr>
          </a:p>
        </p:txBody>
      </p:sp>
      <p:pic>
        <p:nvPicPr>
          <p:cNvPr id="85" name="Google Shape;85;p14"/>
          <p:cNvPicPr preferRelativeResize="0"/>
          <p:nvPr/>
        </p:nvPicPr>
        <p:blipFill>
          <a:blip r:embed="rId5">
            <a:alphaModFix/>
          </a:blip>
          <a:stretch>
            <a:fillRect/>
          </a:stretch>
        </p:blipFill>
        <p:spPr>
          <a:xfrm>
            <a:off x="216900" y="3818975"/>
            <a:ext cx="1064950" cy="1046225"/>
          </a:xfrm>
          <a:prstGeom prst="rect">
            <a:avLst/>
          </a:prstGeom>
          <a:noFill/>
          <a:ln>
            <a:noFill/>
          </a:ln>
        </p:spPr>
      </p:pic>
    </p:spTree>
    <p:extLst>
      <p:ext uri="{BB962C8B-B14F-4D97-AF65-F5344CB8AC3E}">
        <p14:creationId xmlns:p14="http://schemas.microsoft.com/office/powerpoint/2010/main" val="33841250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89"/>
        <p:cNvGrpSpPr/>
        <p:nvPr/>
      </p:nvGrpSpPr>
      <p:grpSpPr>
        <a:xfrm>
          <a:off x="0" y="0"/>
          <a:ext cx="0" cy="0"/>
          <a:chOff x="0" y="0"/>
          <a:chExt cx="0" cy="0"/>
        </a:xfrm>
      </p:grpSpPr>
      <p:pic>
        <p:nvPicPr>
          <p:cNvPr id="90" name="Google Shape;90;p15"/>
          <p:cNvPicPr preferRelativeResize="0"/>
          <p:nvPr/>
        </p:nvPicPr>
        <p:blipFill>
          <a:blip r:embed="rId3">
            <a:alphaModFix/>
          </a:blip>
          <a:stretch>
            <a:fillRect/>
          </a:stretch>
        </p:blipFill>
        <p:spPr>
          <a:xfrm>
            <a:off x="2444700" y="162737"/>
            <a:ext cx="4254600" cy="4818038"/>
          </a:xfrm>
          <a:prstGeom prst="rect">
            <a:avLst/>
          </a:prstGeom>
          <a:noFill/>
          <a:ln>
            <a:noFill/>
          </a:ln>
        </p:spPr>
      </p:pic>
      <p:pic>
        <p:nvPicPr>
          <p:cNvPr id="91" name="Google Shape;91;p15" descr="Trozo de cinta adhesiva que pega una nota a la diapositiva"/>
          <p:cNvPicPr preferRelativeResize="0"/>
          <p:nvPr/>
        </p:nvPicPr>
        <p:blipFill rotWithShape="1">
          <a:blip r:embed="rId4">
            <a:alphaModFix/>
          </a:blip>
          <a:srcRect l="9244" t="5926" r="2118" b="10011"/>
          <a:stretch/>
        </p:blipFill>
        <p:spPr>
          <a:xfrm rot="154828">
            <a:off x="3536000" y="147301"/>
            <a:ext cx="2072000" cy="736050"/>
          </a:xfrm>
          <a:prstGeom prst="rect">
            <a:avLst/>
          </a:prstGeom>
          <a:noFill/>
          <a:ln>
            <a:noFill/>
          </a:ln>
        </p:spPr>
      </p:pic>
      <p:sp>
        <p:nvSpPr>
          <p:cNvPr id="92" name="Google Shape;92;p15"/>
          <p:cNvSpPr txBox="1"/>
          <p:nvPr/>
        </p:nvSpPr>
        <p:spPr>
          <a:xfrm>
            <a:off x="2855550" y="1087899"/>
            <a:ext cx="3432900" cy="3621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s" sz="1700" b="1">
                <a:solidFill>
                  <a:schemeClr val="lt2"/>
                </a:solidFill>
                <a:latin typeface="Raleway"/>
                <a:ea typeface="Raleway"/>
                <a:cs typeface="Raleway"/>
                <a:sym typeface="Raleway"/>
              </a:rPr>
              <a:t>3. Desarrollo</a:t>
            </a:r>
            <a:endParaRPr sz="1700" b="1">
              <a:solidFill>
                <a:schemeClr val="lt2"/>
              </a:solidFill>
              <a:latin typeface="Raleway"/>
              <a:ea typeface="Raleway"/>
              <a:cs typeface="Raleway"/>
              <a:sym typeface="Raleway"/>
            </a:endParaRPr>
          </a:p>
        </p:txBody>
      </p:sp>
      <p:sp>
        <p:nvSpPr>
          <p:cNvPr id="93" name="Google Shape;93;p15"/>
          <p:cNvSpPr txBox="1">
            <a:spLocks noGrp="1"/>
          </p:cNvSpPr>
          <p:nvPr>
            <p:ph type="body" idx="4294967295"/>
          </p:nvPr>
        </p:nvSpPr>
        <p:spPr>
          <a:xfrm>
            <a:off x="2855550" y="1377475"/>
            <a:ext cx="3579000" cy="12573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1200">
                <a:latin typeface="Arial"/>
                <a:ea typeface="Arial"/>
                <a:cs typeface="Arial"/>
                <a:sym typeface="Arial"/>
              </a:rPr>
              <a:t>Los alumnos, por parejas, realizarán una sopa de letras en la que tendrán que encontrar los distintos nombres de las piezas del ajedrez. </a:t>
            </a:r>
            <a:endParaRPr sz="1200">
              <a:latin typeface="Arial"/>
              <a:ea typeface="Arial"/>
              <a:cs typeface="Arial"/>
              <a:sym typeface="Arial"/>
            </a:endParaRPr>
          </a:p>
          <a:p>
            <a:pPr marL="0" lvl="0" indent="0" algn="l" rtl="0">
              <a:lnSpc>
                <a:spcPct val="100000"/>
              </a:lnSpc>
              <a:spcBef>
                <a:spcPts val="0"/>
              </a:spcBef>
              <a:spcAft>
                <a:spcPts val="700"/>
              </a:spcAft>
              <a:buNone/>
            </a:pPr>
            <a:endParaRPr sz="1200">
              <a:latin typeface="Raleway"/>
              <a:ea typeface="Raleway"/>
              <a:cs typeface="Raleway"/>
              <a:sym typeface="Raleway"/>
            </a:endParaRPr>
          </a:p>
        </p:txBody>
      </p:sp>
      <p:sp>
        <p:nvSpPr>
          <p:cNvPr id="94" name="Google Shape;94;p15"/>
          <p:cNvSpPr txBox="1"/>
          <p:nvPr/>
        </p:nvSpPr>
        <p:spPr>
          <a:xfrm>
            <a:off x="2855550" y="2804875"/>
            <a:ext cx="2064900" cy="4257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s" sz="1700" b="1">
                <a:solidFill>
                  <a:schemeClr val="lt2"/>
                </a:solidFill>
                <a:latin typeface="Raleway"/>
                <a:ea typeface="Raleway"/>
                <a:cs typeface="Raleway"/>
                <a:sym typeface="Raleway"/>
              </a:rPr>
              <a:t>4. Materiales</a:t>
            </a:r>
            <a:endParaRPr sz="1700" b="1">
              <a:solidFill>
                <a:schemeClr val="lt2"/>
              </a:solidFill>
              <a:latin typeface="Raleway"/>
              <a:ea typeface="Raleway"/>
              <a:cs typeface="Raleway"/>
              <a:sym typeface="Raleway"/>
            </a:endParaRPr>
          </a:p>
        </p:txBody>
      </p:sp>
      <p:sp>
        <p:nvSpPr>
          <p:cNvPr id="95" name="Google Shape;95;p15"/>
          <p:cNvSpPr txBox="1">
            <a:spLocks noGrp="1"/>
          </p:cNvSpPr>
          <p:nvPr>
            <p:ph type="body" idx="4294967295"/>
          </p:nvPr>
        </p:nvSpPr>
        <p:spPr>
          <a:xfrm>
            <a:off x="2807850" y="3230575"/>
            <a:ext cx="3579000" cy="12573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1200">
                <a:latin typeface="Arial"/>
                <a:ea typeface="Arial"/>
                <a:cs typeface="Arial"/>
                <a:sym typeface="Arial"/>
              </a:rPr>
              <a:t>Ficha con sopa de letras, o tablet para trabajar de forma interactiva:</a:t>
            </a:r>
            <a:endParaRPr sz="1200">
              <a:latin typeface="Arial"/>
              <a:ea typeface="Arial"/>
              <a:cs typeface="Arial"/>
              <a:sym typeface="Arial"/>
            </a:endParaRPr>
          </a:p>
          <a:p>
            <a:pPr marL="0" lvl="0" indent="0" algn="just" rtl="0">
              <a:spcBef>
                <a:spcPts val="0"/>
              </a:spcBef>
              <a:spcAft>
                <a:spcPts val="0"/>
              </a:spcAft>
              <a:buNone/>
            </a:pPr>
            <a:r>
              <a:rPr lang="es" sz="1200">
                <a:latin typeface="Arial"/>
                <a:ea typeface="Arial"/>
                <a:cs typeface="Arial"/>
                <a:sym typeface="Arial"/>
              </a:rPr>
              <a:t>https://learningapps.org/watch?v=p8oho1c0k22</a:t>
            </a:r>
            <a:endParaRPr sz="1200">
              <a:latin typeface="Arial"/>
              <a:ea typeface="Arial"/>
              <a:cs typeface="Arial"/>
              <a:sym typeface="Arial"/>
            </a:endParaRPr>
          </a:p>
          <a:p>
            <a:pPr marL="0" lvl="0" indent="0" algn="l" rtl="0">
              <a:lnSpc>
                <a:spcPct val="100000"/>
              </a:lnSpc>
              <a:spcBef>
                <a:spcPts val="0"/>
              </a:spcBef>
              <a:spcAft>
                <a:spcPts val="700"/>
              </a:spcAft>
              <a:buNone/>
            </a:pPr>
            <a:endParaRPr sz="1200">
              <a:latin typeface="Raleway"/>
              <a:ea typeface="Raleway"/>
              <a:cs typeface="Raleway"/>
              <a:sym typeface="Raleway"/>
            </a:endParaRPr>
          </a:p>
        </p:txBody>
      </p:sp>
      <p:pic>
        <p:nvPicPr>
          <p:cNvPr id="96" name="Google Shape;96;p15"/>
          <p:cNvPicPr preferRelativeResize="0"/>
          <p:nvPr/>
        </p:nvPicPr>
        <p:blipFill>
          <a:blip r:embed="rId5">
            <a:alphaModFix/>
          </a:blip>
          <a:stretch>
            <a:fillRect/>
          </a:stretch>
        </p:blipFill>
        <p:spPr>
          <a:xfrm>
            <a:off x="216900" y="3818975"/>
            <a:ext cx="1064950" cy="1046225"/>
          </a:xfrm>
          <a:prstGeom prst="rect">
            <a:avLst/>
          </a:prstGeom>
          <a:noFill/>
          <a:ln>
            <a:noFill/>
          </a:ln>
        </p:spPr>
      </p:pic>
    </p:spTree>
    <p:extLst>
      <p:ext uri="{BB962C8B-B14F-4D97-AF65-F5344CB8AC3E}">
        <p14:creationId xmlns:p14="http://schemas.microsoft.com/office/powerpoint/2010/main" val="10791718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00"/>
        <p:cNvGrpSpPr/>
        <p:nvPr/>
      </p:nvGrpSpPr>
      <p:grpSpPr>
        <a:xfrm>
          <a:off x="0" y="0"/>
          <a:ext cx="0" cy="0"/>
          <a:chOff x="0" y="0"/>
          <a:chExt cx="0" cy="0"/>
        </a:xfrm>
      </p:grpSpPr>
      <p:pic>
        <p:nvPicPr>
          <p:cNvPr id="101" name="Google Shape;101;p16"/>
          <p:cNvPicPr preferRelativeResize="0"/>
          <p:nvPr/>
        </p:nvPicPr>
        <p:blipFill>
          <a:blip r:embed="rId3">
            <a:alphaModFix/>
          </a:blip>
          <a:stretch>
            <a:fillRect/>
          </a:stretch>
        </p:blipFill>
        <p:spPr>
          <a:xfrm>
            <a:off x="201225" y="468575"/>
            <a:ext cx="5999301" cy="4565950"/>
          </a:xfrm>
          <a:prstGeom prst="rect">
            <a:avLst/>
          </a:prstGeom>
          <a:noFill/>
          <a:ln>
            <a:noFill/>
          </a:ln>
        </p:spPr>
      </p:pic>
      <p:pic>
        <p:nvPicPr>
          <p:cNvPr id="102" name="Google Shape;102;p16" descr="Trozo de cinta adhesiva que pega una nota a la diapositiva"/>
          <p:cNvPicPr preferRelativeResize="0"/>
          <p:nvPr/>
        </p:nvPicPr>
        <p:blipFill rotWithShape="1">
          <a:blip r:embed="rId4">
            <a:alphaModFix/>
          </a:blip>
          <a:srcRect l="9244" t="5926" r="2118" b="10011"/>
          <a:stretch/>
        </p:blipFill>
        <p:spPr>
          <a:xfrm rot="154828">
            <a:off x="2337062" y="331126"/>
            <a:ext cx="2072000" cy="736050"/>
          </a:xfrm>
          <a:prstGeom prst="rect">
            <a:avLst/>
          </a:prstGeom>
          <a:noFill/>
          <a:ln>
            <a:noFill/>
          </a:ln>
        </p:spPr>
      </p:pic>
      <p:pic>
        <p:nvPicPr>
          <p:cNvPr id="103" name="Google Shape;103;p16"/>
          <p:cNvPicPr preferRelativeResize="0"/>
          <p:nvPr/>
        </p:nvPicPr>
        <p:blipFill>
          <a:blip r:embed="rId5">
            <a:alphaModFix/>
          </a:blip>
          <a:stretch>
            <a:fillRect/>
          </a:stretch>
        </p:blipFill>
        <p:spPr>
          <a:xfrm>
            <a:off x="7456500" y="3794800"/>
            <a:ext cx="1064950" cy="1046225"/>
          </a:xfrm>
          <a:prstGeom prst="rect">
            <a:avLst/>
          </a:prstGeom>
          <a:noFill/>
          <a:ln>
            <a:noFill/>
          </a:ln>
        </p:spPr>
      </p:pic>
      <p:pic>
        <p:nvPicPr>
          <p:cNvPr id="104" name="Google Shape;104;p16"/>
          <p:cNvPicPr preferRelativeResize="0"/>
          <p:nvPr/>
        </p:nvPicPr>
        <p:blipFill rotWithShape="1">
          <a:blip r:embed="rId6">
            <a:alphaModFix/>
          </a:blip>
          <a:srcRect l="33387" t="22084" r="38207" b="45489"/>
          <a:stretch/>
        </p:blipFill>
        <p:spPr>
          <a:xfrm>
            <a:off x="604588" y="1274950"/>
            <a:ext cx="5192575" cy="3339825"/>
          </a:xfrm>
          <a:prstGeom prst="rect">
            <a:avLst/>
          </a:prstGeom>
          <a:noFill/>
          <a:ln>
            <a:noFill/>
          </a:ln>
        </p:spPr>
      </p:pic>
    </p:spTree>
    <p:extLst>
      <p:ext uri="{BB962C8B-B14F-4D97-AF65-F5344CB8AC3E}">
        <p14:creationId xmlns:p14="http://schemas.microsoft.com/office/powerpoint/2010/main" val="40968572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52348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71"/>
        <p:cNvGrpSpPr/>
        <p:nvPr/>
      </p:nvGrpSpPr>
      <p:grpSpPr>
        <a:xfrm>
          <a:off x="0" y="0"/>
          <a:ext cx="0" cy="0"/>
          <a:chOff x="0" y="0"/>
          <a:chExt cx="0" cy="0"/>
        </a:xfrm>
      </p:grpSpPr>
      <p:sp>
        <p:nvSpPr>
          <p:cNvPr id="72" name="Google Shape;72;p13"/>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GLOSARIO</a:t>
            </a:r>
            <a:endParaRPr/>
          </a:p>
          <a:p>
            <a:pPr marL="0" lvl="0" indent="0" algn="l" rtl="0">
              <a:spcBef>
                <a:spcPts val="0"/>
              </a:spcBef>
              <a:spcAft>
                <a:spcPts val="0"/>
              </a:spcAft>
              <a:buNone/>
            </a:pPr>
            <a:r>
              <a:rPr lang="es"/>
              <a:t>Términos básicos de ajedrez</a:t>
            </a:r>
            <a:endParaRPr/>
          </a:p>
        </p:txBody>
      </p:sp>
      <p:sp>
        <p:nvSpPr>
          <p:cNvPr id="73" name="Google Shape;73;p13"/>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sz="2400"/>
              <a:t>Proyecto Ajedrez - curso 2022/23 - 1º y 2º</a:t>
            </a:r>
            <a:endParaRPr sz="2400"/>
          </a:p>
        </p:txBody>
      </p:sp>
      <p:pic>
        <p:nvPicPr>
          <p:cNvPr id="74" name="Google Shape;74;p13"/>
          <p:cNvPicPr preferRelativeResize="0"/>
          <p:nvPr/>
        </p:nvPicPr>
        <p:blipFill>
          <a:blip r:embed="rId3">
            <a:alphaModFix/>
          </a:blip>
          <a:stretch>
            <a:fillRect/>
          </a:stretch>
        </p:blipFill>
        <p:spPr>
          <a:xfrm>
            <a:off x="216900" y="3818975"/>
            <a:ext cx="1064950" cy="1046225"/>
          </a:xfrm>
          <a:prstGeom prst="rect">
            <a:avLst/>
          </a:prstGeom>
          <a:noFill/>
          <a:ln>
            <a:noFill/>
          </a:ln>
        </p:spPr>
      </p:pic>
    </p:spTree>
    <p:extLst>
      <p:ext uri="{BB962C8B-B14F-4D97-AF65-F5344CB8AC3E}">
        <p14:creationId xmlns:p14="http://schemas.microsoft.com/office/powerpoint/2010/main" val="140588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78"/>
        <p:cNvGrpSpPr/>
        <p:nvPr/>
      </p:nvGrpSpPr>
      <p:grpSpPr>
        <a:xfrm>
          <a:off x="0" y="0"/>
          <a:ext cx="0" cy="0"/>
          <a:chOff x="0" y="0"/>
          <a:chExt cx="0" cy="0"/>
        </a:xfrm>
      </p:grpSpPr>
      <p:pic>
        <p:nvPicPr>
          <p:cNvPr id="79" name="Google Shape;79;p14"/>
          <p:cNvPicPr preferRelativeResize="0"/>
          <p:nvPr/>
        </p:nvPicPr>
        <p:blipFill>
          <a:blip r:embed="rId3">
            <a:alphaModFix/>
          </a:blip>
          <a:stretch>
            <a:fillRect/>
          </a:stretch>
        </p:blipFill>
        <p:spPr>
          <a:xfrm>
            <a:off x="2444700" y="162737"/>
            <a:ext cx="4254600" cy="4818038"/>
          </a:xfrm>
          <a:prstGeom prst="rect">
            <a:avLst/>
          </a:prstGeom>
          <a:noFill/>
          <a:ln>
            <a:noFill/>
          </a:ln>
        </p:spPr>
      </p:pic>
      <p:pic>
        <p:nvPicPr>
          <p:cNvPr id="80" name="Google Shape;80;p14" descr="Trozo de cinta adhesiva que pega una nota a la diapositiva"/>
          <p:cNvPicPr preferRelativeResize="0"/>
          <p:nvPr/>
        </p:nvPicPr>
        <p:blipFill rotWithShape="1">
          <a:blip r:embed="rId4">
            <a:alphaModFix/>
          </a:blip>
          <a:srcRect l="9244" t="5926" r="2118" b="10011"/>
          <a:stretch/>
        </p:blipFill>
        <p:spPr>
          <a:xfrm rot="154828">
            <a:off x="3536000" y="147301"/>
            <a:ext cx="2072000" cy="736050"/>
          </a:xfrm>
          <a:prstGeom prst="rect">
            <a:avLst/>
          </a:prstGeom>
          <a:noFill/>
          <a:ln>
            <a:noFill/>
          </a:ln>
        </p:spPr>
      </p:pic>
      <p:sp>
        <p:nvSpPr>
          <p:cNvPr id="81" name="Google Shape;81;p14"/>
          <p:cNvSpPr txBox="1"/>
          <p:nvPr/>
        </p:nvSpPr>
        <p:spPr>
          <a:xfrm>
            <a:off x="2855550" y="1087899"/>
            <a:ext cx="3432900" cy="3621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s" sz="1700" b="1">
                <a:solidFill>
                  <a:schemeClr val="lt2"/>
                </a:solidFill>
                <a:latin typeface="Raleway"/>
                <a:ea typeface="Raleway"/>
                <a:cs typeface="Raleway"/>
                <a:sym typeface="Raleway"/>
              </a:rPr>
              <a:t>1. Objetivo</a:t>
            </a:r>
            <a:endParaRPr sz="1700" b="1">
              <a:solidFill>
                <a:schemeClr val="lt2"/>
              </a:solidFill>
              <a:latin typeface="Raleway"/>
              <a:ea typeface="Raleway"/>
              <a:cs typeface="Raleway"/>
              <a:sym typeface="Raleway"/>
            </a:endParaRPr>
          </a:p>
        </p:txBody>
      </p:sp>
      <p:sp>
        <p:nvSpPr>
          <p:cNvPr id="82" name="Google Shape;82;p14"/>
          <p:cNvSpPr txBox="1">
            <a:spLocks noGrp="1"/>
          </p:cNvSpPr>
          <p:nvPr>
            <p:ph type="body" idx="4294967295"/>
          </p:nvPr>
        </p:nvSpPr>
        <p:spPr>
          <a:xfrm>
            <a:off x="2855550" y="1377475"/>
            <a:ext cx="3579000" cy="12573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1200">
                <a:latin typeface="Arial"/>
                <a:ea typeface="Arial"/>
                <a:cs typeface="Arial"/>
                <a:sym typeface="Arial"/>
              </a:rPr>
              <a:t>Conocer los términos básicos del ajedrez en lengua inglesa.</a:t>
            </a:r>
            <a:endParaRPr sz="1400">
              <a:solidFill>
                <a:schemeClr val="dk2"/>
              </a:solidFill>
              <a:latin typeface="Raleway"/>
              <a:ea typeface="Raleway"/>
              <a:cs typeface="Raleway"/>
              <a:sym typeface="Raleway"/>
            </a:endParaRPr>
          </a:p>
        </p:txBody>
      </p:sp>
      <p:sp>
        <p:nvSpPr>
          <p:cNvPr id="83" name="Google Shape;83;p14"/>
          <p:cNvSpPr txBox="1"/>
          <p:nvPr/>
        </p:nvSpPr>
        <p:spPr>
          <a:xfrm>
            <a:off x="2671650" y="2804875"/>
            <a:ext cx="3715200" cy="4257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s" sz="1700" b="1">
                <a:solidFill>
                  <a:schemeClr val="lt2"/>
                </a:solidFill>
                <a:latin typeface="Raleway"/>
                <a:ea typeface="Raleway"/>
                <a:cs typeface="Raleway"/>
                <a:sym typeface="Raleway"/>
              </a:rPr>
              <a:t>2. Áreas curriculares relacionadas</a:t>
            </a:r>
            <a:endParaRPr sz="1700" b="1">
              <a:solidFill>
                <a:schemeClr val="lt2"/>
              </a:solidFill>
              <a:latin typeface="Raleway"/>
              <a:ea typeface="Raleway"/>
              <a:cs typeface="Raleway"/>
              <a:sym typeface="Raleway"/>
            </a:endParaRPr>
          </a:p>
        </p:txBody>
      </p:sp>
      <p:sp>
        <p:nvSpPr>
          <p:cNvPr id="84" name="Google Shape;84;p14"/>
          <p:cNvSpPr txBox="1">
            <a:spLocks noGrp="1"/>
          </p:cNvSpPr>
          <p:nvPr>
            <p:ph type="body" idx="4294967295"/>
          </p:nvPr>
        </p:nvSpPr>
        <p:spPr>
          <a:xfrm>
            <a:off x="2807850" y="3230575"/>
            <a:ext cx="3579000" cy="1257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700"/>
              </a:spcAft>
              <a:buNone/>
            </a:pPr>
            <a:r>
              <a:rPr lang="es" sz="1200">
                <a:latin typeface="Arial"/>
                <a:ea typeface="Arial"/>
                <a:cs typeface="Arial"/>
                <a:sym typeface="Arial"/>
              </a:rPr>
              <a:t>Lengua extranjera: inglés.</a:t>
            </a:r>
            <a:endParaRPr sz="1200">
              <a:solidFill>
                <a:schemeClr val="dk2"/>
              </a:solidFill>
              <a:latin typeface="Arial"/>
              <a:ea typeface="Arial"/>
              <a:cs typeface="Arial"/>
              <a:sym typeface="Arial"/>
            </a:endParaRPr>
          </a:p>
        </p:txBody>
      </p:sp>
      <p:pic>
        <p:nvPicPr>
          <p:cNvPr id="85" name="Google Shape;85;p14"/>
          <p:cNvPicPr preferRelativeResize="0"/>
          <p:nvPr/>
        </p:nvPicPr>
        <p:blipFill>
          <a:blip r:embed="rId5">
            <a:alphaModFix/>
          </a:blip>
          <a:stretch>
            <a:fillRect/>
          </a:stretch>
        </p:blipFill>
        <p:spPr>
          <a:xfrm>
            <a:off x="216900" y="3818975"/>
            <a:ext cx="1064950" cy="1046225"/>
          </a:xfrm>
          <a:prstGeom prst="rect">
            <a:avLst/>
          </a:prstGeom>
          <a:noFill/>
          <a:ln>
            <a:noFill/>
          </a:ln>
        </p:spPr>
      </p:pic>
    </p:spTree>
    <p:extLst>
      <p:ext uri="{BB962C8B-B14F-4D97-AF65-F5344CB8AC3E}">
        <p14:creationId xmlns:p14="http://schemas.microsoft.com/office/powerpoint/2010/main" val="19379184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89"/>
        <p:cNvGrpSpPr/>
        <p:nvPr/>
      </p:nvGrpSpPr>
      <p:grpSpPr>
        <a:xfrm>
          <a:off x="0" y="0"/>
          <a:ext cx="0" cy="0"/>
          <a:chOff x="0" y="0"/>
          <a:chExt cx="0" cy="0"/>
        </a:xfrm>
      </p:grpSpPr>
      <p:pic>
        <p:nvPicPr>
          <p:cNvPr id="90" name="Google Shape;90;p15"/>
          <p:cNvPicPr preferRelativeResize="0"/>
          <p:nvPr/>
        </p:nvPicPr>
        <p:blipFill>
          <a:blip r:embed="rId3">
            <a:alphaModFix/>
          </a:blip>
          <a:stretch>
            <a:fillRect/>
          </a:stretch>
        </p:blipFill>
        <p:spPr>
          <a:xfrm>
            <a:off x="2444700" y="162737"/>
            <a:ext cx="4254600" cy="4818038"/>
          </a:xfrm>
          <a:prstGeom prst="rect">
            <a:avLst/>
          </a:prstGeom>
          <a:noFill/>
          <a:ln>
            <a:noFill/>
          </a:ln>
        </p:spPr>
      </p:pic>
      <p:pic>
        <p:nvPicPr>
          <p:cNvPr id="91" name="Google Shape;91;p15" descr="Trozo de cinta adhesiva que pega una nota a la diapositiva"/>
          <p:cNvPicPr preferRelativeResize="0"/>
          <p:nvPr/>
        </p:nvPicPr>
        <p:blipFill rotWithShape="1">
          <a:blip r:embed="rId4">
            <a:alphaModFix/>
          </a:blip>
          <a:srcRect l="9244" t="5926" r="2118" b="10011"/>
          <a:stretch/>
        </p:blipFill>
        <p:spPr>
          <a:xfrm rot="154828">
            <a:off x="3536000" y="147301"/>
            <a:ext cx="2072000" cy="736050"/>
          </a:xfrm>
          <a:prstGeom prst="rect">
            <a:avLst/>
          </a:prstGeom>
          <a:noFill/>
          <a:ln>
            <a:noFill/>
          </a:ln>
        </p:spPr>
      </p:pic>
      <p:sp>
        <p:nvSpPr>
          <p:cNvPr id="92" name="Google Shape;92;p15"/>
          <p:cNvSpPr txBox="1"/>
          <p:nvPr/>
        </p:nvSpPr>
        <p:spPr>
          <a:xfrm>
            <a:off x="2855550" y="1087899"/>
            <a:ext cx="3432900" cy="3621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s" sz="1700" b="1">
                <a:solidFill>
                  <a:schemeClr val="lt2"/>
                </a:solidFill>
                <a:latin typeface="Raleway"/>
                <a:ea typeface="Raleway"/>
                <a:cs typeface="Raleway"/>
                <a:sym typeface="Raleway"/>
              </a:rPr>
              <a:t>3. Desarrollo</a:t>
            </a:r>
            <a:endParaRPr sz="1700" b="1">
              <a:solidFill>
                <a:schemeClr val="lt2"/>
              </a:solidFill>
              <a:latin typeface="Raleway"/>
              <a:ea typeface="Raleway"/>
              <a:cs typeface="Raleway"/>
              <a:sym typeface="Raleway"/>
            </a:endParaRPr>
          </a:p>
        </p:txBody>
      </p:sp>
      <p:sp>
        <p:nvSpPr>
          <p:cNvPr id="93" name="Google Shape;93;p15"/>
          <p:cNvSpPr txBox="1">
            <a:spLocks noGrp="1"/>
          </p:cNvSpPr>
          <p:nvPr>
            <p:ph type="body" idx="4294967295"/>
          </p:nvPr>
        </p:nvSpPr>
        <p:spPr>
          <a:xfrm>
            <a:off x="2855550" y="1377475"/>
            <a:ext cx="3579000" cy="1457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1200">
                <a:latin typeface="Arial"/>
                <a:ea typeface="Arial"/>
                <a:cs typeface="Arial"/>
                <a:sym typeface="Arial"/>
              </a:rPr>
              <a:t>Los alumnos, una vez dominado el vocabulario básico del ajedrez en español, realizar un diccionario ilustrado con el vocabulario básico del ajedrez.</a:t>
            </a:r>
            <a:endParaRPr sz="1200">
              <a:latin typeface="Arial"/>
              <a:ea typeface="Arial"/>
              <a:cs typeface="Arial"/>
              <a:sym typeface="Arial"/>
            </a:endParaRPr>
          </a:p>
          <a:p>
            <a:pPr marL="0" lvl="0" indent="0" algn="just" rtl="0">
              <a:spcBef>
                <a:spcPts val="0"/>
              </a:spcBef>
              <a:spcAft>
                <a:spcPts val="0"/>
              </a:spcAft>
              <a:buNone/>
            </a:pPr>
            <a:r>
              <a:rPr lang="es" sz="1200" b="1">
                <a:latin typeface="Arial"/>
                <a:ea typeface="Arial"/>
                <a:cs typeface="Arial"/>
                <a:sym typeface="Arial"/>
              </a:rPr>
              <a:t>Adaptación</a:t>
            </a:r>
            <a:r>
              <a:rPr lang="es" sz="1200">
                <a:latin typeface="Arial"/>
                <a:ea typeface="Arial"/>
                <a:cs typeface="Arial"/>
                <a:sym typeface="Arial"/>
              </a:rPr>
              <a:t>:los que lo necesiten lo realizarán en español, o de forma oral.</a:t>
            </a:r>
            <a:endParaRPr sz="1200">
              <a:latin typeface="Arial"/>
              <a:ea typeface="Arial"/>
              <a:cs typeface="Arial"/>
              <a:sym typeface="Arial"/>
            </a:endParaRPr>
          </a:p>
          <a:p>
            <a:pPr marL="0" lvl="0" indent="0" algn="just" rtl="0">
              <a:spcBef>
                <a:spcPts val="0"/>
              </a:spcBef>
              <a:spcAft>
                <a:spcPts val="0"/>
              </a:spcAft>
              <a:buNone/>
            </a:pPr>
            <a:endParaRPr sz="1200">
              <a:latin typeface="Arial"/>
              <a:ea typeface="Arial"/>
              <a:cs typeface="Arial"/>
              <a:sym typeface="Arial"/>
            </a:endParaRPr>
          </a:p>
          <a:p>
            <a:pPr marL="0" lvl="0" indent="0" algn="l" rtl="0">
              <a:lnSpc>
                <a:spcPct val="100000"/>
              </a:lnSpc>
              <a:spcBef>
                <a:spcPts val="0"/>
              </a:spcBef>
              <a:spcAft>
                <a:spcPts val="700"/>
              </a:spcAft>
              <a:buNone/>
            </a:pPr>
            <a:endParaRPr sz="1200">
              <a:latin typeface="Raleway"/>
              <a:ea typeface="Raleway"/>
              <a:cs typeface="Raleway"/>
              <a:sym typeface="Raleway"/>
            </a:endParaRPr>
          </a:p>
        </p:txBody>
      </p:sp>
      <p:sp>
        <p:nvSpPr>
          <p:cNvPr id="94" name="Google Shape;94;p15"/>
          <p:cNvSpPr txBox="1"/>
          <p:nvPr/>
        </p:nvSpPr>
        <p:spPr>
          <a:xfrm>
            <a:off x="2855550" y="2804875"/>
            <a:ext cx="2064900" cy="4257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s" sz="1700" b="1">
                <a:solidFill>
                  <a:schemeClr val="lt2"/>
                </a:solidFill>
                <a:latin typeface="Raleway"/>
                <a:ea typeface="Raleway"/>
                <a:cs typeface="Raleway"/>
                <a:sym typeface="Raleway"/>
              </a:rPr>
              <a:t>4. Materiales</a:t>
            </a:r>
            <a:endParaRPr sz="1700" b="1">
              <a:solidFill>
                <a:schemeClr val="lt2"/>
              </a:solidFill>
              <a:latin typeface="Raleway"/>
              <a:ea typeface="Raleway"/>
              <a:cs typeface="Raleway"/>
              <a:sym typeface="Raleway"/>
            </a:endParaRPr>
          </a:p>
        </p:txBody>
      </p:sp>
      <p:sp>
        <p:nvSpPr>
          <p:cNvPr id="95" name="Google Shape;95;p15"/>
          <p:cNvSpPr txBox="1">
            <a:spLocks noGrp="1"/>
          </p:cNvSpPr>
          <p:nvPr>
            <p:ph type="body" idx="4294967295"/>
          </p:nvPr>
        </p:nvSpPr>
        <p:spPr>
          <a:xfrm>
            <a:off x="2807850" y="3230575"/>
            <a:ext cx="3579000" cy="12573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1100">
                <a:latin typeface="Arial"/>
                <a:ea typeface="Arial"/>
                <a:cs typeface="Arial"/>
                <a:sym typeface="Arial"/>
              </a:rPr>
              <a:t>Cuaderno, lapicero, colores, etc.</a:t>
            </a:r>
            <a:endParaRPr sz="1200">
              <a:latin typeface="Arial"/>
              <a:ea typeface="Arial"/>
              <a:cs typeface="Arial"/>
              <a:sym typeface="Arial"/>
            </a:endParaRPr>
          </a:p>
          <a:p>
            <a:pPr marL="0" lvl="0" indent="0" algn="l" rtl="0">
              <a:lnSpc>
                <a:spcPct val="100000"/>
              </a:lnSpc>
              <a:spcBef>
                <a:spcPts val="0"/>
              </a:spcBef>
              <a:spcAft>
                <a:spcPts val="700"/>
              </a:spcAft>
              <a:buNone/>
            </a:pPr>
            <a:endParaRPr sz="1200">
              <a:latin typeface="Raleway"/>
              <a:ea typeface="Raleway"/>
              <a:cs typeface="Raleway"/>
              <a:sym typeface="Raleway"/>
            </a:endParaRPr>
          </a:p>
        </p:txBody>
      </p:sp>
      <p:pic>
        <p:nvPicPr>
          <p:cNvPr id="96" name="Google Shape;96;p15"/>
          <p:cNvPicPr preferRelativeResize="0"/>
          <p:nvPr/>
        </p:nvPicPr>
        <p:blipFill>
          <a:blip r:embed="rId5">
            <a:alphaModFix/>
          </a:blip>
          <a:stretch>
            <a:fillRect/>
          </a:stretch>
        </p:blipFill>
        <p:spPr>
          <a:xfrm>
            <a:off x="216900" y="3818975"/>
            <a:ext cx="1064950" cy="1046225"/>
          </a:xfrm>
          <a:prstGeom prst="rect">
            <a:avLst/>
          </a:prstGeom>
          <a:noFill/>
          <a:ln>
            <a:noFill/>
          </a:ln>
        </p:spPr>
      </p:pic>
    </p:spTree>
    <p:extLst>
      <p:ext uri="{BB962C8B-B14F-4D97-AF65-F5344CB8AC3E}">
        <p14:creationId xmlns:p14="http://schemas.microsoft.com/office/powerpoint/2010/main" val="12675819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00"/>
        <p:cNvGrpSpPr/>
        <p:nvPr/>
      </p:nvGrpSpPr>
      <p:grpSpPr>
        <a:xfrm>
          <a:off x="0" y="0"/>
          <a:ext cx="0" cy="0"/>
          <a:chOff x="0" y="0"/>
          <a:chExt cx="0" cy="0"/>
        </a:xfrm>
      </p:grpSpPr>
      <p:pic>
        <p:nvPicPr>
          <p:cNvPr id="101" name="Google Shape;101;p16"/>
          <p:cNvPicPr preferRelativeResize="0"/>
          <p:nvPr/>
        </p:nvPicPr>
        <p:blipFill>
          <a:blip r:embed="rId3">
            <a:alphaModFix/>
          </a:blip>
          <a:stretch>
            <a:fillRect/>
          </a:stretch>
        </p:blipFill>
        <p:spPr>
          <a:xfrm>
            <a:off x="201225" y="468575"/>
            <a:ext cx="7023650" cy="4565950"/>
          </a:xfrm>
          <a:prstGeom prst="rect">
            <a:avLst/>
          </a:prstGeom>
          <a:noFill/>
          <a:ln>
            <a:noFill/>
          </a:ln>
        </p:spPr>
      </p:pic>
      <p:pic>
        <p:nvPicPr>
          <p:cNvPr id="102" name="Google Shape;102;p16" descr="Trozo de cinta adhesiva que pega una nota a la diapositiva"/>
          <p:cNvPicPr preferRelativeResize="0"/>
          <p:nvPr/>
        </p:nvPicPr>
        <p:blipFill rotWithShape="1">
          <a:blip r:embed="rId4">
            <a:alphaModFix/>
          </a:blip>
          <a:srcRect l="9244" t="5926" r="2118" b="10011"/>
          <a:stretch/>
        </p:blipFill>
        <p:spPr>
          <a:xfrm rot="154828">
            <a:off x="2677050" y="331126"/>
            <a:ext cx="2072000" cy="736050"/>
          </a:xfrm>
          <a:prstGeom prst="rect">
            <a:avLst/>
          </a:prstGeom>
          <a:noFill/>
          <a:ln>
            <a:noFill/>
          </a:ln>
        </p:spPr>
      </p:pic>
      <p:pic>
        <p:nvPicPr>
          <p:cNvPr id="103" name="Google Shape;103;p16"/>
          <p:cNvPicPr preferRelativeResize="0"/>
          <p:nvPr/>
        </p:nvPicPr>
        <p:blipFill>
          <a:blip r:embed="rId5">
            <a:alphaModFix/>
          </a:blip>
          <a:stretch>
            <a:fillRect/>
          </a:stretch>
        </p:blipFill>
        <p:spPr>
          <a:xfrm>
            <a:off x="7456500" y="3794800"/>
            <a:ext cx="1064950" cy="1046225"/>
          </a:xfrm>
          <a:prstGeom prst="rect">
            <a:avLst/>
          </a:prstGeom>
          <a:noFill/>
          <a:ln>
            <a:noFill/>
          </a:ln>
        </p:spPr>
      </p:pic>
      <p:pic>
        <p:nvPicPr>
          <p:cNvPr id="104" name="Google Shape;104;p16"/>
          <p:cNvPicPr preferRelativeResize="0"/>
          <p:nvPr/>
        </p:nvPicPr>
        <p:blipFill rotWithShape="1">
          <a:blip r:embed="rId6">
            <a:alphaModFix/>
          </a:blip>
          <a:srcRect l="19270" t="20213" r="16942" b="8261"/>
          <a:stretch/>
        </p:blipFill>
        <p:spPr>
          <a:xfrm>
            <a:off x="831738" y="1113450"/>
            <a:ext cx="5762625" cy="3648075"/>
          </a:xfrm>
          <a:prstGeom prst="rect">
            <a:avLst/>
          </a:prstGeom>
          <a:noFill/>
          <a:ln>
            <a:noFill/>
          </a:ln>
        </p:spPr>
      </p:pic>
    </p:spTree>
    <p:extLst>
      <p:ext uri="{BB962C8B-B14F-4D97-AF65-F5344CB8AC3E}">
        <p14:creationId xmlns:p14="http://schemas.microsoft.com/office/powerpoint/2010/main" val="24479458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71"/>
        <p:cNvGrpSpPr/>
        <p:nvPr/>
      </p:nvGrpSpPr>
      <p:grpSpPr>
        <a:xfrm>
          <a:off x="0" y="0"/>
          <a:ext cx="0" cy="0"/>
          <a:chOff x="0" y="0"/>
          <a:chExt cx="0" cy="0"/>
        </a:xfrm>
      </p:grpSpPr>
      <p:sp>
        <p:nvSpPr>
          <p:cNvPr id="72" name="Google Shape;72;p13"/>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JUEGO DE COORDENADAS</a:t>
            </a:r>
            <a:endParaRPr/>
          </a:p>
          <a:p>
            <a:pPr marL="0" lvl="0" indent="0" algn="l" rtl="0">
              <a:spcBef>
                <a:spcPts val="0"/>
              </a:spcBef>
              <a:spcAft>
                <a:spcPts val="0"/>
              </a:spcAft>
              <a:buNone/>
            </a:pPr>
            <a:r>
              <a:rPr lang="es"/>
              <a:t>Hundir al rey</a:t>
            </a:r>
            <a:endParaRPr/>
          </a:p>
        </p:txBody>
      </p:sp>
      <p:sp>
        <p:nvSpPr>
          <p:cNvPr id="73" name="Google Shape;73;p13"/>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sz="2400"/>
              <a:t>Proyecto Ajedrez - curso 2022/23 - 1º y 2º</a:t>
            </a:r>
            <a:endParaRPr sz="2400"/>
          </a:p>
        </p:txBody>
      </p:sp>
      <p:pic>
        <p:nvPicPr>
          <p:cNvPr id="74" name="Google Shape;74;p13"/>
          <p:cNvPicPr preferRelativeResize="0"/>
          <p:nvPr/>
        </p:nvPicPr>
        <p:blipFill>
          <a:blip r:embed="rId3">
            <a:alphaModFix/>
          </a:blip>
          <a:stretch>
            <a:fillRect/>
          </a:stretch>
        </p:blipFill>
        <p:spPr>
          <a:xfrm>
            <a:off x="216900" y="3818975"/>
            <a:ext cx="1064950" cy="1046225"/>
          </a:xfrm>
          <a:prstGeom prst="rect">
            <a:avLst/>
          </a:prstGeom>
          <a:noFill/>
          <a:ln>
            <a:noFill/>
          </a:ln>
        </p:spPr>
      </p:pic>
    </p:spTree>
    <p:extLst>
      <p:ext uri="{BB962C8B-B14F-4D97-AF65-F5344CB8AC3E}">
        <p14:creationId xmlns:p14="http://schemas.microsoft.com/office/powerpoint/2010/main" val="11416128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78"/>
        <p:cNvGrpSpPr/>
        <p:nvPr/>
      </p:nvGrpSpPr>
      <p:grpSpPr>
        <a:xfrm>
          <a:off x="0" y="0"/>
          <a:ext cx="0" cy="0"/>
          <a:chOff x="0" y="0"/>
          <a:chExt cx="0" cy="0"/>
        </a:xfrm>
      </p:grpSpPr>
      <p:pic>
        <p:nvPicPr>
          <p:cNvPr id="79" name="Google Shape;79;p14"/>
          <p:cNvPicPr preferRelativeResize="0"/>
          <p:nvPr/>
        </p:nvPicPr>
        <p:blipFill>
          <a:blip r:embed="rId3">
            <a:alphaModFix/>
          </a:blip>
          <a:stretch>
            <a:fillRect/>
          </a:stretch>
        </p:blipFill>
        <p:spPr>
          <a:xfrm>
            <a:off x="2444700" y="162737"/>
            <a:ext cx="4254600" cy="4818038"/>
          </a:xfrm>
          <a:prstGeom prst="rect">
            <a:avLst/>
          </a:prstGeom>
          <a:noFill/>
          <a:ln>
            <a:noFill/>
          </a:ln>
        </p:spPr>
      </p:pic>
      <p:pic>
        <p:nvPicPr>
          <p:cNvPr id="80" name="Google Shape;80;p14" descr="Trozo de cinta adhesiva que pega una nota a la diapositiva"/>
          <p:cNvPicPr preferRelativeResize="0"/>
          <p:nvPr/>
        </p:nvPicPr>
        <p:blipFill rotWithShape="1">
          <a:blip r:embed="rId4">
            <a:alphaModFix/>
          </a:blip>
          <a:srcRect l="9244" t="5926" r="2118" b="10011"/>
          <a:stretch/>
        </p:blipFill>
        <p:spPr>
          <a:xfrm rot="154828">
            <a:off x="3536000" y="147301"/>
            <a:ext cx="2072000" cy="736050"/>
          </a:xfrm>
          <a:prstGeom prst="rect">
            <a:avLst/>
          </a:prstGeom>
          <a:noFill/>
          <a:ln>
            <a:noFill/>
          </a:ln>
        </p:spPr>
      </p:pic>
      <p:sp>
        <p:nvSpPr>
          <p:cNvPr id="81" name="Google Shape;81;p14"/>
          <p:cNvSpPr txBox="1"/>
          <p:nvPr/>
        </p:nvSpPr>
        <p:spPr>
          <a:xfrm>
            <a:off x="2855550" y="1087899"/>
            <a:ext cx="3432900" cy="3621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s" sz="1700" b="1">
                <a:solidFill>
                  <a:schemeClr val="lt2"/>
                </a:solidFill>
                <a:latin typeface="Raleway"/>
                <a:ea typeface="Raleway"/>
                <a:cs typeface="Raleway"/>
                <a:sym typeface="Raleway"/>
              </a:rPr>
              <a:t>1. Objetivo</a:t>
            </a:r>
            <a:endParaRPr sz="1700" b="1">
              <a:solidFill>
                <a:schemeClr val="lt2"/>
              </a:solidFill>
              <a:latin typeface="Raleway"/>
              <a:ea typeface="Raleway"/>
              <a:cs typeface="Raleway"/>
              <a:sym typeface="Raleway"/>
            </a:endParaRPr>
          </a:p>
        </p:txBody>
      </p:sp>
      <p:sp>
        <p:nvSpPr>
          <p:cNvPr id="82" name="Google Shape;82;p14"/>
          <p:cNvSpPr txBox="1">
            <a:spLocks noGrp="1"/>
          </p:cNvSpPr>
          <p:nvPr>
            <p:ph type="body" idx="4294967295"/>
          </p:nvPr>
        </p:nvSpPr>
        <p:spPr>
          <a:xfrm>
            <a:off x="2855550" y="1377475"/>
            <a:ext cx="3579000" cy="12573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1300">
                <a:latin typeface="Arial"/>
                <a:ea typeface="Arial"/>
                <a:cs typeface="Arial"/>
                <a:sym typeface="Arial"/>
              </a:rPr>
              <a:t>Localizar las distintas piezas del ajedrez utilizando para ello las coordenadas cartesianas del tablero.</a:t>
            </a:r>
            <a:endParaRPr sz="1300">
              <a:solidFill>
                <a:schemeClr val="dk2"/>
              </a:solidFill>
              <a:latin typeface="Arial"/>
              <a:ea typeface="Arial"/>
              <a:cs typeface="Arial"/>
              <a:sym typeface="Arial"/>
            </a:endParaRPr>
          </a:p>
        </p:txBody>
      </p:sp>
      <p:sp>
        <p:nvSpPr>
          <p:cNvPr id="83" name="Google Shape;83;p14"/>
          <p:cNvSpPr txBox="1"/>
          <p:nvPr/>
        </p:nvSpPr>
        <p:spPr>
          <a:xfrm>
            <a:off x="2671650" y="2804875"/>
            <a:ext cx="3715200" cy="4257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s" sz="1700" b="1">
                <a:solidFill>
                  <a:schemeClr val="lt2"/>
                </a:solidFill>
                <a:latin typeface="Raleway"/>
                <a:ea typeface="Raleway"/>
                <a:cs typeface="Raleway"/>
                <a:sym typeface="Raleway"/>
              </a:rPr>
              <a:t>2. Áreas curriculares relacionadas</a:t>
            </a:r>
            <a:endParaRPr sz="1700" b="1">
              <a:solidFill>
                <a:schemeClr val="lt2"/>
              </a:solidFill>
              <a:latin typeface="Raleway"/>
              <a:ea typeface="Raleway"/>
              <a:cs typeface="Raleway"/>
              <a:sym typeface="Raleway"/>
            </a:endParaRPr>
          </a:p>
        </p:txBody>
      </p:sp>
      <p:sp>
        <p:nvSpPr>
          <p:cNvPr id="84" name="Google Shape;84;p14"/>
          <p:cNvSpPr txBox="1">
            <a:spLocks noGrp="1"/>
          </p:cNvSpPr>
          <p:nvPr>
            <p:ph type="body" idx="4294967295"/>
          </p:nvPr>
        </p:nvSpPr>
        <p:spPr>
          <a:xfrm>
            <a:off x="2807850" y="3230575"/>
            <a:ext cx="3579000" cy="1257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700"/>
              </a:spcAft>
              <a:buNone/>
            </a:pPr>
            <a:r>
              <a:rPr lang="es" sz="1300">
                <a:latin typeface="Arial"/>
                <a:ea typeface="Arial"/>
                <a:cs typeface="Arial"/>
                <a:sym typeface="Arial"/>
              </a:rPr>
              <a:t>Matemáticas</a:t>
            </a:r>
            <a:endParaRPr sz="1300">
              <a:solidFill>
                <a:schemeClr val="dk2"/>
              </a:solidFill>
              <a:latin typeface="Arial"/>
              <a:ea typeface="Arial"/>
              <a:cs typeface="Arial"/>
              <a:sym typeface="Arial"/>
            </a:endParaRPr>
          </a:p>
        </p:txBody>
      </p:sp>
      <p:pic>
        <p:nvPicPr>
          <p:cNvPr id="85" name="Google Shape;85;p14"/>
          <p:cNvPicPr preferRelativeResize="0"/>
          <p:nvPr/>
        </p:nvPicPr>
        <p:blipFill>
          <a:blip r:embed="rId5">
            <a:alphaModFix/>
          </a:blip>
          <a:stretch>
            <a:fillRect/>
          </a:stretch>
        </p:blipFill>
        <p:spPr>
          <a:xfrm>
            <a:off x="216900" y="3818975"/>
            <a:ext cx="1064950" cy="1046225"/>
          </a:xfrm>
          <a:prstGeom prst="rect">
            <a:avLst/>
          </a:prstGeom>
          <a:noFill/>
          <a:ln>
            <a:noFill/>
          </a:ln>
        </p:spPr>
      </p:pic>
    </p:spTree>
    <p:extLst>
      <p:ext uri="{BB962C8B-B14F-4D97-AF65-F5344CB8AC3E}">
        <p14:creationId xmlns:p14="http://schemas.microsoft.com/office/powerpoint/2010/main" val="32722057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78"/>
        <p:cNvGrpSpPr/>
        <p:nvPr/>
      </p:nvGrpSpPr>
      <p:grpSpPr>
        <a:xfrm>
          <a:off x="0" y="0"/>
          <a:ext cx="0" cy="0"/>
          <a:chOff x="0" y="0"/>
          <a:chExt cx="0" cy="0"/>
        </a:xfrm>
      </p:grpSpPr>
      <p:pic>
        <p:nvPicPr>
          <p:cNvPr id="79" name="Google Shape;79;p14"/>
          <p:cNvPicPr preferRelativeResize="0"/>
          <p:nvPr/>
        </p:nvPicPr>
        <p:blipFill>
          <a:blip r:embed="rId3">
            <a:alphaModFix/>
          </a:blip>
          <a:stretch>
            <a:fillRect/>
          </a:stretch>
        </p:blipFill>
        <p:spPr>
          <a:xfrm>
            <a:off x="2444700" y="162737"/>
            <a:ext cx="4254600" cy="4818038"/>
          </a:xfrm>
          <a:prstGeom prst="rect">
            <a:avLst/>
          </a:prstGeom>
          <a:noFill/>
          <a:ln>
            <a:noFill/>
          </a:ln>
        </p:spPr>
      </p:pic>
      <p:pic>
        <p:nvPicPr>
          <p:cNvPr id="80" name="Google Shape;80;p14" descr="Trozo de cinta adhesiva que pega una nota a la diapositiva"/>
          <p:cNvPicPr preferRelativeResize="0"/>
          <p:nvPr/>
        </p:nvPicPr>
        <p:blipFill rotWithShape="1">
          <a:blip r:embed="rId4">
            <a:alphaModFix/>
          </a:blip>
          <a:srcRect l="9244" t="5926" r="2118" b="10011"/>
          <a:stretch/>
        </p:blipFill>
        <p:spPr>
          <a:xfrm rot="154828">
            <a:off x="3536000" y="147301"/>
            <a:ext cx="2072000" cy="736050"/>
          </a:xfrm>
          <a:prstGeom prst="rect">
            <a:avLst/>
          </a:prstGeom>
          <a:noFill/>
          <a:ln>
            <a:noFill/>
          </a:ln>
        </p:spPr>
      </p:pic>
      <p:sp>
        <p:nvSpPr>
          <p:cNvPr id="81" name="Google Shape;81;p14"/>
          <p:cNvSpPr txBox="1"/>
          <p:nvPr/>
        </p:nvSpPr>
        <p:spPr>
          <a:xfrm>
            <a:off x="2855550" y="1087899"/>
            <a:ext cx="3432900" cy="3621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s" sz="1700" b="1">
                <a:solidFill>
                  <a:schemeClr val="lt2"/>
                </a:solidFill>
                <a:latin typeface="Raleway"/>
                <a:ea typeface="Raleway"/>
                <a:cs typeface="Raleway"/>
                <a:sym typeface="Raleway"/>
              </a:rPr>
              <a:t>1. Objetivo</a:t>
            </a:r>
            <a:endParaRPr sz="1700" b="1">
              <a:solidFill>
                <a:schemeClr val="lt2"/>
              </a:solidFill>
              <a:latin typeface="Raleway"/>
              <a:ea typeface="Raleway"/>
              <a:cs typeface="Raleway"/>
              <a:sym typeface="Raleway"/>
            </a:endParaRPr>
          </a:p>
        </p:txBody>
      </p:sp>
      <p:sp>
        <p:nvSpPr>
          <p:cNvPr id="82" name="Google Shape;82;p14"/>
          <p:cNvSpPr txBox="1">
            <a:spLocks noGrp="1"/>
          </p:cNvSpPr>
          <p:nvPr>
            <p:ph type="body" idx="4294967295"/>
          </p:nvPr>
        </p:nvSpPr>
        <p:spPr>
          <a:xfrm>
            <a:off x="2855550" y="1377475"/>
            <a:ext cx="3579000" cy="12573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1200">
                <a:latin typeface="Arial"/>
                <a:ea typeface="Arial"/>
                <a:cs typeface="Arial"/>
                <a:sym typeface="Arial"/>
              </a:rPr>
              <a:t>Relacionar las diferentes piezas del ajedrez con su nombre correspondiente.</a:t>
            </a:r>
            <a:endParaRPr sz="1400">
              <a:solidFill>
                <a:schemeClr val="dk2"/>
              </a:solidFill>
              <a:latin typeface="Raleway"/>
              <a:ea typeface="Raleway"/>
              <a:cs typeface="Raleway"/>
              <a:sym typeface="Raleway"/>
            </a:endParaRPr>
          </a:p>
        </p:txBody>
      </p:sp>
      <p:sp>
        <p:nvSpPr>
          <p:cNvPr id="83" name="Google Shape;83;p14"/>
          <p:cNvSpPr txBox="1"/>
          <p:nvPr/>
        </p:nvSpPr>
        <p:spPr>
          <a:xfrm>
            <a:off x="2671650" y="2804875"/>
            <a:ext cx="3715200" cy="4257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s" sz="1700" b="1">
                <a:solidFill>
                  <a:schemeClr val="lt2"/>
                </a:solidFill>
                <a:latin typeface="Raleway"/>
                <a:ea typeface="Raleway"/>
                <a:cs typeface="Raleway"/>
                <a:sym typeface="Raleway"/>
              </a:rPr>
              <a:t>2. Áreas curriculares relacionadas</a:t>
            </a:r>
            <a:endParaRPr sz="1700" b="1">
              <a:solidFill>
                <a:schemeClr val="lt2"/>
              </a:solidFill>
              <a:latin typeface="Raleway"/>
              <a:ea typeface="Raleway"/>
              <a:cs typeface="Raleway"/>
              <a:sym typeface="Raleway"/>
            </a:endParaRPr>
          </a:p>
        </p:txBody>
      </p:sp>
      <p:sp>
        <p:nvSpPr>
          <p:cNvPr id="84" name="Google Shape;84;p14"/>
          <p:cNvSpPr txBox="1">
            <a:spLocks noGrp="1"/>
          </p:cNvSpPr>
          <p:nvPr>
            <p:ph type="body" idx="4294967295"/>
          </p:nvPr>
        </p:nvSpPr>
        <p:spPr>
          <a:xfrm>
            <a:off x="2807850" y="3230575"/>
            <a:ext cx="3579000" cy="1257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700"/>
              </a:spcAft>
              <a:buNone/>
            </a:pPr>
            <a:r>
              <a:rPr lang="es" sz="1200">
                <a:latin typeface="Raleway"/>
                <a:ea typeface="Raleway"/>
                <a:cs typeface="Raleway"/>
                <a:sym typeface="Raleway"/>
              </a:rPr>
              <a:t>Lengua Castellana y Literatura</a:t>
            </a:r>
            <a:endParaRPr sz="1200">
              <a:solidFill>
                <a:schemeClr val="dk2"/>
              </a:solidFill>
              <a:latin typeface="Raleway"/>
              <a:ea typeface="Raleway"/>
              <a:cs typeface="Raleway"/>
              <a:sym typeface="Raleway"/>
            </a:endParaRPr>
          </a:p>
        </p:txBody>
      </p:sp>
      <p:pic>
        <p:nvPicPr>
          <p:cNvPr id="85" name="Google Shape;85;p14"/>
          <p:cNvPicPr preferRelativeResize="0"/>
          <p:nvPr/>
        </p:nvPicPr>
        <p:blipFill>
          <a:blip r:embed="rId5">
            <a:alphaModFix/>
          </a:blip>
          <a:stretch>
            <a:fillRect/>
          </a:stretch>
        </p:blipFill>
        <p:spPr>
          <a:xfrm>
            <a:off x="216900" y="3818975"/>
            <a:ext cx="1064950" cy="1046225"/>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89"/>
        <p:cNvGrpSpPr/>
        <p:nvPr/>
      </p:nvGrpSpPr>
      <p:grpSpPr>
        <a:xfrm>
          <a:off x="0" y="0"/>
          <a:ext cx="0" cy="0"/>
          <a:chOff x="0" y="0"/>
          <a:chExt cx="0" cy="0"/>
        </a:xfrm>
      </p:grpSpPr>
      <p:pic>
        <p:nvPicPr>
          <p:cNvPr id="90" name="Google Shape;90;p15"/>
          <p:cNvPicPr preferRelativeResize="0"/>
          <p:nvPr/>
        </p:nvPicPr>
        <p:blipFill>
          <a:blip r:embed="rId3">
            <a:alphaModFix/>
          </a:blip>
          <a:stretch>
            <a:fillRect/>
          </a:stretch>
        </p:blipFill>
        <p:spPr>
          <a:xfrm>
            <a:off x="2444700" y="162737"/>
            <a:ext cx="4254600" cy="4818038"/>
          </a:xfrm>
          <a:prstGeom prst="rect">
            <a:avLst/>
          </a:prstGeom>
          <a:noFill/>
          <a:ln>
            <a:noFill/>
          </a:ln>
        </p:spPr>
      </p:pic>
      <p:pic>
        <p:nvPicPr>
          <p:cNvPr id="91" name="Google Shape;91;p15" descr="Trozo de cinta adhesiva que pega una nota a la diapositiva"/>
          <p:cNvPicPr preferRelativeResize="0"/>
          <p:nvPr/>
        </p:nvPicPr>
        <p:blipFill rotWithShape="1">
          <a:blip r:embed="rId4">
            <a:alphaModFix/>
          </a:blip>
          <a:srcRect l="9244" t="5926" r="2118" b="10011"/>
          <a:stretch/>
        </p:blipFill>
        <p:spPr>
          <a:xfrm rot="154828">
            <a:off x="3536000" y="147301"/>
            <a:ext cx="2072000" cy="736050"/>
          </a:xfrm>
          <a:prstGeom prst="rect">
            <a:avLst/>
          </a:prstGeom>
          <a:noFill/>
          <a:ln>
            <a:noFill/>
          </a:ln>
        </p:spPr>
      </p:pic>
      <p:sp>
        <p:nvSpPr>
          <p:cNvPr id="92" name="Google Shape;92;p15"/>
          <p:cNvSpPr txBox="1"/>
          <p:nvPr/>
        </p:nvSpPr>
        <p:spPr>
          <a:xfrm>
            <a:off x="2855550" y="1087899"/>
            <a:ext cx="3432900" cy="3621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s" sz="1700" b="1">
                <a:solidFill>
                  <a:schemeClr val="lt2"/>
                </a:solidFill>
                <a:latin typeface="Raleway"/>
                <a:ea typeface="Raleway"/>
                <a:cs typeface="Raleway"/>
                <a:sym typeface="Raleway"/>
              </a:rPr>
              <a:t>3. Desarrollo</a:t>
            </a:r>
            <a:endParaRPr sz="1700" b="1">
              <a:solidFill>
                <a:schemeClr val="lt2"/>
              </a:solidFill>
              <a:latin typeface="Raleway"/>
              <a:ea typeface="Raleway"/>
              <a:cs typeface="Raleway"/>
              <a:sym typeface="Raleway"/>
            </a:endParaRPr>
          </a:p>
        </p:txBody>
      </p:sp>
      <p:sp>
        <p:nvSpPr>
          <p:cNvPr id="93" name="Google Shape;93;p15"/>
          <p:cNvSpPr txBox="1">
            <a:spLocks noGrp="1"/>
          </p:cNvSpPr>
          <p:nvPr>
            <p:ph type="body" idx="4294967295"/>
          </p:nvPr>
        </p:nvSpPr>
        <p:spPr>
          <a:xfrm>
            <a:off x="2782500" y="1377475"/>
            <a:ext cx="3579000" cy="1885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1200">
                <a:latin typeface="Arial"/>
                <a:ea typeface="Arial"/>
                <a:cs typeface="Arial"/>
                <a:sym typeface="Arial"/>
              </a:rPr>
              <a:t>En grupos de cuatro, dos y dos, los alumnos deberán colocar todos los peones y el rey en las casillas que ellos elijan. Por turnos, deberán descubrir la posición de las distintas piezas y del rey, que será la de más valor. Si “hunden” al rey, acaba la partida.</a:t>
            </a:r>
            <a:endParaRPr sz="1200">
              <a:latin typeface="Arial"/>
              <a:ea typeface="Arial"/>
              <a:cs typeface="Arial"/>
              <a:sym typeface="Arial"/>
            </a:endParaRPr>
          </a:p>
          <a:p>
            <a:pPr marL="0" lvl="0" indent="0" algn="just" rtl="0">
              <a:spcBef>
                <a:spcPts val="0"/>
              </a:spcBef>
              <a:spcAft>
                <a:spcPts val="0"/>
              </a:spcAft>
              <a:buNone/>
            </a:pPr>
            <a:r>
              <a:rPr lang="es" sz="1200" b="1">
                <a:latin typeface="Arial"/>
                <a:ea typeface="Arial"/>
                <a:cs typeface="Arial"/>
                <a:sym typeface="Arial"/>
              </a:rPr>
              <a:t>Adaptación</a:t>
            </a:r>
            <a:r>
              <a:rPr lang="es" sz="1200">
                <a:latin typeface="Arial"/>
                <a:ea typeface="Arial"/>
                <a:cs typeface="Arial"/>
                <a:sym typeface="Arial"/>
              </a:rPr>
              <a:t>: se practicará primero el juego tradicional con menos fichas.</a:t>
            </a:r>
            <a:endParaRPr sz="1200">
              <a:latin typeface="Arial"/>
              <a:ea typeface="Arial"/>
              <a:cs typeface="Arial"/>
              <a:sym typeface="Arial"/>
            </a:endParaRPr>
          </a:p>
          <a:p>
            <a:pPr marL="0" lvl="0" indent="0" algn="l" rtl="0">
              <a:lnSpc>
                <a:spcPct val="100000"/>
              </a:lnSpc>
              <a:spcBef>
                <a:spcPts val="0"/>
              </a:spcBef>
              <a:spcAft>
                <a:spcPts val="700"/>
              </a:spcAft>
              <a:buNone/>
            </a:pPr>
            <a:endParaRPr sz="1200">
              <a:latin typeface="Raleway"/>
              <a:ea typeface="Raleway"/>
              <a:cs typeface="Raleway"/>
              <a:sym typeface="Raleway"/>
            </a:endParaRPr>
          </a:p>
        </p:txBody>
      </p:sp>
      <p:sp>
        <p:nvSpPr>
          <p:cNvPr id="94" name="Google Shape;94;p15"/>
          <p:cNvSpPr txBox="1"/>
          <p:nvPr/>
        </p:nvSpPr>
        <p:spPr>
          <a:xfrm>
            <a:off x="2855550" y="3176425"/>
            <a:ext cx="2064900" cy="4257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s" sz="1700" b="1">
                <a:solidFill>
                  <a:schemeClr val="lt2"/>
                </a:solidFill>
                <a:latin typeface="Raleway"/>
                <a:ea typeface="Raleway"/>
                <a:cs typeface="Raleway"/>
                <a:sym typeface="Raleway"/>
              </a:rPr>
              <a:t>4. Materiales</a:t>
            </a:r>
            <a:endParaRPr sz="1700" b="1">
              <a:solidFill>
                <a:schemeClr val="lt2"/>
              </a:solidFill>
              <a:latin typeface="Raleway"/>
              <a:ea typeface="Raleway"/>
              <a:cs typeface="Raleway"/>
              <a:sym typeface="Raleway"/>
            </a:endParaRPr>
          </a:p>
        </p:txBody>
      </p:sp>
      <p:sp>
        <p:nvSpPr>
          <p:cNvPr id="95" name="Google Shape;95;p15"/>
          <p:cNvSpPr txBox="1">
            <a:spLocks noGrp="1"/>
          </p:cNvSpPr>
          <p:nvPr>
            <p:ph type="body" idx="4294967295"/>
          </p:nvPr>
        </p:nvSpPr>
        <p:spPr>
          <a:xfrm>
            <a:off x="2782500" y="3602125"/>
            <a:ext cx="3579000" cy="614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1200">
                <a:latin typeface="Arial"/>
                <a:ea typeface="Arial"/>
                <a:cs typeface="Arial"/>
                <a:sym typeface="Arial"/>
              </a:rPr>
              <a:t>Fichas con el tablero de ajedrez, lápiz, goma…</a:t>
            </a:r>
            <a:endParaRPr sz="1200">
              <a:latin typeface="Arial"/>
              <a:ea typeface="Arial"/>
              <a:cs typeface="Arial"/>
              <a:sym typeface="Arial"/>
            </a:endParaRPr>
          </a:p>
          <a:p>
            <a:pPr marL="0" lvl="0" indent="0" algn="just" rtl="0">
              <a:spcBef>
                <a:spcPts val="0"/>
              </a:spcBef>
              <a:spcAft>
                <a:spcPts val="0"/>
              </a:spcAft>
              <a:buNone/>
            </a:pPr>
            <a:r>
              <a:rPr lang="es" sz="1200" i="1">
                <a:latin typeface="Arial"/>
                <a:ea typeface="Arial"/>
                <a:cs typeface="Arial"/>
                <a:sym typeface="Arial"/>
              </a:rPr>
              <a:t>Ver ficha de actividad: Hundir al rey</a:t>
            </a:r>
            <a:endParaRPr sz="1200" i="1">
              <a:latin typeface="Arial"/>
              <a:ea typeface="Arial"/>
              <a:cs typeface="Arial"/>
              <a:sym typeface="Arial"/>
            </a:endParaRPr>
          </a:p>
          <a:p>
            <a:pPr marL="0" lvl="0" indent="0" algn="l" rtl="0">
              <a:lnSpc>
                <a:spcPct val="100000"/>
              </a:lnSpc>
              <a:spcBef>
                <a:spcPts val="0"/>
              </a:spcBef>
              <a:spcAft>
                <a:spcPts val="700"/>
              </a:spcAft>
              <a:buNone/>
            </a:pPr>
            <a:endParaRPr sz="1200">
              <a:latin typeface="Raleway"/>
              <a:ea typeface="Raleway"/>
              <a:cs typeface="Raleway"/>
              <a:sym typeface="Raleway"/>
            </a:endParaRPr>
          </a:p>
        </p:txBody>
      </p:sp>
      <p:pic>
        <p:nvPicPr>
          <p:cNvPr id="96" name="Google Shape;96;p15"/>
          <p:cNvPicPr preferRelativeResize="0"/>
          <p:nvPr/>
        </p:nvPicPr>
        <p:blipFill>
          <a:blip r:embed="rId5">
            <a:alphaModFix/>
          </a:blip>
          <a:stretch>
            <a:fillRect/>
          </a:stretch>
        </p:blipFill>
        <p:spPr>
          <a:xfrm>
            <a:off x="216900" y="3818975"/>
            <a:ext cx="1064950" cy="1046225"/>
          </a:xfrm>
          <a:prstGeom prst="rect">
            <a:avLst/>
          </a:prstGeom>
          <a:noFill/>
          <a:ln>
            <a:noFill/>
          </a:ln>
        </p:spPr>
      </p:pic>
    </p:spTree>
    <p:extLst>
      <p:ext uri="{BB962C8B-B14F-4D97-AF65-F5344CB8AC3E}">
        <p14:creationId xmlns:p14="http://schemas.microsoft.com/office/powerpoint/2010/main" val="1985298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00"/>
        <p:cNvGrpSpPr/>
        <p:nvPr/>
      </p:nvGrpSpPr>
      <p:grpSpPr>
        <a:xfrm>
          <a:off x="0" y="0"/>
          <a:ext cx="0" cy="0"/>
          <a:chOff x="0" y="0"/>
          <a:chExt cx="0" cy="0"/>
        </a:xfrm>
      </p:grpSpPr>
      <p:pic>
        <p:nvPicPr>
          <p:cNvPr id="101" name="Google Shape;101;p16"/>
          <p:cNvPicPr preferRelativeResize="0"/>
          <p:nvPr/>
        </p:nvPicPr>
        <p:blipFill>
          <a:blip r:embed="rId3">
            <a:alphaModFix/>
          </a:blip>
          <a:stretch>
            <a:fillRect/>
          </a:stretch>
        </p:blipFill>
        <p:spPr>
          <a:xfrm>
            <a:off x="201225" y="228300"/>
            <a:ext cx="7144725" cy="4806225"/>
          </a:xfrm>
          <a:prstGeom prst="rect">
            <a:avLst/>
          </a:prstGeom>
          <a:noFill/>
          <a:ln>
            <a:noFill/>
          </a:ln>
        </p:spPr>
      </p:pic>
      <p:pic>
        <p:nvPicPr>
          <p:cNvPr id="102" name="Google Shape;102;p16" descr="Trozo de cinta adhesiva que pega una nota a la diapositiva"/>
          <p:cNvPicPr preferRelativeResize="0"/>
          <p:nvPr/>
        </p:nvPicPr>
        <p:blipFill rotWithShape="1">
          <a:blip r:embed="rId4">
            <a:alphaModFix/>
          </a:blip>
          <a:srcRect l="9244" t="5926" r="2118" b="10011"/>
          <a:stretch/>
        </p:blipFill>
        <p:spPr>
          <a:xfrm rot="154828">
            <a:off x="2737587" y="156551"/>
            <a:ext cx="2072000" cy="736050"/>
          </a:xfrm>
          <a:prstGeom prst="rect">
            <a:avLst/>
          </a:prstGeom>
          <a:noFill/>
          <a:ln>
            <a:noFill/>
          </a:ln>
        </p:spPr>
      </p:pic>
      <p:pic>
        <p:nvPicPr>
          <p:cNvPr id="103" name="Google Shape;103;p16"/>
          <p:cNvPicPr preferRelativeResize="0"/>
          <p:nvPr/>
        </p:nvPicPr>
        <p:blipFill>
          <a:blip r:embed="rId5">
            <a:alphaModFix/>
          </a:blip>
          <a:stretch>
            <a:fillRect/>
          </a:stretch>
        </p:blipFill>
        <p:spPr>
          <a:xfrm>
            <a:off x="7456500" y="3794800"/>
            <a:ext cx="1064950" cy="1046225"/>
          </a:xfrm>
          <a:prstGeom prst="rect">
            <a:avLst/>
          </a:prstGeom>
          <a:noFill/>
          <a:ln>
            <a:noFill/>
          </a:ln>
        </p:spPr>
      </p:pic>
      <p:pic>
        <p:nvPicPr>
          <p:cNvPr id="104" name="Google Shape;104;p16"/>
          <p:cNvPicPr preferRelativeResize="0"/>
          <p:nvPr/>
        </p:nvPicPr>
        <p:blipFill rotWithShape="1">
          <a:blip r:embed="rId6">
            <a:alphaModFix/>
          </a:blip>
          <a:srcRect b="2987"/>
          <a:stretch/>
        </p:blipFill>
        <p:spPr>
          <a:xfrm>
            <a:off x="1397425" y="938887"/>
            <a:ext cx="2349400" cy="1751525"/>
          </a:xfrm>
          <a:prstGeom prst="rect">
            <a:avLst/>
          </a:prstGeom>
          <a:noFill/>
          <a:ln>
            <a:noFill/>
          </a:ln>
        </p:spPr>
      </p:pic>
      <p:pic>
        <p:nvPicPr>
          <p:cNvPr id="105" name="Google Shape;105;p16"/>
          <p:cNvPicPr preferRelativeResize="0"/>
          <p:nvPr/>
        </p:nvPicPr>
        <p:blipFill>
          <a:blip r:embed="rId7">
            <a:alphaModFix/>
          </a:blip>
          <a:stretch>
            <a:fillRect/>
          </a:stretch>
        </p:blipFill>
        <p:spPr>
          <a:xfrm>
            <a:off x="3801650" y="938889"/>
            <a:ext cx="2349400" cy="1751511"/>
          </a:xfrm>
          <a:prstGeom prst="rect">
            <a:avLst/>
          </a:prstGeom>
          <a:noFill/>
          <a:ln>
            <a:noFill/>
          </a:ln>
        </p:spPr>
      </p:pic>
      <p:pic>
        <p:nvPicPr>
          <p:cNvPr id="106" name="Google Shape;106;p16"/>
          <p:cNvPicPr preferRelativeResize="0"/>
          <p:nvPr/>
        </p:nvPicPr>
        <p:blipFill>
          <a:blip r:embed="rId7">
            <a:alphaModFix/>
          </a:blip>
          <a:stretch>
            <a:fillRect/>
          </a:stretch>
        </p:blipFill>
        <p:spPr>
          <a:xfrm>
            <a:off x="3801650" y="2998289"/>
            <a:ext cx="2349400" cy="1751511"/>
          </a:xfrm>
          <a:prstGeom prst="rect">
            <a:avLst/>
          </a:prstGeom>
          <a:noFill/>
          <a:ln>
            <a:noFill/>
          </a:ln>
        </p:spPr>
      </p:pic>
      <p:pic>
        <p:nvPicPr>
          <p:cNvPr id="107" name="Google Shape;107;p16"/>
          <p:cNvPicPr preferRelativeResize="0"/>
          <p:nvPr/>
        </p:nvPicPr>
        <p:blipFill>
          <a:blip r:embed="rId8">
            <a:alphaModFix/>
          </a:blip>
          <a:stretch>
            <a:fillRect/>
          </a:stretch>
        </p:blipFill>
        <p:spPr>
          <a:xfrm>
            <a:off x="1397425" y="2998300"/>
            <a:ext cx="2349400" cy="1751550"/>
          </a:xfrm>
          <a:prstGeom prst="rect">
            <a:avLst/>
          </a:prstGeom>
          <a:noFill/>
          <a:ln>
            <a:noFill/>
          </a:ln>
        </p:spPr>
      </p:pic>
    </p:spTree>
    <p:extLst>
      <p:ext uri="{BB962C8B-B14F-4D97-AF65-F5344CB8AC3E}">
        <p14:creationId xmlns:p14="http://schemas.microsoft.com/office/powerpoint/2010/main" val="1783821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71"/>
        <p:cNvGrpSpPr/>
        <p:nvPr/>
      </p:nvGrpSpPr>
      <p:grpSpPr>
        <a:xfrm>
          <a:off x="0" y="0"/>
          <a:ext cx="0" cy="0"/>
          <a:chOff x="0" y="0"/>
          <a:chExt cx="0" cy="0"/>
        </a:xfrm>
      </p:grpSpPr>
      <p:sp>
        <p:nvSpPr>
          <p:cNvPr id="72" name="Google Shape;72;p13"/>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MATERIALES Y AJEDREZ</a:t>
            </a:r>
            <a:endParaRPr/>
          </a:p>
          <a:p>
            <a:pPr marL="0" lvl="0" indent="0" algn="l" rtl="0">
              <a:spcBef>
                <a:spcPts val="0"/>
              </a:spcBef>
              <a:spcAft>
                <a:spcPts val="0"/>
              </a:spcAft>
              <a:buNone/>
            </a:pPr>
            <a:r>
              <a:rPr lang="es"/>
              <a:t>¿De qué está hecho?</a:t>
            </a:r>
            <a:endParaRPr/>
          </a:p>
        </p:txBody>
      </p:sp>
      <p:sp>
        <p:nvSpPr>
          <p:cNvPr id="73" name="Google Shape;73;p13"/>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sz="2400"/>
              <a:t>Proyecto Ajedrez - curso 2022/23 - 1º y 2º</a:t>
            </a:r>
            <a:endParaRPr sz="2400"/>
          </a:p>
        </p:txBody>
      </p:sp>
      <p:pic>
        <p:nvPicPr>
          <p:cNvPr id="74" name="Google Shape;74;p13"/>
          <p:cNvPicPr preferRelativeResize="0"/>
          <p:nvPr/>
        </p:nvPicPr>
        <p:blipFill>
          <a:blip r:embed="rId3">
            <a:alphaModFix/>
          </a:blip>
          <a:stretch>
            <a:fillRect/>
          </a:stretch>
        </p:blipFill>
        <p:spPr>
          <a:xfrm>
            <a:off x="216900" y="3818975"/>
            <a:ext cx="1064950" cy="1046225"/>
          </a:xfrm>
          <a:prstGeom prst="rect">
            <a:avLst/>
          </a:prstGeom>
          <a:noFill/>
          <a:ln>
            <a:noFill/>
          </a:ln>
        </p:spPr>
      </p:pic>
    </p:spTree>
    <p:extLst>
      <p:ext uri="{BB962C8B-B14F-4D97-AF65-F5344CB8AC3E}">
        <p14:creationId xmlns:p14="http://schemas.microsoft.com/office/powerpoint/2010/main" val="2794699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78"/>
        <p:cNvGrpSpPr/>
        <p:nvPr/>
      </p:nvGrpSpPr>
      <p:grpSpPr>
        <a:xfrm>
          <a:off x="0" y="0"/>
          <a:ext cx="0" cy="0"/>
          <a:chOff x="0" y="0"/>
          <a:chExt cx="0" cy="0"/>
        </a:xfrm>
      </p:grpSpPr>
      <p:pic>
        <p:nvPicPr>
          <p:cNvPr id="79" name="Google Shape;79;p14"/>
          <p:cNvPicPr preferRelativeResize="0"/>
          <p:nvPr/>
        </p:nvPicPr>
        <p:blipFill>
          <a:blip r:embed="rId3">
            <a:alphaModFix/>
          </a:blip>
          <a:stretch>
            <a:fillRect/>
          </a:stretch>
        </p:blipFill>
        <p:spPr>
          <a:xfrm>
            <a:off x="2444700" y="162737"/>
            <a:ext cx="4254600" cy="4818038"/>
          </a:xfrm>
          <a:prstGeom prst="rect">
            <a:avLst/>
          </a:prstGeom>
          <a:noFill/>
          <a:ln>
            <a:noFill/>
          </a:ln>
        </p:spPr>
      </p:pic>
      <p:pic>
        <p:nvPicPr>
          <p:cNvPr id="80" name="Google Shape;80;p14" descr="Trozo de cinta adhesiva que pega una nota a la diapositiva"/>
          <p:cNvPicPr preferRelativeResize="0"/>
          <p:nvPr/>
        </p:nvPicPr>
        <p:blipFill rotWithShape="1">
          <a:blip r:embed="rId4">
            <a:alphaModFix/>
          </a:blip>
          <a:srcRect l="9244" t="5926" r="2118" b="10011"/>
          <a:stretch/>
        </p:blipFill>
        <p:spPr>
          <a:xfrm rot="154828">
            <a:off x="3536000" y="147301"/>
            <a:ext cx="2072000" cy="736050"/>
          </a:xfrm>
          <a:prstGeom prst="rect">
            <a:avLst/>
          </a:prstGeom>
          <a:noFill/>
          <a:ln>
            <a:noFill/>
          </a:ln>
        </p:spPr>
      </p:pic>
      <p:sp>
        <p:nvSpPr>
          <p:cNvPr id="81" name="Google Shape;81;p14"/>
          <p:cNvSpPr txBox="1"/>
          <p:nvPr/>
        </p:nvSpPr>
        <p:spPr>
          <a:xfrm>
            <a:off x="2855550" y="1087899"/>
            <a:ext cx="3432900" cy="3621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s" sz="1700" b="1">
                <a:solidFill>
                  <a:schemeClr val="lt2"/>
                </a:solidFill>
                <a:latin typeface="Raleway"/>
                <a:ea typeface="Raleway"/>
                <a:cs typeface="Raleway"/>
                <a:sym typeface="Raleway"/>
              </a:rPr>
              <a:t>1. Objetivo</a:t>
            </a:r>
            <a:endParaRPr sz="1700" b="1">
              <a:solidFill>
                <a:schemeClr val="lt2"/>
              </a:solidFill>
              <a:latin typeface="Raleway"/>
              <a:ea typeface="Raleway"/>
              <a:cs typeface="Raleway"/>
              <a:sym typeface="Raleway"/>
            </a:endParaRPr>
          </a:p>
        </p:txBody>
      </p:sp>
      <p:sp>
        <p:nvSpPr>
          <p:cNvPr id="82" name="Google Shape;82;p14"/>
          <p:cNvSpPr txBox="1">
            <a:spLocks noGrp="1"/>
          </p:cNvSpPr>
          <p:nvPr>
            <p:ph type="body" idx="4294967295"/>
          </p:nvPr>
        </p:nvSpPr>
        <p:spPr>
          <a:xfrm>
            <a:off x="2855550" y="1377475"/>
            <a:ext cx="3579000" cy="12573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1300">
                <a:latin typeface="Raleway"/>
                <a:ea typeface="Raleway"/>
                <a:cs typeface="Raleway"/>
                <a:sym typeface="Raleway"/>
              </a:rPr>
              <a:t>Familiarizarse con los materiales con los que se fabrica el tablero y piezas de ajedrez, y ser capaz de identificar los principales (madera, plástico, cristal…..)</a:t>
            </a:r>
            <a:endParaRPr sz="1300">
              <a:solidFill>
                <a:schemeClr val="dk2"/>
              </a:solidFill>
              <a:latin typeface="Raleway"/>
              <a:ea typeface="Raleway"/>
              <a:cs typeface="Raleway"/>
              <a:sym typeface="Raleway"/>
            </a:endParaRPr>
          </a:p>
        </p:txBody>
      </p:sp>
      <p:sp>
        <p:nvSpPr>
          <p:cNvPr id="83" name="Google Shape;83;p14"/>
          <p:cNvSpPr txBox="1"/>
          <p:nvPr/>
        </p:nvSpPr>
        <p:spPr>
          <a:xfrm>
            <a:off x="2671650" y="2804875"/>
            <a:ext cx="3715200" cy="4257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s" sz="1700" b="1">
                <a:solidFill>
                  <a:schemeClr val="lt2"/>
                </a:solidFill>
                <a:latin typeface="Raleway"/>
                <a:ea typeface="Raleway"/>
                <a:cs typeface="Raleway"/>
                <a:sym typeface="Raleway"/>
              </a:rPr>
              <a:t>2. Áreas curriculares relacionadas</a:t>
            </a:r>
            <a:endParaRPr sz="1700" b="1">
              <a:solidFill>
                <a:schemeClr val="lt2"/>
              </a:solidFill>
              <a:latin typeface="Raleway"/>
              <a:ea typeface="Raleway"/>
              <a:cs typeface="Raleway"/>
              <a:sym typeface="Raleway"/>
            </a:endParaRPr>
          </a:p>
        </p:txBody>
      </p:sp>
      <p:sp>
        <p:nvSpPr>
          <p:cNvPr id="84" name="Google Shape;84;p14"/>
          <p:cNvSpPr txBox="1">
            <a:spLocks noGrp="1"/>
          </p:cNvSpPr>
          <p:nvPr>
            <p:ph type="body" idx="4294967295"/>
          </p:nvPr>
        </p:nvSpPr>
        <p:spPr>
          <a:xfrm>
            <a:off x="2807850" y="3230575"/>
            <a:ext cx="3579000" cy="1257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700"/>
              </a:spcAft>
              <a:buNone/>
            </a:pPr>
            <a:r>
              <a:rPr lang="es" sz="1200">
                <a:latin typeface="Raleway"/>
                <a:ea typeface="Raleway"/>
                <a:cs typeface="Raleway"/>
                <a:sym typeface="Raleway"/>
              </a:rPr>
              <a:t>Ciencias Naturales</a:t>
            </a:r>
            <a:endParaRPr sz="1200">
              <a:solidFill>
                <a:schemeClr val="dk2"/>
              </a:solidFill>
              <a:latin typeface="Raleway"/>
              <a:ea typeface="Raleway"/>
              <a:cs typeface="Raleway"/>
              <a:sym typeface="Raleway"/>
            </a:endParaRPr>
          </a:p>
        </p:txBody>
      </p:sp>
      <p:pic>
        <p:nvPicPr>
          <p:cNvPr id="85" name="Google Shape;85;p14"/>
          <p:cNvPicPr preferRelativeResize="0"/>
          <p:nvPr/>
        </p:nvPicPr>
        <p:blipFill>
          <a:blip r:embed="rId5">
            <a:alphaModFix/>
          </a:blip>
          <a:stretch>
            <a:fillRect/>
          </a:stretch>
        </p:blipFill>
        <p:spPr>
          <a:xfrm>
            <a:off x="216900" y="3818975"/>
            <a:ext cx="1064950" cy="1046225"/>
          </a:xfrm>
          <a:prstGeom prst="rect">
            <a:avLst/>
          </a:prstGeom>
          <a:noFill/>
          <a:ln>
            <a:noFill/>
          </a:ln>
        </p:spPr>
      </p:pic>
    </p:spTree>
    <p:extLst>
      <p:ext uri="{BB962C8B-B14F-4D97-AF65-F5344CB8AC3E}">
        <p14:creationId xmlns:p14="http://schemas.microsoft.com/office/powerpoint/2010/main" val="1482214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89"/>
        <p:cNvGrpSpPr/>
        <p:nvPr/>
      </p:nvGrpSpPr>
      <p:grpSpPr>
        <a:xfrm>
          <a:off x="0" y="0"/>
          <a:ext cx="0" cy="0"/>
          <a:chOff x="0" y="0"/>
          <a:chExt cx="0" cy="0"/>
        </a:xfrm>
      </p:grpSpPr>
      <p:pic>
        <p:nvPicPr>
          <p:cNvPr id="90" name="Google Shape;90;p15"/>
          <p:cNvPicPr preferRelativeResize="0"/>
          <p:nvPr/>
        </p:nvPicPr>
        <p:blipFill>
          <a:blip r:embed="rId3">
            <a:alphaModFix/>
          </a:blip>
          <a:stretch>
            <a:fillRect/>
          </a:stretch>
        </p:blipFill>
        <p:spPr>
          <a:xfrm>
            <a:off x="2444700" y="260812"/>
            <a:ext cx="4254600" cy="4818038"/>
          </a:xfrm>
          <a:prstGeom prst="rect">
            <a:avLst/>
          </a:prstGeom>
          <a:noFill/>
          <a:ln>
            <a:noFill/>
          </a:ln>
        </p:spPr>
      </p:pic>
      <p:pic>
        <p:nvPicPr>
          <p:cNvPr id="91" name="Google Shape;91;p15" descr="Trozo de cinta adhesiva que pega una nota a la diapositiva"/>
          <p:cNvPicPr preferRelativeResize="0"/>
          <p:nvPr/>
        </p:nvPicPr>
        <p:blipFill rotWithShape="1">
          <a:blip r:embed="rId4">
            <a:alphaModFix/>
          </a:blip>
          <a:srcRect l="9244" t="5926" r="2118" b="10011"/>
          <a:stretch/>
        </p:blipFill>
        <p:spPr>
          <a:xfrm rot="154828">
            <a:off x="3536000" y="147301"/>
            <a:ext cx="2072000" cy="736050"/>
          </a:xfrm>
          <a:prstGeom prst="rect">
            <a:avLst/>
          </a:prstGeom>
          <a:noFill/>
          <a:ln>
            <a:noFill/>
          </a:ln>
        </p:spPr>
      </p:pic>
      <p:sp>
        <p:nvSpPr>
          <p:cNvPr id="92" name="Google Shape;92;p15"/>
          <p:cNvSpPr txBox="1"/>
          <p:nvPr/>
        </p:nvSpPr>
        <p:spPr>
          <a:xfrm>
            <a:off x="2855550" y="1087899"/>
            <a:ext cx="3432900" cy="3621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s" sz="1700" b="1">
                <a:solidFill>
                  <a:schemeClr val="lt2"/>
                </a:solidFill>
                <a:latin typeface="Raleway"/>
                <a:ea typeface="Raleway"/>
                <a:cs typeface="Raleway"/>
                <a:sym typeface="Raleway"/>
              </a:rPr>
              <a:t>3. Desarrollo</a:t>
            </a:r>
            <a:endParaRPr sz="1700" b="1">
              <a:solidFill>
                <a:schemeClr val="lt2"/>
              </a:solidFill>
              <a:latin typeface="Raleway"/>
              <a:ea typeface="Raleway"/>
              <a:cs typeface="Raleway"/>
              <a:sym typeface="Raleway"/>
            </a:endParaRPr>
          </a:p>
        </p:txBody>
      </p:sp>
      <p:sp>
        <p:nvSpPr>
          <p:cNvPr id="93" name="Google Shape;93;p15"/>
          <p:cNvSpPr txBox="1">
            <a:spLocks noGrp="1"/>
          </p:cNvSpPr>
          <p:nvPr>
            <p:ph type="body" idx="4294967295"/>
          </p:nvPr>
        </p:nvSpPr>
        <p:spPr>
          <a:xfrm>
            <a:off x="2807850" y="1384300"/>
            <a:ext cx="3579000" cy="21996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1200">
                <a:latin typeface="Arial"/>
                <a:ea typeface="Arial"/>
                <a:cs typeface="Arial"/>
                <a:sym typeface="Arial"/>
              </a:rPr>
              <a:t>Por grupos, Los alumnos irán pasando por 5 estaciones de trabajo, en cada cual habrá un tablero y piezas de ajedrez fabricados de un material diferente en cada caso. Con ayuda de los sentidos (vista, tacto…) deberá rellenar una hoja de registro escribiendo las características principales de esos materiales.</a:t>
            </a:r>
            <a:endParaRPr sz="1200">
              <a:latin typeface="Arial"/>
              <a:ea typeface="Arial"/>
              <a:cs typeface="Arial"/>
              <a:sym typeface="Arial"/>
            </a:endParaRPr>
          </a:p>
          <a:p>
            <a:pPr marL="0" lvl="0" indent="0" algn="just" rtl="0">
              <a:spcBef>
                <a:spcPts val="0"/>
              </a:spcBef>
              <a:spcAft>
                <a:spcPts val="0"/>
              </a:spcAft>
              <a:buNone/>
            </a:pPr>
            <a:r>
              <a:rPr lang="es" sz="1200" b="1">
                <a:latin typeface="Arial"/>
                <a:ea typeface="Arial"/>
                <a:cs typeface="Arial"/>
                <a:sym typeface="Arial"/>
              </a:rPr>
              <a:t>Adaptación: </a:t>
            </a:r>
            <a:r>
              <a:rPr lang="es" sz="1200">
                <a:latin typeface="Arial"/>
                <a:ea typeface="Arial"/>
                <a:cs typeface="Arial"/>
                <a:sym typeface="Arial"/>
              </a:rPr>
              <a:t>se realizará la actividad de forma oral, añadiendo el descubrimiento a través del tacto, con los objetos dentro de una bolsa,</a:t>
            </a:r>
            <a:endParaRPr sz="1200">
              <a:latin typeface="Arial"/>
              <a:ea typeface="Arial"/>
              <a:cs typeface="Arial"/>
              <a:sym typeface="Arial"/>
            </a:endParaRPr>
          </a:p>
          <a:p>
            <a:pPr marL="0" lvl="0" indent="0" algn="l" rtl="0">
              <a:lnSpc>
                <a:spcPct val="100000"/>
              </a:lnSpc>
              <a:spcBef>
                <a:spcPts val="0"/>
              </a:spcBef>
              <a:spcAft>
                <a:spcPts val="700"/>
              </a:spcAft>
              <a:buNone/>
            </a:pPr>
            <a:endParaRPr sz="1200">
              <a:latin typeface="Raleway"/>
              <a:ea typeface="Raleway"/>
              <a:cs typeface="Raleway"/>
              <a:sym typeface="Raleway"/>
            </a:endParaRPr>
          </a:p>
        </p:txBody>
      </p:sp>
      <p:sp>
        <p:nvSpPr>
          <p:cNvPr id="94" name="Google Shape;94;p15"/>
          <p:cNvSpPr txBox="1"/>
          <p:nvPr/>
        </p:nvSpPr>
        <p:spPr>
          <a:xfrm>
            <a:off x="2807850" y="3583775"/>
            <a:ext cx="2064900" cy="4257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s" sz="1700" b="1">
                <a:solidFill>
                  <a:schemeClr val="lt2"/>
                </a:solidFill>
                <a:latin typeface="Raleway"/>
                <a:ea typeface="Raleway"/>
                <a:cs typeface="Raleway"/>
                <a:sym typeface="Raleway"/>
              </a:rPr>
              <a:t>4. Materiales</a:t>
            </a:r>
            <a:endParaRPr sz="1700" b="1">
              <a:solidFill>
                <a:schemeClr val="lt2"/>
              </a:solidFill>
              <a:latin typeface="Raleway"/>
              <a:ea typeface="Raleway"/>
              <a:cs typeface="Raleway"/>
              <a:sym typeface="Raleway"/>
            </a:endParaRPr>
          </a:p>
        </p:txBody>
      </p:sp>
      <p:sp>
        <p:nvSpPr>
          <p:cNvPr id="95" name="Google Shape;95;p15"/>
          <p:cNvSpPr txBox="1">
            <a:spLocks noGrp="1"/>
          </p:cNvSpPr>
          <p:nvPr>
            <p:ph type="body" idx="4294967295"/>
          </p:nvPr>
        </p:nvSpPr>
        <p:spPr>
          <a:xfrm>
            <a:off x="2782500" y="4016738"/>
            <a:ext cx="3579000" cy="650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1200">
                <a:latin typeface="Arial"/>
                <a:ea typeface="Arial"/>
                <a:cs typeface="Arial"/>
                <a:sym typeface="Arial"/>
              </a:rPr>
              <a:t>Tablero y piezas de madera, cristal, plástico, magnético y  plastilina, y hoja de registro.</a:t>
            </a:r>
            <a:endParaRPr sz="1200">
              <a:latin typeface="Arial"/>
              <a:ea typeface="Arial"/>
              <a:cs typeface="Arial"/>
              <a:sym typeface="Arial"/>
            </a:endParaRPr>
          </a:p>
          <a:p>
            <a:pPr marL="0" lvl="0" indent="0" algn="just" rtl="0">
              <a:spcBef>
                <a:spcPts val="0"/>
              </a:spcBef>
              <a:spcAft>
                <a:spcPts val="0"/>
              </a:spcAft>
              <a:buNone/>
            </a:pPr>
            <a:r>
              <a:rPr lang="es" sz="1200" i="1">
                <a:latin typeface="Arial"/>
                <a:ea typeface="Arial"/>
                <a:cs typeface="Arial"/>
                <a:sym typeface="Arial"/>
              </a:rPr>
              <a:t>Ver Ficha de actividad: Materiales y ajedrez</a:t>
            </a:r>
            <a:endParaRPr sz="1200" i="1">
              <a:latin typeface="Arial"/>
              <a:ea typeface="Arial"/>
              <a:cs typeface="Arial"/>
              <a:sym typeface="Arial"/>
            </a:endParaRPr>
          </a:p>
          <a:p>
            <a:pPr marL="0" lvl="0" indent="0" algn="l" rtl="0">
              <a:lnSpc>
                <a:spcPct val="100000"/>
              </a:lnSpc>
              <a:spcBef>
                <a:spcPts val="0"/>
              </a:spcBef>
              <a:spcAft>
                <a:spcPts val="700"/>
              </a:spcAft>
              <a:buNone/>
            </a:pPr>
            <a:endParaRPr sz="1200">
              <a:latin typeface="Raleway"/>
              <a:ea typeface="Raleway"/>
              <a:cs typeface="Raleway"/>
              <a:sym typeface="Raleway"/>
            </a:endParaRPr>
          </a:p>
        </p:txBody>
      </p:sp>
      <p:pic>
        <p:nvPicPr>
          <p:cNvPr id="96" name="Google Shape;96;p15"/>
          <p:cNvPicPr preferRelativeResize="0"/>
          <p:nvPr/>
        </p:nvPicPr>
        <p:blipFill>
          <a:blip r:embed="rId5">
            <a:alphaModFix/>
          </a:blip>
          <a:stretch>
            <a:fillRect/>
          </a:stretch>
        </p:blipFill>
        <p:spPr>
          <a:xfrm>
            <a:off x="216900" y="3818975"/>
            <a:ext cx="1064950" cy="1046225"/>
          </a:xfrm>
          <a:prstGeom prst="rect">
            <a:avLst/>
          </a:prstGeom>
          <a:noFill/>
          <a:ln>
            <a:noFill/>
          </a:ln>
        </p:spPr>
      </p:pic>
    </p:spTree>
    <p:extLst>
      <p:ext uri="{BB962C8B-B14F-4D97-AF65-F5344CB8AC3E}">
        <p14:creationId xmlns:p14="http://schemas.microsoft.com/office/powerpoint/2010/main" val="3012246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00"/>
        <p:cNvGrpSpPr/>
        <p:nvPr/>
      </p:nvGrpSpPr>
      <p:grpSpPr>
        <a:xfrm>
          <a:off x="0" y="0"/>
          <a:ext cx="0" cy="0"/>
          <a:chOff x="0" y="0"/>
          <a:chExt cx="0" cy="0"/>
        </a:xfrm>
      </p:grpSpPr>
      <p:pic>
        <p:nvPicPr>
          <p:cNvPr id="101" name="Google Shape;101;p16"/>
          <p:cNvPicPr preferRelativeResize="0"/>
          <p:nvPr/>
        </p:nvPicPr>
        <p:blipFill>
          <a:blip r:embed="rId3">
            <a:alphaModFix/>
          </a:blip>
          <a:stretch>
            <a:fillRect/>
          </a:stretch>
        </p:blipFill>
        <p:spPr>
          <a:xfrm>
            <a:off x="187800" y="401425"/>
            <a:ext cx="7158149" cy="4565950"/>
          </a:xfrm>
          <a:prstGeom prst="rect">
            <a:avLst/>
          </a:prstGeom>
          <a:noFill/>
          <a:ln>
            <a:noFill/>
          </a:ln>
        </p:spPr>
      </p:pic>
      <p:pic>
        <p:nvPicPr>
          <p:cNvPr id="102" name="Google Shape;102;p16" descr="Trozo de cinta adhesiva que pega una nota a la diapositiva"/>
          <p:cNvPicPr preferRelativeResize="0"/>
          <p:nvPr/>
        </p:nvPicPr>
        <p:blipFill rotWithShape="1">
          <a:blip r:embed="rId4">
            <a:alphaModFix/>
          </a:blip>
          <a:srcRect l="9244" t="5926" r="2118" b="10011"/>
          <a:stretch/>
        </p:blipFill>
        <p:spPr>
          <a:xfrm rot="154828">
            <a:off x="2730875" y="317701"/>
            <a:ext cx="2072000" cy="736050"/>
          </a:xfrm>
          <a:prstGeom prst="rect">
            <a:avLst/>
          </a:prstGeom>
          <a:noFill/>
          <a:ln>
            <a:noFill/>
          </a:ln>
        </p:spPr>
      </p:pic>
      <p:pic>
        <p:nvPicPr>
          <p:cNvPr id="103" name="Google Shape;103;p16"/>
          <p:cNvPicPr preferRelativeResize="0"/>
          <p:nvPr/>
        </p:nvPicPr>
        <p:blipFill>
          <a:blip r:embed="rId5">
            <a:alphaModFix/>
          </a:blip>
          <a:stretch>
            <a:fillRect/>
          </a:stretch>
        </p:blipFill>
        <p:spPr>
          <a:xfrm>
            <a:off x="7456500" y="3794800"/>
            <a:ext cx="1064950" cy="1046225"/>
          </a:xfrm>
          <a:prstGeom prst="rect">
            <a:avLst/>
          </a:prstGeom>
          <a:noFill/>
          <a:ln>
            <a:noFill/>
          </a:ln>
        </p:spPr>
      </p:pic>
      <p:pic>
        <p:nvPicPr>
          <p:cNvPr id="104" name="Google Shape;104;p16"/>
          <p:cNvPicPr preferRelativeResize="0"/>
          <p:nvPr/>
        </p:nvPicPr>
        <p:blipFill rotWithShape="1">
          <a:blip r:embed="rId6">
            <a:alphaModFix/>
          </a:blip>
          <a:srcRect t="22739" b="20861"/>
          <a:stretch/>
        </p:blipFill>
        <p:spPr>
          <a:xfrm>
            <a:off x="572225" y="1208649"/>
            <a:ext cx="2143125" cy="1208675"/>
          </a:xfrm>
          <a:prstGeom prst="rect">
            <a:avLst/>
          </a:prstGeom>
          <a:noFill/>
          <a:ln>
            <a:noFill/>
          </a:ln>
        </p:spPr>
      </p:pic>
      <p:pic>
        <p:nvPicPr>
          <p:cNvPr id="105" name="Google Shape;105;p16"/>
          <p:cNvPicPr preferRelativeResize="0"/>
          <p:nvPr/>
        </p:nvPicPr>
        <p:blipFill rotWithShape="1">
          <a:blip r:embed="rId7">
            <a:alphaModFix/>
          </a:blip>
          <a:srcRect t="9626" b="10552"/>
          <a:stretch/>
        </p:blipFill>
        <p:spPr>
          <a:xfrm>
            <a:off x="3130625" y="1208650"/>
            <a:ext cx="2103050" cy="1678675"/>
          </a:xfrm>
          <a:prstGeom prst="rect">
            <a:avLst/>
          </a:prstGeom>
          <a:noFill/>
          <a:ln>
            <a:noFill/>
          </a:ln>
        </p:spPr>
      </p:pic>
      <p:pic>
        <p:nvPicPr>
          <p:cNvPr id="106" name="Google Shape;106;p16"/>
          <p:cNvPicPr preferRelativeResize="0"/>
          <p:nvPr/>
        </p:nvPicPr>
        <p:blipFill rotWithShape="1">
          <a:blip r:embed="rId8">
            <a:alphaModFix/>
          </a:blip>
          <a:srcRect t="16114" b="14547"/>
          <a:stretch/>
        </p:blipFill>
        <p:spPr>
          <a:xfrm>
            <a:off x="437925" y="2981350"/>
            <a:ext cx="2619375" cy="1208675"/>
          </a:xfrm>
          <a:prstGeom prst="rect">
            <a:avLst/>
          </a:prstGeom>
          <a:noFill/>
          <a:ln>
            <a:noFill/>
          </a:ln>
        </p:spPr>
      </p:pic>
      <p:pic>
        <p:nvPicPr>
          <p:cNvPr id="107" name="Google Shape;107;p16"/>
          <p:cNvPicPr preferRelativeResize="0"/>
          <p:nvPr/>
        </p:nvPicPr>
        <p:blipFill rotWithShape="1">
          <a:blip r:embed="rId9">
            <a:alphaModFix/>
          </a:blip>
          <a:srcRect l="38706" b="66221"/>
          <a:stretch/>
        </p:blipFill>
        <p:spPr>
          <a:xfrm>
            <a:off x="2916097" y="3599677"/>
            <a:ext cx="1902300" cy="1105048"/>
          </a:xfrm>
          <a:prstGeom prst="rect">
            <a:avLst/>
          </a:prstGeom>
          <a:noFill/>
          <a:ln>
            <a:noFill/>
          </a:ln>
        </p:spPr>
      </p:pic>
      <p:pic>
        <p:nvPicPr>
          <p:cNvPr id="108" name="Google Shape;108;p16"/>
          <p:cNvPicPr preferRelativeResize="0"/>
          <p:nvPr/>
        </p:nvPicPr>
        <p:blipFill rotWithShape="1">
          <a:blip r:embed="rId10">
            <a:alphaModFix/>
          </a:blip>
          <a:srcRect l="15738" t="47936" r="24211" b="2455"/>
          <a:stretch/>
        </p:blipFill>
        <p:spPr>
          <a:xfrm>
            <a:off x="4955475" y="2571753"/>
            <a:ext cx="2103050" cy="1158197"/>
          </a:xfrm>
          <a:prstGeom prst="rect">
            <a:avLst/>
          </a:prstGeom>
          <a:noFill/>
          <a:ln>
            <a:noFill/>
          </a:ln>
        </p:spPr>
      </p:pic>
    </p:spTree>
    <p:extLst>
      <p:ext uri="{BB962C8B-B14F-4D97-AF65-F5344CB8AC3E}">
        <p14:creationId xmlns:p14="http://schemas.microsoft.com/office/powerpoint/2010/main" val="10783234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12"/>
        <p:cNvGrpSpPr/>
        <p:nvPr/>
      </p:nvGrpSpPr>
      <p:grpSpPr>
        <a:xfrm>
          <a:off x="0" y="0"/>
          <a:ext cx="0" cy="0"/>
          <a:chOff x="0" y="0"/>
          <a:chExt cx="0" cy="0"/>
        </a:xfrm>
      </p:grpSpPr>
      <p:pic>
        <p:nvPicPr>
          <p:cNvPr id="113" name="Google Shape;113;p17"/>
          <p:cNvPicPr preferRelativeResize="0"/>
          <p:nvPr/>
        </p:nvPicPr>
        <p:blipFill rotWithShape="1">
          <a:blip r:embed="rId3">
            <a:alphaModFix/>
          </a:blip>
          <a:srcRect t="-1130" b="4484"/>
          <a:stretch/>
        </p:blipFill>
        <p:spPr>
          <a:xfrm>
            <a:off x="-147725" y="391950"/>
            <a:ext cx="8151700" cy="4590401"/>
          </a:xfrm>
          <a:prstGeom prst="rect">
            <a:avLst/>
          </a:prstGeom>
          <a:noFill/>
          <a:ln>
            <a:noFill/>
          </a:ln>
        </p:spPr>
      </p:pic>
      <p:pic>
        <p:nvPicPr>
          <p:cNvPr id="114" name="Google Shape;114;p17" descr="Trozo de cinta adhesiva que pega una nota a la diapositiva"/>
          <p:cNvPicPr preferRelativeResize="0"/>
          <p:nvPr/>
        </p:nvPicPr>
        <p:blipFill rotWithShape="1">
          <a:blip r:embed="rId4">
            <a:alphaModFix/>
          </a:blip>
          <a:srcRect l="9244" t="5926" r="2118" b="10011"/>
          <a:stretch/>
        </p:blipFill>
        <p:spPr>
          <a:xfrm rot="154828">
            <a:off x="2992737" y="46276"/>
            <a:ext cx="2072000" cy="736050"/>
          </a:xfrm>
          <a:prstGeom prst="rect">
            <a:avLst/>
          </a:prstGeom>
          <a:noFill/>
          <a:ln>
            <a:noFill/>
          </a:ln>
        </p:spPr>
      </p:pic>
      <p:pic>
        <p:nvPicPr>
          <p:cNvPr id="115" name="Google Shape;115;p17"/>
          <p:cNvPicPr preferRelativeResize="0"/>
          <p:nvPr/>
        </p:nvPicPr>
        <p:blipFill>
          <a:blip r:embed="rId5">
            <a:alphaModFix/>
          </a:blip>
          <a:stretch>
            <a:fillRect/>
          </a:stretch>
        </p:blipFill>
        <p:spPr>
          <a:xfrm>
            <a:off x="7751950" y="3808225"/>
            <a:ext cx="1064950" cy="1046225"/>
          </a:xfrm>
          <a:prstGeom prst="rect">
            <a:avLst/>
          </a:prstGeom>
          <a:noFill/>
          <a:ln>
            <a:noFill/>
          </a:ln>
        </p:spPr>
      </p:pic>
      <p:pic>
        <p:nvPicPr>
          <p:cNvPr id="116" name="Google Shape;116;p17"/>
          <p:cNvPicPr preferRelativeResize="0"/>
          <p:nvPr/>
        </p:nvPicPr>
        <p:blipFill>
          <a:blip r:embed="rId6">
            <a:alphaModFix/>
          </a:blip>
          <a:stretch>
            <a:fillRect/>
          </a:stretch>
        </p:blipFill>
        <p:spPr>
          <a:xfrm>
            <a:off x="202400" y="1216935"/>
            <a:ext cx="7451450" cy="3447065"/>
          </a:xfrm>
          <a:prstGeom prst="rect">
            <a:avLst/>
          </a:prstGeom>
          <a:noFill/>
          <a:ln>
            <a:noFill/>
          </a:ln>
        </p:spPr>
      </p:pic>
    </p:spTree>
    <p:extLst>
      <p:ext uri="{BB962C8B-B14F-4D97-AF65-F5344CB8AC3E}">
        <p14:creationId xmlns:p14="http://schemas.microsoft.com/office/powerpoint/2010/main" val="27238887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71"/>
        <p:cNvGrpSpPr/>
        <p:nvPr/>
      </p:nvGrpSpPr>
      <p:grpSpPr>
        <a:xfrm>
          <a:off x="0" y="0"/>
          <a:ext cx="0" cy="0"/>
          <a:chOff x="0" y="0"/>
          <a:chExt cx="0" cy="0"/>
        </a:xfrm>
      </p:grpSpPr>
      <p:sp>
        <p:nvSpPr>
          <p:cNvPr id="72" name="Google Shape;72;p13"/>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ESCRITURA CREATIVA</a:t>
            </a:r>
            <a:endParaRPr/>
          </a:p>
          <a:p>
            <a:pPr marL="0" lvl="0" indent="0" algn="l" rtl="0">
              <a:spcBef>
                <a:spcPts val="0"/>
              </a:spcBef>
              <a:spcAft>
                <a:spcPts val="0"/>
              </a:spcAft>
              <a:buNone/>
            </a:pPr>
            <a:r>
              <a:rPr lang="es"/>
              <a:t>Historias de ajedrez</a:t>
            </a:r>
            <a:endParaRPr/>
          </a:p>
        </p:txBody>
      </p:sp>
      <p:sp>
        <p:nvSpPr>
          <p:cNvPr id="73" name="Google Shape;73;p13"/>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sz="2400"/>
              <a:t>Proyecto Ajedrez - curso 2022/23 - 1º y 2º</a:t>
            </a:r>
            <a:endParaRPr sz="2400"/>
          </a:p>
        </p:txBody>
      </p:sp>
      <p:pic>
        <p:nvPicPr>
          <p:cNvPr id="74" name="Google Shape;74;p13"/>
          <p:cNvPicPr preferRelativeResize="0"/>
          <p:nvPr/>
        </p:nvPicPr>
        <p:blipFill>
          <a:blip r:embed="rId3">
            <a:alphaModFix/>
          </a:blip>
          <a:stretch>
            <a:fillRect/>
          </a:stretch>
        </p:blipFill>
        <p:spPr>
          <a:xfrm>
            <a:off x="216900" y="3818975"/>
            <a:ext cx="1064950" cy="1046225"/>
          </a:xfrm>
          <a:prstGeom prst="rect">
            <a:avLst/>
          </a:prstGeom>
          <a:noFill/>
          <a:ln>
            <a:noFill/>
          </a:ln>
        </p:spPr>
      </p:pic>
    </p:spTree>
    <p:extLst>
      <p:ext uri="{BB962C8B-B14F-4D97-AF65-F5344CB8AC3E}">
        <p14:creationId xmlns:p14="http://schemas.microsoft.com/office/powerpoint/2010/main" val="3253415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78"/>
        <p:cNvGrpSpPr/>
        <p:nvPr/>
      </p:nvGrpSpPr>
      <p:grpSpPr>
        <a:xfrm>
          <a:off x="0" y="0"/>
          <a:ext cx="0" cy="0"/>
          <a:chOff x="0" y="0"/>
          <a:chExt cx="0" cy="0"/>
        </a:xfrm>
      </p:grpSpPr>
      <p:pic>
        <p:nvPicPr>
          <p:cNvPr id="79" name="Google Shape;79;p14"/>
          <p:cNvPicPr preferRelativeResize="0"/>
          <p:nvPr/>
        </p:nvPicPr>
        <p:blipFill>
          <a:blip r:embed="rId3">
            <a:alphaModFix/>
          </a:blip>
          <a:stretch>
            <a:fillRect/>
          </a:stretch>
        </p:blipFill>
        <p:spPr>
          <a:xfrm>
            <a:off x="2444700" y="162737"/>
            <a:ext cx="4254600" cy="4818038"/>
          </a:xfrm>
          <a:prstGeom prst="rect">
            <a:avLst/>
          </a:prstGeom>
          <a:noFill/>
          <a:ln>
            <a:noFill/>
          </a:ln>
        </p:spPr>
      </p:pic>
      <p:pic>
        <p:nvPicPr>
          <p:cNvPr id="80" name="Google Shape;80;p14" descr="Trozo de cinta adhesiva que pega una nota a la diapositiva"/>
          <p:cNvPicPr preferRelativeResize="0"/>
          <p:nvPr/>
        </p:nvPicPr>
        <p:blipFill rotWithShape="1">
          <a:blip r:embed="rId4">
            <a:alphaModFix/>
          </a:blip>
          <a:srcRect l="9244" t="5926" r="2118" b="10011"/>
          <a:stretch/>
        </p:blipFill>
        <p:spPr>
          <a:xfrm rot="154828">
            <a:off x="3536000" y="147301"/>
            <a:ext cx="2072000" cy="736050"/>
          </a:xfrm>
          <a:prstGeom prst="rect">
            <a:avLst/>
          </a:prstGeom>
          <a:noFill/>
          <a:ln>
            <a:noFill/>
          </a:ln>
        </p:spPr>
      </p:pic>
      <p:sp>
        <p:nvSpPr>
          <p:cNvPr id="81" name="Google Shape;81;p14"/>
          <p:cNvSpPr txBox="1"/>
          <p:nvPr/>
        </p:nvSpPr>
        <p:spPr>
          <a:xfrm>
            <a:off x="2855550" y="1087899"/>
            <a:ext cx="3432900" cy="3621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s" sz="1700" b="1">
                <a:solidFill>
                  <a:schemeClr val="lt2"/>
                </a:solidFill>
                <a:latin typeface="Raleway"/>
                <a:ea typeface="Raleway"/>
                <a:cs typeface="Raleway"/>
                <a:sym typeface="Raleway"/>
              </a:rPr>
              <a:t>1. Objetivo</a:t>
            </a:r>
            <a:endParaRPr sz="1700" b="1">
              <a:solidFill>
                <a:schemeClr val="lt2"/>
              </a:solidFill>
              <a:latin typeface="Raleway"/>
              <a:ea typeface="Raleway"/>
              <a:cs typeface="Raleway"/>
              <a:sym typeface="Raleway"/>
            </a:endParaRPr>
          </a:p>
        </p:txBody>
      </p:sp>
      <p:sp>
        <p:nvSpPr>
          <p:cNvPr id="82" name="Google Shape;82;p14"/>
          <p:cNvSpPr txBox="1">
            <a:spLocks noGrp="1"/>
          </p:cNvSpPr>
          <p:nvPr>
            <p:ph type="body" idx="4294967295"/>
          </p:nvPr>
        </p:nvSpPr>
        <p:spPr>
          <a:xfrm>
            <a:off x="2855550" y="1377475"/>
            <a:ext cx="3579000" cy="12573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1200">
                <a:latin typeface="Arial"/>
                <a:ea typeface="Arial"/>
                <a:cs typeface="Arial"/>
                <a:sym typeface="Arial"/>
              </a:rPr>
              <a:t>Conocer las piezas del ajedrez, así como el propio juego y sus posibilidades en el ámbito lingüístico.</a:t>
            </a:r>
            <a:endParaRPr sz="1200">
              <a:solidFill>
                <a:schemeClr val="dk2"/>
              </a:solidFill>
              <a:latin typeface="Raleway"/>
              <a:ea typeface="Raleway"/>
              <a:cs typeface="Raleway"/>
              <a:sym typeface="Raleway"/>
            </a:endParaRPr>
          </a:p>
        </p:txBody>
      </p:sp>
      <p:sp>
        <p:nvSpPr>
          <p:cNvPr id="83" name="Google Shape;83;p14"/>
          <p:cNvSpPr txBox="1"/>
          <p:nvPr/>
        </p:nvSpPr>
        <p:spPr>
          <a:xfrm>
            <a:off x="2671650" y="2804875"/>
            <a:ext cx="3715200" cy="4257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s" sz="1700" b="1">
                <a:solidFill>
                  <a:schemeClr val="lt2"/>
                </a:solidFill>
                <a:latin typeface="Raleway"/>
                <a:ea typeface="Raleway"/>
                <a:cs typeface="Raleway"/>
                <a:sym typeface="Raleway"/>
              </a:rPr>
              <a:t>2. Áreas curriculares relacionadas</a:t>
            </a:r>
            <a:endParaRPr sz="1700" b="1">
              <a:solidFill>
                <a:schemeClr val="lt2"/>
              </a:solidFill>
              <a:latin typeface="Raleway"/>
              <a:ea typeface="Raleway"/>
              <a:cs typeface="Raleway"/>
              <a:sym typeface="Raleway"/>
            </a:endParaRPr>
          </a:p>
        </p:txBody>
      </p:sp>
      <p:sp>
        <p:nvSpPr>
          <p:cNvPr id="84" name="Google Shape;84;p14"/>
          <p:cNvSpPr txBox="1">
            <a:spLocks noGrp="1"/>
          </p:cNvSpPr>
          <p:nvPr>
            <p:ph type="body" idx="4294967295"/>
          </p:nvPr>
        </p:nvSpPr>
        <p:spPr>
          <a:xfrm>
            <a:off x="2807850" y="3230575"/>
            <a:ext cx="3579000" cy="1257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700"/>
              </a:spcAft>
              <a:buNone/>
            </a:pPr>
            <a:r>
              <a:rPr lang="es" sz="1200">
                <a:latin typeface="Arial"/>
                <a:ea typeface="Arial"/>
                <a:cs typeface="Arial"/>
                <a:sym typeface="Arial"/>
              </a:rPr>
              <a:t>Lengua Castellana y Literatura</a:t>
            </a:r>
            <a:endParaRPr sz="1200">
              <a:solidFill>
                <a:schemeClr val="dk2"/>
              </a:solidFill>
              <a:latin typeface="Arial"/>
              <a:ea typeface="Arial"/>
              <a:cs typeface="Arial"/>
              <a:sym typeface="Arial"/>
            </a:endParaRPr>
          </a:p>
        </p:txBody>
      </p:sp>
      <p:pic>
        <p:nvPicPr>
          <p:cNvPr id="85" name="Google Shape;85;p14"/>
          <p:cNvPicPr preferRelativeResize="0"/>
          <p:nvPr/>
        </p:nvPicPr>
        <p:blipFill>
          <a:blip r:embed="rId5">
            <a:alphaModFix/>
          </a:blip>
          <a:stretch>
            <a:fillRect/>
          </a:stretch>
        </p:blipFill>
        <p:spPr>
          <a:xfrm>
            <a:off x="216900" y="3818975"/>
            <a:ext cx="1064950" cy="1046225"/>
          </a:xfrm>
          <a:prstGeom prst="rect">
            <a:avLst/>
          </a:prstGeom>
          <a:noFill/>
          <a:ln>
            <a:noFill/>
          </a:ln>
        </p:spPr>
      </p:pic>
    </p:spTree>
    <p:extLst>
      <p:ext uri="{BB962C8B-B14F-4D97-AF65-F5344CB8AC3E}">
        <p14:creationId xmlns:p14="http://schemas.microsoft.com/office/powerpoint/2010/main" val="20993402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89"/>
        <p:cNvGrpSpPr/>
        <p:nvPr/>
      </p:nvGrpSpPr>
      <p:grpSpPr>
        <a:xfrm>
          <a:off x="0" y="0"/>
          <a:ext cx="0" cy="0"/>
          <a:chOff x="0" y="0"/>
          <a:chExt cx="0" cy="0"/>
        </a:xfrm>
      </p:grpSpPr>
      <p:pic>
        <p:nvPicPr>
          <p:cNvPr id="90" name="Google Shape;90;p15"/>
          <p:cNvPicPr preferRelativeResize="0"/>
          <p:nvPr/>
        </p:nvPicPr>
        <p:blipFill>
          <a:blip r:embed="rId3">
            <a:alphaModFix/>
          </a:blip>
          <a:stretch>
            <a:fillRect/>
          </a:stretch>
        </p:blipFill>
        <p:spPr>
          <a:xfrm>
            <a:off x="2444700" y="162737"/>
            <a:ext cx="4254600" cy="4818038"/>
          </a:xfrm>
          <a:prstGeom prst="rect">
            <a:avLst/>
          </a:prstGeom>
          <a:noFill/>
          <a:ln>
            <a:noFill/>
          </a:ln>
        </p:spPr>
      </p:pic>
      <p:pic>
        <p:nvPicPr>
          <p:cNvPr id="91" name="Google Shape;91;p15" descr="Trozo de cinta adhesiva que pega una nota a la diapositiva"/>
          <p:cNvPicPr preferRelativeResize="0"/>
          <p:nvPr/>
        </p:nvPicPr>
        <p:blipFill rotWithShape="1">
          <a:blip r:embed="rId4">
            <a:alphaModFix/>
          </a:blip>
          <a:srcRect l="9244" t="5926" r="2118" b="10011"/>
          <a:stretch/>
        </p:blipFill>
        <p:spPr>
          <a:xfrm rot="154828">
            <a:off x="3536000" y="147301"/>
            <a:ext cx="2072000" cy="736050"/>
          </a:xfrm>
          <a:prstGeom prst="rect">
            <a:avLst/>
          </a:prstGeom>
          <a:noFill/>
          <a:ln>
            <a:noFill/>
          </a:ln>
        </p:spPr>
      </p:pic>
      <p:sp>
        <p:nvSpPr>
          <p:cNvPr id="92" name="Google Shape;92;p15"/>
          <p:cNvSpPr txBox="1"/>
          <p:nvPr/>
        </p:nvSpPr>
        <p:spPr>
          <a:xfrm>
            <a:off x="2855550" y="1087899"/>
            <a:ext cx="3432900" cy="3621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s" sz="1700" b="1">
                <a:solidFill>
                  <a:schemeClr val="lt2"/>
                </a:solidFill>
                <a:latin typeface="Raleway"/>
                <a:ea typeface="Raleway"/>
                <a:cs typeface="Raleway"/>
                <a:sym typeface="Raleway"/>
              </a:rPr>
              <a:t>3. Desarrollo</a:t>
            </a:r>
            <a:endParaRPr sz="1700" b="1">
              <a:solidFill>
                <a:schemeClr val="lt2"/>
              </a:solidFill>
              <a:latin typeface="Raleway"/>
              <a:ea typeface="Raleway"/>
              <a:cs typeface="Raleway"/>
              <a:sym typeface="Raleway"/>
            </a:endParaRPr>
          </a:p>
        </p:txBody>
      </p:sp>
      <p:sp>
        <p:nvSpPr>
          <p:cNvPr id="93" name="Google Shape;93;p15"/>
          <p:cNvSpPr txBox="1">
            <a:spLocks noGrp="1"/>
          </p:cNvSpPr>
          <p:nvPr>
            <p:ph type="body" idx="4294967295"/>
          </p:nvPr>
        </p:nvSpPr>
        <p:spPr>
          <a:xfrm>
            <a:off x="2782500" y="1451450"/>
            <a:ext cx="3579000" cy="1648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1200">
                <a:latin typeface="Arial"/>
                <a:ea typeface="Arial"/>
                <a:cs typeface="Arial"/>
                <a:sym typeface="Arial"/>
              </a:rPr>
              <a:t>Los alumnos, de forma individual o en parejas, deberán escribir una historia a partir de unos personajes tomados al azar. Estos personajes serán las distintas piezas del ajedrez. Podrán desarrollar su historia de forma oral o por escrito.</a:t>
            </a:r>
            <a:endParaRPr sz="1200">
              <a:latin typeface="Arial"/>
              <a:ea typeface="Arial"/>
              <a:cs typeface="Arial"/>
              <a:sym typeface="Arial"/>
            </a:endParaRPr>
          </a:p>
          <a:p>
            <a:pPr marL="0" lvl="0" indent="0" algn="just" rtl="0">
              <a:spcBef>
                <a:spcPts val="0"/>
              </a:spcBef>
              <a:spcAft>
                <a:spcPts val="0"/>
              </a:spcAft>
              <a:buNone/>
            </a:pPr>
            <a:r>
              <a:rPr lang="es" sz="1200" b="1">
                <a:latin typeface="Arial"/>
                <a:ea typeface="Arial"/>
                <a:cs typeface="Arial"/>
                <a:sym typeface="Arial"/>
              </a:rPr>
              <a:t>Adaptación</a:t>
            </a:r>
            <a:r>
              <a:rPr lang="es" sz="1200">
                <a:latin typeface="Arial"/>
                <a:ea typeface="Arial"/>
                <a:cs typeface="Arial"/>
                <a:sym typeface="Arial"/>
              </a:rPr>
              <a:t>: se realizará de forma oral. Puede escenificarse.</a:t>
            </a:r>
            <a:endParaRPr sz="1200">
              <a:latin typeface="Arial"/>
              <a:ea typeface="Arial"/>
              <a:cs typeface="Arial"/>
              <a:sym typeface="Arial"/>
            </a:endParaRPr>
          </a:p>
          <a:p>
            <a:pPr marL="0" lvl="0" indent="0" algn="l" rtl="0">
              <a:lnSpc>
                <a:spcPct val="100000"/>
              </a:lnSpc>
              <a:spcBef>
                <a:spcPts val="0"/>
              </a:spcBef>
              <a:spcAft>
                <a:spcPts val="700"/>
              </a:spcAft>
              <a:buNone/>
            </a:pPr>
            <a:endParaRPr sz="1200">
              <a:latin typeface="Raleway"/>
              <a:ea typeface="Raleway"/>
              <a:cs typeface="Raleway"/>
              <a:sym typeface="Raleway"/>
            </a:endParaRPr>
          </a:p>
        </p:txBody>
      </p:sp>
      <p:sp>
        <p:nvSpPr>
          <p:cNvPr id="94" name="Google Shape;94;p15"/>
          <p:cNvSpPr txBox="1"/>
          <p:nvPr/>
        </p:nvSpPr>
        <p:spPr>
          <a:xfrm>
            <a:off x="2855550" y="3100325"/>
            <a:ext cx="2064900" cy="4257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sz="1700" b="1">
              <a:solidFill>
                <a:schemeClr val="lt2"/>
              </a:solidFill>
              <a:latin typeface="Raleway"/>
              <a:ea typeface="Raleway"/>
              <a:cs typeface="Raleway"/>
              <a:sym typeface="Raleway"/>
            </a:endParaRPr>
          </a:p>
          <a:p>
            <a:pPr marL="0" lvl="0" indent="0" algn="l" rtl="0">
              <a:spcBef>
                <a:spcPts val="0"/>
              </a:spcBef>
              <a:spcAft>
                <a:spcPts val="0"/>
              </a:spcAft>
              <a:buNone/>
            </a:pPr>
            <a:r>
              <a:rPr lang="es" sz="1700" b="1">
                <a:solidFill>
                  <a:schemeClr val="lt2"/>
                </a:solidFill>
                <a:latin typeface="Raleway"/>
                <a:ea typeface="Raleway"/>
                <a:cs typeface="Raleway"/>
                <a:sym typeface="Raleway"/>
              </a:rPr>
              <a:t>4. Materiales</a:t>
            </a:r>
            <a:endParaRPr sz="1700" b="1">
              <a:solidFill>
                <a:schemeClr val="lt2"/>
              </a:solidFill>
              <a:latin typeface="Raleway"/>
              <a:ea typeface="Raleway"/>
              <a:cs typeface="Raleway"/>
              <a:sym typeface="Raleway"/>
            </a:endParaRPr>
          </a:p>
        </p:txBody>
      </p:sp>
      <p:sp>
        <p:nvSpPr>
          <p:cNvPr id="95" name="Google Shape;95;p15"/>
          <p:cNvSpPr txBox="1">
            <a:spLocks noGrp="1"/>
          </p:cNvSpPr>
          <p:nvPr>
            <p:ph type="body" idx="4294967295"/>
          </p:nvPr>
        </p:nvSpPr>
        <p:spPr>
          <a:xfrm>
            <a:off x="2807850" y="3230575"/>
            <a:ext cx="3579000" cy="12573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endParaRPr sz="1200">
              <a:latin typeface="Arial"/>
              <a:ea typeface="Arial"/>
              <a:cs typeface="Arial"/>
              <a:sym typeface="Arial"/>
            </a:endParaRPr>
          </a:p>
          <a:p>
            <a:pPr marL="0" lvl="0" indent="0" algn="just" rtl="0">
              <a:spcBef>
                <a:spcPts val="0"/>
              </a:spcBef>
              <a:spcAft>
                <a:spcPts val="0"/>
              </a:spcAft>
              <a:buNone/>
            </a:pPr>
            <a:r>
              <a:rPr lang="es" sz="1200">
                <a:latin typeface="Arial"/>
                <a:ea typeface="Arial"/>
                <a:cs typeface="Arial"/>
                <a:sym typeface="Arial"/>
              </a:rPr>
              <a:t>Ficha para escribir la historia. Papeles con los nombres de las piezas, para ser cogidos al azar.</a:t>
            </a:r>
            <a:endParaRPr sz="1200">
              <a:latin typeface="Arial"/>
              <a:ea typeface="Arial"/>
              <a:cs typeface="Arial"/>
              <a:sym typeface="Arial"/>
            </a:endParaRPr>
          </a:p>
          <a:p>
            <a:pPr marL="0" lvl="0" indent="0" algn="just" rtl="0">
              <a:spcBef>
                <a:spcPts val="0"/>
              </a:spcBef>
              <a:spcAft>
                <a:spcPts val="0"/>
              </a:spcAft>
              <a:buNone/>
            </a:pPr>
            <a:r>
              <a:rPr lang="es" sz="1200" i="1">
                <a:latin typeface="Arial"/>
                <a:ea typeface="Arial"/>
                <a:cs typeface="Arial"/>
                <a:sym typeface="Arial"/>
              </a:rPr>
              <a:t>Ver ficha de actividad: Escritura creativa.</a:t>
            </a:r>
            <a:endParaRPr sz="1200" i="1">
              <a:latin typeface="Arial"/>
              <a:ea typeface="Arial"/>
              <a:cs typeface="Arial"/>
              <a:sym typeface="Arial"/>
            </a:endParaRPr>
          </a:p>
          <a:p>
            <a:pPr marL="0" lvl="0" indent="0" algn="l" rtl="0">
              <a:lnSpc>
                <a:spcPct val="100000"/>
              </a:lnSpc>
              <a:spcBef>
                <a:spcPts val="0"/>
              </a:spcBef>
              <a:spcAft>
                <a:spcPts val="700"/>
              </a:spcAft>
              <a:buNone/>
            </a:pPr>
            <a:endParaRPr sz="1200">
              <a:latin typeface="Raleway"/>
              <a:ea typeface="Raleway"/>
              <a:cs typeface="Raleway"/>
              <a:sym typeface="Raleway"/>
            </a:endParaRPr>
          </a:p>
        </p:txBody>
      </p:sp>
      <p:pic>
        <p:nvPicPr>
          <p:cNvPr id="96" name="Google Shape;96;p15"/>
          <p:cNvPicPr preferRelativeResize="0"/>
          <p:nvPr/>
        </p:nvPicPr>
        <p:blipFill>
          <a:blip r:embed="rId5">
            <a:alphaModFix/>
          </a:blip>
          <a:stretch>
            <a:fillRect/>
          </a:stretch>
        </p:blipFill>
        <p:spPr>
          <a:xfrm>
            <a:off x="216900" y="3818975"/>
            <a:ext cx="1064950" cy="1046225"/>
          </a:xfrm>
          <a:prstGeom prst="rect">
            <a:avLst/>
          </a:prstGeom>
          <a:noFill/>
          <a:ln>
            <a:noFill/>
          </a:ln>
        </p:spPr>
      </p:pic>
    </p:spTree>
    <p:extLst>
      <p:ext uri="{BB962C8B-B14F-4D97-AF65-F5344CB8AC3E}">
        <p14:creationId xmlns:p14="http://schemas.microsoft.com/office/powerpoint/2010/main" val="4237308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89"/>
        <p:cNvGrpSpPr/>
        <p:nvPr/>
      </p:nvGrpSpPr>
      <p:grpSpPr>
        <a:xfrm>
          <a:off x="0" y="0"/>
          <a:ext cx="0" cy="0"/>
          <a:chOff x="0" y="0"/>
          <a:chExt cx="0" cy="0"/>
        </a:xfrm>
      </p:grpSpPr>
      <p:pic>
        <p:nvPicPr>
          <p:cNvPr id="90" name="Google Shape;90;p15"/>
          <p:cNvPicPr preferRelativeResize="0"/>
          <p:nvPr/>
        </p:nvPicPr>
        <p:blipFill>
          <a:blip r:embed="rId3">
            <a:alphaModFix/>
          </a:blip>
          <a:stretch>
            <a:fillRect/>
          </a:stretch>
        </p:blipFill>
        <p:spPr>
          <a:xfrm>
            <a:off x="2444700" y="162737"/>
            <a:ext cx="4254600" cy="4818038"/>
          </a:xfrm>
          <a:prstGeom prst="rect">
            <a:avLst/>
          </a:prstGeom>
          <a:noFill/>
          <a:ln>
            <a:noFill/>
          </a:ln>
        </p:spPr>
      </p:pic>
      <p:pic>
        <p:nvPicPr>
          <p:cNvPr id="91" name="Google Shape;91;p15" descr="Trozo de cinta adhesiva que pega una nota a la diapositiva"/>
          <p:cNvPicPr preferRelativeResize="0"/>
          <p:nvPr/>
        </p:nvPicPr>
        <p:blipFill rotWithShape="1">
          <a:blip r:embed="rId4">
            <a:alphaModFix/>
          </a:blip>
          <a:srcRect l="9244" t="5926" r="2118" b="10011"/>
          <a:stretch/>
        </p:blipFill>
        <p:spPr>
          <a:xfrm rot="154828">
            <a:off x="3536000" y="147301"/>
            <a:ext cx="2072000" cy="736050"/>
          </a:xfrm>
          <a:prstGeom prst="rect">
            <a:avLst/>
          </a:prstGeom>
          <a:noFill/>
          <a:ln>
            <a:noFill/>
          </a:ln>
        </p:spPr>
      </p:pic>
      <p:sp>
        <p:nvSpPr>
          <p:cNvPr id="92" name="Google Shape;92;p15"/>
          <p:cNvSpPr txBox="1"/>
          <p:nvPr/>
        </p:nvSpPr>
        <p:spPr>
          <a:xfrm>
            <a:off x="2855550" y="1087899"/>
            <a:ext cx="3432900" cy="3621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s" sz="1700" b="1">
                <a:solidFill>
                  <a:schemeClr val="lt2"/>
                </a:solidFill>
                <a:latin typeface="Raleway"/>
                <a:ea typeface="Raleway"/>
                <a:cs typeface="Raleway"/>
                <a:sym typeface="Raleway"/>
              </a:rPr>
              <a:t>3. Desarrollo</a:t>
            </a:r>
            <a:endParaRPr sz="1700" b="1">
              <a:solidFill>
                <a:schemeClr val="lt2"/>
              </a:solidFill>
              <a:latin typeface="Raleway"/>
              <a:ea typeface="Raleway"/>
              <a:cs typeface="Raleway"/>
              <a:sym typeface="Raleway"/>
            </a:endParaRPr>
          </a:p>
        </p:txBody>
      </p:sp>
      <p:sp>
        <p:nvSpPr>
          <p:cNvPr id="93" name="Google Shape;93;p15"/>
          <p:cNvSpPr txBox="1">
            <a:spLocks noGrp="1"/>
          </p:cNvSpPr>
          <p:nvPr>
            <p:ph type="body" idx="4294967295"/>
          </p:nvPr>
        </p:nvSpPr>
        <p:spPr>
          <a:xfrm>
            <a:off x="2782500" y="1370875"/>
            <a:ext cx="3579000" cy="16776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1200">
                <a:latin typeface="Arial"/>
                <a:ea typeface="Arial"/>
                <a:cs typeface="Arial"/>
                <a:sym typeface="Arial"/>
              </a:rPr>
              <a:t>Los alumnos, en gran grupo o de forma individual (para ello necesitarán ordenadores o tablet), realizarán esta actividad interactiva en la que deberán relacionar cada pieza del ajedrez con su nombre.</a:t>
            </a:r>
            <a:endParaRPr sz="1200">
              <a:latin typeface="Arial"/>
              <a:ea typeface="Arial"/>
              <a:cs typeface="Arial"/>
              <a:sym typeface="Arial"/>
            </a:endParaRPr>
          </a:p>
          <a:p>
            <a:pPr marL="0" lvl="0" indent="0" algn="just" rtl="0">
              <a:spcBef>
                <a:spcPts val="0"/>
              </a:spcBef>
              <a:spcAft>
                <a:spcPts val="0"/>
              </a:spcAft>
              <a:buNone/>
            </a:pPr>
            <a:r>
              <a:rPr lang="es" sz="1200" b="1">
                <a:latin typeface="Arial"/>
                <a:ea typeface="Arial"/>
                <a:cs typeface="Arial"/>
                <a:sym typeface="Arial"/>
              </a:rPr>
              <a:t>Adaptación: </a:t>
            </a:r>
            <a:r>
              <a:rPr lang="es" sz="1200">
                <a:latin typeface="Arial"/>
                <a:ea typeface="Arial"/>
                <a:cs typeface="Arial"/>
                <a:sym typeface="Arial"/>
              </a:rPr>
              <a:t>se reforzará esta actividad con piezas reales y pictogramas.</a:t>
            </a:r>
            <a:endParaRPr sz="1200">
              <a:latin typeface="Arial"/>
              <a:ea typeface="Arial"/>
              <a:cs typeface="Arial"/>
              <a:sym typeface="Arial"/>
            </a:endParaRPr>
          </a:p>
          <a:p>
            <a:pPr marL="0" lvl="0" indent="0" algn="just" rtl="0">
              <a:spcBef>
                <a:spcPts val="0"/>
              </a:spcBef>
              <a:spcAft>
                <a:spcPts val="0"/>
              </a:spcAft>
              <a:buNone/>
            </a:pPr>
            <a:endParaRPr sz="1200">
              <a:latin typeface="Arial"/>
              <a:ea typeface="Arial"/>
              <a:cs typeface="Arial"/>
              <a:sym typeface="Arial"/>
            </a:endParaRPr>
          </a:p>
          <a:p>
            <a:pPr marL="0" lvl="0" indent="0" algn="l" rtl="0">
              <a:lnSpc>
                <a:spcPct val="100000"/>
              </a:lnSpc>
              <a:spcBef>
                <a:spcPts val="0"/>
              </a:spcBef>
              <a:spcAft>
                <a:spcPts val="700"/>
              </a:spcAft>
              <a:buNone/>
            </a:pPr>
            <a:endParaRPr sz="1200">
              <a:latin typeface="Raleway"/>
              <a:ea typeface="Raleway"/>
              <a:cs typeface="Raleway"/>
              <a:sym typeface="Raleway"/>
            </a:endParaRPr>
          </a:p>
        </p:txBody>
      </p:sp>
      <p:sp>
        <p:nvSpPr>
          <p:cNvPr id="94" name="Google Shape;94;p15"/>
          <p:cNvSpPr txBox="1"/>
          <p:nvPr/>
        </p:nvSpPr>
        <p:spPr>
          <a:xfrm>
            <a:off x="2855550" y="2925750"/>
            <a:ext cx="2064900" cy="4257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s" sz="1700" b="1">
                <a:solidFill>
                  <a:schemeClr val="lt2"/>
                </a:solidFill>
                <a:latin typeface="Raleway"/>
                <a:ea typeface="Raleway"/>
                <a:cs typeface="Raleway"/>
                <a:sym typeface="Raleway"/>
              </a:rPr>
              <a:t>4. Materiales</a:t>
            </a:r>
            <a:endParaRPr sz="1700" b="1">
              <a:solidFill>
                <a:schemeClr val="lt2"/>
              </a:solidFill>
              <a:latin typeface="Raleway"/>
              <a:ea typeface="Raleway"/>
              <a:cs typeface="Raleway"/>
              <a:sym typeface="Raleway"/>
            </a:endParaRPr>
          </a:p>
        </p:txBody>
      </p:sp>
      <p:sp>
        <p:nvSpPr>
          <p:cNvPr id="95" name="Google Shape;95;p15"/>
          <p:cNvSpPr txBox="1">
            <a:spLocks noGrp="1"/>
          </p:cNvSpPr>
          <p:nvPr>
            <p:ph type="body" idx="4294967295"/>
          </p:nvPr>
        </p:nvSpPr>
        <p:spPr>
          <a:xfrm>
            <a:off x="2782500" y="3351450"/>
            <a:ext cx="3579000" cy="12573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1200">
                <a:latin typeface="Arial"/>
                <a:ea typeface="Arial"/>
                <a:cs typeface="Arial"/>
                <a:sym typeface="Arial"/>
              </a:rPr>
              <a:t>Pizarra digital, monitor interactivo, ordenador o tablet.</a:t>
            </a:r>
            <a:endParaRPr sz="1200">
              <a:latin typeface="Arial"/>
              <a:ea typeface="Arial"/>
              <a:cs typeface="Arial"/>
              <a:sym typeface="Arial"/>
            </a:endParaRPr>
          </a:p>
          <a:p>
            <a:pPr marL="0" lvl="0" indent="0" algn="just" rtl="0">
              <a:spcBef>
                <a:spcPts val="0"/>
              </a:spcBef>
              <a:spcAft>
                <a:spcPts val="0"/>
              </a:spcAft>
              <a:buNone/>
            </a:pPr>
            <a:r>
              <a:rPr lang="es" sz="1200">
                <a:latin typeface="Arial"/>
                <a:ea typeface="Arial"/>
                <a:cs typeface="Arial"/>
                <a:sym typeface="Arial"/>
              </a:rPr>
              <a:t>https://learningapps.org/watch?v=po3ydqrgn22</a:t>
            </a:r>
            <a:endParaRPr sz="1200">
              <a:latin typeface="Arial"/>
              <a:ea typeface="Arial"/>
              <a:cs typeface="Arial"/>
              <a:sym typeface="Arial"/>
            </a:endParaRPr>
          </a:p>
          <a:p>
            <a:pPr marL="0" lvl="0" indent="0" algn="just" rtl="0">
              <a:spcBef>
                <a:spcPts val="0"/>
              </a:spcBef>
              <a:spcAft>
                <a:spcPts val="0"/>
              </a:spcAft>
              <a:buNone/>
            </a:pPr>
            <a:endParaRPr sz="1200">
              <a:latin typeface="Arial"/>
              <a:ea typeface="Arial"/>
              <a:cs typeface="Arial"/>
              <a:sym typeface="Arial"/>
            </a:endParaRPr>
          </a:p>
          <a:p>
            <a:pPr marL="0" lvl="0" indent="0" algn="l" rtl="0">
              <a:lnSpc>
                <a:spcPct val="100000"/>
              </a:lnSpc>
              <a:spcBef>
                <a:spcPts val="0"/>
              </a:spcBef>
              <a:spcAft>
                <a:spcPts val="700"/>
              </a:spcAft>
              <a:buNone/>
            </a:pPr>
            <a:endParaRPr sz="1200">
              <a:latin typeface="Raleway"/>
              <a:ea typeface="Raleway"/>
              <a:cs typeface="Raleway"/>
              <a:sym typeface="Raleway"/>
            </a:endParaRPr>
          </a:p>
        </p:txBody>
      </p:sp>
      <p:pic>
        <p:nvPicPr>
          <p:cNvPr id="96" name="Google Shape;96;p15"/>
          <p:cNvPicPr preferRelativeResize="0"/>
          <p:nvPr/>
        </p:nvPicPr>
        <p:blipFill>
          <a:blip r:embed="rId5">
            <a:alphaModFix/>
          </a:blip>
          <a:stretch>
            <a:fillRect/>
          </a:stretch>
        </p:blipFill>
        <p:spPr>
          <a:xfrm>
            <a:off x="216900" y="3818975"/>
            <a:ext cx="1064950" cy="1046225"/>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00"/>
        <p:cNvGrpSpPr/>
        <p:nvPr/>
      </p:nvGrpSpPr>
      <p:grpSpPr>
        <a:xfrm>
          <a:off x="0" y="0"/>
          <a:ext cx="0" cy="0"/>
          <a:chOff x="0" y="0"/>
          <a:chExt cx="0" cy="0"/>
        </a:xfrm>
      </p:grpSpPr>
      <p:pic>
        <p:nvPicPr>
          <p:cNvPr id="101" name="Google Shape;101;p16"/>
          <p:cNvPicPr preferRelativeResize="0"/>
          <p:nvPr/>
        </p:nvPicPr>
        <p:blipFill>
          <a:blip r:embed="rId3">
            <a:alphaModFix/>
          </a:blip>
          <a:stretch>
            <a:fillRect/>
          </a:stretch>
        </p:blipFill>
        <p:spPr>
          <a:xfrm>
            <a:off x="201225" y="468575"/>
            <a:ext cx="4940575" cy="4565950"/>
          </a:xfrm>
          <a:prstGeom prst="rect">
            <a:avLst/>
          </a:prstGeom>
          <a:noFill/>
          <a:ln>
            <a:noFill/>
          </a:ln>
        </p:spPr>
      </p:pic>
      <p:pic>
        <p:nvPicPr>
          <p:cNvPr id="102" name="Google Shape;102;p16" descr="Trozo de cinta adhesiva que pega una nota a la diapositiva"/>
          <p:cNvPicPr preferRelativeResize="0"/>
          <p:nvPr/>
        </p:nvPicPr>
        <p:blipFill rotWithShape="1">
          <a:blip r:embed="rId4">
            <a:alphaModFix/>
          </a:blip>
          <a:srcRect l="9244" t="5926" r="2118" b="10011"/>
          <a:stretch/>
        </p:blipFill>
        <p:spPr>
          <a:xfrm rot="154828">
            <a:off x="1552462" y="287526"/>
            <a:ext cx="2072000" cy="736050"/>
          </a:xfrm>
          <a:prstGeom prst="rect">
            <a:avLst/>
          </a:prstGeom>
          <a:noFill/>
          <a:ln>
            <a:noFill/>
          </a:ln>
        </p:spPr>
      </p:pic>
      <p:sp>
        <p:nvSpPr>
          <p:cNvPr id="103" name="Google Shape;103;p16"/>
          <p:cNvSpPr txBox="1">
            <a:spLocks noGrp="1"/>
          </p:cNvSpPr>
          <p:nvPr>
            <p:ph type="body" idx="4294967295"/>
          </p:nvPr>
        </p:nvSpPr>
        <p:spPr>
          <a:xfrm>
            <a:off x="5540125" y="1171425"/>
            <a:ext cx="2716200" cy="1449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700"/>
              </a:spcAft>
              <a:buNone/>
            </a:pPr>
            <a:r>
              <a:rPr lang="es" sz="1200">
                <a:latin typeface="Raleway"/>
                <a:ea typeface="Raleway"/>
                <a:cs typeface="Raleway"/>
                <a:sym typeface="Raleway"/>
              </a:rPr>
              <a:t>(incluir imagen)</a:t>
            </a:r>
            <a:endParaRPr sz="1200">
              <a:solidFill>
                <a:schemeClr val="dk2"/>
              </a:solidFill>
              <a:latin typeface="Raleway"/>
              <a:ea typeface="Raleway"/>
              <a:cs typeface="Raleway"/>
              <a:sym typeface="Raleway"/>
            </a:endParaRPr>
          </a:p>
        </p:txBody>
      </p:sp>
      <p:pic>
        <p:nvPicPr>
          <p:cNvPr id="104" name="Google Shape;104;p16"/>
          <p:cNvPicPr preferRelativeResize="0"/>
          <p:nvPr/>
        </p:nvPicPr>
        <p:blipFill>
          <a:blip r:embed="rId3">
            <a:alphaModFix/>
          </a:blip>
          <a:stretch>
            <a:fillRect/>
          </a:stretch>
        </p:blipFill>
        <p:spPr>
          <a:xfrm>
            <a:off x="5141800" y="548604"/>
            <a:ext cx="3379650" cy="3014800"/>
          </a:xfrm>
          <a:prstGeom prst="rect">
            <a:avLst/>
          </a:prstGeom>
          <a:noFill/>
          <a:ln>
            <a:noFill/>
          </a:ln>
        </p:spPr>
      </p:pic>
      <p:pic>
        <p:nvPicPr>
          <p:cNvPr id="105" name="Google Shape;105;p16" descr="Trozo de cinta adhesiva que pega una nota a la diapositiva"/>
          <p:cNvPicPr preferRelativeResize="0"/>
          <p:nvPr/>
        </p:nvPicPr>
        <p:blipFill rotWithShape="1">
          <a:blip r:embed="rId4">
            <a:alphaModFix/>
          </a:blip>
          <a:srcRect l="9244" t="5926" r="2118" b="10011"/>
          <a:stretch/>
        </p:blipFill>
        <p:spPr>
          <a:xfrm rot="154828">
            <a:off x="5795625" y="241526"/>
            <a:ext cx="2072000" cy="736050"/>
          </a:xfrm>
          <a:prstGeom prst="rect">
            <a:avLst/>
          </a:prstGeom>
          <a:noFill/>
          <a:ln>
            <a:noFill/>
          </a:ln>
        </p:spPr>
      </p:pic>
      <p:pic>
        <p:nvPicPr>
          <p:cNvPr id="106" name="Google Shape;106;p16"/>
          <p:cNvPicPr preferRelativeResize="0"/>
          <p:nvPr/>
        </p:nvPicPr>
        <p:blipFill>
          <a:blip r:embed="rId5">
            <a:alphaModFix/>
          </a:blip>
          <a:stretch>
            <a:fillRect/>
          </a:stretch>
        </p:blipFill>
        <p:spPr>
          <a:xfrm>
            <a:off x="7456500" y="3794800"/>
            <a:ext cx="1064950" cy="1046225"/>
          </a:xfrm>
          <a:prstGeom prst="rect">
            <a:avLst/>
          </a:prstGeom>
          <a:noFill/>
          <a:ln>
            <a:noFill/>
          </a:ln>
        </p:spPr>
      </p:pic>
      <p:pic>
        <p:nvPicPr>
          <p:cNvPr id="107" name="Google Shape;107;p16"/>
          <p:cNvPicPr preferRelativeResize="0"/>
          <p:nvPr/>
        </p:nvPicPr>
        <p:blipFill>
          <a:blip r:embed="rId6">
            <a:alphaModFix/>
          </a:blip>
          <a:stretch>
            <a:fillRect/>
          </a:stretch>
        </p:blipFill>
        <p:spPr>
          <a:xfrm>
            <a:off x="5540125" y="1171425"/>
            <a:ext cx="1345850" cy="1345850"/>
          </a:xfrm>
          <a:prstGeom prst="rect">
            <a:avLst/>
          </a:prstGeom>
          <a:noFill/>
          <a:ln>
            <a:noFill/>
          </a:ln>
        </p:spPr>
      </p:pic>
      <p:pic>
        <p:nvPicPr>
          <p:cNvPr id="108" name="Google Shape;108;p16"/>
          <p:cNvPicPr preferRelativeResize="0"/>
          <p:nvPr/>
        </p:nvPicPr>
        <p:blipFill>
          <a:blip r:embed="rId7">
            <a:alphaModFix/>
          </a:blip>
          <a:stretch>
            <a:fillRect/>
          </a:stretch>
        </p:blipFill>
        <p:spPr>
          <a:xfrm>
            <a:off x="6659996" y="1823784"/>
            <a:ext cx="1495900" cy="1495925"/>
          </a:xfrm>
          <a:prstGeom prst="rect">
            <a:avLst/>
          </a:prstGeom>
          <a:noFill/>
          <a:ln>
            <a:noFill/>
          </a:ln>
        </p:spPr>
      </p:pic>
      <p:pic>
        <p:nvPicPr>
          <p:cNvPr id="109" name="Google Shape;109;p16"/>
          <p:cNvPicPr preferRelativeResize="0"/>
          <p:nvPr/>
        </p:nvPicPr>
        <p:blipFill rotWithShape="1">
          <a:blip r:embed="rId8">
            <a:alphaModFix/>
          </a:blip>
          <a:srcRect l="51014" t="18870" r="22123" b="37737"/>
          <a:stretch/>
        </p:blipFill>
        <p:spPr>
          <a:xfrm>
            <a:off x="697425" y="1069850"/>
            <a:ext cx="4038830" cy="3669600"/>
          </a:xfrm>
          <a:prstGeom prst="rect">
            <a:avLst/>
          </a:prstGeom>
          <a:noFill/>
          <a:ln>
            <a:noFill/>
          </a:ln>
        </p:spPr>
      </p:pic>
    </p:spTree>
    <p:extLst>
      <p:ext uri="{BB962C8B-B14F-4D97-AF65-F5344CB8AC3E}">
        <p14:creationId xmlns:p14="http://schemas.microsoft.com/office/powerpoint/2010/main" val="9157658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71"/>
        <p:cNvGrpSpPr/>
        <p:nvPr/>
      </p:nvGrpSpPr>
      <p:grpSpPr>
        <a:xfrm>
          <a:off x="0" y="0"/>
          <a:ext cx="0" cy="0"/>
          <a:chOff x="0" y="0"/>
          <a:chExt cx="0" cy="0"/>
        </a:xfrm>
      </p:grpSpPr>
      <p:sp>
        <p:nvSpPr>
          <p:cNvPr id="72" name="Google Shape;72;p13"/>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PREPOSICIONES DE MOVIMIENTO Y AJEDREZ</a:t>
            </a:r>
            <a:endParaRPr/>
          </a:p>
          <a:p>
            <a:pPr marL="0" lvl="0" indent="0" algn="l" rtl="0">
              <a:spcBef>
                <a:spcPts val="0"/>
              </a:spcBef>
              <a:spcAft>
                <a:spcPts val="0"/>
              </a:spcAft>
              <a:buNone/>
            </a:pPr>
            <a:endParaRPr/>
          </a:p>
        </p:txBody>
      </p:sp>
      <p:sp>
        <p:nvSpPr>
          <p:cNvPr id="73" name="Google Shape;73;p13"/>
          <p:cNvSpPr txBox="1">
            <a:spLocks noGrp="1"/>
          </p:cNvSpPr>
          <p:nvPr>
            <p:ph type="subTitle" idx="1"/>
          </p:nvPr>
        </p:nvSpPr>
        <p:spPr>
          <a:xfrm>
            <a:off x="2371717" y="3391000"/>
            <a:ext cx="6331500" cy="1241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sz="2400"/>
              <a:t>Proyecto Ajedrez - curso 2022/23 - 1º y 2º</a:t>
            </a:r>
            <a:endParaRPr sz="2400"/>
          </a:p>
        </p:txBody>
      </p:sp>
      <p:pic>
        <p:nvPicPr>
          <p:cNvPr id="74" name="Google Shape;74;p13"/>
          <p:cNvPicPr preferRelativeResize="0"/>
          <p:nvPr/>
        </p:nvPicPr>
        <p:blipFill>
          <a:blip r:embed="rId3">
            <a:alphaModFix/>
          </a:blip>
          <a:stretch>
            <a:fillRect/>
          </a:stretch>
        </p:blipFill>
        <p:spPr>
          <a:xfrm>
            <a:off x="216900" y="3818975"/>
            <a:ext cx="1064950" cy="1046225"/>
          </a:xfrm>
          <a:prstGeom prst="rect">
            <a:avLst/>
          </a:prstGeom>
          <a:noFill/>
          <a:ln>
            <a:noFill/>
          </a:ln>
        </p:spPr>
      </p:pic>
    </p:spTree>
    <p:extLst>
      <p:ext uri="{BB962C8B-B14F-4D97-AF65-F5344CB8AC3E}">
        <p14:creationId xmlns:p14="http://schemas.microsoft.com/office/powerpoint/2010/main" val="35119765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78"/>
        <p:cNvGrpSpPr/>
        <p:nvPr/>
      </p:nvGrpSpPr>
      <p:grpSpPr>
        <a:xfrm>
          <a:off x="0" y="0"/>
          <a:ext cx="0" cy="0"/>
          <a:chOff x="0" y="0"/>
          <a:chExt cx="0" cy="0"/>
        </a:xfrm>
      </p:grpSpPr>
      <p:pic>
        <p:nvPicPr>
          <p:cNvPr id="79" name="Google Shape;79;p14"/>
          <p:cNvPicPr preferRelativeResize="0"/>
          <p:nvPr/>
        </p:nvPicPr>
        <p:blipFill>
          <a:blip r:embed="rId3">
            <a:alphaModFix/>
          </a:blip>
          <a:stretch>
            <a:fillRect/>
          </a:stretch>
        </p:blipFill>
        <p:spPr>
          <a:xfrm>
            <a:off x="2444700" y="162737"/>
            <a:ext cx="4254600" cy="4818038"/>
          </a:xfrm>
          <a:prstGeom prst="rect">
            <a:avLst/>
          </a:prstGeom>
          <a:noFill/>
          <a:ln>
            <a:noFill/>
          </a:ln>
        </p:spPr>
      </p:pic>
      <p:pic>
        <p:nvPicPr>
          <p:cNvPr id="80" name="Google Shape;80;p14" descr="Trozo de cinta adhesiva que pega una nota a la diapositiva"/>
          <p:cNvPicPr preferRelativeResize="0"/>
          <p:nvPr/>
        </p:nvPicPr>
        <p:blipFill rotWithShape="1">
          <a:blip r:embed="rId4">
            <a:alphaModFix/>
          </a:blip>
          <a:srcRect l="9244" t="5926" r="2118" b="10011"/>
          <a:stretch/>
        </p:blipFill>
        <p:spPr>
          <a:xfrm rot="154828">
            <a:off x="3536000" y="147301"/>
            <a:ext cx="2072000" cy="736050"/>
          </a:xfrm>
          <a:prstGeom prst="rect">
            <a:avLst/>
          </a:prstGeom>
          <a:noFill/>
          <a:ln>
            <a:noFill/>
          </a:ln>
        </p:spPr>
      </p:pic>
      <p:sp>
        <p:nvSpPr>
          <p:cNvPr id="81" name="Google Shape;81;p14"/>
          <p:cNvSpPr txBox="1"/>
          <p:nvPr/>
        </p:nvSpPr>
        <p:spPr>
          <a:xfrm>
            <a:off x="2855550" y="1087899"/>
            <a:ext cx="3432900" cy="3621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s" sz="1700" b="1">
                <a:solidFill>
                  <a:schemeClr val="lt2"/>
                </a:solidFill>
                <a:latin typeface="Raleway"/>
                <a:ea typeface="Raleway"/>
                <a:cs typeface="Raleway"/>
                <a:sym typeface="Raleway"/>
              </a:rPr>
              <a:t>1. Objetivo</a:t>
            </a:r>
            <a:endParaRPr sz="1700" b="1">
              <a:solidFill>
                <a:schemeClr val="lt2"/>
              </a:solidFill>
              <a:latin typeface="Raleway"/>
              <a:ea typeface="Raleway"/>
              <a:cs typeface="Raleway"/>
              <a:sym typeface="Raleway"/>
            </a:endParaRPr>
          </a:p>
        </p:txBody>
      </p:sp>
      <p:sp>
        <p:nvSpPr>
          <p:cNvPr id="82" name="Google Shape;82;p14"/>
          <p:cNvSpPr txBox="1">
            <a:spLocks noGrp="1"/>
          </p:cNvSpPr>
          <p:nvPr>
            <p:ph type="body" idx="4294967295"/>
          </p:nvPr>
        </p:nvSpPr>
        <p:spPr>
          <a:xfrm>
            <a:off x="2807850" y="1451450"/>
            <a:ext cx="3579000" cy="12573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1200">
                <a:latin typeface="Arial"/>
                <a:ea typeface="Arial"/>
                <a:cs typeface="Arial"/>
                <a:sym typeface="Arial"/>
              </a:rPr>
              <a:t>Conocer las principales preposiciones de movimiento en lengua inglesa, utilizando el ajedrez como medio de aprendizaje,</a:t>
            </a:r>
            <a:endParaRPr sz="1400">
              <a:solidFill>
                <a:schemeClr val="dk2"/>
              </a:solidFill>
              <a:latin typeface="Raleway"/>
              <a:ea typeface="Raleway"/>
              <a:cs typeface="Raleway"/>
              <a:sym typeface="Raleway"/>
            </a:endParaRPr>
          </a:p>
        </p:txBody>
      </p:sp>
      <p:sp>
        <p:nvSpPr>
          <p:cNvPr id="83" name="Google Shape;83;p14"/>
          <p:cNvSpPr txBox="1"/>
          <p:nvPr/>
        </p:nvSpPr>
        <p:spPr>
          <a:xfrm>
            <a:off x="2671650" y="2804875"/>
            <a:ext cx="3715200" cy="4257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s" sz="1700" b="1">
                <a:solidFill>
                  <a:schemeClr val="lt2"/>
                </a:solidFill>
                <a:latin typeface="Raleway"/>
                <a:ea typeface="Raleway"/>
                <a:cs typeface="Raleway"/>
                <a:sym typeface="Raleway"/>
              </a:rPr>
              <a:t>2. Áreas curriculares relacionadas</a:t>
            </a:r>
            <a:endParaRPr sz="1700" b="1">
              <a:solidFill>
                <a:schemeClr val="lt2"/>
              </a:solidFill>
              <a:latin typeface="Raleway"/>
              <a:ea typeface="Raleway"/>
              <a:cs typeface="Raleway"/>
              <a:sym typeface="Raleway"/>
            </a:endParaRPr>
          </a:p>
        </p:txBody>
      </p:sp>
      <p:sp>
        <p:nvSpPr>
          <p:cNvPr id="84" name="Google Shape;84;p14"/>
          <p:cNvSpPr txBox="1">
            <a:spLocks noGrp="1"/>
          </p:cNvSpPr>
          <p:nvPr>
            <p:ph type="body" idx="4294967295"/>
          </p:nvPr>
        </p:nvSpPr>
        <p:spPr>
          <a:xfrm>
            <a:off x="2807850" y="3230575"/>
            <a:ext cx="3579000" cy="1257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700"/>
              </a:spcAft>
              <a:buNone/>
            </a:pPr>
            <a:r>
              <a:rPr lang="es" sz="1200">
                <a:latin typeface="Arial"/>
                <a:ea typeface="Arial"/>
                <a:cs typeface="Arial"/>
                <a:sym typeface="Arial"/>
              </a:rPr>
              <a:t>Lengua extranjera: inglés.</a:t>
            </a:r>
            <a:endParaRPr sz="1200">
              <a:solidFill>
                <a:schemeClr val="dk2"/>
              </a:solidFill>
              <a:latin typeface="Arial"/>
              <a:ea typeface="Arial"/>
              <a:cs typeface="Arial"/>
              <a:sym typeface="Arial"/>
            </a:endParaRPr>
          </a:p>
        </p:txBody>
      </p:sp>
      <p:pic>
        <p:nvPicPr>
          <p:cNvPr id="85" name="Google Shape;85;p14"/>
          <p:cNvPicPr preferRelativeResize="0"/>
          <p:nvPr/>
        </p:nvPicPr>
        <p:blipFill>
          <a:blip r:embed="rId5">
            <a:alphaModFix/>
          </a:blip>
          <a:stretch>
            <a:fillRect/>
          </a:stretch>
        </p:blipFill>
        <p:spPr>
          <a:xfrm>
            <a:off x="216900" y="3818975"/>
            <a:ext cx="1064950" cy="1046225"/>
          </a:xfrm>
          <a:prstGeom prst="rect">
            <a:avLst/>
          </a:prstGeom>
          <a:noFill/>
          <a:ln>
            <a:noFill/>
          </a:ln>
        </p:spPr>
      </p:pic>
    </p:spTree>
    <p:extLst>
      <p:ext uri="{BB962C8B-B14F-4D97-AF65-F5344CB8AC3E}">
        <p14:creationId xmlns:p14="http://schemas.microsoft.com/office/powerpoint/2010/main" val="6466337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89"/>
        <p:cNvGrpSpPr/>
        <p:nvPr/>
      </p:nvGrpSpPr>
      <p:grpSpPr>
        <a:xfrm>
          <a:off x="0" y="0"/>
          <a:ext cx="0" cy="0"/>
          <a:chOff x="0" y="0"/>
          <a:chExt cx="0" cy="0"/>
        </a:xfrm>
      </p:grpSpPr>
      <p:pic>
        <p:nvPicPr>
          <p:cNvPr id="90" name="Google Shape;90;p15"/>
          <p:cNvPicPr preferRelativeResize="0"/>
          <p:nvPr/>
        </p:nvPicPr>
        <p:blipFill>
          <a:blip r:embed="rId3">
            <a:alphaModFix/>
          </a:blip>
          <a:stretch>
            <a:fillRect/>
          </a:stretch>
        </p:blipFill>
        <p:spPr>
          <a:xfrm>
            <a:off x="2444700" y="162737"/>
            <a:ext cx="4254600" cy="4818038"/>
          </a:xfrm>
          <a:prstGeom prst="rect">
            <a:avLst/>
          </a:prstGeom>
          <a:noFill/>
          <a:ln>
            <a:noFill/>
          </a:ln>
        </p:spPr>
      </p:pic>
      <p:pic>
        <p:nvPicPr>
          <p:cNvPr id="91" name="Google Shape;91;p15" descr="Trozo de cinta adhesiva que pega una nota a la diapositiva"/>
          <p:cNvPicPr preferRelativeResize="0"/>
          <p:nvPr/>
        </p:nvPicPr>
        <p:blipFill rotWithShape="1">
          <a:blip r:embed="rId4">
            <a:alphaModFix/>
          </a:blip>
          <a:srcRect l="9244" t="5926" r="2118" b="10011"/>
          <a:stretch/>
        </p:blipFill>
        <p:spPr>
          <a:xfrm rot="154828">
            <a:off x="3536000" y="147301"/>
            <a:ext cx="2072000" cy="736050"/>
          </a:xfrm>
          <a:prstGeom prst="rect">
            <a:avLst/>
          </a:prstGeom>
          <a:noFill/>
          <a:ln>
            <a:noFill/>
          </a:ln>
        </p:spPr>
      </p:pic>
      <p:sp>
        <p:nvSpPr>
          <p:cNvPr id="92" name="Google Shape;92;p15"/>
          <p:cNvSpPr txBox="1"/>
          <p:nvPr/>
        </p:nvSpPr>
        <p:spPr>
          <a:xfrm>
            <a:off x="2855550" y="1015374"/>
            <a:ext cx="3432900" cy="3621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s" sz="1700" b="1">
                <a:solidFill>
                  <a:schemeClr val="lt2"/>
                </a:solidFill>
                <a:latin typeface="Raleway"/>
                <a:ea typeface="Raleway"/>
                <a:cs typeface="Raleway"/>
                <a:sym typeface="Raleway"/>
              </a:rPr>
              <a:t>3. Desarrollo</a:t>
            </a:r>
            <a:endParaRPr sz="1700" b="1">
              <a:solidFill>
                <a:schemeClr val="lt2"/>
              </a:solidFill>
              <a:latin typeface="Raleway"/>
              <a:ea typeface="Raleway"/>
              <a:cs typeface="Raleway"/>
              <a:sym typeface="Raleway"/>
            </a:endParaRPr>
          </a:p>
        </p:txBody>
      </p:sp>
      <p:sp>
        <p:nvSpPr>
          <p:cNvPr id="93" name="Google Shape;93;p15"/>
          <p:cNvSpPr txBox="1">
            <a:spLocks noGrp="1"/>
          </p:cNvSpPr>
          <p:nvPr>
            <p:ph type="body" idx="4294967295"/>
          </p:nvPr>
        </p:nvSpPr>
        <p:spPr>
          <a:xfrm>
            <a:off x="2855550" y="1323000"/>
            <a:ext cx="3579000" cy="1457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1200">
                <a:latin typeface="Arial"/>
                <a:ea typeface="Arial"/>
                <a:cs typeface="Arial"/>
                <a:sym typeface="Arial"/>
              </a:rPr>
              <a:t>Los alumnos, por equipos, deberán realizar unas actividades sobre preposiciones de movimiento (on, under, in, out, behind, in front, of…) observando las posiciones de las piezas en tableros reales de ajedrez. Previamente se realizará un entrenamiento con los propios alumnos como piezas de ajedrez.</a:t>
            </a:r>
            <a:endParaRPr sz="1200">
              <a:latin typeface="Arial"/>
              <a:ea typeface="Arial"/>
              <a:cs typeface="Arial"/>
              <a:sym typeface="Arial"/>
            </a:endParaRPr>
          </a:p>
          <a:p>
            <a:pPr marL="0" lvl="0" indent="0" algn="just" rtl="0">
              <a:spcBef>
                <a:spcPts val="0"/>
              </a:spcBef>
              <a:spcAft>
                <a:spcPts val="0"/>
              </a:spcAft>
              <a:buNone/>
            </a:pPr>
            <a:r>
              <a:rPr lang="es" sz="1200" b="1">
                <a:latin typeface="Arial"/>
                <a:ea typeface="Arial"/>
                <a:cs typeface="Arial"/>
                <a:sym typeface="Arial"/>
              </a:rPr>
              <a:t>Adaptación</a:t>
            </a:r>
            <a:r>
              <a:rPr lang="es" sz="1200">
                <a:latin typeface="Arial"/>
                <a:ea typeface="Arial"/>
                <a:cs typeface="Arial"/>
                <a:sym typeface="Arial"/>
              </a:rPr>
              <a:t>: solo se realizará con el propio movimiento de los alumnos, en el tablero gigante del centro.</a:t>
            </a:r>
            <a:endParaRPr sz="1200">
              <a:latin typeface="Arial"/>
              <a:ea typeface="Arial"/>
              <a:cs typeface="Arial"/>
              <a:sym typeface="Arial"/>
            </a:endParaRPr>
          </a:p>
          <a:p>
            <a:pPr marL="0" lvl="0" indent="0" algn="just" rtl="0">
              <a:spcBef>
                <a:spcPts val="0"/>
              </a:spcBef>
              <a:spcAft>
                <a:spcPts val="0"/>
              </a:spcAft>
              <a:buNone/>
            </a:pPr>
            <a:endParaRPr sz="1200">
              <a:latin typeface="Arial"/>
              <a:ea typeface="Arial"/>
              <a:cs typeface="Arial"/>
              <a:sym typeface="Arial"/>
            </a:endParaRPr>
          </a:p>
          <a:p>
            <a:pPr marL="0" lvl="0" indent="0" algn="l" rtl="0">
              <a:lnSpc>
                <a:spcPct val="100000"/>
              </a:lnSpc>
              <a:spcBef>
                <a:spcPts val="0"/>
              </a:spcBef>
              <a:spcAft>
                <a:spcPts val="700"/>
              </a:spcAft>
              <a:buNone/>
            </a:pPr>
            <a:endParaRPr sz="1200">
              <a:latin typeface="Raleway"/>
              <a:ea typeface="Raleway"/>
              <a:cs typeface="Raleway"/>
              <a:sym typeface="Raleway"/>
            </a:endParaRPr>
          </a:p>
        </p:txBody>
      </p:sp>
      <p:sp>
        <p:nvSpPr>
          <p:cNvPr id="94" name="Google Shape;94;p15"/>
          <p:cNvSpPr txBox="1"/>
          <p:nvPr/>
        </p:nvSpPr>
        <p:spPr>
          <a:xfrm>
            <a:off x="2782500" y="3502325"/>
            <a:ext cx="2064900" cy="4257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s" sz="1700" b="1">
                <a:solidFill>
                  <a:schemeClr val="lt2"/>
                </a:solidFill>
                <a:latin typeface="Raleway"/>
                <a:ea typeface="Raleway"/>
                <a:cs typeface="Raleway"/>
                <a:sym typeface="Raleway"/>
              </a:rPr>
              <a:t>4. Materiales</a:t>
            </a:r>
            <a:endParaRPr sz="1700" b="1">
              <a:solidFill>
                <a:schemeClr val="lt2"/>
              </a:solidFill>
              <a:latin typeface="Raleway"/>
              <a:ea typeface="Raleway"/>
              <a:cs typeface="Raleway"/>
              <a:sym typeface="Raleway"/>
            </a:endParaRPr>
          </a:p>
        </p:txBody>
      </p:sp>
      <p:sp>
        <p:nvSpPr>
          <p:cNvPr id="95" name="Google Shape;95;p15"/>
          <p:cNvSpPr txBox="1">
            <a:spLocks noGrp="1"/>
          </p:cNvSpPr>
          <p:nvPr>
            <p:ph type="body" idx="4294967295"/>
          </p:nvPr>
        </p:nvSpPr>
        <p:spPr>
          <a:xfrm>
            <a:off x="2782500" y="3873553"/>
            <a:ext cx="3579000" cy="7470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1200">
                <a:latin typeface="Arial"/>
                <a:ea typeface="Arial"/>
                <a:cs typeface="Arial"/>
                <a:sym typeface="Arial"/>
              </a:rPr>
              <a:t>Ficha de actividades, tableros y piezas de ajedrez, tablero gigante.</a:t>
            </a:r>
            <a:endParaRPr sz="1200">
              <a:latin typeface="Arial"/>
              <a:ea typeface="Arial"/>
              <a:cs typeface="Arial"/>
              <a:sym typeface="Arial"/>
            </a:endParaRPr>
          </a:p>
          <a:p>
            <a:pPr marL="0" lvl="0" indent="0" algn="just" rtl="0">
              <a:spcBef>
                <a:spcPts val="0"/>
              </a:spcBef>
              <a:spcAft>
                <a:spcPts val="0"/>
              </a:spcAft>
              <a:buNone/>
            </a:pPr>
            <a:r>
              <a:rPr lang="es" sz="1200" i="1">
                <a:latin typeface="Arial"/>
                <a:ea typeface="Arial"/>
                <a:cs typeface="Arial"/>
                <a:sym typeface="Arial"/>
              </a:rPr>
              <a:t>Ver ficha de actividad: Preposiciones en inglés.</a:t>
            </a:r>
            <a:endParaRPr sz="1200" i="1">
              <a:latin typeface="Arial"/>
              <a:ea typeface="Arial"/>
              <a:cs typeface="Arial"/>
              <a:sym typeface="Arial"/>
            </a:endParaRPr>
          </a:p>
          <a:p>
            <a:pPr marL="0" lvl="0" indent="0" algn="just" rtl="0">
              <a:spcBef>
                <a:spcPts val="0"/>
              </a:spcBef>
              <a:spcAft>
                <a:spcPts val="0"/>
              </a:spcAft>
              <a:buNone/>
            </a:pPr>
            <a:endParaRPr sz="1100">
              <a:latin typeface="Arial"/>
              <a:ea typeface="Arial"/>
              <a:cs typeface="Arial"/>
              <a:sym typeface="Arial"/>
            </a:endParaRPr>
          </a:p>
          <a:p>
            <a:pPr marL="0" lvl="0" indent="0" algn="l" rtl="0">
              <a:lnSpc>
                <a:spcPct val="100000"/>
              </a:lnSpc>
              <a:spcBef>
                <a:spcPts val="0"/>
              </a:spcBef>
              <a:spcAft>
                <a:spcPts val="700"/>
              </a:spcAft>
              <a:buNone/>
            </a:pPr>
            <a:endParaRPr sz="1200">
              <a:latin typeface="Raleway"/>
              <a:ea typeface="Raleway"/>
              <a:cs typeface="Raleway"/>
              <a:sym typeface="Raleway"/>
            </a:endParaRPr>
          </a:p>
        </p:txBody>
      </p:sp>
      <p:pic>
        <p:nvPicPr>
          <p:cNvPr id="96" name="Google Shape;96;p15"/>
          <p:cNvPicPr preferRelativeResize="0"/>
          <p:nvPr/>
        </p:nvPicPr>
        <p:blipFill>
          <a:blip r:embed="rId5">
            <a:alphaModFix/>
          </a:blip>
          <a:stretch>
            <a:fillRect/>
          </a:stretch>
        </p:blipFill>
        <p:spPr>
          <a:xfrm>
            <a:off x="216900" y="3818975"/>
            <a:ext cx="1064950" cy="1046225"/>
          </a:xfrm>
          <a:prstGeom prst="rect">
            <a:avLst/>
          </a:prstGeom>
          <a:noFill/>
          <a:ln>
            <a:noFill/>
          </a:ln>
        </p:spPr>
      </p:pic>
    </p:spTree>
    <p:extLst>
      <p:ext uri="{BB962C8B-B14F-4D97-AF65-F5344CB8AC3E}">
        <p14:creationId xmlns:p14="http://schemas.microsoft.com/office/powerpoint/2010/main" val="27747257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00"/>
        <p:cNvGrpSpPr/>
        <p:nvPr/>
      </p:nvGrpSpPr>
      <p:grpSpPr>
        <a:xfrm>
          <a:off x="0" y="0"/>
          <a:ext cx="0" cy="0"/>
          <a:chOff x="0" y="0"/>
          <a:chExt cx="0" cy="0"/>
        </a:xfrm>
      </p:grpSpPr>
      <p:pic>
        <p:nvPicPr>
          <p:cNvPr id="101" name="Google Shape;101;p16"/>
          <p:cNvPicPr preferRelativeResize="0"/>
          <p:nvPr/>
        </p:nvPicPr>
        <p:blipFill>
          <a:blip r:embed="rId3">
            <a:alphaModFix/>
          </a:blip>
          <a:stretch>
            <a:fillRect/>
          </a:stretch>
        </p:blipFill>
        <p:spPr>
          <a:xfrm>
            <a:off x="468575" y="397750"/>
            <a:ext cx="6843475" cy="4070126"/>
          </a:xfrm>
          <a:prstGeom prst="rect">
            <a:avLst/>
          </a:prstGeom>
          <a:noFill/>
          <a:ln>
            <a:noFill/>
          </a:ln>
        </p:spPr>
      </p:pic>
      <p:pic>
        <p:nvPicPr>
          <p:cNvPr id="102" name="Google Shape;102;p16" descr="Trozo de cinta adhesiva que pega una nota a la diapositiva"/>
          <p:cNvPicPr preferRelativeResize="0"/>
          <p:nvPr/>
        </p:nvPicPr>
        <p:blipFill rotWithShape="1">
          <a:blip r:embed="rId4">
            <a:alphaModFix/>
          </a:blip>
          <a:srcRect l="9244" t="5926" r="2118" b="10011"/>
          <a:stretch/>
        </p:blipFill>
        <p:spPr>
          <a:xfrm rot="154828">
            <a:off x="2769662" y="265726"/>
            <a:ext cx="2072000" cy="736050"/>
          </a:xfrm>
          <a:prstGeom prst="rect">
            <a:avLst/>
          </a:prstGeom>
          <a:noFill/>
          <a:ln>
            <a:noFill/>
          </a:ln>
        </p:spPr>
      </p:pic>
      <p:pic>
        <p:nvPicPr>
          <p:cNvPr id="103" name="Google Shape;103;p16"/>
          <p:cNvPicPr preferRelativeResize="0"/>
          <p:nvPr/>
        </p:nvPicPr>
        <p:blipFill>
          <a:blip r:embed="rId5">
            <a:alphaModFix/>
          </a:blip>
          <a:stretch>
            <a:fillRect/>
          </a:stretch>
        </p:blipFill>
        <p:spPr>
          <a:xfrm>
            <a:off x="7456500" y="3794800"/>
            <a:ext cx="1064950" cy="1046225"/>
          </a:xfrm>
          <a:prstGeom prst="rect">
            <a:avLst/>
          </a:prstGeom>
          <a:noFill/>
          <a:ln>
            <a:noFill/>
          </a:ln>
        </p:spPr>
      </p:pic>
      <p:pic>
        <p:nvPicPr>
          <p:cNvPr id="104" name="Google Shape;104;p16"/>
          <p:cNvPicPr preferRelativeResize="0"/>
          <p:nvPr/>
        </p:nvPicPr>
        <p:blipFill rotWithShape="1">
          <a:blip r:embed="rId6">
            <a:alphaModFix/>
          </a:blip>
          <a:srcRect l="49847" t="23737" r="5441" b="38173"/>
          <a:stretch/>
        </p:blipFill>
        <p:spPr>
          <a:xfrm>
            <a:off x="879150" y="1284113"/>
            <a:ext cx="6022325" cy="2885849"/>
          </a:xfrm>
          <a:prstGeom prst="rect">
            <a:avLst/>
          </a:prstGeom>
          <a:noFill/>
          <a:ln>
            <a:noFill/>
          </a:ln>
        </p:spPr>
      </p:pic>
    </p:spTree>
    <p:extLst>
      <p:ext uri="{BB962C8B-B14F-4D97-AF65-F5344CB8AC3E}">
        <p14:creationId xmlns:p14="http://schemas.microsoft.com/office/powerpoint/2010/main" val="25316523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71"/>
        <p:cNvGrpSpPr/>
        <p:nvPr/>
      </p:nvGrpSpPr>
      <p:grpSpPr>
        <a:xfrm>
          <a:off x="0" y="0"/>
          <a:ext cx="0" cy="0"/>
          <a:chOff x="0" y="0"/>
          <a:chExt cx="0" cy="0"/>
        </a:xfrm>
      </p:grpSpPr>
      <p:sp>
        <p:nvSpPr>
          <p:cNvPr id="72" name="Google Shape;72;p13"/>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RELACIONES ENTRE LÍNEAS</a:t>
            </a:r>
            <a:endParaRPr/>
          </a:p>
          <a:p>
            <a:pPr marL="0" lvl="0" indent="0" algn="l" rtl="0">
              <a:spcBef>
                <a:spcPts val="0"/>
              </a:spcBef>
              <a:spcAft>
                <a:spcPts val="0"/>
              </a:spcAft>
              <a:buNone/>
            </a:pPr>
            <a:r>
              <a:rPr lang="es"/>
              <a:t>Paralelas, secantes y perpendiculares</a:t>
            </a:r>
            <a:endParaRPr/>
          </a:p>
        </p:txBody>
      </p:sp>
      <p:sp>
        <p:nvSpPr>
          <p:cNvPr id="73" name="Google Shape;73;p13"/>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sz="2400"/>
              <a:t>Proyecto Ajedrez - curso 2022/23 - 1º y 2º</a:t>
            </a:r>
            <a:endParaRPr sz="2400"/>
          </a:p>
        </p:txBody>
      </p:sp>
      <p:pic>
        <p:nvPicPr>
          <p:cNvPr id="74" name="Google Shape;74;p13"/>
          <p:cNvPicPr preferRelativeResize="0"/>
          <p:nvPr/>
        </p:nvPicPr>
        <p:blipFill>
          <a:blip r:embed="rId3">
            <a:alphaModFix/>
          </a:blip>
          <a:stretch>
            <a:fillRect/>
          </a:stretch>
        </p:blipFill>
        <p:spPr>
          <a:xfrm>
            <a:off x="216900" y="3818975"/>
            <a:ext cx="1064950" cy="1046225"/>
          </a:xfrm>
          <a:prstGeom prst="rect">
            <a:avLst/>
          </a:prstGeom>
          <a:noFill/>
          <a:ln>
            <a:noFill/>
          </a:ln>
        </p:spPr>
      </p:pic>
    </p:spTree>
    <p:extLst>
      <p:ext uri="{BB962C8B-B14F-4D97-AF65-F5344CB8AC3E}">
        <p14:creationId xmlns:p14="http://schemas.microsoft.com/office/powerpoint/2010/main" val="7134845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78"/>
        <p:cNvGrpSpPr/>
        <p:nvPr/>
      </p:nvGrpSpPr>
      <p:grpSpPr>
        <a:xfrm>
          <a:off x="0" y="0"/>
          <a:ext cx="0" cy="0"/>
          <a:chOff x="0" y="0"/>
          <a:chExt cx="0" cy="0"/>
        </a:xfrm>
      </p:grpSpPr>
      <p:pic>
        <p:nvPicPr>
          <p:cNvPr id="79" name="Google Shape;79;p14"/>
          <p:cNvPicPr preferRelativeResize="0"/>
          <p:nvPr/>
        </p:nvPicPr>
        <p:blipFill>
          <a:blip r:embed="rId3">
            <a:alphaModFix/>
          </a:blip>
          <a:stretch>
            <a:fillRect/>
          </a:stretch>
        </p:blipFill>
        <p:spPr>
          <a:xfrm>
            <a:off x="2444700" y="162737"/>
            <a:ext cx="4254600" cy="4818038"/>
          </a:xfrm>
          <a:prstGeom prst="rect">
            <a:avLst/>
          </a:prstGeom>
          <a:noFill/>
          <a:ln>
            <a:noFill/>
          </a:ln>
        </p:spPr>
      </p:pic>
      <p:pic>
        <p:nvPicPr>
          <p:cNvPr id="80" name="Google Shape;80;p14" descr="Trozo de cinta adhesiva que pega una nota a la diapositiva"/>
          <p:cNvPicPr preferRelativeResize="0"/>
          <p:nvPr/>
        </p:nvPicPr>
        <p:blipFill rotWithShape="1">
          <a:blip r:embed="rId4">
            <a:alphaModFix/>
          </a:blip>
          <a:srcRect l="9244" t="5926" r="2118" b="10011"/>
          <a:stretch/>
        </p:blipFill>
        <p:spPr>
          <a:xfrm rot="154828">
            <a:off x="3536000" y="147301"/>
            <a:ext cx="2072000" cy="736050"/>
          </a:xfrm>
          <a:prstGeom prst="rect">
            <a:avLst/>
          </a:prstGeom>
          <a:noFill/>
          <a:ln>
            <a:noFill/>
          </a:ln>
        </p:spPr>
      </p:pic>
      <p:sp>
        <p:nvSpPr>
          <p:cNvPr id="81" name="Google Shape;81;p14"/>
          <p:cNvSpPr txBox="1"/>
          <p:nvPr/>
        </p:nvSpPr>
        <p:spPr>
          <a:xfrm>
            <a:off x="2855550" y="1087899"/>
            <a:ext cx="3432900" cy="3621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s" sz="1700" b="1">
                <a:solidFill>
                  <a:schemeClr val="lt2"/>
                </a:solidFill>
                <a:latin typeface="Raleway"/>
                <a:ea typeface="Raleway"/>
                <a:cs typeface="Raleway"/>
                <a:sym typeface="Raleway"/>
              </a:rPr>
              <a:t>1. Objetivo</a:t>
            </a:r>
            <a:endParaRPr sz="1700" b="1">
              <a:solidFill>
                <a:schemeClr val="lt2"/>
              </a:solidFill>
              <a:latin typeface="Raleway"/>
              <a:ea typeface="Raleway"/>
              <a:cs typeface="Raleway"/>
              <a:sym typeface="Raleway"/>
            </a:endParaRPr>
          </a:p>
        </p:txBody>
      </p:sp>
      <p:sp>
        <p:nvSpPr>
          <p:cNvPr id="82" name="Google Shape;82;p14"/>
          <p:cNvSpPr txBox="1">
            <a:spLocks noGrp="1"/>
          </p:cNvSpPr>
          <p:nvPr>
            <p:ph type="body" idx="4294967295"/>
          </p:nvPr>
        </p:nvSpPr>
        <p:spPr>
          <a:xfrm>
            <a:off x="2782500" y="1377475"/>
            <a:ext cx="3579000" cy="12573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1300">
                <a:latin typeface="Arial"/>
                <a:ea typeface="Arial"/>
                <a:cs typeface="Arial"/>
                <a:sym typeface="Arial"/>
              </a:rPr>
              <a:t>Reconocer e identificar distintos tipos de líneas y las relaciones entre ellas: paralelas, secantes y perpendiculares.</a:t>
            </a:r>
            <a:endParaRPr sz="1300">
              <a:solidFill>
                <a:schemeClr val="dk2"/>
              </a:solidFill>
              <a:latin typeface="Arial"/>
              <a:ea typeface="Arial"/>
              <a:cs typeface="Arial"/>
              <a:sym typeface="Arial"/>
            </a:endParaRPr>
          </a:p>
        </p:txBody>
      </p:sp>
      <p:sp>
        <p:nvSpPr>
          <p:cNvPr id="83" name="Google Shape;83;p14"/>
          <p:cNvSpPr txBox="1"/>
          <p:nvPr/>
        </p:nvSpPr>
        <p:spPr>
          <a:xfrm>
            <a:off x="2671650" y="2804875"/>
            <a:ext cx="3715200" cy="4257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s" sz="1700" b="1">
                <a:solidFill>
                  <a:schemeClr val="lt2"/>
                </a:solidFill>
                <a:latin typeface="Raleway"/>
                <a:ea typeface="Raleway"/>
                <a:cs typeface="Raleway"/>
                <a:sym typeface="Raleway"/>
              </a:rPr>
              <a:t>2. Áreas curriculares relacionadas</a:t>
            </a:r>
            <a:endParaRPr sz="1700" b="1">
              <a:solidFill>
                <a:schemeClr val="lt2"/>
              </a:solidFill>
              <a:latin typeface="Raleway"/>
              <a:ea typeface="Raleway"/>
              <a:cs typeface="Raleway"/>
              <a:sym typeface="Raleway"/>
            </a:endParaRPr>
          </a:p>
        </p:txBody>
      </p:sp>
      <p:sp>
        <p:nvSpPr>
          <p:cNvPr id="84" name="Google Shape;84;p14"/>
          <p:cNvSpPr txBox="1">
            <a:spLocks noGrp="1"/>
          </p:cNvSpPr>
          <p:nvPr>
            <p:ph type="body" idx="4294967295"/>
          </p:nvPr>
        </p:nvSpPr>
        <p:spPr>
          <a:xfrm>
            <a:off x="2807850" y="3230575"/>
            <a:ext cx="3579000" cy="1257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700"/>
              </a:spcAft>
              <a:buNone/>
            </a:pPr>
            <a:r>
              <a:rPr lang="es" sz="1300">
                <a:latin typeface="Arial"/>
                <a:ea typeface="Arial"/>
                <a:cs typeface="Arial"/>
                <a:sym typeface="Arial"/>
              </a:rPr>
              <a:t>Matemáticas</a:t>
            </a:r>
            <a:endParaRPr sz="1300">
              <a:solidFill>
                <a:schemeClr val="dk2"/>
              </a:solidFill>
              <a:latin typeface="Arial"/>
              <a:ea typeface="Arial"/>
              <a:cs typeface="Arial"/>
              <a:sym typeface="Arial"/>
            </a:endParaRPr>
          </a:p>
        </p:txBody>
      </p:sp>
      <p:pic>
        <p:nvPicPr>
          <p:cNvPr id="85" name="Google Shape;85;p14"/>
          <p:cNvPicPr preferRelativeResize="0"/>
          <p:nvPr/>
        </p:nvPicPr>
        <p:blipFill>
          <a:blip r:embed="rId5">
            <a:alphaModFix/>
          </a:blip>
          <a:stretch>
            <a:fillRect/>
          </a:stretch>
        </p:blipFill>
        <p:spPr>
          <a:xfrm>
            <a:off x="216900" y="3818975"/>
            <a:ext cx="1064950" cy="1046225"/>
          </a:xfrm>
          <a:prstGeom prst="rect">
            <a:avLst/>
          </a:prstGeom>
          <a:noFill/>
          <a:ln>
            <a:noFill/>
          </a:ln>
        </p:spPr>
      </p:pic>
    </p:spTree>
    <p:extLst>
      <p:ext uri="{BB962C8B-B14F-4D97-AF65-F5344CB8AC3E}">
        <p14:creationId xmlns:p14="http://schemas.microsoft.com/office/powerpoint/2010/main" val="2290299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89"/>
        <p:cNvGrpSpPr/>
        <p:nvPr/>
      </p:nvGrpSpPr>
      <p:grpSpPr>
        <a:xfrm>
          <a:off x="0" y="0"/>
          <a:ext cx="0" cy="0"/>
          <a:chOff x="0" y="0"/>
          <a:chExt cx="0" cy="0"/>
        </a:xfrm>
      </p:grpSpPr>
      <p:pic>
        <p:nvPicPr>
          <p:cNvPr id="90" name="Google Shape;90;p15"/>
          <p:cNvPicPr preferRelativeResize="0"/>
          <p:nvPr/>
        </p:nvPicPr>
        <p:blipFill>
          <a:blip r:embed="rId3">
            <a:alphaModFix/>
          </a:blip>
          <a:stretch>
            <a:fillRect/>
          </a:stretch>
        </p:blipFill>
        <p:spPr>
          <a:xfrm>
            <a:off x="2444700" y="162737"/>
            <a:ext cx="4254600" cy="4818038"/>
          </a:xfrm>
          <a:prstGeom prst="rect">
            <a:avLst/>
          </a:prstGeom>
          <a:noFill/>
          <a:ln>
            <a:noFill/>
          </a:ln>
        </p:spPr>
      </p:pic>
      <p:pic>
        <p:nvPicPr>
          <p:cNvPr id="91" name="Google Shape;91;p15" descr="Trozo de cinta adhesiva que pega una nota a la diapositiva"/>
          <p:cNvPicPr preferRelativeResize="0"/>
          <p:nvPr/>
        </p:nvPicPr>
        <p:blipFill rotWithShape="1">
          <a:blip r:embed="rId4">
            <a:alphaModFix/>
          </a:blip>
          <a:srcRect l="9244" t="5926" r="2118" b="10011"/>
          <a:stretch/>
        </p:blipFill>
        <p:spPr>
          <a:xfrm rot="154828">
            <a:off x="3536000" y="147301"/>
            <a:ext cx="2072000" cy="736050"/>
          </a:xfrm>
          <a:prstGeom prst="rect">
            <a:avLst/>
          </a:prstGeom>
          <a:noFill/>
          <a:ln>
            <a:noFill/>
          </a:ln>
        </p:spPr>
      </p:pic>
      <p:sp>
        <p:nvSpPr>
          <p:cNvPr id="92" name="Google Shape;92;p15"/>
          <p:cNvSpPr txBox="1"/>
          <p:nvPr/>
        </p:nvSpPr>
        <p:spPr>
          <a:xfrm>
            <a:off x="2855550" y="1087899"/>
            <a:ext cx="3432900" cy="3621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s" sz="1700" b="1">
                <a:solidFill>
                  <a:schemeClr val="lt2"/>
                </a:solidFill>
                <a:latin typeface="Raleway"/>
                <a:ea typeface="Raleway"/>
                <a:cs typeface="Raleway"/>
                <a:sym typeface="Raleway"/>
              </a:rPr>
              <a:t>3. Desarrollo</a:t>
            </a:r>
            <a:endParaRPr sz="1700" b="1">
              <a:solidFill>
                <a:schemeClr val="lt2"/>
              </a:solidFill>
              <a:latin typeface="Raleway"/>
              <a:ea typeface="Raleway"/>
              <a:cs typeface="Raleway"/>
              <a:sym typeface="Raleway"/>
            </a:endParaRPr>
          </a:p>
        </p:txBody>
      </p:sp>
      <p:sp>
        <p:nvSpPr>
          <p:cNvPr id="93" name="Google Shape;93;p15"/>
          <p:cNvSpPr txBox="1">
            <a:spLocks noGrp="1"/>
          </p:cNvSpPr>
          <p:nvPr>
            <p:ph type="body" idx="4294967295"/>
          </p:nvPr>
        </p:nvSpPr>
        <p:spPr>
          <a:xfrm>
            <a:off x="2782500" y="1390900"/>
            <a:ext cx="3579000" cy="12573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1200">
                <a:latin typeface="Arial"/>
                <a:ea typeface="Arial"/>
                <a:cs typeface="Arial"/>
                <a:sym typeface="Arial"/>
              </a:rPr>
              <a:t>Los alumnos, de forma individual, deberán resolver una serie de ejercicios en los que se presentarán los movimientos de algunas de las piezas del ajedrez. De ese modo, tendrán que identificar las relaciones entre las rectas que dibujan las piezas.</a:t>
            </a:r>
            <a:endParaRPr sz="1200">
              <a:latin typeface="Arial"/>
              <a:ea typeface="Arial"/>
              <a:cs typeface="Arial"/>
              <a:sym typeface="Arial"/>
            </a:endParaRPr>
          </a:p>
          <a:p>
            <a:pPr marL="0" lvl="0" indent="0" algn="l" rtl="0">
              <a:lnSpc>
                <a:spcPct val="100000"/>
              </a:lnSpc>
              <a:spcBef>
                <a:spcPts val="0"/>
              </a:spcBef>
              <a:spcAft>
                <a:spcPts val="700"/>
              </a:spcAft>
              <a:buNone/>
            </a:pPr>
            <a:endParaRPr sz="1200">
              <a:latin typeface="Raleway"/>
              <a:ea typeface="Raleway"/>
              <a:cs typeface="Raleway"/>
              <a:sym typeface="Raleway"/>
            </a:endParaRPr>
          </a:p>
        </p:txBody>
      </p:sp>
      <p:sp>
        <p:nvSpPr>
          <p:cNvPr id="94" name="Google Shape;94;p15"/>
          <p:cNvSpPr txBox="1"/>
          <p:nvPr/>
        </p:nvSpPr>
        <p:spPr>
          <a:xfrm>
            <a:off x="2855550" y="2804875"/>
            <a:ext cx="2064900" cy="4257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s" sz="1700" b="1">
                <a:solidFill>
                  <a:schemeClr val="lt2"/>
                </a:solidFill>
                <a:latin typeface="Raleway"/>
                <a:ea typeface="Raleway"/>
                <a:cs typeface="Raleway"/>
                <a:sym typeface="Raleway"/>
              </a:rPr>
              <a:t>4. Materiales</a:t>
            </a:r>
            <a:endParaRPr sz="1700" b="1">
              <a:solidFill>
                <a:schemeClr val="lt2"/>
              </a:solidFill>
              <a:latin typeface="Raleway"/>
              <a:ea typeface="Raleway"/>
              <a:cs typeface="Raleway"/>
              <a:sym typeface="Raleway"/>
            </a:endParaRPr>
          </a:p>
        </p:txBody>
      </p:sp>
      <p:sp>
        <p:nvSpPr>
          <p:cNvPr id="95" name="Google Shape;95;p15"/>
          <p:cNvSpPr txBox="1">
            <a:spLocks noGrp="1"/>
          </p:cNvSpPr>
          <p:nvPr>
            <p:ph type="body" idx="4294967295"/>
          </p:nvPr>
        </p:nvSpPr>
        <p:spPr>
          <a:xfrm>
            <a:off x="2782500" y="3230575"/>
            <a:ext cx="3579000" cy="12573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1200">
                <a:latin typeface="Arial"/>
                <a:ea typeface="Arial"/>
                <a:cs typeface="Arial"/>
                <a:sym typeface="Arial"/>
              </a:rPr>
              <a:t>Ficha para el alumno, lápiz, goma, etc.</a:t>
            </a:r>
            <a:endParaRPr sz="1200">
              <a:latin typeface="Arial"/>
              <a:ea typeface="Arial"/>
              <a:cs typeface="Arial"/>
              <a:sym typeface="Arial"/>
            </a:endParaRPr>
          </a:p>
          <a:p>
            <a:pPr marL="0" lvl="0" indent="0" algn="just" rtl="0">
              <a:spcBef>
                <a:spcPts val="0"/>
              </a:spcBef>
              <a:spcAft>
                <a:spcPts val="0"/>
              </a:spcAft>
              <a:buNone/>
            </a:pPr>
            <a:r>
              <a:rPr lang="es" sz="1200" i="1">
                <a:latin typeface="Arial"/>
                <a:ea typeface="Arial"/>
                <a:cs typeface="Arial"/>
                <a:sym typeface="Arial"/>
              </a:rPr>
              <a:t>Ver ficha de actividad: Relaciones entre líneas.</a:t>
            </a:r>
            <a:endParaRPr sz="1200" i="1">
              <a:latin typeface="Arial"/>
              <a:ea typeface="Arial"/>
              <a:cs typeface="Arial"/>
              <a:sym typeface="Arial"/>
            </a:endParaRPr>
          </a:p>
          <a:p>
            <a:pPr marL="0" lvl="0" indent="0" algn="l" rtl="0">
              <a:lnSpc>
                <a:spcPct val="100000"/>
              </a:lnSpc>
              <a:spcBef>
                <a:spcPts val="0"/>
              </a:spcBef>
              <a:spcAft>
                <a:spcPts val="700"/>
              </a:spcAft>
              <a:buNone/>
            </a:pPr>
            <a:endParaRPr sz="1200">
              <a:latin typeface="Raleway"/>
              <a:ea typeface="Raleway"/>
              <a:cs typeface="Raleway"/>
              <a:sym typeface="Raleway"/>
            </a:endParaRPr>
          </a:p>
        </p:txBody>
      </p:sp>
      <p:pic>
        <p:nvPicPr>
          <p:cNvPr id="96" name="Google Shape;96;p15"/>
          <p:cNvPicPr preferRelativeResize="0"/>
          <p:nvPr/>
        </p:nvPicPr>
        <p:blipFill>
          <a:blip r:embed="rId5">
            <a:alphaModFix/>
          </a:blip>
          <a:stretch>
            <a:fillRect/>
          </a:stretch>
        </p:blipFill>
        <p:spPr>
          <a:xfrm>
            <a:off x="216900" y="3818975"/>
            <a:ext cx="1064950" cy="1046225"/>
          </a:xfrm>
          <a:prstGeom prst="rect">
            <a:avLst/>
          </a:prstGeom>
          <a:noFill/>
          <a:ln>
            <a:noFill/>
          </a:ln>
        </p:spPr>
      </p:pic>
    </p:spTree>
    <p:extLst>
      <p:ext uri="{BB962C8B-B14F-4D97-AF65-F5344CB8AC3E}">
        <p14:creationId xmlns:p14="http://schemas.microsoft.com/office/powerpoint/2010/main" val="33329952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00"/>
        <p:cNvGrpSpPr/>
        <p:nvPr/>
      </p:nvGrpSpPr>
      <p:grpSpPr>
        <a:xfrm>
          <a:off x="0" y="0"/>
          <a:ext cx="0" cy="0"/>
          <a:chOff x="0" y="0"/>
          <a:chExt cx="0" cy="0"/>
        </a:xfrm>
      </p:grpSpPr>
      <p:pic>
        <p:nvPicPr>
          <p:cNvPr id="101" name="Google Shape;101;p16"/>
          <p:cNvPicPr preferRelativeResize="0"/>
          <p:nvPr/>
        </p:nvPicPr>
        <p:blipFill>
          <a:blip r:embed="rId3">
            <a:alphaModFix/>
          </a:blip>
          <a:stretch>
            <a:fillRect/>
          </a:stretch>
        </p:blipFill>
        <p:spPr>
          <a:xfrm>
            <a:off x="338488" y="471475"/>
            <a:ext cx="4002226" cy="3046026"/>
          </a:xfrm>
          <a:prstGeom prst="rect">
            <a:avLst/>
          </a:prstGeom>
          <a:noFill/>
          <a:ln>
            <a:noFill/>
          </a:ln>
        </p:spPr>
      </p:pic>
      <p:pic>
        <p:nvPicPr>
          <p:cNvPr id="102" name="Google Shape;102;p16" descr="Trozo de cinta adhesiva que pega una nota a la diapositiva"/>
          <p:cNvPicPr preferRelativeResize="0"/>
          <p:nvPr/>
        </p:nvPicPr>
        <p:blipFill rotWithShape="1">
          <a:blip r:embed="rId4">
            <a:alphaModFix/>
          </a:blip>
          <a:srcRect l="9244" t="5926" r="2118" b="10011"/>
          <a:stretch/>
        </p:blipFill>
        <p:spPr>
          <a:xfrm rot="154828">
            <a:off x="1303600" y="196826"/>
            <a:ext cx="2072000" cy="736050"/>
          </a:xfrm>
          <a:prstGeom prst="rect">
            <a:avLst/>
          </a:prstGeom>
          <a:noFill/>
          <a:ln>
            <a:noFill/>
          </a:ln>
        </p:spPr>
      </p:pic>
      <p:pic>
        <p:nvPicPr>
          <p:cNvPr id="103" name="Google Shape;103;p16"/>
          <p:cNvPicPr preferRelativeResize="0"/>
          <p:nvPr/>
        </p:nvPicPr>
        <p:blipFill>
          <a:blip r:embed="rId5">
            <a:alphaModFix/>
          </a:blip>
          <a:stretch>
            <a:fillRect/>
          </a:stretch>
        </p:blipFill>
        <p:spPr>
          <a:xfrm>
            <a:off x="7456500" y="3794800"/>
            <a:ext cx="1064950" cy="1046225"/>
          </a:xfrm>
          <a:prstGeom prst="rect">
            <a:avLst/>
          </a:prstGeom>
          <a:noFill/>
          <a:ln>
            <a:noFill/>
          </a:ln>
        </p:spPr>
      </p:pic>
      <p:pic>
        <p:nvPicPr>
          <p:cNvPr id="104" name="Google Shape;104;p16"/>
          <p:cNvPicPr preferRelativeResize="0"/>
          <p:nvPr/>
        </p:nvPicPr>
        <p:blipFill>
          <a:blip r:embed="rId3">
            <a:alphaModFix/>
          </a:blip>
          <a:stretch>
            <a:fillRect/>
          </a:stretch>
        </p:blipFill>
        <p:spPr>
          <a:xfrm>
            <a:off x="4667463" y="748775"/>
            <a:ext cx="4002226" cy="3046026"/>
          </a:xfrm>
          <a:prstGeom prst="rect">
            <a:avLst/>
          </a:prstGeom>
          <a:noFill/>
          <a:ln>
            <a:noFill/>
          </a:ln>
        </p:spPr>
      </p:pic>
      <p:pic>
        <p:nvPicPr>
          <p:cNvPr id="105" name="Google Shape;105;p16" descr="Trozo de cinta adhesiva que pega una nota a la diapositiva"/>
          <p:cNvPicPr preferRelativeResize="0"/>
          <p:nvPr/>
        </p:nvPicPr>
        <p:blipFill rotWithShape="1">
          <a:blip r:embed="rId4">
            <a:alphaModFix/>
          </a:blip>
          <a:srcRect l="9244" t="5926" r="2118" b="10011"/>
          <a:stretch/>
        </p:blipFill>
        <p:spPr>
          <a:xfrm rot="154828">
            <a:off x="5632587" y="411701"/>
            <a:ext cx="2072000" cy="736050"/>
          </a:xfrm>
          <a:prstGeom prst="rect">
            <a:avLst/>
          </a:prstGeom>
          <a:noFill/>
          <a:ln>
            <a:noFill/>
          </a:ln>
        </p:spPr>
      </p:pic>
      <p:pic>
        <p:nvPicPr>
          <p:cNvPr id="106" name="Google Shape;106;p16"/>
          <p:cNvPicPr preferRelativeResize="0"/>
          <p:nvPr/>
        </p:nvPicPr>
        <p:blipFill>
          <a:blip r:embed="rId6">
            <a:alphaModFix/>
          </a:blip>
          <a:stretch>
            <a:fillRect/>
          </a:stretch>
        </p:blipFill>
        <p:spPr>
          <a:xfrm>
            <a:off x="785638" y="1074350"/>
            <a:ext cx="3107950" cy="2207100"/>
          </a:xfrm>
          <a:prstGeom prst="rect">
            <a:avLst/>
          </a:prstGeom>
          <a:noFill/>
          <a:ln>
            <a:noFill/>
          </a:ln>
        </p:spPr>
      </p:pic>
      <p:pic>
        <p:nvPicPr>
          <p:cNvPr id="107" name="Google Shape;107;p16"/>
          <p:cNvPicPr preferRelativeResize="0"/>
          <p:nvPr/>
        </p:nvPicPr>
        <p:blipFill>
          <a:blip r:embed="rId7">
            <a:alphaModFix/>
          </a:blip>
          <a:stretch>
            <a:fillRect/>
          </a:stretch>
        </p:blipFill>
        <p:spPr>
          <a:xfrm>
            <a:off x="5001801" y="1310399"/>
            <a:ext cx="3333577" cy="2207100"/>
          </a:xfrm>
          <a:prstGeom prst="rect">
            <a:avLst/>
          </a:prstGeom>
          <a:noFill/>
          <a:ln>
            <a:noFill/>
          </a:ln>
        </p:spPr>
      </p:pic>
      <p:pic>
        <p:nvPicPr>
          <p:cNvPr id="108" name="Google Shape;108;p16"/>
          <p:cNvPicPr preferRelativeResize="0"/>
          <p:nvPr/>
        </p:nvPicPr>
        <p:blipFill>
          <a:blip r:embed="rId3">
            <a:alphaModFix/>
          </a:blip>
          <a:stretch>
            <a:fillRect/>
          </a:stretch>
        </p:blipFill>
        <p:spPr>
          <a:xfrm>
            <a:off x="338475" y="3915650"/>
            <a:ext cx="6456851" cy="1046225"/>
          </a:xfrm>
          <a:prstGeom prst="rect">
            <a:avLst/>
          </a:prstGeom>
          <a:noFill/>
          <a:ln>
            <a:noFill/>
          </a:ln>
        </p:spPr>
      </p:pic>
      <p:sp>
        <p:nvSpPr>
          <p:cNvPr id="109" name="Google Shape;109;p16"/>
          <p:cNvSpPr txBox="1">
            <a:spLocks noGrp="1"/>
          </p:cNvSpPr>
          <p:nvPr>
            <p:ph type="body" idx="4294967295"/>
          </p:nvPr>
        </p:nvSpPr>
        <p:spPr>
          <a:xfrm>
            <a:off x="720350" y="4156600"/>
            <a:ext cx="5693100" cy="5643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1400">
                <a:latin typeface="Arial"/>
                <a:ea typeface="Arial"/>
                <a:cs typeface="Arial"/>
                <a:sym typeface="Arial"/>
              </a:rPr>
              <a:t>¿Cómo son las líneas que forman el alfil y la torre?</a:t>
            </a:r>
            <a:endParaRPr sz="1400">
              <a:latin typeface="Arial"/>
              <a:ea typeface="Arial"/>
              <a:cs typeface="Arial"/>
              <a:sym typeface="Arial"/>
            </a:endParaRPr>
          </a:p>
          <a:p>
            <a:pPr marL="0" lvl="0" indent="0" algn="just" rtl="0">
              <a:spcBef>
                <a:spcPts val="0"/>
              </a:spcBef>
              <a:spcAft>
                <a:spcPts val="0"/>
              </a:spcAft>
              <a:buNone/>
            </a:pPr>
            <a:r>
              <a:rPr lang="es" sz="1400">
                <a:latin typeface="Arial"/>
                <a:ea typeface="Arial"/>
                <a:cs typeface="Arial"/>
                <a:sym typeface="Arial"/>
              </a:rPr>
              <a:t>¿Cómo son las líneas que forman la torre y la dama?</a:t>
            </a:r>
            <a:endParaRPr sz="1400">
              <a:latin typeface="Arial"/>
              <a:ea typeface="Arial"/>
              <a:cs typeface="Arial"/>
              <a:sym typeface="Arial"/>
            </a:endParaRPr>
          </a:p>
          <a:p>
            <a:pPr marL="0" lvl="0" indent="0" algn="l" rtl="0">
              <a:lnSpc>
                <a:spcPct val="100000"/>
              </a:lnSpc>
              <a:spcBef>
                <a:spcPts val="0"/>
              </a:spcBef>
              <a:spcAft>
                <a:spcPts val="700"/>
              </a:spcAft>
              <a:buNone/>
            </a:pPr>
            <a:endParaRPr sz="1200">
              <a:latin typeface="Raleway"/>
              <a:ea typeface="Raleway"/>
              <a:cs typeface="Raleway"/>
              <a:sym typeface="Raleway"/>
            </a:endParaRPr>
          </a:p>
        </p:txBody>
      </p:sp>
    </p:spTree>
    <p:extLst>
      <p:ext uri="{BB962C8B-B14F-4D97-AF65-F5344CB8AC3E}">
        <p14:creationId xmlns:p14="http://schemas.microsoft.com/office/powerpoint/2010/main" val="4232016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00"/>
        <p:cNvGrpSpPr/>
        <p:nvPr/>
      </p:nvGrpSpPr>
      <p:grpSpPr>
        <a:xfrm>
          <a:off x="0" y="0"/>
          <a:ext cx="0" cy="0"/>
          <a:chOff x="0" y="0"/>
          <a:chExt cx="0" cy="0"/>
        </a:xfrm>
      </p:grpSpPr>
      <p:pic>
        <p:nvPicPr>
          <p:cNvPr id="101" name="Google Shape;101;p16"/>
          <p:cNvPicPr preferRelativeResize="0"/>
          <p:nvPr/>
        </p:nvPicPr>
        <p:blipFill>
          <a:blip r:embed="rId3">
            <a:alphaModFix/>
          </a:blip>
          <a:stretch>
            <a:fillRect/>
          </a:stretch>
        </p:blipFill>
        <p:spPr>
          <a:xfrm>
            <a:off x="430075" y="1091250"/>
            <a:ext cx="3766450" cy="3856100"/>
          </a:xfrm>
          <a:prstGeom prst="rect">
            <a:avLst/>
          </a:prstGeom>
          <a:noFill/>
          <a:ln>
            <a:noFill/>
          </a:ln>
        </p:spPr>
      </p:pic>
      <p:pic>
        <p:nvPicPr>
          <p:cNvPr id="102" name="Google Shape;102;p16" descr="Trozo de cinta adhesiva que pega una nota a la diapositiva"/>
          <p:cNvPicPr preferRelativeResize="0"/>
          <p:nvPr/>
        </p:nvPicPr>
        <p:blipFill rotWithShape="1">
          <a:blip r:embed="rId4">
            <a:alphaModFix/>
          </a:blip>
          <a:srcRect l="9244" t="5926" r="2118" b="10011"/>
          <a:stretch/>
        </p:blipFill>
        <p:spPr>
          <a:xfrm rot="154828">
            <a:off x="1320900" y="993476"/>
            <a:ext cx="2072000" cy="736050"/>
          </a:xfrm>
          <a:prstGeom prst="rect">
            <a:avLst/>
          </a:prstGeom>
          <a:noFill/>
          <a:ln>
            <a:noFill/>
          </a:ln>
        </p:spPr>
      </p:pic>
      <p:pic>
        <p:nvPicPr>
          <p:cNvPr id="103" name="Google Shape;103;p16"/>
          <p:cNvPicPr preferRelativeResize="0"/>
          <p:nvPr/>
        </p:nvPicPr>
        <p:blipFill>
          <a:blip r:embed="rId5">
            <a:alphaModFix/>
          </a:blip>
          <a:stretch>
            <a:fillRect/>
          </a:stretch>
        </p:blipFill>
        <p:spPr>
          <a:xfrm>
            <a:off x="7456500" y="3794800"/>
            <a:ext cx="1064950" cy="1046225"/>
          </a:xfrm>
          <a:prstGeom prst="rect">
            <a:avLst/>
          </a:prstGeom>
          <a:noFill/>
          <a:ln>
            <a:noFill/>
          </a:ln>
        </p:spPr>
      </p:pic>
      <p:pic>
        <p:nvPicPr>
          <p:cNvPr id="104" name="Google Shape;104;p16"/>
          <p:cNvPicPr preferRelativeResize="0"/>
          <p:nvPr/>
        </p:nvPicPr>
        <p:blipFill>
          <a:blip r:embed="rId3">
            <a:alphaModFix/>
          </a:blip>
          <a:stretch>
            <a:fillRect/>
          </a:stretch>
        </p:blipFill>
        <p:spPr>
          <a:xfrm>
            <a:off x="4369800" y="629925"/>
            <a:ext cx="4560575" cy="2922576"/>
          </a:xfrm>
          <a:prstGeom prst="rect">
            <a:avLst/>
          </a:prstGeom>
          <a:noFill/>
          <a:ln>
            <a:noFill/>
          </a:ln>
        </p:spPr>
      </p:pic>
      <p:pic>
        <p:nvPicPr>
          <p:cNvPr id="105" name="Google Shape;105;p16" descr="Trozo de cinta adhesiva que pega una nota a la diapositiva"/>
          <p:cNvPicPr preferRelativeResize="0"/>
          <p:nvPr/>
        </p:nvPicPr>
        <p:blipFill rotWithShape="1">
          <a:blip r:embed="rId4">
            <a:alphaModFix/>
          </a:blip>
          <a:srcRect l="9244" t="5926" r="2118" b="10011"/>
          <a:stretch/>
        </p:blipFill>
        <p:spPr>
          <a:xfrm rot="154830">
            <a:off x="5876365" y="363025"/>
            <a:ext cx="1784470" cy="633902"/>
          </a:xfrm>
          <a:prstGeom prst="rect">
            <a:avLst/>
          </a:prstGeom>
          <a:noFill/>
          <a:ln>
            <a:noFill/>
          </a:ln>
        </p:spPr>
      </p:pic>
      <p:pic>
        <p:nvPicPr>
          <p:cNvPr id="106" name="Google Shape;106;p16"/>
          <p:cNvPicPr preferRelativeResize="0"/>
          <p:nvPr/>
        </p:nvPicPr>
        <p:blipFill rotWithShape="1">
          <a:blip r:embed="rId6">
            <a:alphaModFix/>
          </a:blip>
          <a:srcRect l="23088" t="32260" r="23589" b="19037"/>
          <a:stretch/>
        </p:blipFill>
        <p:spPr>
          <a:xfrm>
            <a:off x="4626988" y="1167525"/>
            <a:ext cx="4046200" cy="2079825"/>
          </a:xfrm>
          <a:prstGeom prst="rect">
            <a:avLst/>
          </a:prstGeom>
          <a:noFill/>
          <a:ln>
            <a:noFill/>
          </a:ln>
        </p:spPr>
      </p:pic>
      <p:pic>
        <p:nvPicPr>
          <p:cNvPr id="107" name="Google Shape;107;p16"/>
          <p:cNvPicPr preferRelativeResize="0"/>
          <p:nvPr/>
        </p:nvPicPr>
        <p:blipFill rotWithShape="1">
          <a:blip r:embed="rId7">
            <a:alphaModFix/>
          </a:blip>
          <a:srcRect l="29319" t="12249" r="28850" b="12782"/>
          <a:stretch/>
        </p:blipFill>
        <p:spPr>
          <a:xfrm>
            <a:off x="975138" y="1819850"/>
            <a:ext cx="2763523" cy="2786049"/>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71"/>
        <p:cNvGrpSpPr/>
        <p:nvPr/>
      </p:nvGrpSpPr>
      <p:grpSpPr>
        <a:xfrm>
          <a:off x="0" y="0"/>
          <a:ext cx="0" cy="0"/>
          <a:chOff x="0" y="0"/>
          <a:chExt cx="0" cy="0"/>
        </a:xfrm>
      </p:grpSpPr>
      <p:sp>
        <p:nvSpPr>
          <p:cNvPr id="72" name="Google Shape;72;p13"/>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LECTURA COMPRENSIVA</a:t>
            </a:r>
            <a:endParaRPr/>
          </a:p>
          <a:p>
            <a:pPr marL="0" lvl="0" indent="0" algn="l" rtl="0">
              <a:spcBef>
                <a:spcPts val="0"/>
              </a:spcBef>
              <a:spcAft>
                <a:spcPts val="0"/>
              </a:spcAft>
              <a:buNone/>
            </a:pPr>
            <a:r>
              <a:rPr lang="es"/>
              <a:t>El juego del ajedrez</a:t>
            </a:r>
            <a:endParaRPr/>
          </a:p>
        </p:txBody>
      </p:sp>
      <p:sp>
        <p:nvSpPr>
          <p:cNvPr id="73" name="Google Shape;73;p13"/>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sz="2400"/>
              <a:t>Proyecto Ajedrez - curso 2022/23 - 1º y 2º</a:t>
            </a:r>
            <a:endParaRPr sz="2400"/>
          </a:p>
        </p:txBody>
      </p:sp>
      <p:pic>
        <p:nvPicPr>
          <p:cNvPr id="74" name="Google Shape;74;p13"/>
          <p:cNvPicPr preferRelativeResize="0"/>
          <p:nvPr/>
        </p:nvPicPr>
        <p:blipFill>
          <a:blip r:embed="rId3">
            <a:alphaModFix/>
          </a:blip>
          <a:stretch>
            <a:fillRect/>
          </a:stretch>
        </p:blipFill>
        <p:spPr>
          <a:xfrm>
            <a:off x="216900" y="3818975"/>
            <a:ext cx="1064950" cy="1046225"/>
          </a:xfrm>
          <a:prstGeom prst="rect">
            <a:avLst/>
          </a:prstGeom>
          <a:noFill/>
          <a:ln>
            <a:noFill/>
          </a:ln>
        </p:spPr>
      </p:pic>
    </p:spTree>
    <p:extLst>
      <p:ext uri="{BB962C8B-B14F-4D97-AF65-F5344CB8AC3E}">
        <p14:creationId xmlns:p14="http://schemas.microsoft.com/office/powerpoint/2010/main" val="4841932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78"/>
        <p:cNvGrpSpPr/>
        <p:nvPr/>
      </p:nvGrpSpPr>
      <p:grpSpPr>
        <a:xfrm>
          <a:off x="0" y="0"/>
          <a:ext cx="0" cy="0"/>
          <a:chOff x="0" y="0"/>
          <a:chExt cx="0" cy="0"/>
        </a:xfrm>
      </p:grpSpPr>
      <p:pic>
        <p:nvPicPr>
          <p:cNvPr id="79" name="Google Shape;79;p14"/>
          <p:cNvPicPr preferRelativeResize="0"/>
          <p:nvPr/>
        </p:nvPicPr>
        <p:blipFill>
          <a:blip r:embed="rId3">
            <a:alphaModFix/>
          </a:blip>
          <a:stretch>
            <a:fillRect/>
          </a:stretch>
        </p:blipFill>
        <p:spPr>
          <a:xfrm>
            <a:off x="2444700" y="162737"/>
            <a:ext cx="4254600" cy="4818038"/>
          </a:xfrm>
          <a:prstGeom prst="rect">
            <a:avLst/>
          </a:prstGeom>
          <a:noFill/>
          <a:ln>
            <a:noFill/>
          </a:ln>
        </p:spPr>
      </p:pic>
      <p:pic>
        <p:nvPicPr>
          <p:cNvPr id="80" name="Google Shape;80;p14" descr="Trozo de cinta adhesiva que pega una nota a la diapositiva"/>
          <p:cNvPicPr preferRelativeResize="0"/>
          <p:nvPr/>
        </p:nvPicPr>
        <p:blipFill rotWithShape="1">
          <a:blip r:embed="rId4">
            <a:alphaModFix/>
          </a:blip>
          <a:srcRect l="9244" t="5926" r="2118" b="10011"/>
          <a:stretch/>
        </p:blipFill>
        <p:spPr>
          <a:xfrm rot="154828">
            <a:off x="3536000" y="147301"/>
            <a:ext cx="2072000" cy="736050"/>
          </a:xfrm>
          <a:prstGeom prst="rect">
            <a:avLst/>
          </a:prstGeom>
          <a:noFill/>
          <a:ln>
            <a:noFill/>
          </a:ln>
        </p:spPr>
      </p:pic>
      <p:sp>
        <p:nvSpPr>
          <p:cNvPr id="81" name="Google Shape;81;p14"/>
          <p:cNvSpPr txBox="1"/>
          <p:nvPr/>
        </p:nvSpPr>
        <p:spPr>
          <a:xfrm>
            <a:off x="2855550" y="1087899"/>
            <a:ext cx="3432900" cy="3621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s" sz="1700" b="1">
                <a:solidFill>
                  <a:schemeClr val="lt2"/>
                </a:solidFill>
                <a:latin typeface="Raleway"/>
                <a:ea typeface="Raleway"/>
                <a:cs typeface="Raleway"/>
                <a:sym typeface="Raleway"/>
              </a:rPr>
              <a:t>1. Objetivo</a:t>
            </a:r>
            <a:endParaRPr sz="1700" b="1">
              <a:solidFill>
                <a:schemeClr val="lt2"/>
              </a:solidFill>
              <a:latin typeface="Raleway"/>
              <a:ea typeface="Raleway"/>
              <a:cs typeface="Raleway"/>
              <a:sym typeface="Raleway"/>
            </a:endParaRPr>
          </a:p>
        </p:txBody>
      </p:sp>
      <p:sp>
        <p:nvSpPr>
          <p:cNvPr id="82" name="Google Shape;82;p14"/>
          <p:cNvSpPr txBox="1">
            <a:spLocks noGrp="1"/>
          </p:cNvSpPr>
          <p:nvPr>
            <p:ph type="body" idx="4294967295"/>
          </p:nvPr>
        </p:nvSpPr>
        <p:spPr>
          <a:xfrm>
            <a:off x="2855550" y="1377475"/>
            <a:ext cx="3579000" cy="12573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1200">
                <a:latin typeface="Arial"/>
                <a:ea typeface="Arial"/>
                <a:cs typeface="Arial"/>
                <a:sym typeface="Arial"/>
              </a:rPr>
              <a:t>Conocer el juego del ajedrez, su origen y sus elementos principales.</a:t>
            </a:r>
            <a:endParaRPr sz="1200">
              <a:solidFill>
                <a:schemeClr val="dk2"/>
              </a:solidFill>
              <a:latin typeface="Raleway"/>
              <a:ea typeface="Raleway"/>
              <a:cs typeface="Raleway"/>
              <a:sym typeface="Raleway"/>
            </a:endParaRPr>
          </a:p>
        </p:txBody>
      </p:sp>
      <p:sp>
        <p:nvSpPr>
          <p:cNvPr id="83" name="Google Shape;83;p14"/>
          <p:cNvSpPr txBox="1"/>
          <p:nvPr/>
        </p:nvSpPr>
        <p:spPr>
          <a:xfrm>
            <a:off x="2671650" y="2804875"/>
            <a:ext cx="3715200" cy="4257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s" sz="1700" b="1">
                <a:solidFill>
                  <a:schemeClr val="lt2"/>
                </a:solidFill>
                <a:latin typeface="Raleway"/>
                <a:ea typeface="Raleway"/>
                <a:cs typeface="Raleway"/>
                <a:sym typeface="Raleway"/>
              </a:rPr>
              <a:t>2. Áreas curriculares relacionadas</a:t>
            </a:r>
            <a:endParaRPr sz="1700" b="1">
              <a:solidFill>
                <a:schemeClr val="lt2"/>
              </a:solidFill>
              <a:latin typeface="Raleway"/>
              <a:ea typeface="Raleway"/>
              <a:cs typeface="Raleway"/>
              <a:sym typeface="Raleway"/>
            </a:endParaRPr>
          </a:p>
        </p:txBody>
      </p:sp>
      <p:sp>
        <p:nvSpPr>
          <p:cNvPr id="84" name="Google Shape;84;p14"/>
          <p:cNvSpPr txBox="1">
            <a:spLocks noGrp="1"/>
          </p:cNvSpPr>
          <p:nvPr>
            <p:ph type="body" idx="4294967295"/>
          </p:nvPr>
        </p:nvSpPr>
        <p:spPr>
          <a:xfrm>
            <a:off x="2807850" y="3230575"/>
            <a:ext cx="3579000" cy="1257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700"/>
              </a:spcAft>
              <a:buNone/>
            </a:pPr>
            <a:r>
              <a:rPr lang="es" sz="1200">
                <a:latin typeface="Raleway"/>
                <a:ea typeface="Raleway"/>
                <a:cs typeface="Raleway"/>
                <a:sym typeface="Raleway"/>
              </a:rPr>
              <a:t>Lengua Castellana y Literatura</a:t>
            </a:r>
            <a:endParaRPr sz="1200">
              <a:solidFill>
                <a:schemeClr val="dk2"/>
              </a:solidFill>
              <a:latin typeface="Raleway"/>
              <a:ea typeface="Raleway"/>
              <a:cs typeface="Raleway"/>
              <a:sym typeface="Raleway"/>
            </a:endParaRPr>
          </a:p>
        </p:txBody>
      </p:sp>
      <p:pic>
        <p:nvPicPr>
          <p:cNvPr id="85" name="Google Shape;85;p14"/>
          <p:cNvPicPr preferRelativeResize="0"/>
          <p:nvPr/>
        </p:nvPicPr>
        <p:blipFill>
          <a:blip r:embed="rId5">
            <a:alphaModFix/>
          </a:blip>
          <a:stretch>
            <a:fillRect/>
          </a:stretch>
        </p:blipFill>
        <p:spPr>
          <a:xfrm>
            <a:off x="216900" y="3818975"/>
            <a:ext cx="1064950" cy="1046225"/>
          </a:xfrm>
          <a:prstGeom prst="rect">
            <a:avLst/>
          </a:prstGeom>
          <a:noFill/>
          <a:ln>
            <a:noFill/>
          </a:ln>
        </p:spPr>
      </p:pic>
    </p:spTree>
    <p:extLst>
      <p:ext uri="{BB962C8B-B14F-4D97-AF65-F5344CB8AC3E}">
        <p14:creationId xmlns:p14="http://schemas.microsoft.com/office/powerpoint/2010/main" val="15508089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89"/>
        <p:cNvGrpSpPr/>
        <p:nvPr/>
      </p:nvGrpSpPr>
      <p:grpSpPr>
        <a:xfrm>
          <a:off x="0" y="0"/>
          <a:ext cx="0" cy="0"/>
          <a:chOff x="0" y="0"/>
          <a:chExt cx="0" cy="0"/>
        </a:xfrm>
      </p:grpSpPr>
      <p:pic>
        <p:nvPicPr>
          <p:cNvPr id="90" name="Google Shape;90;p15"/>
          <p:cNvPicPr preferRelativeResize="0"/>
          <p:nvPr/>
        </p:nvPicPr>
        <p:blipFill>
          <a:blip r:embed="rId3">
            <a:alphaModFix/>
          </a:blip>
          <a:stretch>
            <a:fillRect/>
          </a:stretch>
        </p:blipFill>
        <p:spPr>
          <a:xfrm>
            <a:off x="2444700" y="162737"/>
            <a:ext cx="4254600" cy="4818038"/>
          </a:xfrm>
          <a:prstGeom prst="rect">
            <a:avLst/>
          </a:prstGeom>
          <a:noFill/>
          <a:ln>
            <a:noFill/>
          </a:ln>
        </p:spPr>
      </p:pic>
      <p:pic>
        <p:nvPicPr>
          <p:cNvPr id="91" name="Google Shape;91;p15" descr="Trozo de cinta adhesiva que pega una nota a la diapositiva"/>
          <p:cNvPicPr preferRelativeResize="0"/>
          <p:nvPr/>
        </p:nvPicPr>
        <p:blipFill rotWithShape="1">
          <a:blip r:embed="rId4">
            <a:alphaModFix/>
          </a:blip>
          <a:srcRect l="9244" t="5926" r="2118" b="10011"/>
          <a:stretch/>
        </p:blipFill>
        <p:spPr>
          <a:xfrm rot="154828">
            <a:off x="3536000" y="147301"/>
            <a:ext cx="2072000" cy="736050"/>
          </a:xfrm>
          <a:prstGeom prst="rect">
            <a:avLst/>
          </a:prstGeom>
          <a:noFill/>
          <a:ln>
            <a:noFill/>
          </a:ln>
        </p:spPr>
      </p:pic>
      <p:sp>
        <p:nvSpPr>
          <p:cNvPr id="92" name="Google Shape;92;p15"/>
          <p:cNvSpPr txBox="1"/>
          <p:nvPr/>
        </p:nvSpPr>
        <p:spPr>
          <a:xfrm>
            <a:off x="2855550" y="1087899"/>
            <a:ext cx="3432900" cy="3621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s" sz="1700" b="1">
                <a:solidFill>
                  <a:schemeClr val="lt2"/>
                </a:solidFill>
                <a:latin typeface="Raleway"/>
                <a:ea typeface="Raleway"/>
                <a:cs typeface="Raleway"/>
                <a:sym typeface="Raleway"/>
              </a:rPr>
              <a:t>3. Desarrollo</a:t>
            </a:r>
            <a:endParaRPr sz="1700" b="1">
              <a:solidFill>
                <a:schemeClr val="lt2"/>
              </a:solidFill>
              <a:latin typeface="Raleway"/>
              <a:ea typeface="Raleway"/>
              <a:cs typeface="Raleway"/>
              <a:sym typeface="Raleway"/>
            </a:endParaRPr>
          </a:p>
        </p:txBody>
      </p:sp>
      <p:sp>
        <p:nvSpPr>
          <p:cNvPr id="93" name="Google Shape;93;p15"/>
          <p:cNvSpPr txBox="1">
            <a:spLocks noGrp="1"/>
          </p:cNvSpPr>
          <p:nvPr>
            <p:ph type="body" idx="4294967295"/>
          </p:nvPr>
        </p:nvSpPr>
        <p:spPr>
          <a:xfrm>
            <a:off x="2782500" y="1451450"/>
            <a:ext cx="3579000" cy="1648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1200">
                <a:latin typeface="Arial"/>
                <a:ea typeface="Arial"/>
                <a:cs typeface="Arial"/>
                <a:sym typeface="Arial"/>
              </a:rPr>
              <a:t>Los alumnos realizarán una lectura grupal o individual de la lectura. Después, en gran grupo, se comentará el vocabulario nuevo que aparece en la lectura, y se resolverán las preguntas de comprensión relacionadas con el texto. </a:t>
            </a:r>
            <a:endParaRPr sz="1200">
              <a:latin typeface="Arial"/>
              <a:ea typeface="Arial"/>
              <a:cs typeface="Arial"/>
              <a:sym typeface="Arial"/>
            </a:endParaRPr>
          </a:p>
          <a:p>
            <a:pPr marL="0" lvl="0" indent="0" algn="just" rtl="0">
              <a:spcBef>
                <a:spcPts val="0"/>
              </a:spcBef>
              <a:spcAft>
                <a:spcPts val="0"/>
              </a:spcAft>
              <a:buNone/>
            </a:pPr>
            <a:r>
              <a:rPr lang="es" sz="1200" b="1">
                <a:latin typeface="Arial"/>
                <a:ea typeface="Arial"/>
                <a:cs typeface="Arial"/>
                <a:sym typeface="Arial"/>
              </a:rPr>
              <a:t>Adaptación</a:t>
            </a:r>
            <a:r>
              <a:rPr lang="es" sz="1200">
                <a:latin typeface="Arial"/>
                <a:ea typeface="Arial"/>
                <a:cs typeface="Arial"/>
                <a:sym typeface="Arial"/>
              </a:rPr>
              <a:t>: se realizará con un texto más sencillo, acompañado de pictogramas.</a:t>
            </a:r>
            <a:endParaRPr sz="1200">
              <a:latin typeface="Arial"/>
              <a:ea typeface="Arial"/>
              <a:cs typeface="Arial"/>
              <a:sym typeface="Arial"/>
            </a:endParaRPr>
          </a:p>
          <a:p>
            <a:pPr marL="0" lvl="0" indent="0" algn="l" rtl="0">
              <a:lnSpc>
                <a:spcPct val="100000"/>
              </a:lnSpc>
              <a:spcBef>
                <a:spcPts val="0"/>
              </a:spcBef>
              <a:spcAft>
                <a:spcPts val="700"/>
              </a:spcAft>
              <a:buNone/>
            </a:pPr>
            <a:endParaRPr sz="1200">
              <a:latin typeface="Raleway"/>
              <a:ea typeface="Raleway"/>
              <a:cs typeface="Raleway"/>
              <a:sym typeface="Raleway"/>
            </a:endParaRPr>
          </a:p>
        </p:txBody>
      </p:sp>
      <p:sp>
        <p:nvSpPr>
          <p:cNvPr id="94" name="Google Shape;94;p15"/>
          <p:cNvSpPr txBox="1"/>
          <p:nvPr/>
        </p:nvSpPr>
        <p:spPr>
          <a:xfrm>
            <a:off x="2855550" y="3100325"/>
            <a:ext cx="2064900" cy="4257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sz="1700" b="1">
              <a:solidFill>
                <a:schemeClr val="lt2"/>
              </a:solidFill>
              <a:latin typeface="Raleway"/>
              <a:ea typeface="Raleway"/>
              <a:cs typeface="Raleway"/>
              <a:sym typeface="Raleway"/>
            </a:endParaRPr>
          </a:p>
          <a:p>
            <a:pPr marL="0" lvl="0" indent="0" algn="l" rtl="0">
              <a:spcBef>
                <a:spcPts val="0"/>
              </a:spcBef>
              <a:spcAft>
                <a:spcPts val="0"/>
              </a:spcAft>
              <a:buNone/>
            </a:pPr>
            <a:r>
              <a:rPr lang="es" sz="1700" b="1">
                <a:solidFill>
                  <a:schemeClr val="lt2"/>
                </a:solidFill>
                <a:latin typeface="Raleway"/>
                <a:ea typeface="Raleway"/>
                <a:cs typeface="Raleway"/>
                <a:sym typeface="Raleway"/>
              </a:rPr>
              <a:t>4. Materiales</a:t>
            </a:r>
            <a:endParaRPr sz="1700" b="1">
              <a:solidFill>
                <a:schemeClr val="lt2"/>
              </a:solidFill>
              <a:latin typeface="Raleway"/>
              <a:ea typeface="Raleway"/>
              <a:cs typeface="Raleway"/>
              <a:sym typeface="Raleway"/>
            </a:endParaRPr>
          </a:p>
        </p:txBody>
      </p:sp>
      <p:sp>
        <p:nvSpPr>
          <p:cNvPr id="95" name="Google Shape;95;p15"/>
          <p:cNvSpPr txBox="1">
            <a:spLocks noGrp="1"/>
          </p:cNvSpPr>
          <p:nvPr>
            <p:ph type="body" idx="4294967295"/>
          </p:nvPr>
        </p:nvSpPr>
        <p:spPr>
          <a:xfrm>
            <a:off x="2807850" y="3230575"/>
            <a:ext cx="3579000" cy="12573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endParaRPr sz="1200">
              <a:latin typeface="Arial"/>
              <a:ea typeface="Arial"/>
              <a:cs typeface="Arial"/>
              <a:sym typeface="Arial"/>
            </a:endParaRPr>
          </a:p>
          <a:p>
            <a:pPr marL="0" lvl="0" indent="0" algn="just" rtl="0">
              <a:spcBef>
                <a:spcPts val="0"/>
              </a:spcBef>
              <a:spcAft>
                <a:spcPts val="0"/>
              </a:spcAft>
              <a:buNone/>
            </a:pPr>
            <a:r>
              <a:rPr lang="es" sz="1200">
                <a:latin typeface="Arial"/>
                <a:ea typeface="Arial"/>
                <a:cs typeface="Arial"/>
                <a:sym typeface="Arial"/>
              </a:rPr>
              <a:t>Documento con el texto y preguntas sobre el mismo.</a:t>
            </a:r>
            <a:endParaRPr sz="1200">
              <a:latin typeface="Arial"/>
              <a:ea typeface="Arial"/>
              <a:cs typeface="Arial"/>
              <a:sym typeface="Arial"/>
            </a:endParaRPr>
          </a:p>
          <a:p>
            <a:pPr marL="0" lvl="0" indent="0" algn="just" rtl="0">
              <a:spcBef>
                <a:spcPts val="0"/>
              </a:spcBef>
              <a:spcAft>
                <a:spcPts val="0"/>
              </a:spcAft>
              <a:buNone/>
            </a:pPr>
            <a:r>
              <a:rPr lang="es" sz="1200" i="1">
                <a:latin typeface="Arial"/>
                <a:ea typeface="Arial"/>
                <a:cs typeface="Arial"/>
                <a:sym typeface="Arial"/>
              </a:rPr>
              <a:t>Ver ficha de actividad: Lectura comprensiva.</a:t>
            </a:r>
            <a:endParaRPr sz="1200" i="1">
              <a:latin typeface="Arial"/>
              <a:ea typeface="Arial"/>
              <a:cs typeface="Arial"/>
              <a:sym typeface="Arial"/>
            </a:endParaRPr>
          </a:p>
          <a:p>
            <a:pPr marL="0" lvl="0" indent="0" algn="l" rtl="0">
              <a:lnSpc>
                <a:spcPct val="100000"/>
              </a:lnSpc>
              <a:spcBef>
                <a:spcPts val="0"/>
              </a:spcBef>
              <a:spcAft>
                <a:spcPts val="700"/>
              </a:spcAft>
              <a:buNone/>
            </a:pPr>
            <a:endParaRPr sz="1200">
              <a:latin typeface="Raleway"/>
              <a:ea typeface="Raleway"/>
              <a:cs typeface="Raleway"/>
              <a:sym typeface="Raleway"/>
            </a:endParaRPr>
          </a:p>
        </p:txBody>
      </p:sp>
      <p:pic>
        <p:nvPicPr>
          <p:cNvPr id="96" name="Google Shape;96;p15"/>
          <p:cNvPicPr preferRelativeResize="0"/>
          <p:nvPr/>
        </p:nvPicPr>
        <p:blipFill>
          <a:blip r:embed="rId5">
            <a:alphaModFix/>
          </a:blip>
          <a:stretch>
            <a:fillRect/>
          </a:stretch>
        </p:blipFill>
        <p:spPr>
          <a:xfrm>
            <a:off x="216900" y="3818975"/>
            <a:ext cx="1064950" cy="1046225"/>
          </a:xfrm>
          <a:prstGeom prst="rect">
            <a:avLst/>
          </a:prstGeom>
          <a:noFill/>
          <a:ln>
            <a:noFill/>
          </a:ln>
        </p:spPr>
      </p:pic>
    </p:spTree>
    <p:extLst>
      <p:ext uri="{BB962C8B-B14F-4D97-AF65-F5344CB8AC3E}">
        <p14:creationId xmlns:p14="http://schemas.microsoft.com/office/powerpoint/2010/main" val="18878942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00"/>
        <p:cNvGrpSpPr/>
        <p:nvPr/>
      </p:nvGrpSpPr>
      <p:grpSpPr>
        <a:xfrm>
          <a:off x="0" y="0"/>
          <a:ext cx="0" cy="0"/>
          <a:chOff x="0" y="0"/>
          <a:chExt cx="0" cy="0"/>
        </a:xfrm>
      </p:grpSpPr>
      <p:pic>
        <p:nvPicPr>
          <p:cNvPr id="101" name="Google Shape;101;p16"/>
          <p:cNvPicPr preferRelativeResize="0"/>
          <p:nvPr/>
        </p:nvPicPr>
        <p:blipFill>
          <a:blip r:embed="rId3">
            <a:alphaModFix/>
          </a:blip>
          <a:stretch>
            <a:fillRect/>
          </a:stretch>
        </p:blipFill>
        <p:spPr>
          <a:xfrm>
            <a:off x="201225" y="468575"/>
            <a:ext cx="4940575" cy="4565950"/>
          </a:xfrm>
          <a:prstGeom prst="rect">
            <a:avLst/>
          </a:prstGeom>
          <a:noFill/>
          <a:ln>
            <a:noFill/>
          </a:ln>
        </p:spPr>
      </p:pic>
      <p:pic>
        <p:nvPicPr>
          <p:cNvPr id="102" name="Google Shape;102;p16" descr="Trozo de cinta adhesiva que pega una nota a la diapositiva"/>
          <p:cNvPicPr preferRelativeResize="0"/>
          <p:nvPr/>
        </p:nvPicPr>
        <p:blipFill rotWithShape="1">
          <a:blip r:embed="rId4">
            <a:alphaModFix/>
          </a:blip>
          <a:srcRect l="9244" t="5926" r="2118" b="10011"/>
          <a:stretch/>
        </p:blipFill>
        <p:spPr>
          <a:xfrm rot="154828">
            <a:off x="1552462" y="287526"/>
            <a:ext cx="2072000" cy="736050"/>
          </a:xfrm>
          <a:prstGeom prst="rect">
            <a:avLst/>
          </a:prstGeom>
          <a:noFill/>
          <a:ln>
            <a:noFill/>
          </a:ln>
        </p:spPr>
      </p:pic>
      <p:sp>
        <p:nvSpPr>
          <p:cNvPr id="103" name="Google Shape;103;p16"/>
          <p:cNvSpPr txBox="1">
            <a:spLocks noGrp="1"/>
          </p:cNvSpPr>
          <p:nvPr>
            <p:ph type="body" idx="4294967295"/>
          </p:nvPr>
        </p:nvSpPr>
        <p:spPr>
          <a:xfrm>
            <a:off x="5540125" y="1171425"/>
            <a:ext cx="2716200" cy="1449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700"/>
              </a:spcAft>
              <a:buNone/>
            </a:pPr>
            <a:r>
              <a:rPr lang="es" sz="1200">
                <a:latin typeface="Raleway"/>
                <a:ea typeface="Raleway"/>
                <a:cs typeface="Raleway"/>
                <a:sym typeface="Raleway"/>
              </a:rPr>
              <a:t>(incluir imagen)</a:t>
            </a:r>
            <a:endParaRPr sz="1200">
              <a:solidFill>
                <a:schemeClr val="dk2"/>
              </a:solidFill>
              <a:latin typeface="Raleway"/>
              <a:ea typeface="Raleway"/>
              <a:cs typeface="Raleway"/>
              <a:sym typeface="Raleway"/>
            </a:endParaRPr>
          </a:p>
        </p:txBody>
      </p:sp>
      <p:pic>
        <p:nvPicPr>
          <p:cNvPr id="104" name="Google Shape;104;p16"/>
          <p:cNvPicPr preferRelativeResize="0"/>
          <p:nvPr/>
        </p:nvPicPr>
        <p:blipFill>
          <a:blip r:embed="rId3">
            <a:alphaModFix/>
          </a:blip>
          <a:stretch>
            <a:fillRect/>
          </a:stretch>
        </p:blipFill>
        <p:spPr>
          <a:xfrm>
            <a:off x="5141800" y="548604"/>
            <a:ext cx="3379650" cy="3014800"/>
          </a:xfrm>
          <a:prstGeom prst="rect">
            <a:avLst/>
          </a:prstGeom>
          <a:noFill/>
          <a:ln>
            <a:noFill/>
          </a:ln>
        </p:spPr>
      </p:pic>
      <p:pic>
        <p:nvPicPr>
          <p:cNvPr id="105" name="Google Shape;105;p16" descr="Trozo de cinta adhesiva que pega una nota a la diapositiva"/>
          <p:cNvPicPr preferRelativeResize="0"/>
          <p:nvPr/>
        </p:nvPicPr>
        <p:blipFill rotWithShape="1">
          <a:blip r:embed="rId4">
            <a:alphaModFix/>
          </a:blip>
          <a:srcRect l="9244" t="5926" r="2118" b="10011"/>
          <a:stretch/>
        </p:blipFill>
        <p:spPr>
          <a:xfrm rot="154828">
            <a:off x="5795625" y="241526"/>
            <a:ext cx="2072000" cy="736050"/>
          </a:xfrm>
          <a:prstGeom prst="rect">
            <a:avLst/>
          </a:prstGeom>
          <a:noFill/>
          <a:ln>
            <a:noFill/>
          </a:ln>
        </p:spPr>
      </p:pic>
      <p:pic>
        <p:nvPicPr>
          <p:cNvPr id="106" name="Google Shape;106;p16"/>
          <p:cNvPicPr preferRelativeResize="0"/>
          <p:nvPr/>
        </p:nvPicPr>
        <p:blipFill>
          <a:blip r:embed="rId5">
            <a:alphaModFix/>
          </a:blip>
          <a:stretch>
            <a:fillRect/>
          </a:stretch>
        </p:blipFill>
        <p:spPr>
          <a:xfrm>
            <a:off x="7456500" y="3794800"/>
            <a:ext cx="1064950" cy="1046225"/>
          </a:xfrm>
          <a:prstGeom prst="rect">
            <a:avLst/>
          </a:prstGeom>
          <a:noFill/>
          <a:ln>
            <a:noFill/>
          </a:ln>
        </p:spPr>
      </p:pic>
      <p:sp>
        <p:nvSpPr>
          <p:cNvPr id="107" name="Google Shape;107;p16"/>
          <p:cNvSpPr txBox="1"/>
          <p:nvPr/>
        </p:nvSpPr>
        <p:spPr>
          <a:xfrm>
            <a:off x="461700" y="1253025"/>
            <a:ext cx="4419600" cy="34695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s" sz="1100" i="1">
                <a:solidFill>
                  <a:schemeClr val="dk2"/>
                </a:solidFill>
              </a:rPr>
              <a:t>El ajedrez se empezó a jugar hace más de mil años en la India, China y Persia, y llegó a Europa con los árabes. </a:t>
            </a:r>
            <a:endParaRPr sz="1100" i="1">
              <a:solidFill>
                <a:schemeClr val="dk2"/>
              </a:solidFill>
            </a:endParaRPr>
          </a:p>
          <a:p>
            <a:pPr marL="0" lvl="0" indent="0" algn="just" rtl="0">
              <a:lnSpc>
                <a:spcPct val="115000"/>
              </a:lnSpc>
              <a:spcBef>
                <a:spcPts val="0"/>
              </a:spcBef>
              <a:spcAft>
                <a:spcPts val="0"/>
              </a:spcAft>
              <a:buNone/>
            </a:pPr>
            <a:r>
              <a:rPr lang="es" sz="1100" i="1">
                <a:solidFill>
                  <a:schemeClr val="dk2"/>
                </a:solidFill>
              </a:rPr>
              <a:t>Los jugadores realizan movimientos de ataque y defensa hasta que uno de los reyes queda encerrado y no puede moverse. Es la última jugada y se llama “jaque mate”. Quien la hace gana la partida. </a:t>
            </a:r>
            <a:endParaRPr sz="1100" i="1">
              <a:solidFill>
                <a:schemeClr val="dk2"/>
              </a:solidFill>
            </a:endParaRPr>
          </a:p>
          <a:p>
            <a:pPr marL="0" lvl="0" indent="0" algn="just" rtl="0">
              <a:lnSpc>
                <a:spcPct val="115000"/>
              </a:lnSpc>
              <a:spcBef>
                <a:spcPts val="0"/>
              </a:spcBef>
              <a:spcAft>
                <a:spcPts val="0"/>
              </a:spcAft>
              <a:buNone/>
            </a:pPr>
            <a:r>
              <a:rPr lang="es" sz="1100" i="1">
                <a:solidFill>
                  <a:schemeClr val="dk2"/>
                </a:solidFill>
              </a:rPr>
              <a:t>Se puede jugar entre personas, entre ordenadores con un programa de ajedrez, o entre personas y ordenadores.</a:t>
            </a:r>
            <a:endParaRPr sz="1100" i="1">
              <a:solidFill>
                <a:schemeClr val="dk2"/>
              </a:solidFill>
            </a:endParaRPr>
          </a:p>
          <a:p>
            <a:pPr marL="0" lvl="0" indent="0" algn="just" rtl="0">
              <a:lnSpc>
                <a:spcPct val="115000"/>
              </a:lnSpc>
              <a:spcBef>
                <a:spcPts val="0"/>
              </a:spcBef>
              <a:spcAft>
                <a:spcPts val="0"/>
              </a:spcAft>
              <a:buNone/>
            </a:pPr>
            <a:r>
              <a:rPr lang="es" sz="1100" i="1">
                <a:solidFill>
                  <a:schemeClr val="dk2"/>
                </a:solidFill>
              </a:rPr>
              <a:t>Es un juego muy útil porque ejercita la memoria y enseña a decidir y a resolver problemas, especialmente de matemáticas.</a:t>
            </a:r>
            <a:endParaRPr sz="1100" i="1">
              <a:solidFill>
                <a:schemeClr val="dk2"/>
              </a:solidFill>
            </a:endParaRPr>
          </a:p>
          <a:p>
            <a:pPr marL="0" lvl="0" indent="0" algn="just" rtl="0">
              <a:lnSpc>
                <a:spcPct val="115000"/>
              </a:lnSpc>
              <a:spcBef>
                <a:spcPts val="0"/>
              </a:spcBef>
              <a:spcAft>
                <a:spcPts val="0"/>
              </a:spcAft>
              <a:buNone/>
            </a:pPr>
            <a:endParaRPr sz="1100" i="1">
              <a:solidFill>
                <a:schemeClr val="dk2"/>
              </a:solidFill>
            </a:endParaRPr>
          </a:p>
          <a:p>
            <a:pPr marL="0" lvl="0" indent="0" algn="just" rtl="0">
              <a:lnSpc>
                <a:spcPct val="115000"/>
              </a:lnSpc>
              <a:spcBef>
                <a:spcPts val="0"/>
              </a:spcBef>
              <a:spcAft>
                <a:spcPts val="0"/>
              </a:spcAft>
              <a:buNone/>
            </a:pPr>
            <a:r>
              <a:rPr lang="es" sz="1100" i="1">
                <a:solidFill>
                  <a:schemeClr val="dk2"/>
                </a:solidFill>
              </a:rPr>
              <a:t>¿Dónde empezó a practicarse el ajedrez?</a:t>
            </a:r>
            <a:endParaRPr sz="1100" i="1">
              <a:solidFill>
                <a:schemeClr val="dk2"/>
              </a:solidFill>
            </a:endParaRPr>
          </a:p>
          <a:p>
            <a:pPr marL="0" lvl="0" indent="0" algn="just" rtl="0">
              <a:lnSpc>
                <a:spcPct val="115000"/>
              </a:lnSpc>
              <a:spcBef>
                <a:spcPts val="0"/>
              </a:spcBef>
              <a:spcAft>
                <a:spcPts val="0"/>
              </a:spcAft>
              <a:buNone/>
            </a:pPr>
            <a:r>
              <a:rPr lang="es" sz="1100" i="1">
                <a:solidFill>
                  <a:schemeClr val="dk2"/>
                </a:solidFill>
              </a:rPr>
              <a:t>¿Cómo se gana la partida?</a:t>
            </a:r>
            <a:endParaRPr sz="1100" i="1">
              <a:solidFill>
                <a:schemeClr val="dk2"/>
              </a:solidFill>
            </a:endParaRPr>
          </a:p>
          <a:p>
            <a:pPr marL="0" lvl="0" indent="0" algn="just" rtl="0">
              <a:lnSpc>
                <a:spcPct val="115000"/>
              </a:lnSpc>
              <a:spcBef>
                <a:spcPts val="0"/>
              </a:spcBef>
              <a:spcAft>
                <a:spcPts val="0"/>
              </a:spcAft>
              <a:buNone/>
            </a:pPr>
            <a:r>
              <a:rPr lang="es" sz="1100" i="1">
                <a:solidFill>
                  <a:schemeClr val="dk2"/>
                </a:solidFill>
              </a:rPr>
              <a:t>¿Cuántos jugadores pueden jugar?</a:t>
            </a:r>
            <a:endParaRPr sz="1100" i="1">
              <a:solidFill>
                <a:schemeClr val="dk2"/>
              </a:solidFill>
            </a:endParaRPr>
          </a:p>
          <a:p>
            <a:pPr marL="0" lvl="0" indent="0" algn="just" rtl="0">
              <a:lnSpc>
                <a:spcPct val="115000"/>
              </a:lnSpc>
              <a:spcBef>
                <a:spcPts val="0"/>
              </a:spcBef>
              <a:spcAft>
                <a:spcPts val="0"/>
              </a:spcAft>
              <a:buNone/>
            </a:pPr>
            <a:r>
              <a:rPr lang="es" sz="1100" i="1">
                <a:solidFill>
                  <a:schemeClr val="dk2"/>
                </a:solidFill>
              </a:rPr>
              <a:t>¿De qué color son las piezas y el tablero?</a:t>
            </a:r>
            <a:endParaRPr sz="1100" i="1">
              <a:solidFill>
                <a:schemeClr val="dk2"/>
              </a:solidFill>
            </a:endParaRPr>
          </a:p>
          <a:p>
            <a:pPr marL="0" lvl="0" indent="0" algn="just" rtl="0">
              <a:lnSpc>
                <a:spcPct val="115000"/>
              </a:lnSpc>
              <a:spcBef>
                <a:spcPts val="0"/>
              </a:spcBef>
              <a:spcAft>
                <a:spcPts val="0"/>
              </a:spcAft>
              <a:buNone/>
            </a:pPr>
            <a:r>
              <a:rPr lang="es" sz="1100" i="1">
                <a:solidFill>
                  <a:schemeClr val="dk2"/>
                </a:solidFill>
              </a:rPr>
              <a:t>¿Cuántas piezas tiene cada jugador?</a:t>
            </a:r>
            <a:endParaRPr sz="1100" i="1">
              <a:solidFill>
                <a:schemeClr val="dk2"/>
              </a:solidFill>
            </a:endParaRPr>
          </a:p>
          <a:p>
            <a:pPr marL="0" lvl="0" indent="0" algn="just" rtl="0">
              <a:lnSpc>
                <a:spcPct val="115000"/>
              </a:lnSpc>
              <a:spcBef>
                <a:spcPts val="0"/>
              </a:spcBef>
              <a:spcAft>
                <a:spcPts val="0"/>
              </a:spcAft>
              <a:buNone/>
            </a:pPr>
            <a:r>
              <a:rPr lang="es" sz="1100" i="1">
                <a:solidFill>
                  <a:schemeClr val="dk2"/>
                </a:solidFill>
              </a:rPr>
              <a:t>Si tuvieras que contar el número de piezas del tablero, ¿Cómo lo harías? ¿De una en una, por filas, de otra forma…?</a:t>
            </a:r>
            <a:endParaRPr sz="1100" i="1">
              <a:solidFill>
                <a:schemeClr val="dk2"/>
              </a:solidFill>
            </a:endParaRPr>
          </a:p>
        </p:txBody>
      </p:sp>
      <p:pic>
        <p:nvPicPr>
          <p:cNvPr id="108" name="Google Shape;108;p16"/>
          <p:cNvPicPr preferRelativeResize="0"/>
          <p:nvPr/>
        </p:nvPicPr>
        <p:blipFill>
          <a:blip r:embed="rId6">
            <a:alphaModFix/>
          </a:blip>
          <a:stretch>
            <a:fillRect/>
          </a:stretch>
        </p:blipFill>
        <p:spPr>
          <a:xfrm>
            <a:off x="5509747" y="1171425"/>
            <a:ext cx="2643750" cy="1995850"/>
          </a:xfrm>
          <a:prstGeom prst="rect">
            <a:avLst/>
          </a:prstGeom>
          <a:noFill/>
          <a:ln>
            <a:noFill/>
          </a:ln>
        </p:spPr>
      </p:pic>
    </p:spTree>
    <p:extLst>
      <p:ext uri="{BB962C8B-B14F-4D97-AF65-F5344CB8AC3E}">
        <p14:creationId xmlns:p14="http://schemas.microsoft.com/office/powerpoint/2010/main" val="2376599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71"/>
        <p:cNvGrpSpPr/>
        <p:nvPr/>
      </p:nvGrpSpPr>
      <p:grpSpPr>
        <a:xfrm>
          <a:off x="0" y="0"/>
          <a:ext cx="0" cy="0"/>
          <a:chOff x="0" y="0"/>
          <a:chExt cx="0" cy="0"/>
        </a:xfrm>
      </p:grpSpPr>
      <p:sp>
        <p:nvSpPr>
          <p:cNvPr id="72" name="Google Shape;72;p13"/>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SOPA DE LETRAS</a:t>
            </a:r>
            <a:endParaRPr/>
          </a:p>
          <a:p>
            <a:pPr marL="0" lvl="0" indent="0" algn="l" rtl="0">
              <a:spcBef>
                <a:spcPts val="0"/>
              </a:spcBef>
              <a:spcAft>
                <a:spcPts val="0"/>
              </a:spcAft>
              <a:buNone/>
            </a:pPr>
            <a:r>
              <a:rPr lang="es"/>
              <a:t>Las piezas del ajedrez</a:t>
            </a:r>
            <a:endParaRPr/>
          </a:p>
        </p:txBody>
      </p:sp>
      <p:sp>
        <p:nvSpPr>
          <p:cNvPr id="73" name="Google Shape;73;p13"/>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sz="2400"/>
              <a:t>Proyecto Ajedrez - curso 2022/23 - 1º y 2º</a:t>
            </a:r>
            <a:endParaRPr sz="2400"/>
          </a:p>
        </p:txBody>
      </p:sp>
      <p:pic>
        <p:nvPicPr>
          <p:cNvPr id="74" name="Google Shape;74;p13"/>
          <p:cNvPicPr preferRelativeResize="0"/>
          <p:nvPr/>
        </p:nvPicPr>
        <p:blipFill>
          <a:blip r:embed="rId3">
            <a:alphaModFix/>
          </a:blip>
          <a:stretch>
            <a:fillRect/>
          </a:stretch>
        </p:blipFill>
        <p:spPr>
          <a:xfrm>
            <a:off x="216900" y="3818975"/>
            <a:ext cx="1064950" cy="1046225"/>
          </a:xfrm>
          <a:prstGeom prst="rect">
            <a:avLst/>
          </a:prstGeom>
          <a:noFill/>
          <a:ln>
            <a:noFill/>
          </a:ln>
        </p:spPr>
      </p:pic>
    </p:spTree>
    <p:extLst>
      <p:ext uri="{BB962C8B-B14F-4D97-AF65-F5344CB8AC3E}">
        <p14:creationId xmlns:p14="http://schemas.microsoft.com/office/powerpoint/2010/main" val="2156425524"/>
      </p:ext>
    </p:extLst>
  </p:cSld>
  <p:clrMapOvr>
    <a:masterClrMapping/>
  </p:clrMapOvr>
  <p:timing>
    <p:tnLst>
      <p:par>
        <p:cTn id="1" dur="indefinite" restart="never" nodeType="tmRoot"/>
      </p:par>
    </p:tnLst>
  </p:timing>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1326</Words>
  <Application>Microsoft Office PowerPoint</Application>
  <PresentationFormat>Presentación en pantalla (16:9)</PresentationFormat>
  <Paragraphs>133</Paragraphs>
  <Slides>38</Slides>
  <Notes>37</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38</vt:i4>
      </vt:variant>
    </vt:vector>
  </HeadingPairs>
  <TitlesOfParts>
    <vt:vector size="44" baseType="lpstr">
      <vt:lpstr>Lato</vt:lpstr>
      <vt:lpstr>Arial</vt:lpstr>
      <vt:lpstr>Calibri</vt:lpstr>
      <vt:lpstr>Raleway</vt:lpstr>
      <vt:lpstr>Times New Roman</vt:lpstr>
      <vt:lpstr>Swiss</vt:lpstr>
      <vt:lpstr>ACTIVIDAD INTERACTIVA Las piezas del ajedrez</vt:lpstr>
      <vt:lpstr>Presentación de PowerPoint</vt:lpstr>
      <vt:lpstr>Presentación de PowerPoint</vt:lpstr>
      <vt:lpstr>Presentación de PowerPoint</vt:lpstr>
      <vt:lpstr>LECTURA COMPRENSIVA El juego del ajedrez</vt:lpstr>
      <vt:lpstr>Presentación de PowerPoint</vt:lpstr>
      <vt:lpstr>Presentación de PowerPoint</vt:lpstr>
      <vt:lpstr>Presentación de PowerPoint</vt:lpstr>
      <vt:lpstr>SOPA DE LETRAS Las piezas del ajedrez</vt:lpstr>
      <vt:lpstr>Presentación de PowerPoint</vt:lpstr>
      <vt:lpstr>Presentación de PowerPoint</vt:lpstr>
      <vt:lpstr>Presentación de PowerPoint</vt:lpstr>
      <vt:lpstr>Presentación de PowerPoint</vt:lpstr>
      <vt:lpstr>GLOSARIO Términos básicos de ajedrez</vt:lpstr>
      <vt:lpstr>Presentación de PowerPoint</vt:lpstr>
      <vt:lpstr>Presentación de PowerPoint</vt:lpstr>
      <vt:lpstr>Presentación de PowerPoint</vt:lpstr>
      <vt:lpstr>JUEGO DE COORDENADAS Hundir al rey</vt:lpstr>
      <vt:lpstr>Presentación de PowerPoint</vt:lpstr>
      <vt:lpstr>Presentación de PowerPoint</vt:lpstr>
      <vt:lpstr>Presentación de PowerPoint</vt:lpstr>
      <vt:lpstr>MATERIALES Y AJEDREZ ¿De qué está hecho?</vt:lpstr>
      <vt:lpstr>Presentación de PowerPoint</vt:lpstr>
      <vt:lpstr>Presentación de PowerPoint</vt:lpstr>
      <vt:lpstr>Presentación de PowerPoint</vt:lpstr>
      <vt:lpstr>Presentación de PowerPoint</vt:lpstr>
      <vt:lpstr>ESCRITURA CREATIVA Historias de ajedrez</vt:lpstr>
      <vt:lpstr>Presentación de PowerPoint</vt:lpstr>
      <vt:lpstr>Presentación de PowerPoint</vt:lpstr>
      <vt:lpstr>Presentación de PowerPoint</vt:lpstr>
      <vt:lpstr>PREPOSICIONES DE MOVIMIENTO Y AJEDREZ </vt:lpstr>
      <vt:lpstr>Presentación de PowerPoint</vt:lpstr>
      <vt:lpstr>Presentación de PowerPoint</vt:lpstr>
      <vt:lpstr>Presentación de PowerPoint</vt:lpstr>
      <vt:lpstr>RELACIONES ENTRE LÍNEAS Paralelas, secantes y perpendiculares</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ACTIVIDAD INTERACTIVA Las piezas del ajedrez</dc:title>
  <dc:creator>EDUCALOGIN</dc:creator>
  <cp:lastModifiedBy>MD</cp:lastModifiedBy>
  <cp:revision>5</cp:revision>
  <dcterms:modified xsi:type="dcterms:W3CDTF">2022-05-11T19:36:57Z</dcterms:modified>
</cp:coreProperties>
</file>