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300" r:id="rId3"/>
    <p:sldId id="301" r:id="rId4"/>
    <p:sldId id="302" r:id="rId5"/>
    <p:sldId id="258" r:id="rId6"/>
    <p:sldId id="262" r:id="rId7"/>
    <p:sldId id="257" r:id="rId8"/>
    <p:sldId id="259" r:id="rId9"/>
    <p:sldId id="260" r:id="rId10"/>
    <p:sldId id="261" r:id="rId11"/>
    <p:sldId id="263" r:id="rId12"/>
    <p:sldId id="265" r:id="rId13"/>
    <p:sldId id="266" r:id="rId14"/>
    <p:sldId id="267" r:id="rId15"/>
    <p:sldId id="268" r:id="rId16"/>
    <p:sldId id="269" r:id="rId17"/>
    <p:sldId id="270" r:id="rId18"/>
    <p:sldId id="264" r:id="rId19"/>
    <p:sldId id="273" r:id="rId20"/>
    <p:sldId id="271" r:id="rId21"/>
    <p:sldId id="274" r:id="rId22"/>
    <p:sldId id="272" r:id="rId23"/>
    <p:sldId id="275" r:id="rId24"/>
    <p:sldId id="279"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90" r:id="rId38"/>
    <p:sldId id="289" r:id="rId39"/>
    <p:sldId id="291" r:id="rId40"/>
    <p:sldId id="292" r:id="rId41"/>
    <p:sldId id="293" r:id="rId42"/>
    <p:sldId id="296" r:id="rId43"/>
    <p:sldId id="294" r:id="rId44"/>
    <p:sldId id="295" r:id="rId45"/>
    <p:sldId id="297" r:id="rId46"/>
    <p:sldId id="298" r:id="rId47"/>
    <p:sldId id="299"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00" autoAdjust="0"/>
  </p:normalViewPr>
  <p:slideViewPr>
    <p:cSldViewPr>
      <p:cViewPr varScale="1">
        <p:scale>
          <a:sx n="67" d="100"/>
          <a:sy n="67" d="100"/>
        </p:scale>
        <p:origin x="-13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BFC13-74BC-455A-B50D-DAE58CE156FB}" type="datetimeFigureOut">
              <a:rPr lang="es-ES" smtClean="0"/>
              <a:pPr/>
              <a:t>17/11/2013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E72A5-CC3C-4EB8-B277-B98FFBBD1FDB}" type="slidenum">
              <a:rPr lang="es-ES" smtClean="0"/>
              <a:pPr/>
              <a:t>‹Nº›</a:t>
            </a:fld>
            <a:endParaRPr lang="es-ES"/>
          </a:p>
        </p:txBody>
      </p:sp>
    </p:spTree>
    <p:extLst>
      <p:ext uri="{BB962C8B-B14F-4D97-AF65-F5344CB8AC3E}">
        <p14:creationId xmlns:p14="http://schemas.microsoft.com/office/powerpoint/2010/main" val="300337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19</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20</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21</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24</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25</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26</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27</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28</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29</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30</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31</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6</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33</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34</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35</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36</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37</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38</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39</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40</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41</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7</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43</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44</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45</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46</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47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AFE72A5-CC3C-4EB8-B277-B98FFBBD1FDB}"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C722873-730E-4D18-80BC-D591101D2FF4}" type="datetime1">
              <a:rPr lang="es-ES" smtClean="0"/>
              <a:pPr/>
              <a:t>17/11/2013</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8D970CD-1576-4DF7-BBF2-676AA73EFA51}" type="datetime1">
              <a:rPr lang="es-ES" smtClean="0"/>
              <a:pPr/>
              <a:t>17/11/2013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B88CD6-7EA0-418A-8FD5-3EBFECDBEFF3}" type="datetime1">
              <a:rPr lang="es-ES" smtClean="0"/>
              <a:pPr/>
              <a:t>17/11/2013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26C701-911A-4D32-AD3F-4ED82DA4A0B2}" type="datetime1">
              <a:rPr lang="es-ES" smtClean="0"/>
              <a:pPr/>
              <a:t>17/11/2013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C34A56F-2BB6-407B-9BB2-AE980C1D3F0D}" type="datetime1">
              <a:rPr lang="es-ES" smtClean="0"/>
              <a:pPr/>
              <a:t>17/11/2013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F609E6E-9D10-48E1-9E13-69E272F39782}" type="datetime1">
              <a:rPr lang="es-ES" smtClean="0"/>
              <a:pPr/>
              <a:t>17/11/2013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5C31E56-D0E5-4804-8ADD-20FDBB85D361}" type="datetime1">
              <a:rPr lang="es-ES" smtClean="0"/>
              <a:pPr/>
              <a:t>17/11/2013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855BC3F-25E5-4573-A066-CA4F91DAC62B}" type="datetime1">
              <a:rPr lang="es-ES" smtClean="0"/>
              <a:pPr/>
              <a:t>17/11/2013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F037F26-28BF-4B23-B4ED-17EB3D278A8F}" type="datetime1">
              <a:rPr lang="es-ES" smtClean="0"/>
              <a:pPr/>
              <a:t>17/11/2013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EE51310-D4B5-4721-951A-71CF82E92C9C}" type="datetime1">
              <a:rPr lang="es-ES" smtClean="0"/>
              <a:pPr/>
              <a:t>17/11/2013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B983DF0-0128-4E75-96EA-733C974D9685}" type="datetime1">
              <a:rPr lang="es-ES" smtClean="0"/>
              <a:pPr/>
              <a:t>17/11/2013</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D1C83D-481A-437B-B4CD-A53EBF4898CE}" type="datetime1">
              <a:rPr lang="es-ES" smtClean="0"/>
              <a:pPr/>
              <a:t>17/11/2013</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z="1600" smtClean="0">
                <a:solidFill>
                  <a:schemeClr val="tx1"/>
                </a:solidFill>
              </a:rPr>
              <a:pPr/>
              <a:t>1</a:t>
            </a:fld>
            <a:endParaRPr lang="es-ES" sz="1600" dirty="0">
              <a:solidFill>
                <a:schemeClr val="tx1"/>
              </a:solidFill>
            </a:endParaRPr>
          </a:p>
        </p:txBody>
      </p:sp>
      <p:sp>
        <p:nvSpPr>
          <p:cNvPr id="6" name="5 Marcador de pie de página"/>
          <p:cNvSpPr>
            <a:spLocks noGrp="1"/>
          </p:cNvSpPr>
          <p:nvPr>
            <p:ph type="ftr" sz="quarter" idx="11"/>
          </p:nvPr>
        </p:nvSpPr>
        <p:spPr>
          <a:xfrm>
            <a:off x="2339752" y="5733256"/>
            <a:ext cx="6120680" cy="1039813"/>
          </a:xfrm>
        </p:spPr>
        <p:txBody>
          <a:bodyPr/>
          <a:lstStyle/>
          <a:p>
            <a:r>
              <a:rPr lang="es-ES" sz="1600" b="1" dirty="0" smtClean="0">
                <a:solidFill>
                  <a:schemeClr val="tx1"/>
                </a:solidFill>
              </a:rPr>
              <a:t>Mª Dolores Vicente Sánchez                                                 Textos literarios</a:t>
            </a:r>
            <a:r>
              <a:rPr lang="es-ES" dirty="0" smtClean="0"/>
              <a:t>.</a:t>
            </a:r>
            <a:endParaRPr lang="es-ES" dirty="0"/>
          </a:p>
        </p:txBody>
      </p:sp>
      <p:pic>
        <p:nvPicPr>
          <p:cNvPr id="5" name="4 Imagen" descr="dibujos-lapiz-paisajes-2.jpg"/>
          <p:cNvPicPr>
            <a:picLocks noChangeAspect="1"/>
          </p:cNvPicPr>
          <p:nvPr/>
        </p:nvPicPr>
        <p:blipFill>
          <a:blip r:embed="rId3" cstate="print"/>
          <a:stretch>
            <a:fillRect/>
          </a:stretch>
        </p:blipFill>
        <p:spPr>
          <a:xfrm>
            <a:off x="0" y="0"/>
            <a:ext cx="9144000" cy="6165304"/>
          </a:xfrm>
          <a:prstGeom prst="rect">
            <a:avLst/>
          </a:prstGeom>
        </p:spPr>
      </p:pic>
      <p:sp>
        <p:nvSpPr>
          <p:cNvPr id="8" name="1 Título"/>
          <p:cNvSpPr>
            <a:spLocks noGrp="1"/>
          </p:cNvSpPr>
          <p:nvPr>
            <p:ph type="ctrTitle"/>
          </p:nvPr>
        </p:nvSpPr>
        <p:spPr>
          <a:xfrm>
            <a:off x="683568" y="0"/>
            <a:ext cx="7772400" cy="1829761"/>
          </a:xfrm>
        </p:spPr>
        <p:txBody>
          <a:bodyPr/>
          <a:lstStyle/>
          <a:p>
            <a:r>
              <a:rPr lang="es-ES" b="1" i="1" dirty="0" smtClean="0">
                <a:solidFill>
                  <a:srgbClr val="00B050"/>
                </a:solidFill>
                <a:latin typeface="Lucida Handwriting" pitchFamily="66" charset="0"/>
              </a:rPr>
              <a:t>Los </a:t>
            </a:r>
            <a:r>
              <a:rPr lang="es-ES" i="1" dirty="0" smtClean="0">
                <a:solidFill>
                  <a:srgbClr val="00B050"/>
                </a:solidFill>
                <a:latin typeface="Lucida Handwriting" pitchFamily="66" charset="0"/>
              </a:rPr>
              <a:t>textos </a:t>
            </a:r>
            <a:r>
              <a:rPr lang="es-ES" b="1" i="1" dirty="0" smtClean="0">
                <a:solidFill>
                  <a:srgbClr val="00B050"/>
                </a:solidFill>
                <a:latin typeface="Lucida Handwriting" pitchFamily="66" charset="0"/>
              </a:rPr>
              <a:t>literarios</a:t>
            </a:r>
            <a:endParaRPr lang="es-ES" b="1" i="1" dirty="0">
              <a:solidFill>
                <a:srgbClr val="00B050"/>
              </a:solidFill>
              <a:latin typeface="Lucida Handwriting" pitchFamily="66" charset="0"/>
            </a:endParaRPr>
          </a:p>
        </p:txBody>
      </p:sp>
      <p:sp>
        <p:nvSpPr>
          <p:cNvPr id="2" name="1 CuadroTexto"/>
          <p:cNvSpPr txBox="1"/>
          <p:nvPr/>
        </p:nvSpPr>
        <p:spPr>
          <a:xfrm>
            <a:off x="827584" y="1871246"/>
            <a:ext cx="2736304" cy="523220"/>
          </a:xfrm>
          <a:prstGeom prst="rect">
            <a:avLst/>
          </a:prstGeom>
          <a:noFill/>
        </p:spPr>
        <p:txBody>
          <a:bodyPr wrap="square" rtlCol="0">
            <a:spAutoFit/>
          </a:bodyPr>
          <a:lstStyle/>
          <a:p>
            <a:r>
              <a:rPr lang="es-ES" sz="2800" b="1" dirty="0" smtClean="0">
                <a:solidFill>
                  <a:srgbClr val="FF0000"/>
                </a:solidFill>
                <a:latin typeface="Informal Roman" panose="030604020304060B0204" pitchFamily="66" charset="0"/>
              </a:rPr>
              <a:t>Recursos y géneros</a:t>
            </a:r>
            <a:endParaRPr lang="es-ES" sz="2800" b="1" dirty="0">
              <a:solidFill>
                <a:srgbClr val="FF0000"/>
              </a:solidFill>
              <a:latin typeface="Informal Roman" panose="030604020304060B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wd">
                                    <p:tmPct val="15000"/>
                                  </p:iterate>
                                  <p:childTnLst>
                                    <p:set>
                                      <p:cBhvr>
                                        <p:cTn id="6" dur="1" fill="hold">
                                          <p:stCondLst>
                                            <p:cond delay="0"/>
                                          </p:stCondLst>
                                        </p:cTn>
                                        <p:tgtEl>
                                          <p:spTgt spid="8"/>
                                        </p:tgtEl>
                                        <p:attrNameLst>
                                          <p:attrName>style.visibility</p:attrName>
                                        </p:attrNameLst>
                                      </p:cBhvr>
                                      <p:to>
                                        <p:strVal val="visible"/>
                                      </p:to>
                                    </p:set>
                                    <p:animEffect transition="in" filter="slide(fromRight)">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
        <p:nvSpPr>
          <p:cNvPr id="6" name="5 Rectángulo redondeado"/>
          <p:cNvSpPr/>
          <p:nvPr/>
        </p:nvSpPr>
        <p:spPr>
          <a:xfrm>
            <a:off x="0" y="0"/>
            <a:ext cx="9144000" cy="673956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a:spAutoFit/>
          </a:bodyPr>
          <a:lstStyle/>
          <a:p>
            <a:r>
              <a:rPr lang="es-ES" sz="1700" dirty="0" smtClean="0"/>
              <a:t> </a:t>
            </a:r>
            <a:r>
              <a:rPr lang="es-ES" sz="1700" b="1" dirty="0" smtClean="0">
                <a:latin typeface="Arial Narrow" pitchFamily="34" charset="0"/>
                <a:cs typeface="Andalus" pitchFamily="2" charset="-78"/>
              </a:rPr>
              <a:t>La aurora de Nueva York tiene</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cuatro columnas de cieno</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y un huracán de negras palomas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que chapotean las aguas podridas.</a:t>
            </a:r>
            <a:r>
              <a:rPr lang="es-ES" sz="1700" dirty="0" smtClean="0">
                <a:latin typeface="Arial Narrow" pitchFamily="34" charset="0"/>
                <a:cs typeface="Andalus" pitchFamily="2" charset="-78"/>
              </a:rPr>
              <a:t> </a:t>
            </a:r>
          </a:p>
          <a:p>
            <a:r>
              <a:rPr lang="es-ES" sz="1700" dirty="0" smtClean="0">
                <a:latin typeface="Arial Narrow" pitchFamily="34" charset="0"/>
                <a:cs typeface="Andalus" pitchFamily="2" charset="-78"/>
              </a:rPr>
              <a:t>  </a:t>
            </a:r>
          </a:p>
          <a:p>
            <a:r>
              <a:rPr lang="es-ES" sz="1700" b="1" dirty="0" smtClean="0">
                <a:latin typeface="Arial Narrow" pitchFamily="34" charset="0"/>
                <a:cs typeface="Andalus" pitchFamily="2" charset="-78"/>
              </a:rPr>
              <a:t>La aurora de Nueva York gime</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por las inmensas escaleras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buscando entre las aristas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nardos de angustia dibujada.</a:t>
            </a:r>
            <a:r>
              <a:rPr lang="es-ES" sz="1700" dirty="0" smtClean="0">
                <a:latin typeface="Arial Narrow" pitchFamily="34" charset="0"/>
                <a:cs typeface="Andalus" pitchFamily="2" charset="-78"/>
              </a:rPr>
              <a:t> </a:t>
            </a:r>
          </a:p>
          <a:p>
            <a:r>
              <a:rPr lang="es-ES" sz="1700" dirty="0" smtClean="0">
                <a:latin typeface="Arial Narrow" pitchFamily="34" charset="0"/>
                <a:cs typeface="Andalus" pitchFamily="2" charset="-78"/>
              </a:rPr>
              <a:t>  </a:t>
            </a:r>
          </a:p>
          <a:p>
            <a:r>
              <a:rPr lang="es-ES" sz="1700" b="1" dirty="0" smtClean="0">
                <a:latin typeface="Arial Narrow" pitchFamily="34" charset="0"/>
                <a:cs typeface="Andalus" pitchFamily="2" charset="-78"/>
              </a:rPr>
              <a:t>La aurora llega y nadie la recibe en su boca</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porque allí no hay mañana ni esperanza posible.</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A veces las monedas en enjambres furiosos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taladran y devoran abandonados niños.</a:t>
            </a:r>
            <a:r>
              <a:rPr lang="es-ES" sz="1700" dirty="0" smtClean="0">
                <a:latin typeface="Arial Narrow" pitchFamily="34" charset="0"/>
                <a:cs typeface="Andalus" pitchFamily="2" charset="-78"/>
              </a:rPr>
              <a:t> </a:t>
            </a:r>
          </a:p>
          <a:p>
            <a:endParaRPr lang="es-ES" sz="1700" dirty="0" smtClean="0">
              <a:latin typeface="Arial Narrow" pitchFamily="34" charset="0"/>
              <a:cs typeface="Andalus" pitchFamily="2" charset="-78"/>
            </a:endParaRPr>
          </a:p>
          <a:p>
            <a:r>
              <a:rPr lang="es-ES" sz="1700" b="1" dirty="0" smtClean="0">
                <a:latin typeface="Arial Narrow" pitchFamily="34" charset="0"/>
                <a:cs typeface="Andalus" pitchFamily="2" charset="-78"/>
              </a:rPr>
              <a:t>Los primeros que salen comprenden con sus huesos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que no habrá paraíso ni amores deshojados;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saben que van al cieno de números y leyes,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a los juegos sin arte, a sudores sin fruto.</a:t>
            </a:r>
            <a:r>
              <a:rPr lang="es-ES" sz="1700" dirty="0" smtClean="0">
                <a:latin typeface="Arial Narrow" pitchFamily="34" charset="0"/>
                <a:cs typeface="Andalus" pitchFamily="2" charset="-78"/>
              </a:rPr>
              <a:t> </a:t>
            </a:r>
          </a:p>
          <a:p>
            <a:r>
              <a:rPr lang="es-ES" sz="1700" dirty="0" smtClean="0">
                <a:latin typeface="Arial Narrow" pitchFamily="34" charset="0"/>
                <a:cs typeface="Andalus" pitchFamily="2" charset="-78"/>
              </a:rPr>
              <a:t>  </a:t>
            </a:r>
          </a:p>
          <a:p>
            <a:r>
              <a:rPr lang="es-ES" sz="1700" b="1" dirty="0" smtClean="0">
                <a:latin typeface="Arial Narrow" pitchFamily="34" charset="0"/>
                <a:cs typeface="Andalus" pitchFamily="2" charset="-78"/>
              </a:rPr>
              <a:t>La luz es sepultada por cadenas y ruidos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en impúdico reto de ciencia sin raíces.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Por los barrios hay gentes que vacilan insomnes</a:t>
            </a:r>
            <a:br>
              <a:rPr lang="es-ES" sz="1700" b="1" dirty="0" smtClean="0">
                <a:latin typeface="Arial Narrow" pitchFamily="34" charset="0"/>
                <a:cs typeface="Andalus" pitchFamily="2" charset="-78"/>
              </a:rPr>
            </a:br>
            <a:r>
              <a:rPr lang="es-ES" sz="1700" b="1" dirty="0" smtClean="0">
                <a:latin typeface="Arial Narrow" pitchFamily="34" charset="0"/>
                <a:cs typeface="Andalus" pitchFamily="2" charset="-78"/>
              </a:rPr>
              <a:t>como recién salidas de un naufragio de sangre.</a:t>
            </a:r>
            <a:r>
              <a:rPr lang="es-ES" sz="1700" dirty="0" smtClean="0">
                <a:latin typeface="Arial Narrow" pitchFamily="34" charset="0"/>
                <a:cs typeface="Andalus" pitchFamily="2" charset="-78"/>
              </a:rPr>
              <a:t>                           </a:t>
            </a:r>
            <a:r>
              <a:rPr lang="es-ES" sz="1700" dirty="0" smtClean="0">
                <a:latin typeface="Lucida Handwriting" pitchFamily="66" charset="0"/>
                <a:cs typeface="Andalus" pitchFamily="2" charset="-78"/>
              </a:rPr>
              <a:t>  </a:t>
            </a:r>
          </a:p>
          <a:p>
            <a:r>
              <a:rPr lang="es-ES" sz="1700" dirty="0" smtClean="0">
                <a:latin typeface="Arial Narrow" pitchFamily="34" charset="0"/>
                <a:cs typeface="Andalus" pitchFamily="2" charset="-78"/>
              </a:rPr>
              <a:t>                                                                                    </a:t>
            </a:r>
          </a:p>
          <a:p>
            <a:r>
              <a:rPr lang="es-ES" dirty="0" smtClean="0"/>
              <a:t>  </a:t>
            </a:r>
            <a:endParaRPr lang="es-ES" dirty="0"/>
          </a:p>
        </p:txBody>
      </p:sp>
      <p:pic>
        <p:nvPicPr>
          <p:cNvPr id="2050" name="Picture 2" descr="http://2.bp.blogspot.com/-YykALUglZKo/T6p_2jMD0SI/AAAAAAAACMg/NRp0RshShsU/s1600/Foto+08-05-12+22+06+50.jpg"/>
          <p:cNvPicPr>
            <a:picLocks noChangeAspect="1" noChangeArrowheads="1"/>
          </p:cNvPicPr>
          <p:nvPr/>
        </p:nvPicPr>
        <p:blipFill>
          <a:blip r:embed="rId3" cstate="print"/>
          <a:srcRect/>
          <a:stretch>
            <a:fillRect/>
          </a:stretch>
        </p:blipFill>
        <p:spPr bwMode="auto">
          <a:xfrm>
            <a:off x="4788024" y="188640"/>
            <a:ext cx="3816424" cy="5832648"/>
          </a:xfrm>
          <a:prstGeom prst="roundRect">
            <a:avLst/>
          </a:prstGeom>
          <a:noFill/>
          <a:scene3d>
            <a:camera prst="orthographicFront"/>
            <a:lightRig rig="threePt" dir="t"/>
          </a:scene3d>
          <a:sp3d>
            <a:bevelT w="114300" prst="hardEdge"/>
          </a:sp3d>
        </p:spPr>
      </p:pic>
      <p:sp>
        <p:nvSpPr>
          <p:cNvPr id="8" name="7 CuadroTexto"/>
          <p:cNvSpPr txBox="1"/>
          <p:nvPr/>
        </p:nvSpPr>
        <p:spPr>
          <a:xfrm>
            <a:off x="3131840" y="1556792"/>
            <a:ext cx="1512168" cy="9233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prst="relaxedInset"/>
          </a:sp3d>
        </p:spPr>
        <p:txBody>
          <a:bodyPr wrap="square" rtlCol="0">
            <a:spAutoFit/>
          </a:bodyPr>
          <a:lstStyle/>
          <a:p>
            <a:r>
              <a:rPr lang="es-ES" b="1" dirty="0" smtClean="0"/>
              <a:t>Actitud enunciativa 3ª persona.</a:t>
            </a:r>
            <a:endParaRPr lang="es-ES" b="1" dirty="0"/>
          </a:p>
        </p:txBody>
      </p:sp>
      <p:pic>
        <p:nvPicPr>
          <p:cNvPr id="2058" name="Picture 10" descr="https://encrypted-tbn1.google.com/images?q=tbn:ANd9GcThQ5Ige44k1UiotDYr3_Fsobpxqm8VPjkYO-6YeKbaOUKX6F_k"/>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5148064" y="5661248"/>
            <a:ext cx="3600400" cy="1008113"/>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2000"/>
                                        <p:tgtEl>
                                          <p:spTgt spid="2050"/>
                                        </p:tgtEl>
                                      </p:cBhvr>
                                    </p:animEffect>
                                  </p:childTnLst>
                                </p:cTn>
                              </p:par>
                              <p:par>
                                <p:cTn id="19" presetID="10" presetClass="entr" presetSubtype="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fade">
                                      <p:cBhvr>
                                        <p:cTn id="21"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
        <p:nvSpPr>
          <p:cNvPr id="3" name="2 CuadroTexto"/>
          <p:cNvSpPr txBox="1"/>
          <p:nvPr/>
        </p:nvSpPr>
        <p:spPr>
          <a:xfrm>
            <a:off x="251520" y="0"/>
            <a:ext cx="8064896" cy="769441"/>
          </a:xfrm>
          <a:prstGeom prst="rect">
            <a:avLst/>
          </a:prstGeom>
          <a:noFill/>
        </p:spPr>
        <p:txBody>
          <a:bodyPr wrap="square" rtlCol="0">
            <a:spAutoFit/>
          </a:bodyPr>
          <a:lstStyle/>
          <a:p>
            <a:r>
              <a:rPr lang="es-ES" sz="4400" dirty="0" smtClean="0">
                <a:latin typeface="Lucida Handwriting" pitchFamily="66" charset="0"/>
              </a:rPr>
              <a:t>Subgéneros  liricos</a:t>
            </a:r>
            <a:endParaRPr lang="es-ES" sz="4400" dirty="0">
              <a:latin typeface="Lucida Handwriting" pitchFamily="66" charset="0"/>
            </a:endParaRPr>
          </a:p>
        </p:txBody>
      </p:sp>
      <p:sp>
        <p:nvSpPr>
          <p:cNvPr id="6" name="5 Rectángulo redondeado"/>
          <p:cNvSpPr/>
          <p:nvPr/>
        </p:nvSpPr>
        <p:spPr>
          <a:xfrm>
            <a:off x="0" y="692696"/>
            <a:ext cx="9144000" cy="6048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a:solidFill>
              <a:srgbClr val="FFC000"/>
            </a:solidFill>
          </a:ln>
          <a:scene3d>
            <a:camera prst="orthographicFront"/>
            <a:lightRig rig="threePt" dir="t"/>
          </a:scene3d>
          <a:sp3d>
            <a:bevelT prst="slope"/>
          </a:sp3d>
        </p:spPr>
        <p:txBody>
          <a:bodyPr wrap="square">
            <a:spAutoFit/>
          </a:bodyPr>
          <a:lstStyle/>
          <a:p>
            <a:r>
              <a:rPr lang="es-ES" sz="1000" i="1" dirty="0"/>
              <a:t>(En Orihuela, su pueblo y el mío, se me ha</a:t>
            </a:r>
          </a:p>
          <a:p>
            <a:r>
              <a:rPr lang="es-ES" sz="1000" i="1" dirty="0"/>
              <a:t>muerto como del rayo Ramón </a:t>
            </a:r>
            <a:r>
              <a:rPr lang="es-ES" sz="1000" i="1" dirty="0" err="1"/>
              <a:t>Sijé</a:t>
            </a:r>
            <a:r>
              <a:rPr lang="es-ES" sz="1000" i="1" dirty="0"/>
              <a:t>, con quien</a:t>
            </a:r>
          </a:p>
          <a:p>
            <a:r>
              <a:rPr lang="es-ES" sz="1000" i="1" dirty="0"/>
              <a:t>tanto quería.)</a:t>
            </a:r>
          </a:p>
          <a:p>
            <a:r>
              <a:rPr lang="es-ES" sz="1000" i="1" dirty="0"/>
              <a:t>.</a:t>
            </a:r>
            <a:endParaRPr lang="es-ES" sz="1000" b="1" i="1" dirty="0"/>
          </a:p>
          <a:p>
            <a:r>
              <a:rPr lang="es-ES" sz="1000" i="1" dirty="0"/>
              <a:t>Yo quiero ser llorando el hortelano</a:t>
            </a:r>
          </a:p>
          <a:p>
            <a:r>
              <a:rPr lang="es-ES" sz="1000" i="1" dirty="0"/>
              <a:t>de la tierra que ocupas y estercolas,</a:t>
            </a:r>
          </a:p>
          <a:p>
            <a:r>
              <a:rPr lang="es-ES" sz="1000" i="1" dirty="0"/>
              <a:t>compañero del alma, tan temprano.</a:t>
            </a:r>
          </a:p>
          <a:p>
            <a:r>
              <a:rPr lang="es-ES" sz="1000" i="1" dirty="0"/>
              <a:t>.</a:t>
            </a:r>
          </a:p>
          <a:p>
            <a:r>
              <a:rPr lang="es-ES" sz="1000" i="1" dirty="0"/>
              <a:t>Alimentando lluvias, caracoles</a:t>
            </a:r>
          </a:p>
          <a:p>
            <a:r>
              <a:rPr lang="es-ES" sz="1000" i="1" dirty="0"/>
              <a:t>Y órganos mi dolor sin instrumento,</a:t>
            </a:r>
          </a:p>
          <a:p>
            <a:r>
              <a:rPr lang="es-ES" sz="1000" i="1" dirty="0"/>
              <a:t>a las desalentadas amapolas</a:t>
            </a:r>
          </a:p>
          <a:p>
            <a:r>
              <a:rPr lang="es-ES" sz="1000" i="1" dirty="0"/>
              <a:t>.</a:t>
            </a:r>
          </a:p>
          <a:p>
            <a:r>
              <a:rPr lang="es-ES" sz="1000" i="1" dirty="0"/>
              <a:t>daré tu corazón por alimento.</a:t>
            </a:r>
          </a:p>
          <a:p>
            <a:r>
              <a:rPr lang="es-ES" sz="1000" i="1" dirty="0"/>
              <a:t>Tanto dolor se agrupa en mi costado,</a:t>
            </a:r>
          </a:p>
          <a:p>
            <a:r>
              <a:rPr lang="es-ES" sz="1000" i="1" dirty="0"/>
              <a:t>que por doler me duele hasta el aliento.</a:t>
            </a:r>
          </a:p>
          <a:p>
            <a:r>
              <a:rPr lang="es-ES" sz="1000" i="1" dirty="0"/>
              <a:t>.</a:t>
            </a:r>
          </a:p>
          <a:p>
            <a:r>
              <a:rPr lang="es-ES" sz="1000" i="1" dirty="0"/>
              <a:t>Un manotazo duro, un golpe helado,</a:t>
            </a:r>
          </a:p>
          <a:p>
            <a:r>
              <a:rPr lang="es-ES" sz="1000" i="1" dirty="0"/>
              <a:t>un hachazo invisible y homicida,</a:t>
            </a:r>
          </a:p>
          <a:p>
            <a:r>
              <a:rPr lang="es-ES" sz="1000" i="1" dirty="0"/>
              <a:t>un empujón brutal te ha derribado.</a:t>
            </a:r>
          </a:p>
          <a:p>
            <a:r>
              <a:rPr lang="es-ES" sz="1000" i="1" dirty="0"/>
              <a:t>.</a:t>
            </a:r>
          </a:p>
          <a:p>
            <a:r>
              <a:rPr lang="es-ES" sz="1000" i="1" dirty="0"/>
              <a:t>No hay extensión más grande que mi herida,</a:t>
            </a:r>
          </a:p>
          <a:p>
            <a:r>
              <a:rPr lang="es-ES" sz="1000" i="1" dirty="0"/>
              <a:t>lloro mi desventura y sus conjuntos</a:t>
            </a:r>
          </a:p>
          <a:p>
            <a:r>
              <a:rPr lang="es-ES" sz="1000" i="1" dirty="0"/>
              <a:t>y siento más tu muerte que mi vida.</a:t>
            </a:r>
          </a:p>
          <a:p>
            <a:r>
              <a:rPr lang="es-ES" sz="1000" i="1" dirty="0"/>
              <a:t>.</a:t>
            </a:r>
          </a:p>
          <a:p>
            <a:r>
              <a:rPr lang="es-ES" sz="1000" i="1" dirty="0"/>
              <a:t>Ando sobre rastrojos de difuntos,</a:t>
            </a:r>
          </a:p>
          <a:p>
            <a:r>
              <a:rPr lang="es-ES" sz="1000" i="1" dirty="0"/>
              <a:t>y sin calor de nadie y sin consuelo</a:t>
            </a:r>
          </a:p>
          <a:p>
            <a:r>
              <a:rPr lang="es-ES" sz="1000" i="1" dirty="0"/>
              <a:t>voy de mi corazón a mis asuntos</a:t>
            </a:r>
            <a:r>
              <a:rPr lang="es-ES" sz="1000" i="1" dirty="0" smtClean="0"/>
              <a:t>.</a:t>
            </a:r>
            <a:r>
              <a:rPr lang="es-ES" sz="1000" i="1" dirty="0"/>
              <a:t> </a:t>
            </a:r>
            <a:endParaRPr lang="es-ES" sz="1000" i="1" dirty="0" smtClean="0"/>
          </a:p>
          <a:p>
            <a:endParaRPr lang="es-ES" sz="1000" i="1" dirty="0"/>
          </a:p>
          <a:p>
            <a:r>
              <a:rPr lang="es-ES" sz="1000" i="1" dirty="0" smtClean="0"/>
              <a:t>Temprano </a:t>
            </a:r>
            <a:r>
              <a:rPr lang="es-ES" sz="1000" i="1" dirty="0"/>
              <a:t>levantó la muerte el vuelo,</a:t>
            </a:r>
          </a:p>
          <a:p>
            <a:r>
              <a:rPr lang="es-ES" sz="1000" i="1" dirty="0"/>
              <a:t>temprano madrugó la madrugada,</a:t>
            </a:r>
          </a:p>
          <a:p>
            <a:r>
              <a:rPr lang="es-ES" sz="1000" i="1" dirty="0"/>
              <a:t>temprano estás rodando por el suelo.</a:t>
            </a:r>
          </a:p>
          <a:p>
            <a:r>
              <a:rPr lang="es-ES" sz="1000" i="1" dirty="0"/>
              <a:t>.</a:t>
            </a:r>
          </a:p>
          <a:p>
            <a:r>
              <a:rPr lang="es-ES" sz="1000" i="1" dirty="0"/>
              <a:t>No perdono a la muerte enamorada,</a:t>
            </a:r>
          </a:p>
          <a:p>
            <a:r>
              <a:rPr lang="es-ES" sz="1000" i="1" dirty="0"/>
              <a:t>no perdono a la vida desatenta,</a:t>
            </a:r>
          </a:p>
          <a:p>
            <a:r>
              <a:rPr lang="es-ES" sz="1000" i="1" dirty="0"/>
              <a:t>no perdono a la tierra ni a la nada.</a:t>
            </a:r>
          </a:p>
          <a:p>
            <a:r>
              <a:rPr lang="es-ES" sz="1000" b="1" i="1" dirty="0"/>
              <a:t>.</a:t>
            </a:r>
          </a:p>
          <a:p>
            <a:endParaRPr lang="es-ES" sz="800" dirty="0"/>
          </a:p>
          <a:p>
            <a:r>
              <a:rPr lang="es-ES" sz="800" dirty="0"/>
              <a:t>.</a:t>
            </a:r>
          </a:p>
          <a:p>
            <a:r>
              <a:rPr lang="es-ES" sz="800" dirty="0" smtClean="0"/>
              <a:t>.</a:t>
            </a:r>
            <a:endParaRPr lang="es-ES" sz="800" dirty="0"/>
          </a:p>
        </p:txBody>
      </p:sp>
      <p:sp>
        <p:nvSpPr>
          <p:cNvPr id="7" name="6 Rectángulo"/>
          <p:cNvSpPr/>
          <p:nvPr/>
        </p:nvSpPr>
        <p:spPr>
          <a:xfrm>
            <a:off x="3203848" y="1556792"/>
            <a:ext cx="3024336" cy="5139869"/>
          </a:xfrm>
          <a:prstGeom prst="rect">
            <a:avLst/>
          </a:prstGeom>
        </p:spPr>
        <p:txBody>
          <a:bodyPr wrap="square">
            <a:spAutoFit/>
          </a:bodyPr>
          <a:lstStyle/>
          <a:p>
            <a:r>
              <a:rPr lang="es-ES" sz="800" b="1" i="1" dirty="0" smtClean="0"/>
              <a:t>.</a:t>
            </a:r>
            <a:endParaRPr lang="es-ES" sz="800" b="1" i="1" dirty="0"/>
          </a:p>
          <a:p>
            <a:r>
              <a:rPr lang="es-ES" sz="1000" i="1" dirty="0" smtClean="0"/>
              <a:t>En mis manos levanto una tormenta</a:t>
            </a:r>
          </a:p>
          <a:p>
            <a:r>
              <a:rPr lang="es-ES" sz="1000" i="1" dirty="0" smtClean="0"/>
              <a:t>de piedras, rayos y hachas estridentes</a:t>
            </a:r>
          </a:p>
          <a:p>
            <a:r>
              <a:rPr lang="es-ES" sz="1000" i="1" dirty="0" smtClean="0"/>
              <a:t>sedienta de catástrofe y hambrienta</a:t>
            </a:r>
          </a:p>
          <a:p>
            <a:endParaRPr lang="es-ES" sz="1000" i="1" dirty="0" smtClean="0"/>
          </a:p>
          <a:p>
            <a:r>
              <a:rPr lang="es-ES" sz="1000" i="1" dirty="0" smtClean="0"/>
              <a:t>Quiero </a:t>
            </a:r>
            <a:r>
              <a:rPr lang="es-ES" sz="1000" i="1" dirty="0"/>
              <a:t>escarbar la tierra con los dientes,</a:t>
            </a:r>
          </a:p>
          <a:p>
            <a:r>
              <a:rPr lang="es-ES" sz="1000" i="1" dirty="0"/>
              <a:t>quiero apartar la tierra parte</a:t>
            </a:r>
          </a:p>
          <a:p>
            <a:r>
              <a:rPr lang="es-ES" sz="1000" i="1" dirty="0"/>
              <a:t>a parte a dentelladas secas y calientes.</a:t>
            </a:r>
          </a:p>
          <a:p>
            <a:r>
              <a:rPr lang="es-ES" sz="1000" i="1" dirty="0"/>
              <a:t>.</a:t>
            </a:r>
          </a:p>
          <a:p>
            <a:r>
              <a:rPr lang="es-ES" sz="1000" i="1" dirty="0"/>
              <a:t>Quiero minar la tierra hasta encontrarte</a:t>
            </a:r>
          </a:p>
          <a:p>
            <a:r>
              <a:rPr lang="es-ES" sz="1000" i="1" dirty="0"/>
              <a:t>y besarte la noble calavera</a:t>
            </a:r>
          </a:p>
          <a:p>
            <a:r>
              <a:rPr lang="es-ES" sz="1000" i="1" dirty="0"/>
              <a:t>y </a:t>
            </a:r>
            <a:r>
              <a:rPr lang="es-ES" sz="1000" i="1" dirty="0" err="1"/>
              <a:t>desamordazarte</a:t>
            </a:r>
            <a:r>
              <a:rPr lang="es-ES" sz="1000" i="1" dirty="0"/>
              <a:t> y regresarte</a:t>
            </a:r>
          </a:p>
          <a:p>
            <a:r>
              <a:rPr lang="es-ES" sz="1000" i="1" dirty="0"/>
              <a:t>.</a:t>
            </a:r>
          </a:p>
          <a:p>
            <a:r>
              <a:rPr lang="es-ES" sz="1000" i="1" dirty="0"/>
              <a:t>Volverás a mi huerto y a mi higuera:</a:t>
            </a:r>
          </a:p>
          <a:p>
            <a:r>
              <a:rPr lang="es-ES" sz="1000" i="1" dirty="0"/>
              <a:t>por los altos andamios de mis flores</a:t>
            </a:r>
          </a:p>
          <a:p>
            <a:r>
              <a:rPr lang="es-ES" sz="1000" i="1" dirty="0"/>
              <a:t>pajareará tu alma colmenera</a:t>
            </a:r>
          </a:p>
          <a:p>
            <a:r>
              <a:rPr lang="es-ES" sz="1000" i="1" dirty="0"/>
              <a:t>.</a:t>
            </a:r>
          </a:p>
          <a:p>
            <a:r>
              <a:rPr lang="es-ES" sz="1000" i="1" dirty="0"/>
              <a:t>de angelicales ceras y labores.</a:t>
            </a:r>
          </a:p>
          <a:p>
            <a:r>
              <a:rPr lang="es-ES" sz="1000" i="1" dirty="0"/>
              <a:t>Volverás al arrullo de las rejas</a:t>
            </a:r>
          </a:p>
          <a:p>
            <a:r>
              <a:rPr lang="es-ES" sz="1000" i="1" dirty="0"/>
              <a:t>de los enamorados labradores.</a:t>
            </a:r>
          </a:p>
          <a:p>
            <a:r>
              <a:rPr lang="es-ES" sz="1000" i="1" dirty="0"/>
              <a:t>.</a:t>
            </a:r>
          </a:p>
          <a:p>
            <a:r>
              <a:rPr lang="es-ES" sz="1000" i="1" dirty="0"/>
              <a:t>Alegrarás la sombra de mis cejas,</a:t>
            </a:r>
          </a:p>
          <a:p>
            <a:r>
              <a:rPr lang="es-ES" sz="1000" i="1" dirty="0"/>
              <a:t>y tu sangre se irá a cada lado</a:t>
            </a:r>
          </a:p>
          <a:p>
            <a:r>
              <a:rPr lang="es-ES" sz="1000" i="1" dirty="0"/>
              <a:t>disputando tu novia y las abejas.</a:t>
            </a:r>
          </a:p>
          <a:p>
            <a:r>
              <a:rPr lang="es-ES" sz="1000" i="1" dirty="0"/>
              <a:t>.</a:t>
            </a:r>
          </a:p>
          <a:p>
            <a:r>
              <a:rPr lang="es-ES" sz="1000" i="1" dirty="0"/>
              <a:t>Tu corazón, ya terciopelo ajado,</a:t>
            </a:r>
          </a:p>
          <a:p>
            <a:r>
              <a:rPr lang="es-ES" sz="1000" i="1" dirty="0"/>
              <a:t>llama a un campo de almendras espumosas</a:t>
            </a:r>
          </a:p>
          <a:p>
            <a:r>
              <a:rPr lang="es-ES" sz="1000" i="1" dirty="0"/>
              <a:t>mi avariciosa voz de enamorado.</a:t>
            </a:r>
          </a:p>
          <a:p>
            <a:r>
              <a:rPr lang="es-ES" sz="1000" i="1" dirty="0"/>
              <a:t>.</a:t>
            </a:r>
          </a:p>
          <a:p>
            <a:r>
              <a:rPr lang="es-ES" sz="1000" i="1" dirty="0"/>
              <a:t>A las aladas almas de las rosas...</a:t>
            </a:r>
          </a:p>
          <a:p>
            <a:r>
              <a:rPr lang="es-ES" sz="1000" i="1" dirty="0"/>
              <a:t>de almendro de nata te requiero,:</a:t>
            </a:r>
          </a:p>
          <a:p>
            <a:r>
              <a:rPr lang="es-ES" sz="1000" i="1" dirty="0"/>
              <a:t>que tenemos que hablar de muchas cosas,</a:t>
            </a:r>
          </a:p>
          <a:p>
            <a:r>
              <a:rPr lang="es-ES" sz="1000" i="1" dirty="0"/>
              <a:t>compañero del alma, compañero. </a:t>
            </a:r>
          </a:p>
        </p:txBody>
      </p:sp>
      <p:pic>
        <p:nvPicPr>
          <p:cNvPr id="1026" name="Picture 2"/>
          <p:cNvPicPr>
            <a:picLocks noChangeAspect="1" noChangeArrowheads="1"/>
          </p:cNvPicPr>
          <p:nvPr/>
        </p:nvPicPr>
        <p:blipFill>
          <a:blip r:embed="rId3" cstate="print">
            <a:clrChange>
              <a:clrFrom>
                <a:srgbClr val="EFF0EB"/>
              </a:clrFrom>
              <a:clrTo>
                <a:srgbClr val="EFF0EB">
                  <a:alpha val="0"/>
                </a:srgbClr>
              </a:clrTo>
            </a:clrChange>
            <a:extLst>
              <a:ext uri="{28A0092B-C50C-407E-A947-70E740481C1C}">
                <a14:useLocalDpi xmlns:a14="http://schemas.microsoft.com/office/drawing/2010/main" val="0"/>
              </a:ext>
            </a:extLst>
          </a:blip>
          <a:srcRect/>
          <a:stretch>
            <a:fillRect/>
          </a:stretch>
        </p:blipFill>
        <p:spPr bwMode="auto">
          <a:xfrm>
            <a:off x="6156176" y="4581128"/>
            <a:ext cx="2664296" cy="1728192"/>
          </a:xfrm>
          <a:prstGeom prst="rect">
            <a:avLst/>
          </a:prstGeom>
          <a:noFill/>
          <a:ln>
            <a:noFill/>
          </a:ln>
          <a:effectLst/>
          <a:scene3d>
            <a:camera prst="orthographicFront"/>
            <a:lightRig rig="threePt" dir="t"/>
          </a:scene3d>
          <a:sp3d>
            <a:bevelT w="165100" prst="coolSlant"/>
          </a:sp3d>
        </p:spPr>
      </p:pic>
      <p:sp>
        <p:nvSpPr>
          <p:cNvPr id="8" name="7 CuadroTexto"/>
          <p:cNvSpPr txBox="1"/>
          <p:nvPr/>
        </p:nvSpPr>
        <p:spPr>
          <a:xfrm>
            <a:off x="6012160" y="1628800"/>
            <a:ext cx="2664296" cy="270033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scene3d>
            <a:camera prst="orthographicFront"/>
            <a:lightRig rig="threePt" dir="t"/>
          </a:scene3d>
          <a:sp3d>
            <a:bevelT w="139700" prst="cross"/>
          </a:sp3d>
        </p:spPr>
        <p:txBody>
          <a:bodyPr wrap="square" rtlCol="0">
            <a:spAutoFit/>
          </a:bodyPr>
          <a:lstStyle/>
          <a:p>
            <a:r>
              <a:rPr lang="es-ES" sz="2400" b="1" dirty="0" smtClean="0"/>
              <a:t>Elegía</a:t>
            </a:r>
            <a:r>
              <a:rPr lang="es-ES" dirty="0" smtClean="0"/>
              <a:t> </a:t>
            </a:r>
            <a:r>
              <a:rPr lang="es-ES" sz="1600" dirty="0" smtClean="0"/>
              <a:t>Composición poética</a:t>
            </a:r>
            <a:r>
              <a:rPr lang="es-ES" sz="1600" i="1" dirty="0"/>
              <a:t> </a:t>
            </a:r>
            <a:r>
              <a:rPr lang="es-ES" sz="1600" dirty="0" smtClean="0"/>
              <a:t>en </a:t>
            </a:r>
            <a:r>
              <a:rPr lang="es-ES" sz="1600" dirty="0"/>
              <a:t>la que </a:t>
            </a:r>
            <a:r>
              <a:rPr lang="es-ES" sz="1600" i="1" dirty="0"/>
              <a:t>se </a:t>
            </a:r>
            <a:r>
              <a:rPr lang="es-ES" sz="1600" dirty="0"/>
              <a:t>expresa dolor por la muerte, pérdida, separación o ausencia de un ser querido o por una desgracia nacional o colectiva.</a:t>
            </a:r>
          </a:p>
          <a:p>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
        <p:nvSpPr>
          <p:cNvPr id="3" name="2 Rectángulo redondeado"/>
          <p:cNvSpPr/>
          <p:nvPr/>
        </p:nvSpPr>
        <p:spPr>
          <a:xfrm>
            <a:off x="5796136" y="260648"/>
            <a:ext cx="3096344" cy="5517475"/>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scene3d>
            <a:camera prst="orthographicFront"/>
            <a:lightRig rig="threePt" dir="t"/>
          </a:scene3d>
          <a:sp3d>
            <a:bevelT prst="relaxedInset"/>
          </a:sp3d>
        </p:spPr>
        <p:txBody>
          <a:bodyPr wrap="square">
            <a:spAutoFit/>
          </a:bodyPr>
          <a:lstStyle/>
          <a:p>
            <a:pPr lvl="0" eaLnBrk="0" fontAlgn="base" hangingPunct="0">
              <a:spcBef>
                <a:spcPct val="0"/>
              </a:spcBef>
              <a:spcAft>
                <a:spcPct val="0"/>
              </a:spcAft>
            </a:pPr>
            <a:r>
              <a:rPr lang="es-ES" sz="2400" i="1" dirty="0" smtClean="0">
                <a:latin typeface="Arial" charset="0"/>
              </a:rPr>
              <a:t> </a:t>
            </a:r>
            <a:r>
              <a:rPr lang="es-ES" sz="2400" b="1" i="1" dirty="0" smtClean="0">
                <a:latin typeface="Arial" charset="0"/>
              </a:rPr>
              <a:t>Égloga</a:t>
            </a:r>
            <a:r>
              <a:rPr lang="es-ES" b="1" i="1" dirty="0" smtClean="0">
                <a:latin typeface="Arial" charset="0"/>
              </a:rPr>
              <a:t>:</a:t>
            </a:r>
            <a:r>
              <a:rPr lang="es-ES" sz="2400" b="1" i="1" dirty="0" smtClean="0">
                <a:latin typeface="Arial" charset="0"/>
              </a:rPr>
              <a:t> </a:t>
            </a:r>
            <a:r>
              <a:rPr lang="es-ES" sz="2400" dirty="0" smtClean="0">
                <a:latin typeface="Arial" charset="0"/>
              </a:rPr>
              <a:t>exposición de sentimientos amorosos y de exaltación de la naturaleza puesta en boca de pastores idealizados; se presenta en un ambiente bucólico o pastoril, frecuentemente en forma dialogada </a:t>
            </a:r>
          </a:p>
        </p:txBody>
      </p:sp>
      <p:sp>
        <p:nvSpPr>
          <p:cNvPr id="7" name="6 Rectángulo redondeado"/>
          <p:cNvSpPr/>
          <p:nvPr/>
        </p:nvSpPr>
        <p:spPr>
          <a:xfrm>
            <a:off x="251520" y="188640"/>
            <a:ext cx="5400600" cy="666494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39700" prst="cross"/>
          </a:sp3d>
        </p:spPr>
        <p:txBody>
          <a:bodyPr wrap="square">
            <a:spAutoFit/>
          </a:bodyPr>
          <a:lstStyle/>
          <a:p>
            <a:r>
              <a:rPr lang="es-ES" i="1" dirty="0" smtClean="0"/>
              <a:t>El dulce lamentar de dos pastores,</a:t>
            </a:r>
            <a:r>
              <a:rPr lang="es-ES" dirty="0" smtClean="0"/>
              <a:t> </a:t>
            </a:r>
            <a:br>
              <a:rPr lang="es-ES" dirty="0" smtClean="0"/>
            </a:br>
            <a:r>
              <a:rPr lang="es-ES" i="1" dirty="0" err="1" smtClean="0"/>
              <a:t>Salicio</a:t>
            </a:r>
            <a:r>
              <a:rPr lang="es-ES" i="1" dirty="0" smtClean="0"/>
              <a:t> juntamente y Nemoroso,</a:t>
            </a:r>
            <a:r>
              <a:rPr lang="es-ES" dirty="0" smtClean="0"/>
              <a:t> </a:t>
            </a:r>
            <a:br>
              <a:rPr lang="es-ES" dirty="0" smtClean="0"/>
            </a:br>
            <a:r>
              <a:rPr lang="es-ES" i="1" dirty="0" smtClean="0"/>
              <a:t>he de contar, sus quejas imitando;</a:t>
            </a:r>
            <a:r>
              <a:rPr lang="es-ES" dirty="0" smtClean="0"/>
              <a:t> </a:t>
            </a:r>
            <a:br>
              <a:rPr lang="es-ES" dirty="0" smtClean="0"/>
            </a:br>
            <a:r>
              <a:rPr lang="es-ES" i="1" dirty="0" smtClean="0"/>
              <a:t>cuyas ovejas al cantar sabroso</a:t>
            </a:r>
            <a:r>
              <a:rPr lang="es-ES" dirty="0" smtClean="0"/>
              <a:t> </a:t>
            </a:r>
            <a:br>
              <a:rPr lang="es-ES" dirty="0" smtClean="0"/>
            </a:br>
            <a:r>
              <a:rPr lang="es-ES" i="1" dirty="0" smtClean="0"/>
              <a:t>estaban muy atentas, los amores, </a:t>
            </a:r>
            <a:r>
              <a:rPr lang="es-ES" dirty="0" smtClean="0"/>
              <a:t/>
            </a:r>
            <a:br>
              <a:rPr lang="es-ES" dirty="0" smtClean="0"/>
            </a:br>
            <a:r>
              <a:rPr lang="es-ES" i="1" dirty="0" smtClean="0"/>
              <a:t>(de pacer olvidadas) escuchando.</a:t>
            </a:r>
            <a:r>
              <a:rPr lang="es-ES" dirty="0" smtClean="0"/>
              <a:t> </a:t>
            </a:r>
            <a:br>
              <a:rPr lang="es-ES" dirty="0" smtClean="0"/>
            </a:br>
            <a:r>
              <a:rPr lang="es-ES" i="1" dirty="0" smtClean="0"/>
              <a:t>Tú, que ganaste obrando</a:t>
            </a:r>
            <a:r>
              <a:rPr lang="es-ES" dirty="0" smtClean="0"/>
              <a:t> </a:t>
            </a:r>
            <a:br>
              <a:rPr lang="es-ES" dirty="0" smtClean="0"/>
            </a:br>
            <a:r>
              <a:rPr lang="es-ES" i="1" dirty="0" smtClean="0"/>
              <a:t>un nombre en todo el mundo</a:t>
            </a:r>
            <a:r>
              <a:rPr lang="es-ES" dirty="0" smtClean="0"/>
              <a:t> </a:t>
            </a:r>
            <a:br>
              <a:rPr lang="es-ES" dirty="0" smtClean="0"/>
            </a:br>
            <a:r>
              <a:rPr lang="es-ES" i="1" dirty="0" smtClean="0"/>
              <a:t>y un grado sin segundo,</a:t>
            </a:r>
            <a:r>
              <a:rPr lang="es-ES" dirty="0" smtClean="0"/>
              <a:t> </a:t>
            </a:r>
            <a:br>
              <a:rPr lang="es-ES" dirty="0" smtClean="0"/>
            </a:br>
            <a:r>
              <a:rPr lang="es-ES" i="1" dirty="0" err="1" smtClean="0"/>
              <a:t>agora</a:t>
            </a:r>
            <a:r>
              <a:rPr lang="es-ES" i="1" dirty="0" smtClean="0"/>
              <a:t> estés atento sólo y dado </a:t>
            </a:r>
            <a:r>
              <a:rPr lang="es-ES" dirty="0" smtClean="0"/>
              <a:t/>
            </a:r>
            <a:br>
              <a:rPr lang="es-ES" dirty="0" smtClean="0"/>
            </a:br>
            <a:r>
              <a:rPr lang="es-ES" i="1" dirty="0" smtClean="0"/>
              <a:t>el ínclito gobierno del estado</a:t>
            </a:r>
            <a:r>
              <a:rPr lang="es-ES" dirty="0" smtClean="0"/>
              <a:t> </a:t>
            </a:r>
            <a:br>
              <a:rPr lang="es-ES" dirty="0" smtClean="0"/>
            </a:br>
            <a:r>
              <a:rPr lang="es-ES" i="1" dirty="0" smtClean="0"/>
              <a:t>Albano; </a:t>
            </a:r>
            <a:r>
              <a:rPr lang="es-ES" i="1" dirty="0" err="1" smtClean="0"/>
              <a:t>agora</a:t>
            </a:r>
            <a:r>
              <a:rPr lang="es-ES" i="1" dirty="0" smtClean="0"/>
              <a:t> vuelto a la otra parte,</a:t>
            </a:r>
            <a:r>
              <a:rPr lang="es-ES" dirty="0" smtClean="0"/>
              <a:t> </a:t>
            </a:r>
            <a:br>
              <a:rPr lang="es-ES" dirty="0" smtClean="0"/>
            </a:br>
            <a:r>
              <a:rPr lang="es-ES" i="1" dirty="0" smtClean="0"/>
              <a:t>resplandeciente, armado,</a:t>
            </a:r>
            <a:r>
              <a:rPr lang="es-ES" dirty="0" smtClean="0"/>
              <a:t> </a:t>
            </a:r>
            <a:br>
              <a:rPr lang="es-ES" dirty="0" smtClean="0"/>
            </a:br>
            <a:r>
              <a:rPr lang="es-ES" i="1" dirty="0" smtClean="0"/>
              <a:t>representando en tierra el fiero Marte;</a:t>
            </a:r>
            <a:r>
              <a:rPr lang="es-ES" dirty="0" smtClean="0"/>
              <a:t>...</a:t>
            </a:r>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 </a:t>
            </a:r>
            <a:br>
              <a:rPr lang="es-ES" dirty="0" smtClean="0"/>
            </a:br>
            <a:endParaRPr lang="es-ES" dirty="0"/>
          </a:p>
        </p:txBody>
      </p:sp>
      <p:pic>
        <p:nvPicPr>
          <p:cNvPr id="2052" name="Picture 4" descr="http://4.bp.blogspot.com/-vCHwVk6wI6Y/Tln8r-fxMeI/AAAAAAAABfI/lUTntAoZhdU/s320/egloga.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39552" y="4365104"/>
            <a:ext cx="4536504" cy="2367534"/>
          </a:xfrm>
          <a:prstGeom prst="roundRect">
            <a:avLst/>
          </a:prstGeom>
          <a:noFill/>
        </p:spPr>
      </p:pic>
      <p:sp>
        <p:nvSpPr>
          <p:cNvPr id="9" name="8 CuadroTexto"/>
          <p:cNvSpPr txBox="1"/>
          <p:nvPr/>
        </p:nvSpPr>
        <p:spPr>
          <a:xfrm>
            <a:off x="5652120" y="6021288"/>
            <a:ext cx="3096344" cy="646331"/>
          </a:xfrm>
          <a:prstGeom prst="rect">
            <a:avLst/>
          </a:prstGeom>
          <a:noFill/>
        </p:spPr>
        <p:txBody>
          <a:bodyPr wrap="square" rtlCol="0">
            <a:spAutoFit/>
          </a:bodyPr>
          <a:lstStyle/>
          <a:p>
            <a:r>
              <a:rPr lang="es-ES" b="1" dirty="0" smtClean="0"/>
              <a:t>Estancia de </a:t>
            </a:r>
            <a:r>
              <a:rPr lang="es-ES" b="1" u="sng" dirty="0" smtClean="0">
                <a:solidFill>
                  <a:srgbClr val="FF0000"/>
                </a:solidFill>
              </a:rPr>
              <a:t>la égloga I </a:t>
            </a:r>
            <a:r>
              <a:rPr lang="es-ES" b="1" dirty="0" smtClean="0"/>
              <a:t>de Garcilaso de la Vega</a:t>
            </a:r>
            <a:endParaRPr lang="es-ES"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Right)">
                                      <p:cBhvr>
                                        <p:cTn id="17" dur="20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3" name="2 Rectángulo redondeado"/>
          <p:cNvSpPr/>
          <p:nvPr/>
        </p:nvSpPr>
        <p:spPr>
          <a:xfrm>
            <a:off x="5580112" y="453211"/>
            <a:ext cx="3384376" cy="6372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scene3d>
            <a:camera prst="orthographicFront"/>
            <a:lightRig rig="threePt" dir="t"/>
          </a:scene3d>
          <a:sp3d>
            <a:bevelT prst="slope"/>
          </a:sp3d>
        </p:spPr>
        <p:txBody>
          <a:bodyPr wrap="square">
            <a:spAutoFit/>
          </a:bodyPr>
          <a:lstStyle/>
          <a:p>
            <a:pPr lvl="0" eaLnBrk="0" fontAlgn="base" hangingPunct="0">
              <a:spcBef>
                <a:spcPct val="0"/>
              </a:spcBef>
              <a:spcAft>
                <a:spcPct val="0"/>
              </a:spcAft>
            </a:pPr>
            <a:r>
              <a:rPr lang="es-ES" sz="2800" b="1" i="1" dirty="0" smtClean="0">
                <a:latin typeface="Arial" charset="0"/>
              </a:rPr>
              <a:t>Sátira: </a:t>
            </a:r>
          </a:p>
          <a:p>
            <a:pPr lvl="0" eaLnBrk="0" fontAlgn="base" hangingPunct="0">
              <a:spcBef>
                <a:spcPct val="0"/>
              </a:spcBef>
              <a:spcAft>
                <a:spcPct val="0"/>
              </a:spcAft>
            </a:pPr>
            <a:r>
              <a:rPr lang="es-ES" sz="2300" dirty="0" smtClean="0">
                <a:latin typeface="Arial" charset="0"/>
              </a:rPr>
              <a:t>Crítica burlesca  de aspectos censurables, tanto individuales como colectivos.</a:t>
            </a:r>
          </a:p>
          <a:p>
            <a:pPr lvl="0" eaLnBrk="0" fontAlgn="base" hangingPunct="0">
              <a:spcBef>
                <a:spcPct val="0"/>
              </a:spcBef>
              <a:spcAft>
                <a:spcPct val="0"/>
              </a:spcAft>
            </a:pPr>
            <a:r>
              <a:rPr lang="es-ES" sz="2300" dirty="0" smtClean="0">
                <a:latin typeface="Arial" charset="0"/>
              </a:rPr>
              <a:t>Muestra el descontento del poeta con la realidad. </a:t>
            </a:r>
            <a:r>
              <a:rPr lang="es-ES" sz="2300" dirty="0" smtClean="0"/>
              <a:t>puede tener un fuerte sentido moralizador, crítico, irónico o burlesco, en muchas ocasiones tienen un sentido lúdico.</a:t>
            </a:r>
            <a:endParaRPr lang="es-ES" sz="2300" dirty="0" smtClean="0">
              <a:latin typeface="Arial" charset="0"/>
            </a:endParaRPr>
          </a:p>
          <a:p>
            <a:pPr lvl="0" eaLnBrk="0" fontAlgn="base" hangingPunct="0">
              <a:spcBef>
                <a:spcPct val="0"/>
              </a:spcBef>
              <a:spcAft>
                <a:spcPct val="0"/>
              </a:spcAft>
            </a:pPr>
            <a:endParaRPr lang="es-ES" dirty="0" smtClean="0">
              <a:latin typeface="Arial" charset="0"/>
            </a:endParaRPr>
          </a:p>
        </p:txBody>
      </p:sp>
      <p:pic>
        <p:nvPicPr>
          <p:cNvPr id="35842" name="Picture 2" descr="http://4.bp.blogspot.com/-hAtfpaFGknA/T00jwSYMQ0I/AAAAAAAAfuQ/9arFTW2wQEU/s1600/QUEVEDO.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79512" y="188640"/>
            <a:ext cx="4032448" cy="6264696"/>
          </a:xfrm>
          <a:prstGeom prst="roundRect">
            <a:avLst/>
          </a:prstGeom>
          <a:noFill/>
          <a:scene3d>
            <a:camera prst="orthographicFront"/>
            <a:lightRig rig="threePt" dir="t"/>
          </a:scene3d>
          <a:sp3d>
            <a:bevelT w="139700" prst="cross"/>
          </a:sp3d>
        </p:spPr>
      </p:pic>
      <p:sp>
        <p:nvSpPr>
          <p:cNvPr id="8" name="7 Rectángulo redondeado"/>
          <p:cNvSpPr/>
          <p:nvPr/>
        </p:nvSpPr>
        <p:spPr>
          <a:xfrm>
            <a:off x="4355976" y="260648"/>
            <a:ext cx="4572000" cy="616755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39700" prst="cross"/>
          </a:sp3d>
        </p:spPr>
        <p:txBody>
          <a:bodyPr wrap="square">
            <a:spAutoFit/>
          </a:bodyPr>
          <a:lstStyle/>
          <a:p>
            <a:pPr algn="ctr"/>
            <a:r>
              <a:rPr lang="es-ES" sz="1400" b="1" i="1" dirty="0" smtClean="0"/>
              <a:t>Dícenme, don Jerónimo, que dices</a:t>
            </a:r>
            <a:br>
              <a:rPr lang="es-ES" sz="1400" b="1" i="1" dirty="0" smtClean="0"/>
            </a:br>
            <a:r>
              <a:rPr lang="es-ES" sz="1400" b="1" i="1" dirty="0" smtClean="0"/>
              <a:t>que me pones los cuernos con </a:t>
            </a:r>
            <a:r>
              <a:rPr lang="es-ES" sz="1400" b="1" i="1" dirty="0" err="1" smtClean="0"/>
              <a:t>Ginesa</a:t>
            </a:r>
            <a:r>
              <a:rPr lang="es-ES" sz="1400" b="1" i="1" dirty="0" smtClean="0"/>
              <a:t>;</a:t>
            </a:r>
            <a:br>
              <a:rPr lang="es-ES" sz="1400" b="1" i="1" dirty="0" smtClean="0"/>
            </a:br>
            <a:r>
              <a:rPr lang="es-ES" sz="1400" b="1" i="1" dirty="0" smtClean="0"/>
              <a:t>yo digo que me pones casa y mesa;</a:t>
            </a:r>
            <a:br>
              <a:rPr lang="es-ES" sz="1400" b="1" i="1" dirty="0" smtClean="0"/>
            </a:br>
            <a:r>
              <a:rPr lang="es-ES" sz="1400" b="1" i="1" dirty="0" smtClean="0"/>
              <a:t>y en la mesa, capones y perdices.</a:t>
            </a:r>
            <a:br>
              <a:rPr lang="es-ES" sz="1400" b="1" i="1" dirty="0" smtClean="0"/>
            </a:br>
            <a:r>
              <a:rPr lang="es-ES" sz="1400" b="1" i="1" dirty="0" smtClean="0"/>
              <a:t/>
            </a:r>
            <a:br>
              <a:rPr lang="es-ES" sz="1400" b="1" i="1" dirty="0" smtClean="0"/>
            </a:br>
            <a:r>
              <a:rPr lang="es-ES" sz="1400" b="1" i="1" dirty="0" smtClean="0"/>
              <a:t>Yo hallo que me pones los tapices</a:t>
            </a:r>
            <a:br>
              <a:rPr lang="es-ES" sz="1400" b="1" i="1" dirty="0" smtClean="0"/>
            </a:br>
            <a:r>
              <a:rPr lang="es-ES" sz="1400" b="1" i="1" dirty="0" smtClean="0"/>
              <a:t>cuando el calor por el octubre cesa;</a:t>
            </a:r>
            <a:br>
              <a:rPr lang="es-ES" sz="1400" b="1" i="1" dirty="0" smtClean="0"/>
            </a:br>
            <a:r>
              <a:rPr lang="es-ES" sz="1400" b="1" i="1" dirty="0" smtClean="0"/>
              <a:t>por ti bolsa, no mi testa, pesa,</a:t>
            </a:r>
            <a:br>
              <a:rPr lang="es-ES" sz="1400" b="1" i="1" dirty="0" smtClean="0"/>
            </a:br>
            <a:r>
              <a:rPr lang="es-ES" sz="1400" b="1" i="1" dirty="0" smtClean="0"/>
              <a:t>aunque con molde de oro me la rices.</a:t>
            </a:r>
            <a:br>
              <a:rPr lang="es-ES" sz="1400" b="1" i="1" dirty="0" smtClean="0"/>
            </a:br>
            <a:r>
              <a:rPr lang="es-ES" sz="1400" b="1" i="1" dirty="0" smtClean="0"/>
              <a:t/>
            </a:r>
            <a:br>
              <a:rPr lang="es-ES" sz="1400" b="1" i="1" dirty="0" smtClean="0"/>
            </a:br>
            <a:r>
              <a:rPr lang="es-ES" sz="1400" b="1" i="1" dirty="0" smtClean="0"/>
              <a:t>Este argumento es fuerte y es agudo:</a:t>
            </a:r>
            <a:br>
              <a:rPr lang="es-ES" sz="1400" b="1" i="1" dirty="0" smtClean="0"/>
            </a:br>
            <a:r>
              <a:rPr lang="es-ES" sz="1400" b="1" i="1" dirty="0" smtClean="0"/>
              <a:t>tú imaginas ponerme cuernos; de obra</a:t>
            </a:r>
            <a:br>
              <a:rPr lang="es-ES" sz="1400" b="1" i="1" dirty="0" smtClean="0"/>
            </a:br>
            <a:r>
              <a:rPr lang="es-ES" sz="1400" b="1" i="1" dirty="0" smtClean="0"/>
              <a:t>yo, porque lo imaginas, te desnudo.</a:t>
            </a:r>
            <a:br>
              <a:rPr lang="es-ES" sz="1400" b="1" i="1" dirty="0" smtClean="0"/>
            </a:br>
            <a:r>
              <a:rPr lang="es-ES" sz="1400" b="1" i="1" dirty="0" smtClean="0"/>
              <a:t/>
            </a:r>
            <a:br>
              <a:rPr lang="es-ES" sz="1400" b="1" i="1" dirty="0" smtClean="0"/>
            </a:br>
            <a:r>
              <a:rPr lang="es-ES" sz="1400" b="1" i="1" dirty="0" smtClean="0"/>
              <a:t>Más cuernos es el que paga que el que cobra;</a:t>
            </a:r>
            <a:br>
              <a:rPr lang="es-ES" sz="1400" b="1" i="1" dirty="0" smtClean="0"/>
            </a:br>
            <a:r>
              <a:rPr lang="es-ES" sz="1400" b="1" i="1" dirty="0" smtClean="0"/>
              <a:t>ergo, aquel que me paga, es el cornudo,</a:t>
            </a:r>
            <a:br>
              <a:rPr lang="es-ES" sz="1400" b="1" i="1" dirty="0" smtClean="0"/>
            </a:br>
            <a:r>
              <a:rPr lang="es-ES" sz="1400" b="1" i="1" dirty="0" smtClean="0"/>
              <a:t>lo que de mi mujer a mí me sobra</a:t>
            </a:r>
            <a:r>
              <a:rPr lang="es-ES" sz="1400" i="1" dirty="0" smtClean="0">
                <a:latin typeface="Lucida Console" pitchFamily="49" charset="0"/>
              </a:rPr>
              <a:t>.</a:t>
            </a:r>
          </a:p>
          <a:p>
            <a:pPr algn="ctr"/>
            <a:endParaRPr lang="es-ES" sz="1600" i="1" dirty="0" smtClean="0">
              <a:latin typeface="Lucida Console" pitchFamily="49" charset="0"/>
            </a:endParaRPr>
          </a:p>
          <a:p>
            <a:pPr algn="ctr"/>
            <a:endParaRPr lang="es-ES" sz="1600" i="1" dirty="0" smtClean="0">
              <a:latin typeface="Lucida Console" pitchFamily="49" charset="0"/>
            </a:endParaRPr>
          </a:p>
          <a:p>
            <a:pPr algn="ctr"/>
            <a:endParaRPr lang="es-ES" sz="1600" i="1" dirty="0" smtClean="0">
              <a:latin typeface="Lucida Console" pitchFamily="49" charset="0"/>
            </a:endParaRPr>
          </a:p>
          <a:p>
            <a:pPr algn="ctr"/>
            <a:endParaRPr lang="es-ES" sz="1600" i="1" dirty="0" smtClean="0">
              <a:latin typeface="Lucida Console" pitchFamily="49" charset="0"/>
            </a:endParaRPr>
          </a:p>
          <a:p>
            <a:pPr algn="ctr"/>
            <a:endParaRPr lang="es-ES" sz="1600" i="1" dirty="0" smtClean="0">
              <a:latin typeface="Lucida Console" pitchFamily="49" charset="0"/>
            </a:endParaRPr>
          </a:p>
          <a:p>
            <a:pPr algn="ctr"/>
            <a:r>
              <a:rPr lang="es-ES" sz="1600" i="1" dirty="0" smtClean="0">
                <a:latin typeface="Lucida Console" pitchFamily="49" charset="0"/>
              </a:rPr>
              <a:t> </a:t>
            </a:r>
          </a:p>
          <a:p>
            <a:endParaRPr lang="es-ES" dirty="0"/>
          </a:p>
        </p:txBody>
      </p:sp>
      <p:pic>
        <p:nvPicPr>
          <p:cNvPr id="35844" name="Picture 4" descr="https://encrypted-tbn0.google.com/images?q=tbn:ANd9GcQYXH7Hvznd_DMwcIsMrzhY2bRha0NUSRYGs3i-OXxUm8rGZnimGQ"/>
          <p:cNvPicPr>
            <a:picLocks noChangeAspect="1" noChangeArrowheads="1"/>
          </p:cNvPicPr>
          <p:nvPr/>
        </p:nvPicPr>
        <p:blipFill>
          <a:blip r:embed="rId4" cstate="print">
            <a:clrChange>
              <a:clrFrom>
                <a:srgbClr val="FCFCFC"/>
              </a:clrFrom>
              <a:clrTo>
                <a:srgbClr val="FCFCFC">
                  <a:alpha val="0"/>
                </a:srgbClr>
              </a:clrTo>
            </a:clrChange>
          </a:blip>
          <a:srcRect/>
          <a:stretch>
            <a:fillRect/>
          </a:stretch>
        </p:blipFill>
        <p:spPr bwMode="auto">
          <a:xfrm>
            <a:off x="6660232" y="4293096"/>
            <a:ext cx="1512168" cy="1852811"/>
          </a:xfrm>
          <a:prstGeom prst="rect">
            <a:avLst/>
          </a:prstGeom>
          <a:noFill/>
        </p:spPr>
      </p:pic>
      <p:sp>
        <p:nvSpPr>
          <p:cNvPr id="35846" name="AutoShape 6" descr="data:image/jpeg;base64,/9j/4AAQSkZJRgABAQAAAQABAAD/2wCEAAkGBhQSDxQUERQUFBQQEh4ZGRYXFB0dFRwdFyEfGxsZIR4eGyYqIyAvGxcbIDssLyc1MTgsICAxNTAqNSYrLCkBCQoKDQwNFA8MFCkYFBgpKSkpKSkpKSkpKSkpKSkpKSkpKSkpKSkpKSkpKSkpKSkpKSkpKSkpKSkpKSkpKSkpKf/AABEIAD0AoAMBIgACEQEDEQH/xAAbAAACAwEBAQAAAAAAAAAAAAAABgMFBwQCAf/EADUQAAIBAwIEBQIEBQUBAAAAAAECAwAEERIhBQYTMQciMkFRYXEUQoGRJDNSYqEXI5Lh8BX/xAAUAQEAAAAAAAAAAAAAAAAAAAAA/8QAFBEBAAAAAAAAAAAAAAAAAAAAAP/aAAwDAQACEQMRAD8A3Gvhr7S3z3fvHbIkbCM3FwkTOSAERsmRsnt5Af3oJTzKZpXis0MhTvMwItwQcadQ9R79qk4BxmSWWeGdYxLasoJjYlCHGpTvuDj2NLV94gpa23UtbbVYwbdUuIw2NsQqwzJv79j8mqbknn/RJqu4Gh/+gzzNKytnAwEY7bRhcKD8/eg1mioo7lWJCspK9wCCRntmlnxC5uWyt1AkVJriQRoSMlQfVJpG5wuf1xQNeaKzjw1ELS3F0JpclFUxTyMZVUEnqyBtgzYzsMAbU8W/HoHg66zRmHf/AHNY0bHB3+9B30VR8K52s7mYwwzK0gGdOCCwH5lyBqH1FWy3iHVh1PT9XmHl+++1BNRXLa8TikQvHJG6KSCyuCoI7gkHauCx5wtZjL05lKweuTcRb/Dnyn9DQXNGaWLrniOOyluzpkhV9MRibUZCSFA3Awde1VZ8RnXEUkMSXSqHmRrgLDCrHyBnI3cj8oFA90Vnln4g3F5dwpYpCYXkOsuxMojQ4aQhThATsoO574plvOcYUmMKpPNIpAKxQswGTjJbAG33oLyRsAnBOB2HekSDiVxeWct2t3+GEevEKxqemY8+WUtuW23G3fauvnDnB4pha27IkxiEhd0d/KTpAREHmcn9B71WzcoT3c7Tea0jdBrTI13DLggyx7qoyPuR3oHLh3FwbWGWcrEZYlYhmAALAEjc/JqxDVicN3FJFM3GrvEy5DWZiCMAudMabHytgbr3+a0PkPmGa6hzJCI0VF0MFZVOc5TS4zlQAM9jQMN/xBIY2klYKiDJJ/8Ad6R+PcPW9gefiheCzQgxW4bDn+l3xuXOdkHbO+9epePJNfP1FlleBtMFn0iBqUZMzsRjucAk4AB96YrDgjvJ17wh32KRDeKL7f1N/d+1BnreF01wqT6EVjKhSC4kd+lCm4Hf1kgEgbY2px/09jlX+LlkmaQ5lwdCOB6Y9K9oxjZQfvTaKU/EXmH8NBHGG0NdyiPV7qmMyMANy2nYfUigVOVbWaKe+6BtLe262Gu0yRpQYESBjgsu+WJxk10cr2NlPxkSWrGc2luzSzuxdnkmYBfV8AN2GN6teGctRiEXN6gSG2jJhtT/ACoY131MOzSEDJJ7E4FfOSLOJ5ZOImWLXLHh1RhhATlVYg42QLt9TQeuI+HzXnEJri5kKRGNYo44mILquSHkPudROF+lS8W8N1le2EUxit7NSFg6SupY/nOrbV9SDTRf8WigUNNIqBuxJ743P+N6mtbxJY1kjYMjjKsDsR85oEe18LWSeST8fcMJtnyqdUqO0YlAyq/RcVy8u+EjQiZJ7ktFcS62jiXTqI9IZiSxA+M7+9Ot/wAyW8Mkccsqq8zhFXuSzdht2/WkF+d5I73NzdpEyXpje1YqI0gwxEhOMsxADZz74xQWsPhHD+FNtJcXDRkkgKwjUFjksVUbn23rxxLwjhlgjiMskgSRcmVicRqd40VcKpIGM4po4PzXbXNuZ4pV6QcqWY6QCPY5qt4s13cXCrBMsFkItbXEel3Yg4KAnZRjfODQTXHJEDXMM7M+i1UCODVi3UrkK2jHcZqWHlCxF29wIYjcOdRY7tk7asE7ffFKTcSSfg38YzztdSyfhoyxWWRdREWdGMgDzE9sVycn8RuGtIYVaM3F1lEuVXDC0g8vVOffUSq577H2oHeK8sLMypH0IWROrIqAAgE4y2B3JOAO/wAVJy5zOt2ZgIpYjbyBSJAATkah2JwcHt3FZzxu4gVpLaw0GKwjae6uC2pup+U5P8yQYJAJwGx8VLyRz4sI05t/wapnUjO908znOk53kkPc4GB80Gt9MZzgZxjPv9s14ublY0Z3YKqDJYnAAHvSja+LdhIqlZJPPII8GJgQ7HAU7YB/Wqrmvmw3Emm2RJbewm13Lu+mI9IE6M4OfNj7kAUHLzfzvHNIght2mjt2SZyy6DJqOII01DLZfft2FXXLvM97LxJ7e4SBAsepoo9TPGCAULOdjnJXGPakW14w73b3Nw8FuY4jdkGQSMDIuiFQm3nRAcA+7ZwK0bw64I8NqZpyzXF63VkZ8F8H0KcbbLjYUDWFr7RRQfDWX3HH1uOLpcywyPY2SyRQyLGXDT5AZtK5PYFQcY2O9NXiBxF0tlggJWe+lEEZHddfrf8ARAT+1er6ePhlhHFApZgBFBGN2dz2/wA+Yn4zQVEDPxmRtavDYW8pVo28sk7p3Dj8sYPt7mouI+FKm468LKzFt4JARa4AxGOnHjOn2z3ps5Z4Qba1jiY6nALO39TudTt/yJq1oETiXhzNeFXvLtkkRCiLbLojVW9Q82S2cDv7bVPNyveS/wALJKi2KBQSg03EgXcp5cKi7Abb4p0ooM94h4U9S6knjnEJkfUrLCDMnlCgBye22e2asF8Mbc27pIS0sqhWn0qJPKQ22x/MMn596cqKBdtORLVYEikjE4R2fMoB1O/qdhsCf02qfjvLKzWD2kLC2V00goowozkjT8Hsfuau6KCi4HylFbt1GJlm06eq+MhcY0IOyJt2FeOJ8jWs7xs6FekhQKjsiFCc6GCkZGd8UwUUC3eci8P8ryW0IECd9OFCrvuBsR770h8Z4RDeywxwwLBA2ZwIowszRRd3OBka86FX33NPnPHD7qaGNLVY3HWUypI5QMi76cgZxnGfpXXy/wADaLXLOVe5nx1GUEKAvpjXPZR/3QZ7x3iXC57VxZW6TTtEqsoib/YX0l5MekqM/wB2RXRb8lDiFvBl+hw2F8rCvl6saj+bJ9WIJ+i/WtGuuExvHKgAT8QpDMgAY6hjOR771mnEJ7mP8Nw25urTU3lVQSNSJjS0ue23ZB6j9KBctOWDf3M8FrZW6QR3JfrsTjQU0RAYye3nxn4zW48LsujBHEWL9KNV1N3OkYyaj4PweO2iEcQAGckgY1Me7H613UBRRRQUHNPAZZ2t5bd0SezkLp1FJjYMpVlbG/Y9xXrhPLrLMbi5k61wRpUhdMca+6ouTj6k7mr2igKKKKAooooCiiigKKKKAooooCiiigKS+dOAWkdpdEQxme+8qnGZHlfZME77HfbtinSqi04er3DTSDVJEzIhPZV2JwO2fr3oO/h0BSGNGOWSNVJ+SoAJ/cV0UCig/9k="/>
          <p:cNvSpPr>
            <a:spLocks noChangeAspect="1" noChangeArrowheads="1"/>
          </p:cNvSpPr>
          <p:nvPr/>
        </p:nvSpPr>
        <p:spPr bwMode="auto">
          <a:xfrm>
            <a:off x="155575" y="-274638"/>
            <a:ext cx="1524000" cy="5810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48" name="AutoShape 8" descr="data:image/jpeg;base64,/9j/4AAQSkZJRgABAQAAAQABAAD/2wCEAAkGBhQSDxQUERQUFBQQEh4ZGRYXFB0dFRwdFyEfGxsZIR4eGyYqIyAvGxcbIDssLyc1MTgsICAxNTAqNSYrLCkBCQoKDQwNFA8MFCkYFBgpKSkpKSkpKSkpKSkpKSkpKSkpKSkpKSkpKSkpKSkpKSkpKSkpKSkpKSkpKSkpKSkpKf/AABEIAD0AoAMBIgACEQEDEQH/xAAbAAACAwEBAQAAAAAAAAAAAAAABgMFBwQCAf/EADUQAAIBAwIEBQIEBQUBAAAAAAECAwAEERIhBQYTMQciMkFRYXEUQoGRJDNSYqEXI5Lh8BX/xAAUAQEAAAAAAAAAAAAAAAAAAAAA/8QAFBEBAAAAAAAAAAAAAAAAAAAAAP/aAAwDAQACEQMRAD8A3Gvhr7S3z3fvHbIkbCM3FwkTOSAERsmRsnt5Af3oJTzKZpXis0MhTvMwItwQcadQ9R79qk4BxmSWWeGdYxLasoJjYlCHGpTvuDj2NLV94gpa23UtbbVYwbdUuIw2NsQqwzJv79j8mqbknn/RJqu4Gh/+gzzNKytnAwEY7bRhcKD8/eg1mioo7lWJCspK9wCCRntmlnxC5uWyt1AkVJriQRoSMlQfVJpG5wuf1xQNeaKzjw1ELS3F0JpclFUxTyMZVUEnqyBtgzYzsMAbU8W/HoHg66zRmHf/AHNY0bHB3+9B30VR8K52s7mYwwzK0gGdOCCwH5lyBqH1FWy3iHVh1PT9XmHl+++1BNRXLa8TikQvHJG6KSCyuCoI7gkHauCx5wtZjL05lKweuTcRb/Dnyn9DQXNGaWLrniOOyluzpkhV9MRibUZCSFA3Awde1VZ8RnXEUkMSXSqHmRrgLDCrHyBnI3cj8oFA90Vnln4g3F5dwpYpCYXkOsuxMojQ4aQhThATsoO574plvOcYUmMKpPNIpAKxQswGTjJbAG33oLyRsAnBOB2HekSDiVxeWct2t3+GEevEKxqemY8+WUtuW23G3fauvnDnB4pha27IkxiEhd0d/KTpAREHmcn9B71WzcoT3c7Tea0jdBrTI13DLggyx7qoyPuR3oHLh3FwbWGWcrEZYlYhmAALAEjc/JqxDVicN3FJFM3GrvEy5DWZiCMAudMabHytgbr3+a0PkPmGa6hzJCI0VF0MFZVOc5TS4zlQAM9jQMN/xBIY2klYKiDJJ/8Ad6R+PcPW9gefiheCzQgxW4bDn+l3xuXOdkHbO+9epePJNfP1FlleBtMFn0iBqUZMzsRjucAk4AB96YrDgjvJ17wh32KRDeKL7f1N/d+1BnreF01wqT6EVjKhSC4kd+lCm4Hf1kgEgbY2px/09jlX+LlkmaQ5lwdCOB6Y9K9oxjZQfvTaKU/EXmH8NBHGG0NdyiPV7qmMyMANy2nYfUigVOVbWaKe+6BtLe262Gu0yRpQYESBjgsu+WJxk10cr2NlPxkSWrGc2luzSzuxdnkmYBfV8AN2GN6teGctRiEXN6gSG2jJhtT/ACoY131MOzSEDJJ7E4FfOSLOJ5ZOImWLXLHh1RhhATlVYg42QLt9TQeuI+HzXnEJri5kKRGNYo44mILquSHkPudROF+lS8W8N1le2EUxit7NSFg6SupY/nOrbV9SDTRf8WigUNNIqBuxJ743P+N6mtbxJY1kjYMjjKsDsR85oEe18LWSeST8fcMJtnyqdUqO0YlAyq/RcVy8u+EjQiZJ7ktFcS62jiXTqI9IZiSxA+M7+9Ot/wAyW8Mkccsqq8zhFXuSzdht2/WkF+d5I73NzdpEyXpje1YqI0gwxEhOMsxADZz74xQWsPhHD+FNtJcXDRkkgKwjUFjksVUbn23rxxLwjhlgjiMskgSRcmVicRqd40VcKpIGM4po4PzXbXNuZ4pV6QcqWY6QCPY5qt4s13cXCrBMsFkItbXEel3Yg4KAnZRjfODQTXHJEDXMM7M+i1UCODVi3UrkK2jHcZqWHlCxF29wIYjcOdRY7tk7asE7ffFKTcSSfg38YzztdSyfhoyxWWRdREWdGMgDzE9sVycn8RuGtIYVaM3F1lEuVXDC0g8vVOffUSq577H2oHeK8sLMypH0IWROrIqAAgE4y2B3JOAO/wAVJy5zOt2ZgIpYjbyBSJAATkah2JwcHt3FZzxu4gVpLaw0GKwjae6uC2pup+U5P8yQYJAJwGx8VLyRz4sI05t/wapnUjO908znOk53kkPc4GB80Gt9MZzgZxjPv9s14ublY0Z3YKqDJYnAAHvSja+LdhIqlZJPPII8GJgQ7HAU7YB/Wqrmvmw3Emm2RJbewm13Lu+mI9IE6M4OfNj7kAUHLzfzvHNIght2mjt2SZyy6DJqOII01DLZfft2FXXLvM97LxJ7e4SBAsepoo9TPGCAULOdjnJXGPakW14w73b3Nw8FuY4jdkGQSMDIuiFQm3nRAcA+7ZwK0bw64I8NqZpyzXF63VkZ8F8H0KcbbLjYUDWFr7RRQfDWX3HH1uOLpcywyPY2SyRQyLGXDT5AZtK5PYFQcY2O9NXiBxF0tlggJWe+lEEZHddfrf8ARAT+1er6ePhlhHFApZgBFBGN2dz2/wA+Yn4zQVEDPxmRtavDYW8pVo28sk7p3Dj8sYPt7mouI+FKm468LKzFt4JARa4AxGOnHjOn2z3ps5Z4Qba1jiY6nALO39TudTt/yJq1oETiXhzNeFXvLtkkRCiLbLojVW9Q82S2cDv7bVPNyveS/wALJKi2KBQSg03EgXcp5cKi7Abb4p0ooM94h4U9S6knjnEJkfUrLCDMnlCgBye22e2asF8Mbc27pIS0sqhWn0qJPKQ22x/MMn596cqKBdtORLVYEikjE4R2fMoB1O/qdhsCf02qfjvLKzWD2kLC2V00goowozkjT8Hsfuau6KCi4HylFbt1GJlm06eq+MhcY0IOyJt2FeOJ8jWs7xs6FekhQKjsiFCc6GCkZGd8UwUUC3eci8P8ryW0IECd9OFCrvuBsR770h8Z4RDeywxwwLBA2ZwIowszRRd3OBka86FX33NPnPHD7qaGNLVY3HWUypI5QMi76cgZxnGfpXXy/wADaLXLOVe5nx1GUEKAvpjXPZR/3QZ7x3iXC57VxZW6TTtEqsoib/YX0l5MekqM/wB2RXRb8lDiFvBl+hw2F8rCvl6saj+bJ9WIJ+i/WtGuuExvHKgAT8QpDMgAY6hjOR771mnEJ7mP8Nw25urTU3lVQSNSJjS0ue23ZB6j9KBctOWDf3M8FrZW6QR3JfrsTjQU0RAYye3nxn4zW48LsujBHEWL9KNV1N3OkYyaj4PweO2iEcQAGckgY1Me7H613UBRRRQUHNPAZZ2t5bd0SezkLp1FJjYMpVlbG/Y9xXrhPLrLMbi5k61wRpUhdMca+6ouTj6k7mr2igKKKKAooooCiiigKKKKAooooCiiigKS+dOAWkdpdEQxme+8qnGZHlfZME77HfbtinSqi04er3DTSDVJEzIhPZV2JwO2fr3oO/h0BSGNGOWSNVJ+SoAJ/cV0UCig/9k="/>
          <p:cNvSpPr>
            <a:spLocks noChangeAspect="1" noChangeArrowheads="1"/>
          </p:cNvSpPr>
          <p:nvPr/>
        </p:nvSpPr>
        <p:spPr bwMode="auto">
          <a:xfrm>
            <a:off x="155575" y="-274638"/>
            <a:ext cx="1524000" cy="5810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5850" name="AutoShape 10" descr="data:image/jpeg;base64,/9j/4AAQSkZJRgABAQAAAQABAAD/2wCEAAkGBhAQDxQUERISFBEQFBUVFxgXEhIWGRkWFBsVFRYUGBoXICYeHhwvJRgVIi8gLywpLDg4FSExNzwwNTI3LzUBCQoKDQwMFAwPFCwcFBwpKSksKSkpKSksLCkpLCwpKSkpKSkpLCkpKSwpKSkpKSkpKikpKSwpLCwsKSksKSksKf/AABEIAEUAtAMBIgACEQEDEQH/xAAbAAEAAgMBAQAAAAAAAAAAAAAABQYBBAcDAv/EADEQAAIBBAIBBAAFAwMFAAAAAAECAwAEERIFIRMGIjFBBxQyUWEVI1IzQoEkobHB8P/EABUBAQEAAAAAAAAAAAAAAAAAAAAB/8QAFBEBAAAAAAAAAAAAAAAAAAAAAP/aAAwDAQACEQMRAD8A7jSlanLcgtvbyzOCUgjeRgPnWNS5x/OAaDW5v1FBaaCViZJm1ijRS8kjdZCIOzjIyfgfeK0rjnrqF42mtVW3klSLZbjeRDKwjiaSPQLgsVB1dsbD5GajON5G3tbdL68Ot3fqnQ3kc7+6K0gQDYgZHtA+SSe6h+b/ABAsbm7tIR5GETi4ePTSTzRkpBAyya6uHy5BIPsQDbag6ZStXjeSjuIY5om2jlUOp/g99/sfoj6xWzmgyTWM1U/WfqVoWEMU8VuwjM80zp5PDCrBFxHn3O7HVR/DfJwK2fRFrdrA7Xcs0jTSvJGswjEkcRwI0fQBdsDYgAY2x9UFkpWM02oM0rG1M0GaV87V4X16IY9ykjgFRiNC7e5gudV7wM5J+gCaDZpUJzfq+2tJYopC7TXDAJHGhkfBONyq9hB/lXxJ62sxK8YdmEBcTSKjmGExruyyy40U/WM5z180E9Sqnxnr9Lm9igitrjSaJ5lmYIimJMBZQpPk0YkBSVGdgRkd1ZLvkIoQDLIkYLKoLuqgsxwqjYjsnoCg2M1VYuTub+WdbadLeG1maBj41lmeSMEP0x1jTJXGQWYAn2jBMpzvqAW2qrFLPPIGKRRAFmCahmJbCoo2XLMQPcAMk4qn3N5PNOk3GjXkJNUu1U+azGnWtxKNR5FzgaHyYyCMfAWr0rfTOk0dwweW1neEyCPQSABXVwvwDhwDjrKmpyuWcbNybTvx8EcCflsSXcouZY3nkuQztKhMWyqX2J1H7KGAFSnD8unFySwzmWUs8LyyJsYYZJ9Io7dRNI0h6Xc9sffnAyBQX+lBSgVVfVnItcrNx9qokuJoWWVixWO3jmVkDyMAfcc5WP5OCeh3W3y/LyPKbS1JFwU2eQrslujZCu2emkODrH96knC1p28i2x/J2C+S47eaWQl1Rm+ZblxgvKx7EYwTj/aoBoKV+T5K1udPPbychIm09ytvPcyw2ymRiwBwkanUKkKoSxJP814+jfSq3ULMsMsk18xee9uEUlImOyxQCZcNKRhWkC6AhiC2qrXU+C4JLVG7Mk0rbyyvjeR8Y2bHQA+FUdAAAVJYoOP8xxl3xFq8wuVsUnMMKQW8TzRxEDAlklkDEEAuXKoC+ox3V2h9Rz3kK/01d1IA/NXEbpEca5ZIxq8hOT8BUznvrFaPqrl455WiZ2/JWpC3Kx7F7mdwfHx8YXtjjBdAe91U9bY8+aPINZvNNK9kuAIba108zO+iwRPMythy+q4RQBvgk/ICO9Keh4rx7u45I/nZBcyQo7nWIxW4CBhGh0Hu8o+8YOPk51uEseUuYLiO0bw8e88ptnkkk8jROVQCM52SFTvID+pulUqDtVt/DK2ki4yOOXDGN5lDgEeVRK+JcHv3dnJ7Pz91acVBQOZt+Tje2tLVLprSKFRJOktuJZH6CgyTElF6JZgrMc4H71A8TwHJW/ItOOOkDAKkYS+DQuWBVpruWRjLKRscezrHQ+667Q1Ry7iOZ5z+p3AkhnmjSMRopgFra+TPulEkhLFFIIBG7MGzgYqR4yz5yO7kZ/7wMaKrSXKJbbtkySiJFLjGFVU66BJOWOJ/mPWttbSvGVlkaCPyzGKPZYY8Z3lYkKvQJ1yWIGcVYEYEAjBB76/81BzJ/S3M3MzG9W0mAfMRaaX8vEoOwYWiBS7/AEC8hI6/Y52fTvp/kZZ7i5u555ntpJEtYZR+WiZ4wB52SPI0JHt/UMAt2T1f727jhjeSVlSONSzMxwAo7JNVuL8Q7ZmixFdeK5mjgimMBSN5JQWUL5CrkdN7tce01RrcP6YvXjuZ7uSKLkbuLwq0KlkgjUEIqBjk5JLnv5I/YVpcZ+EypZG2nvJ5BoUTxhYUQMwdm0GRI5PRZ9sg46rd9VeuZOOuofzCQJYSsyeTySPNsI9/J4lXqMEat+o+4Hr4O9d+oJ4YooVEdzyM6FlWMNHGB9zSbFikIyoyTljgAZOAEjwfp6O0DFWklllIMksr7ySFRhdj0MAfCgADJwOzXla+lePEjSrbwNKzZMhVZG2U/wCT5Ix/6qkc/wAndQk28s7XM0rJJNHGfGXZ8iOxtFGGSPC7PKWJCrk9tipv8NZbKKAww3FnJcuWuJo7aSNo0L6rrGqk4jX2Jnv4yezQTvK+kbO6mWWeLeRYzF+uQAxsdijKpAYZ+jn5qVgt0jUKiqqKMBVAAAHwAB0BX2DUb6j5pbO0muGGwgjd9c42KgkL/wA4oI71bw1g0TXN2pX8ujMZY5Hhk0AyU3jKsR10pOM4ql+meR4WxSKVtLjkp9nIhJvbhWk93hDqWPtUhMkgnQ4z3Xj6zWNGja6kF5NCrX8/ubxBYTrBbQx9qqNI6jPbkREttnFE1mFvZWzObu9mF1d30eQu8JDz+GXXVyC2i6jVdh99UHVrC9SeJJYztHKiup+Mq4DA9/wazWbO1SKNI411jjVUVR9KoCqP+AAKUFfl9KTmeQi+mS3nl8rxoirJnVF8YmJLKns+FCt7m7/ad47joreMRwosca5wqjA7OSf5JPZPyc1s0oFanKcjHbwSTSHEcKNIxxn2oCx6Hz8fFbdUX1XAvLXR40PItvCnlvGQgHLf6EAYgjbP9wj9kHz3gPH8N/Tkxhiu7zXyP5Jo4wOke5JeSdj8mRgwUf4oAvZJJ8fUvqN7mXyWohNpxbyNNNPv4jcBCsaxrH7pWUsfaMZLKAc4NZ5jjOSVLOyN7GiSyxwf2IZI5nghVmlcyMzaHVFHQxlvnBxV647jIreFIYUVIogFVQOgB/8AZz8/dBVvSvruW9IAs3gWEKty0zeIJIULGKJSMuRmM5OvTg/tmD9S/is6XTw2hh0UxxrM0bSwPJJjcvMkirEifDfqPTdDHd65L0nY3L73FrBK/Qy8SMevj5FSMVsqKFRQqj4AAA77+B1QQfKeroLe0WYMtw76LFHEylppHIASNSSfvP3gAn6qp+q/xCu0mkhhNtbCCWJHklmhZyWWOZlEROxGpK+1ZGJyB/lV3s/S1pFcyXKQr+ZnOXlYu7noLqGckquABqMDoVutxsJfcxxmTr36Lt18e7GaDlU08/JT3D8V4hbcjFi6aQNJ0FaMS4TGkhUaiIMzHILKhqR9A+ouTuJZZJMSQJbf6Edu8CxzKR44EacgGQrtuNiqkqM10qOFVGFAUD6AAHfZ6FfWKCuR2l3exyQ8jaWq20qYKpcSSsTkEA+xQMfOwOcgY/eoDnvUMP8AVIoh5JP6Z7hBGDJLNcTRERgIR0iRszGUkAFwM5zXQ68ltkDFgqhmxkhRk4+Mn5NBR+Q9IX16UlujCrPLGkkKsxVLIFjNCsmMtI503b2ghdPjOXHT3y3F4Y7GRrqWdkEspWK3S3j2FsFbYvIuPcQi/qlbOv1fRWMUHJG9HcqUu42topLy7mDPetOgjeFWQiDQZlVCoKFAAMEjJFR9+L/jDH5fA15dlYHe1KGdYWPtWCMRpFEGfVN22OwB76C9W9Qcu0CKsQVrm4bxwq2dS+pYs+OwigFmP7DHyQKq3C+nvLeSOJXk/Kh1a4cAmW/cFGmC9JrEpZFTtV8jAYIJIRE3B+pkgaNbos2haNzLb+zbUGOWRk8jsBsFYBRn3EjAFa/L8ik8Bv8AlR/0jJrbWigTSOF33kLgaKHxkyD/AGhcOASGsUvG83eQyWlw0FtHp42uo28kk2VALJHhRGGOds/HYA+GrHovj7We1a7uBbsjL4kHzDDa2jaxxp5MezaPykkA9rn9IoKDZcdcM8Un9MtIJLqZ+S2d1CpBbLG6J/bGYkO6e9u9mfKgHFXf8M+Re9uru6uYfHdsltp7ldUtJk8kUasPskO7AgHtc/xGcpwZ53kUf+/FbRoA/Zj3tyS6qw6cPI2CFONY0Vj7mUDpHDcHBZxeO3QInWfczEkAICzOSxOFUZJPSgfVBvCs0pQKUpQavKcglvBLNJnSCN5GwMnWNS7YH74Bqvei0W2478xcMiPdbXlw5bCgze/tj/tVdFH8KKst1brIjI4DJIpVgfgqwIYH/gmq7x/oZY1jSW5ubiG3ZWhilaPRdMeMNooaQrjI2J+B1kA0H1wEEl1ctfTDVNTFaIVwywNqzzPnsPIVUgfSqv2TVmpilApSlApSlApSlApSlApSlBXee9Hi7uYp/wAzdQtFG0eIZAmyOVZhtjZclUyQQfbipnj+PjgiSKJdY41CqMk9D+Tkk/ZJySSSe62aUGMVyf1laWlrPJFaJeT3VxKs7W0RkmhhLks1yYOoy/tLKjEglR0FrrNafJX0NtG80pCIgyzYJP7AYHbHJwFGSSQB2aCO9GyWjWimzZnj2fZn38jSg4laXcBvIWztkf8AbFTtQHorj5IrXaVSkl1LNdMh+YzcO0giPQ9ygqD18g1P0ClKUClKUClKUClKUClKUClKUClKUClKUClKUClKUCo+44lZZleUh1iZXiQqMJIA6mT+Ww3Wfj67pSgkKUpQKUpQf//Z"/>
          <p:cNvSpPr>
            <a:spLocks noChangeAspect="1" noChangeArrowheads="1"/>
          </p:cNvSpPr>
          <p:nvPr/>
        </p:nvSpPr>
        <p:spPr bwMode="auto">
          <a:xfrm>
            <a:off x="155575" y="-312738"/>
            <a:ext cx="1714500" cy="6572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5852" name="Picture 12" descr="https://encrypted-tbn2.google.com/images?q=tbn:ANd9GcSxFXFX-oi2IbIfzRd2HmHbzeCXIqDcGnIaZGPpQUDKIYTPFZ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12834">
            <a:off x="4678826" y="4871331"/>
            <a:ext cx="2346165" cy="657226"/>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fade">
                                      <p:cBhvr>
                                        <p:cTn id="13" dur="2000"/>
                                        <p:tgtEl>
                                          <p:spTgt spid="358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35844"/>
                                        </p:tgtEl>
                                        <p:attrNameLst>
                                          <p:attrName>style.visibility</p:attrName>
                                        </p:attrNameLst>
                                      </p:cBhvr>
                                      <p:to>
                                        <p:strVal val="visible"/>
                                      </p:to>
                                    </p:set>
                                    <p:animEffect transition="in" filter="fade">
                                      <p:cBhvr>
                                        <p:cTn id="26" dur="2000"/>
                                        <p:tgtEl>
                                          <p:spTgt spid="35844"/>
                                        </p:tgtEl>
                                      </p:cBhvr>
                                    </p:animEffect>
                                  </p:childTnLst>
                                </p:cTn>
                              </p:par>
                              <p:par>
                                <p:cTn id="27" presetID="10" presetClass="entr" presetSubtype="0" fill="hold" nodeType="withEffect">
                                  <p:stCondLst>
                                    <p:cond delay="0"/>
                                  </p:stCondLst>
                                  <p:childTnLst>
                                    <p:set>
                                      <p:cBhvr>
                                        <p:cTn id="28" dur="1" fill="hold">
                                          <p:stCondLst>
                                            <p:cond delay="0"/>
                                          </p:stCondLst>
                                        </p:cTn>
                                        <p:tgtEl>
                                          <p:spTgt spid="35852"/>
                                        </p:tgtEl>
                                        <p:attrNameLst>
                                          <p:attrName>style.visibility</p:attrName>
                                        </p:attrNameLst>
                                      </p:cBhvr>
                                      <p:to>
                                        <p:strVal val="visible"/>
                                      </p:to>
                                    </p:set>
                                    <p:animEffect transition="in" filter="fade">
                                      <p:cBhvr>
                                        <p:cTn id="29"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pic>
        <p:nvPicPr>
          <p:cNvPr id="2050" name="Picture 2" descr="http://images.infobalear.com/users/221/221945/221945_3.jpg?nocache=1"/>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79512" y="0"/>
            <a:ext cx="8784976" cy="6858000"/>
          </a:xfrm>
          <a:prstGeom prst="roundRect">
            <a:avLst/>
          </a:prstGeom>
          <a:noFill/>
          <a:scene3d>
            <a:camera prst="orthographicFront"/>
            <a:lightRig rig="threePt" dir="t"/>
          </a:scene3d>
          <a:sp3d>
            <a:bevelT/>
          </a:sp3d>
        </p:spPr>
      </p:pic>
      <p:sp>
        <p:nvSpPr>
          <p:cNvPr id="6" name="5 Rectángulo redondeado"/>
          <p:cNvSpPr/>
          <p:nvPr/>
        </p:nvSpPr>
        <p:spPr>
          <a:xfrm>
            <a:off x="4355976" y="404664"/>
            <a:ext cx="4536504" cy="4188381"/>
          </a:xfrm>
          <a:prstGeom prst="roundRect">
            <a:avLst/>
          </a:prstGeom>
          <a:noFill/>
          <a:ln>
            <a:noFill/>
          </a:ln>
          <a:scene3d>
            <a:camera prst="orthographicFront"/>
            <a:lightRig rig="threePt" dir="t"/>
          </a:scene3d>
          <a:sp3d>
            <a:bevelT w="139700" prst="cross"/>
          </a:sp3d>
        </p:spPr>
        <p:txBody>
          <a:bodyPr wrap="square">
            <a:spAutoFit/>
          </a:bodyPr>
          <a:lstStyle/>
          <a:p>
            <a:r>
              <a:rPr lang="es-ES" sz="2000" b="1" dirty="0" smtClean="0">
                <a:solidFill>
                  <a:srgbClr val="FF0000"/>
                </a:solidFill>
                <a:latin typeface="Lucida Handwriting" pitchFamily="66" charset="0"/>
              </a:rPr>
              <a:t>Entra mayo y sale abril:</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tan </a:t>
            </a:r>
            <a:r>
              <a:rPr lang="es-ES" sz="2000" b="1" dirty="0" err="1" smtClean="0">
                <a:solidFill>
                  <a:srgbClr val="FF0000"/>
                </a:solidFill>
                <a:latin typeface="Lucida Handwriting" pitchFamily="66" charset="0"/>
              </a:rPr>
              <a:t>garridico</a:t>
            </a:r>
            <a:r>
              <a:rPr lang="es-ES" sz="2000" b="1" dirty="0" smtClean="0">
                <a:solidFill>
                  <a:srgbClr val="FF0000"/>
                </a:solidFill>
                <a:latin typeface="Lucida Handwriting" pitchFamily="66" charset="0"/>
              </a:rPr>
              <a:t> le vi venir!</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Entra mayo con sus flores,</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sale abril con sus amores,</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y los dulces amadores</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comienzan a bien servir.</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Entra mayo y sale abril:</a:t>
            </a:r>
            <a:br>
              <a:rPr lang="es-ES" sz="2000" b="1" dirty="0" smtClean="0">
                <a:solidFill>
                  <a:srgbClr val="FF0000"/>
                </a:solidFill>
                <a:latin typeface="Lucida Handwriting" pitchFamily="66" charset="0"/>
              </a:rPr>
            </a:br>
            <a:r>
              <a:rPr lang="es-ES" sz="2000" b="1" dirty="0" smtClean="0">
                <a:solidFill>
                  <a:srgbClr val="FF0000"/>
                </a:solidFill>
                <a:latin typeface="Lucida Handwriting" pitchFamily="66" charset="0"/>
              </a:rPr>
              <a:t>tan </a:t>
            </a:r>
            <a:r>
              <a:rPr lang="es-ES" sz="2000" b="1" dirty="0" err="1" smtClean="0">
                <a:solidFill>
                  <a:srgbClr val="FF0000"/>
                </a:solidFill>
                <a:latin typeface="Lucida Handwriting" pitchFamily="66" charset="0"/>
              </a:rPr>
              <a:t>garridico</a:t>
            </a:r>
            <a:r>
              <a:rPr lang="es-ES" sz="2000" b="1" dirty="0" smtClean="0">
                <a:solidFill>
                  <a:srgbClr val="FF0000"/>
                </a:solidFill>
                <a:latin typeface="Lucida Handwriting" pitchFamily="66" charset="0"/>
              </a:rPr>
              <a:t> le vi venir!</a:t>
            </a:r>
            <a:r>
              <a:rPr lang="es-ES" sz="2000" b="1" dirty="0" smtClean="0">
                <a:solidFill>
                  <a:srgbClr val="FF0000"/>
                </a:solidFill>
              </a:rPr>
              <a:t/>
            </a:r>
            <a:br>
              <a:rPr lang="es-ES" sz="2000" b="1" dirty="0" smtClean="0">
                <a:solidFill>
                  <a:srgbClr val="FF0000"/>
                </a:solidFill>
              </a:rPr>
            </a:br>
            <a:r>
              <a:rPr lang="es-ES" sz="2000" b="1" dirty="0" smtClean="0">
                <a:solidFill>
                  <a:srgbClr val="FF0000"/>
                </a:solidFill>
              </a:rPr>
              <a:t/>
            </a:r>
            <a:br>
              <a:rPr lang="es-ES" sz="2000" b="1" dirty="0" smtClean="0">
                <a:solidFill>
                  <a:srgbClr val="FF0000"/>
                </a:solidFill>
              </a:rPr>
            </a:br>
            <a:r>
              <a:rPr lang="es-ES" sz="2000" b="1" dirty="0" smtClean="0">
                <a:solidFill>
                  <a:srgbClr val="FF0000"/>
                </a:solidFill>
              </a:rPr>
              <a:t>Anónimo </a:t>
            </a:r>
            <a:endParaRPr lang="es-ES" sz="2000" b="1" dirty="0">
              <a:solidFill>
                <a:srgbClr val="FF0000"/>
              </a:solidFill>
            </a:endParaRPr>
          </a:p>
        </p:txBody>
      </p:sp>
      <p:sp>
        <p:nvSpPr>
          <p:cNvPr id="7" name="6 Llamada de nube"/>
          <p:cNvSpPr/>
          <p:nvPr/>
        </p:nvSpPr>
        <p:spPr>
          <a:xfrm rot="423192">
            <a:off x="3851920" y="4437112"/>
            <a:ext cx="5022304" cy="2052000"/>
          </a:xfrm>
          <a:prstGeom prst="cloudCallou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scene3d>
            <a:camera prst="orthographicFront"/>
            <a:lightRig rig="threePt" dir="t"/>
          </a:scene3d>
          <a:sp3d>
            <a:bevelT prst="convex"/>
          </a:sp3d>
        </p:spPr>
        <p:txBody>
          <a:bodyPr wrap="square">
            <a:spAutoFit/>
          </a:bodyPr>
          <a:lstStyle/>
          <a:p>
            <a:pPr lvl="0" fontAlgn="base">
              <a:spcBef>
                <a:spcPct val="0"/>
              </a:spcBef>
              <a:spcAft>
                <a:spcPct val="0"/>
              </a:spcAft>
            </a:pPr>
            <a:r>
              <a:rPr lang="es-ES" sz="2800" b="1" i="1" dirty="0" smtClean="0">
                <a:latin typeface="Arial" charset="0"/>
              </a:rPr>
              <a:t>Canción</a:t>
            </a:r>
            <a:r>
              <a:rPr lang="es-ES" sz="1700" b="1" dirty="0" smtClean="0">
                <a:latin typeface="Arial" charset="0"/>
              </a:rPr>
              <a:t>:</a:t>
            </a:r>
          </a:p>
          <a:p>
            <a:pPr lvl="0" fontAlgn="base">
              <a:spcBef>
                <a:spcPct val="0"/>
              </a:spcBef>
              <a:spcAft>
                <a:spcPct val="0"/>
              </a:spcAft>
            </a:pPr>
            <a:r>
              <a:rPr lang="es-ES" sz="1700" b="1" dirty="0" smtClean="0">
                <a:latin typeface="Arial" charset="0"/>
              </a:rPr>
              <a:t>composición de ritmo muy marcado que suele tratar de temas amorosos. </a:t>
            </a:r>
          </a:p>
          <a:p>
            <a:pPr lvl="0" fontAlgn="base">
              <a:spcBef>
                <a:spcPct val="0"/>
              </a:spcBef>
              <a:spcAft>
                <a:spcPct val="0"/>
              </a:spcAft>
            </a:pPr>
            <a:endParaRPr lang="es-ES" sz="2800" dirty="0" smtClean="0">
              <a:latin typeface="Arial"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p:val>
                                            <p:fltVal val="0"/>
                                          </p:val>
                                        </p:tav>
                                        <p:tav tm="100000">
                                          <p:val>
                                            <p:strVal val="#ppt_w"/>
                                          </p:val>
                                        </p:tav>
                                      </p:tavLst>
                                    </p:anim>
                                    <p:anim calcmode="lin" valueType="num">
                                      <p:cBhvr>
                                        <p:cTn id="8" dur="3000" fill="hold"/>
                                        <p:tgtEl>
                                          <p:spTgt spid="2050"/>
                                        </p:tgtEl>
                                        <p:attrNameLst>
                                          <p:attrName>ppt_h</p:attrName>
                                        </p:attrNameLst>
                                      </p:cBhvr>
                                      <p:tavLst>
                                        <p:tav tm="0">
                                          <p:val>
                                            <p:fltVal val="0"/>
                                          </p:val>
                                        </p:tav>
                                        <p:tav tm="100000">
                                          <p:val>
                                            <p:strVal val="#ppt_h"/>
                                          </p:val>
                                        </p:tav>
                                      </p:tavLst>
                                    </p:anim>
                                    <p:animEffect transition="in" filter="fade">
                                      <p:cBhvr>
                                        <p:cTn id="9" dur="3000"/>
                                        <p:tgtEl>
                                          <p:spTgt spid="2050"/>
                                        </p:tgtEl>
                                      </p:cBhvr>
                                    </p:animEffect>
                                  </p:childTnLst>
                                </p:cTn>
                              </p:par>
                            </p:childTnLst>
                          </p:cTn>
                        </p:par>
                        <p:par>
                          <p:cTn id="10" fill="hold">
                            <p:stCondLst>
                              <p:cond delay="3000"/>
                            </p:stCondLst>
                            <p:childTnLst>
                              <p:par>
                                <p:cTn id="11" presetID="12" presetClass="entr" presetSubtype="2"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slide(fromRigh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p:val>
                                            <p:strVal val="#ppt_w*0.70"/>
                                          </p:val>
                                        </p:tav>
                                        <p:tav tm="100000">
                                          <p:val>
                                            <p:strVal val="#ppt_w"/>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3" name="2 Rectángulo redondeado"/>
          <p:cNvSpPr/>
          <p:nvPr/>
        </p:nvSpPr>
        <p:spPr>
          <a:xfrm>
            <a:off x="0" y="0"/>
            <a:ext cx="9144000" cy="6696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r>
              <a:rPr lang="es-ES" sz="1500" i="1" dirty="0" smtClean="0">
                <a:latin typeface="Lucida Handwriting" pitchFamily="66" charset="0"/>
              </a:rPr>
              <a:t>Los animales fueron </a:t>
            </a:r>
            <a:br>
              <a:rPr lang="es-ES" sz="1500" i="1" dirty="0" smtClean="0">
                <a:latin typeface="Lucida Handwriting" pitchFamily="66" charset="0"/>
              </a:rPr>
            </a:br>
            <a:r>
              <a:rPr lang="es-ES" sz="1500" i="1" dirty="0" smtClean="0">
                <a:latin typeface="Lucida Handwriting" pitchFamily="66" charset="0"/>
              </a:rPr>
              <a:t>imperfectos, </a:t>
            </a:r>
            <a:br>
              <a:rPr lang="es-ES" sz="1500" i="1" dirty="0" smtClean="0">
                <a:latin typeface="Lucida Handwriting" pitchFamily="66" charset="0"/>
              </a:rPr>
            </a:br>
            <a:r>
              <a:rPr lang="es-ES" sz="1500" i="1" dirty="0" smtClean="0">
                <a:latin typeface="Lucida Handwriting" pitchFamily="66" charset="0"/>
              </a:rPr>
              <a:t>largos de cola, tristes </a:t>
            </a:r>
            <a:br>
              <a:rPr lang="es-ES" sz="1500" i="1" dirty="0" smtClean="0">
                <a:latin typeface="Lucida Handwriting" pitchFamily="66" charset="0"/>
              </a:rPr>
            </a:br>
            <a:r>
              <a:rPr lang="es-ES" sz="1500" i="1" dirty="0" smtClean="0">
                <a:latin typeface="Lucida Handwriting" pitchFamily="66" charset="0"/>
              </a:rPr>
              <a:t>de cabeza.</a:t>
            </a:r>
            <a:br>
              <a:rPr lang="es-ES" sz="1500" i="1" dirty="0" smtClean="0">
                <a:latin typeface="Lucida Handwriting" pitchFamily="66" charset="0"/>
              </a:rPr>
            </a:br>
            <a:r>
              <a:rPr lang="es-ES" sz="1500" i="1" dirty="0" smtClean="0">
                <a:latin typeface="Lucida Handwriting" pitchFamily="66" charset="0"/>
              </a:rPr>
              <a:t>Poco a poco se fueron </a:t>
            </a:r>
            <a:br>
              <a:rPr lang="es-ES" sz="1500" i="1" dirty="0" smtClean="0">
                <a:latin typeface="Lucida Handwriting" pitchFamily="66" charset="0"/>
              </a:rPr>
            </a:br>
            <a:r>
              <a:rPr lang="es-ES" sz="1500" i="1" dirty="0" smtClean="0">
                <a:latin typeface="Lucida Handwriting" pitchFamily="66" charset="0"/>
              </a:rPr>
              <a:t>componiendo, </a:t>
            </a:r>
            <a:br>
              <a:rPr lang="es-ES" sz="1500" i="1" dirty="0" smtClean="0">
                <a:latin typeface="Lucida Handwriting" pitchFamily="66" charset="0"/>
              </a:rPr>
            </a:br>
            <a:r>
              <a:rPr lang="es-ES" sz="1500" i="1" dirty="0" smtClean="0">
                <a:latin typeface="Lucida Handwriting" pitchFamily="66" charset="0"/>
              </a:rPr>
              <a:t>haciéndose paisaje, </a:t>
            </a:r>
            <a:br>
              <a:rPr lang="es-ES" sz="1500" i="1" dirty="0" smtClean="0">
                <a:latin typeface="Lucida Handwriting" pitchFamily="66" charset="0"/>
              </a:rPr>
            </a:br>
            <a:r>
              <a:rPr lang="es-ES" sz="1500" i="1" dirty="0" smtClean="0">
                <a:latin typeface="Lucida Handwriting" pitchFamily="66" charset="0"/>
              </a:rPr>
              <a:t>adquiriendo lunares, gracia, vuelo. </a:t>
            </a:r>
            <a:br>
              <a:rPr lang="es-ES" sz="1500" i="1" dirty="0" smtClean="0">
                <a:latin typeface="Lucida Handwriting" pitchFamily="66" charset="0"/>
              </a:rPr>
            </a:br>
            <a:r>
              <a:rPr lang="es-ES" sz="1500" i="1" dirty="0" smtClean="0">
                <a:latin typeface="Lucida Handwriting" pitchFamily="66" charset="0"/>
              </a:rPr>
              <a:t>El gato,</a:t>
            </a:r>
            <a:br>
              <a:rPr lang="es-ES" sz="1500" i="1" dirty="0" smtClean="0">
                <a:latin typeface="Lucida Handwriting" pitchFamily="66" charset="0"/>
              </a:rPr>
            </a:br>
            <a:r>
              <a:rPr lang="es-ES" sz="1500" i="1" dirty="0" smtClean="0">
                <a:latin typeface="Lucida Handwriting" pitchFamily="66" charset="0"/>
              </a:rPr>
              <a:t>sólo el gato </a:t>
            </a:r>
            <a:br>
              <a:rPr lang="es-ES" sz="1500" i="1" dirty="0" smtClean="0">
                <a:latin typeface="Lucida Handwriting" pitchFamily="66" charset="0"/>
              </a:rPr>
            </a:br>
            <a:r>
              <a:rPr lang="es-ES" sz="1500" i="1" dirty="0" smtClean="0">
                <a:latin typeface="Lucida Handwriting" pitchFamily="66" charset="0"/>
              </a:rPr>
              <a:t>apareció completo </a:t>
            </a:r>
            <a:br>
              <a:rPr lang="es-ES" sz="1500" i="1" dirty="0" smtClean="0">
                <a:latin typeface="Lucida Handwriting" pitchFamily="66" charset="0"/>
              </a:rPr>
            </a:br>
            <a:r>
              <a:rPr lang="es-ES" sz="1500" i="1" dirty="0" smtClean="0">
                <a:latin typeface="Lucida Handwriting" pitchFamily="66" charset="0"/>
              </a:rPr>
              <a:t>y orgulloso:</a:t>
            </a:r>
            <a:br>
              <a:rPr lang="es-ES" sz="1500" i="1" dirty="0" smtClean="0">
                <a:latin typeface="Lucida Handwriting" pitchFamily="66" charset="0"/>
              </a:rPr>
            </a:br>
            <a:r>
              <a:rPr lang="es-ES" sz="1500" i="1" dirty="0" smtClean="0">
                <a:latin typeface="Lucida Handwriting" pitchFamily="66" charset="0"/>
              </a:rPr>
              <a:t>nació completamente terminado, </a:t>
            </a:r>
            <a:br>
              <a:rPr lang="es-ES" sz="1500" i="1" dirty="0" smtClean="0">
                <a:latin typeface="Lucida Handwriting" pitchFamily="66" charset="0"/>
              </a:rPr>
            </a:br>
            <a:r>
              <a:rPr lang="es-ES" sz="1500" i="1" dirty="0" smtClean="0">
                <a:latin typeface="Lucida Handwriting" pitchFamily="66" charset="0"/>
              </a:rPr>
              <a:t>camina solo y sabe lo que quiere</a:t>
            </a:r>
          </a:p>
          <a:p>
            <a:r>
              <a:rPr lang="es-ES" sz="1500" i="1" dirty="0" smtClean="0">
                <a:latin typeface="Lucida Handwriting" pitchFamily="66" charset="0"/>
              </a:rPr>
              <a:t>El hombre quiere ser pescado y pájaro, </a:t>
            </a:r>
            <a:br>
              <a:rPr lang="es-ES" sz="1500" i="1" dirty="0" smtClean="0">
                <a:latin typeface="Lucida Handwriting" pitchFamily="66" charset="0"/>
              </a:rPr>
            </a:br>
            <a:r>
              <a:rPr lang="es-ES" sz="1500" i="1" dirty="0" smtClean="0">
                <a:latin typeface="Lucida Handwriting" pitchFamily="66" charset="0"/>
              </a:rPr>
              <a:t>la serpiente quisiera tener alas, </a:t>
            </a:r>
            <a:br>
              <a:rPr lang="es-ES" sz="1500" i="1" dirty="0" smtClean="0">
                <a:latin typeface="Lucida Handwriting" pitchFamily="66" charset="0"/>
              </a:rPr>
            </a:br>
            <a:r>
              <a:rPr lang="es-ES" sz="1500" i="1" dirty="0" smtClean="0">
                <a:latin typeface="Lucida Handwriting" pitchFamily="66" charset="0"/>
              </a:rPr>
              <a:t>el perro es un león desorientado, </a:t>
            </a:r>
            <a:br>
              <a:rPr lang="es-ES" sz="1500" i="1" dirty="0" smtClean="0">
                <a:latin typeface="Lucida Handwriting" pitchFamily="66" charset="0"/>
              </a:rPr>
            </a:br>
            <a:r>
              <a:rPr lang="es-ES" sz="1500" i="1" dirty="0" smtClean="0">
                <a:latin typeface="Lucida Handwriting" pitchFamily="66" charset="0"/>
              </a:rPr>
              <a:t>el ingeniero quiere ser poeta, </a:t>
            </a:r>
            <a:br>
              <a:rPr lang="es-ES" sz="1500" i="1" dirty="0" smtClean="0">
                <a:latin typeface="Lucida Handwriting" pitchFamily="66" charset="0"/>
              </a:rPr>
            </a:br>
            <a:r>
              <a:rPr lang="es-ES" sz="1500" i="1" dirty="0" smtClean="0">
                <a:latin typeface="Lucida Handwriting" pitchFamily="66" charset="0"/>
              </a:rPr>
              <a:t>la mosca estudia para golondrina, </a:t>
            </a:r>
            <a:br>
              <a:rPr lang="es-ES" sz="1500" i="1" dirty="0" smtClean="0">
                <a:latin typeface="Lucida Handwriting" pitchFamily="66" charset="0"/>
              </a:rPr>
            </a:br>
            <a:r>
              <a:rPr lang="es-ES" sz="1500" i="1" dirty="0" smtClean="0">
                <a:latin typeface="Lucida Handwriting" pitchFamily="66" charset="0"/>
              </a:rPr>
              <a:t>el poeta trata de imitar la mosca, </a:t>
            </a:r>
            <a:br>
              <a:rPr lang="es-ES" sz="1500" i="1" dirty="0" smtClean="0">
                <a:latin typeface="Lucida Handwriting" pitchFamily="66" charset="0"/>
              </a:rPr>
            </a:br>
            <a:r>
              <a:rPr lang="es-ES" sz="1500" i="1" dirty="0" smtClean="0">
                <a:latin typeface="Lucida Handwriting" pitchFamily="66" charset="0"/>
              </a:rPr>
              <a:t>pero el gato</a:t>
            </a:r>
            <a:br>
              <a:rPr lang="es-ES" sz="1500" i="1" dirty="0" smtClean="0">
                <a:latin typeface="Lucida Handwriting" pitchFamily="66" charset="0"/>
              </a:rPr>
            </a:br>
            <a:r>
              <a:rPr lang="es-ES" sz="1500" i="1" dirty="0" smtClean="0">
                <a:latin typeface="Lucida Handwriting" pitchFamily="66" charset="0"/>
              </a:rPr>
              <a:t>quiere ser sólo gato </a:t>
            </a:r>
            <a:br>
              <a:rPr lang="es-ES" sz="1500" i="1" dirty="0" smtClean="0">
                <a:latin typeface="Lucida Handwriting" pitchFamily="66" charset="0"/>
              </a:rPr>
            </a:br>
            <a:r>
              <a:rPr lang="es-ES" sz="1500" i="1" dirty="0" smtClean="0">
                <a:latin typeface="Lucida Handwriting" pitchFamily="66" charset="0"/>
              </a:rPr>
              <a:t>y todo gato es gato </a:t>
            </a:r>
            <a:br>
              <a:rPr lang="es-ES" sz="1500" i="1" dirty="0" smtClean="0">
                <a:latin typeface="Lucida Handwriting" pitchFamily="66" charset="0"/>
              </a:rPr>
            </a:br>
            <a:r>
              <a:rPr lang="es-ES" sz="1500" i="1" dirty="0" smtClean="0">
                <a:latin typeface="Lucida Handwriting" pitchFamily="66" charset="0"/>
              </a:rPr>
              <a:t>desde bigote a cola, </a:t>
            </a:r>
            <a:br>
              <a:rPr lang="es-ES" sz="1500" i="1" dirty="0" smtClean="0">
                <a:latin typeface="Lucida Handwriting" pitchFamily="66" charset="0"/>
              </a:rPr>
            </a:br>
            <a:r>
              <a:rPr lang="es-ES" sz="1500" i="1" dirty="0" smtClean="0">
                <a:latin typeface="Lucida Handwriting" pitchFamily="66" charset="0"/>
              </a:rPr>
              <a:t>desde presentimiento a rata viva, </a:t>
            </a:r>
            <a:br>
              <a:rPr lang="es-ES" sz="1500" i="1" dirty="0" smtClean="0">
                <a:latin typeface="Lucida Handwriting" pitchFamily="66" charset="0"/>
              </a:rPr>
            </a:br>
            <a:r>
              <a:rPr lang="es-ES" sz="1500" i="1" dirty="0" smtClean="0">
                <a:latin typeface="Lucida Handwriting" pitchFamily="66" charset="0"/>
              </a:rPr>
              <a:t>desde la noche hasta sus ojos de oro</a:t>
            </a:r>
            <a:r>
              <a:rPr lang="es-ES" sz="1500" dirty="0" smtClean="0">
                <a:latin typeface="Lucida Handwriting" pitchFamily="66" charset="0"/>
              </a:rPr>
              <a:t>.</a:t>
            </a:r>
          </a:p>
          <a:p>
            <a:r>
              <a:rPr lang="es-ES" sz="1500" b="1" dirty="0" smtClean="0">
                <a:latin typeface="Lucida Handwriting" pitchFamily="66" charset="0"/>
              </a:rPr>
              <a:t>                            Pablo Neruda</a:t>
            </a:r>
            <a:endParaRPr lang="es-ES" sz="1500" dirty="0" smtClean="0">
              <a:latin typeface="Lucida Handwriting" pitchFamily="66" charset="0"/>
            </a:endParaRPr>
          </a:p>
        </p:txBody>
      </p:sp>
      <p:pic>
        <p:nvPicPr>
          <p:cNvPr id="39940" name="Picture 4" descr="http://1.bp.blogspot.com/-n8Z8AvOspYo/Td7y713pC6I/AAAAAAAAAIg/a5PImNbgGA8/s320/gato_negro.jpg"/>
          <p:cNvPicPr>
            <a:picLocks noChangeAspect="1" noChangeArrowheads="1"/>
          </p:cNvPicPr>
          <p:nvPr/>
        </p:nvPicPr>
        <p:blipFill>
          <a:blip r:embed="rId3" cstate="print">
            <a:duotone>
              <a:prstClr val="black"/>
              <a:srgbClr val="FFC000">
                <a:tint val="45000"/>
                <a:satMod val="400000"/>
              </a:srgbClr>
            </a:duotone>
            <a:lum/>
          </a:blip>
          <a:srcRect/>
          <a:stretch>
            <a:fillRect/>
          </a:stretch>
        </p:blipFill>
        <p:spPr bwMode="auto">
          <a:xfrm>
            <a:off x="4644008" y="260648"/>
            <a:ext cx="4320480" cy="4608512"/>
          </a:xfrm>
          <a:prstGeom prst="roundRect">
            <a:avLst/>
          </a:prstGeom>
          <a:noFill/>
          <a:effectLst>
            <a:outerShdw blurRad="50800" dist="50800" dir="5400000" algn="ctr" rotWithShape="0">
              <a:srgbClr val="FFFF00"/>
            </a:outerShdw>
          </a:effectLst>
          <a:scene3d>
            <a:camera prst="orthographicFront"/>
            <a:lightRig rig="threePt" dir="t"/>
          </a:scene3d>
          <a:sp3d>
            <a:bevelT prst="relaxedInset"/>
          </a:sp3d>
        </p:spPr>
      </p:pic>
      <p:sp>
        <p:nvSpPr>
          <p:cNvPr id="7" name="6 CuadroTexto"/>
          <p:cNvSpPr txBox="1"/>
          <p:nvPr/>
        </p:nvSpPr>
        <p:spPr>
          <a:xfrm>
            <a:off x="4716016" y="5013176"/>
            <a:ext cx="4104456" cy="153233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scene3d>
            <a:camera prst="orthographicFront"/>
            <a:lightRig rig="threePt" dir="t"/>
          </a:scene3d>
          <a:sp3d>
            <a:bevelT prst="convex"/>
          </a:sp3d>
        </p:spPr>
        <p:txBody>
          <a:bodyPr wrap="square" rtlCol="0">
            <a:spAutoFit/>
          </a:bodyPr>
          <a:lstStyle/>
          <a:p>
            <a:r>
              <a:rPr lang="es-ES" b="1" dirty="0" smtClean="0"/>
              <a:t>ODA</a:t>
            </a:r>
          </a:p>
          <a:p>
            <a:r>
              <a:rPr lang="es-ES" sz="1600" dirty="0" smtClean="0"/>
              <a:t>Composición poética en la que el yo lírico expresa con exaltación su admiración por algo o alguien.</a:t>
            </a:r>
          </a:p>
          <a:p>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fade">
                                      <p:cBhvr>
                                        <p:cTn id="14" dur="2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strVal val="#ppt_w*0.70"/>
                                          </p:val>
                                        </p:tav>
                                        <p:tav tm="100000">
                                          <p:val>
                                            <p:strVal val="#ppt_w"/>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pic>
        <p:nvPicPr>
          <p:cNvPr id="41986" name="Picture 2" descr="http://t1.gstatic.com/images?q=tbn:ANd9GcQ3_PQV3xS_4VdzRYcWqfX61Wxs1g7OqCbpmkhqPxzV7-Wu0L2m0g"/>
          <p:cNvPicPr>
            <a:picLocks noChangeAspect="1" noChangeArrowheads="1"/>
          </p:cNvPicPr>
          <p:nvPr/>
        </p:nvPicPr>
        <p:blipFill>
          <a:blip r:embed="rId3" cstate="print">
            <a:clrChange>
              <a:clrFrom>
                <a:srgbClr val="D5E3E4"/>
              </a:clrFrom>
              <a:clrTo>
                <a:srgbClr val="D5E3E4">
                  <a:alpha val="0"/>
                </a:srgbClr>
              </a:clrTo>
            </a:clrChange>
            <a:duotone>
              <a:prstClr val="black"/>
              <a:srgbClr val="C00000">
                <a:tint val="45000"/>
                <a:satMod val="400000"/>
              </a:srgbClr>
            </a:duotone>
          </a:blip>
          <a:srcRect t="16078"/>
          <a:stretch>
            <a:fillRect/>
          </a:stretch>
        </p:blipFill>
        <p:spPr bwMode="auto">
          <a:xfrm rot="314938">
            <a:off x="5435011" y="740165"/>
            <a:ext cx="3455597" cy="4119549"/>
          </a:xfrm>
          <a:prstGeom prst="roundRect">
            <a:avLst/>
          </a:prstGeom>
          <a:noFill/>
          <a:scene3d>
            <a:camera prst="orthographicFront"/>
            <a:lightRig rig="threePt" dir="t"/>
          </a:scene3d>
          <a:sp3d>
            <a:bevelT prst="relaxedInset"/>
          </a:sp3d>
        </p:spPr>
      </p:pic>
      <p:sp>
        <p:nvSpPr>
          <p:cNvPr id="4" name="3 Cara sonriente"/>
          <p:cNvSpPr/>
          <p:nvPr/>
        </p:nvSpPr>
        <p:spPr>
          <a:xfrm>
            <a:off x="5220072" y="5013176"/>
            <a:ext cx="3779912" cy="1558052"/>
          </a:xfrm>
          <a:prstGeom prst="smileyFac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scene3d>
            <a:camera prst="orthographicFront"/>
            <a:lightRig rig="threePt" dir="t"/>
          </a:scene3d>
          <a:sp3d>
            <a:bevelT prst="convex"/>
          </a:sp3d>
        </p:spPr>
        <p:txBody>
          <a:bodyPr wrap="square">
            <a:spAutoFit/>
          </a:bodyPr>
          <a:lstStyle/>
          <a:p>
            <a:r>
              <a:rPr lang="es-ES" dirty="0" smtClean="0"/>
              <a:t>Las </a:t>
            </a:r>
            <a:r>
              <a:rPr lang="es-ES" sz="1600" dirty="0" smtClean="0"/>
              <a:t>máscaras del teatro simbolizan la alegría de la comedia, y la tristeza del drama o tragedia. </a:t>
            </a:r>
            <a:endParaRPr lang="es-ES" sz="1600" dirty="0"/>
          </a:p>
        </p:txBody>
      </p:sp>
      <p:sp>
        <p:nvSpPr>
          <p:cNvPr id="5" name="4 CuadroTexto"/>
          <p:cNvSpPr txBox="1"/>
          <p:nvPr/>
        </p:nvSpPr>
        <p:spPr>
          <a:xfrm>
            <a:off x="179512" y="0"/>
            <a:ext cx="8640960" cy="707886"/>
          </a:xfrm>
          <a:prstGeom prst="rect">
            <a:avLst/>
          </a:prstGeom>
          <a:noFill/>
        </p:spPr>
        <p:txBody>
          <a:bodyPr wrap="square" rtlCol="0">
            <a:spAutoFit/>
          </a:bodyPr>
          <a:lstStyle/>
          <a:p>
            <a:r>
              <a:rPr lang="es-ES" sz="4000" b="1" spc="300" dirty="0" smtClean="0">
                <a:latin typeface="Lucida Handwriting" pitchFamily="66" charset="0"/>
              </a:rPr>
              <a:t>G</a:t>
            </a:r>
            <a:r>
              <a:rPr lang="es-ES" sz="3200" b="1" spc="300" dirty="0" smtClean="0">
                <a:latin typeface="Lucida Handwriting" pitchFamily="66" charset="0"/>
              </a:rPr>
              <a:t>énero dramático o teatral 2.</a:t>
            </a:r>
            <a:endParaRPr lang="es-ES" sz="3200" b="1" spc="300" dirty="0">
              <a:latin typeface="Lucida Handwriting" pitchFamily="66" charset="0"/>
            </a:endParaRPr>
          </a:p>
        </p:txBody>
      </p:sp>
      <p:sp>
        <p:nvSpPr>
          <p:cNvPr id="6" name="5 CuadroTexto"/>
          <p:cNvSpPr txBox="1"/>
          <p:nvPr/>
        </p:nvSpPr>
        <p:spPr>
          <a:xfrm>
            <a:off x="179512" y="620689"/>
            <a:ext cx="5005064" cy="5940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sz="1600" dirty="0" smtClean="0"/>
              <a:t>Reúne las obras literarias concebidas para </a:t>
            </a:r>
            <a:r>
              <a:rPr lang="es-ES" sz="1600" b="1" dirty="0" smtClean="0"/>
              <a:t>representar</a:t>
            </a:r>
            <a:r>
              <a:rPr lang="es-ES" sz="1600" dirty="0" smtClean="0"/>
              <a:t> en un escenario ante un </a:t>
            </a:r>
            <a:r>
              <a:rPr lang="es-ES" sz="1600" b="1" dirty="0" smtClean="0"/>
              <a:t>público</a:t>
            </a:r>
            <a:r>
              <a:rPr lang="es-ES" sz="1600" dirty="0" smtClean="0"/>
              <a:t> una </a:t>
            </a:r>
            <a:r>
              <a:rPr lang="es-ES" sz="1600" b="1" dirty="0" smtClean="0"/>
              <a:t>acción</a:t>
            </a:r>
            <a:r>
              <a:rPr lang="es-ES" sz="1600" dirty="0" smtClean="0"/>
              <a:t> que varios personajes(encarnados por los actores) llevan a cabo mediante el </a:t>
            </a:r>
            <a:r>
              <a:rPr lang="es-ES" sz="1600" b="1" dirty="0" smtClean="0"/>
              <a:t>diálogo</a:t>
            </a:r>
            <a:r>
              <a:rPr lang="es-ES" sz="1600" dirty="0" smtClean="0"/>
              <a:t>.</a:t>
            </a:r>
          </a:p>
          <a:p>
            <a:pPr>
              <a:buFont typeface="Wingdings" pitchFamily="2" charset="2"/>
              <a:buChar char="q"/>
            </a:pPr>
            <a:r>
              <a:rPr lang="es-ES" sz="1600" dirty="0" smtClean="0"/>
              <a:t>En una obra teatral es preciso diferenciar dos realidades:</a:t>
            </a:r>
          </a:p>
          <a:p>
            <a:pPr lvl="1">
              <a:buFont typeface="Wingdings" pitchFamily="2" charset="2"/>
              <a:buChar char="q"/>
            </a:pPr>
            <a:r>
              <a:rPr lang="es-ES" sz="1600" dirty="0" smtClean="0"/>
              <a:t>El teatro como </a:t>
            </a:r>
            <a:r>
              <a:rPr lang="es-ES" sz="1600" b="1" dirty="0" smtClean="0"/>
              <a:t>texto literario</a:t>
            </a:r>
            <a:r>
              <a:rPr lang="es-ES" sz="1600" dirty="0" smtClean="0"/>
              <a:t>, creado y escrito por un dramaturgo y dirigido a un público en general.</a:t>
            </a:r>
          </a:p>
          <a:p>
            <a:pPr lvl="1">
              <a:buFont typeface="Wingdings" pitchFamily="2" charset="2"/>
              <a:buChar char="q"/>
            </a:pPr>
            <a:r>
              <a:rPr lang="es-ES" sz="1600" dirty="0" smtClean="0"/>
              <a:t>El teatro como </a:t>
            </a:r>
            <a:r>
              <a:rPr lang="es-ES" sz="1600" b="1" dirty="0" smtClean="0"/>
              <a:t>espectáculo</a:t>
            </a:r>
            <a:r>
              <a:rPr lang="es-ES" sz="1600" dirty="0" smtClean="0"/>
              <a:t>, como </a:t>
            </a:r>
            <a:r>
              <a:rPr lang="es-ES" sz="1600" b="1" dirty="0" smtClean="0"/>
              <a:t>representación</a:t>
            </a:r>
            <a:r>
              <a:rPr lang="es-ES" sz="1600" dirty="0" smtClean="0"/>
              <a:t>, es decir, como ejecución escénica llevada a cabo por un director (que adapta a sus inquietudes estéticas el texto del autor) con la finalidad de que sea captado por un público concreto que asiste a la representación: el espectador</a:t>
            </a:r>
          </a:p>
          <a:p>
            <a:pPr>
              <a:buFont typeface="Wingdings" pitchFamily="2" charset="2"/>
              <a:buChar char="q"/>
            </a:pPr>
            <a:r>
              <a:rPr lang="es-ES" sz="1600" dirty="0" smtClean="0"/>
              <a:t>Las obras teatrales pueden utilizar como forma tanto la prosa como el verso.</a:t>
            </a:r>
          </a:p>
          <a:p>
            <a:pPr lvl="1">
              <a:buFont typeface="Wingdings" pitchFamily="2" charset="2"/>
              <a:buChar char="q"/>
            </a:pPr>
            <a:endParaRPr lang="es-ES" dirty="0" smtClean="0"/>
          </a:p>
          <a:p>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slide(from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strVal val="#ppt_w*0.70"/>
                                          </p:val>
                                        </p:tav>
                                        <p:tav tm="100000">
                                          <p:val>
                                            <p:strVal val="#ppt_w"/>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p:cTn id="19" dur="2000" fill="hold"/>
                                        <p:tgtEl>
                                          <p:spTgt spid="41986"/>
                                        </p:tgtEl>
                                        <p:attrNameLst>
                                          <p:attrName>ppt_w</p:attrName>
                                        </p:attrNameLst>
                                      </p:cBhvr>
                                      <p:tavLst>
                                        <p:tav tm="0">
                                          <p:val>
                                            <p:fltVal val="0"/>
                                          </p:val>
                                        </p:tav>
                                        <p:tav tm="100000">
                                          <p:val>
                                            <p:strVal val="#ppt_w"/>
                                          </p:val>
                                        </p:tav>
                                      </p:tavLst>
                                    </p:anim>
                                    <p:anim calcmode="lin" valueType="num">
                                      <p:cBhvr>
                                        <p:cTn id="20" dur="2000" fill="hold"/>
                                        <p:tgtEl>
                                          <p:spTgt spid="41986"/>
                                        </p:tgtEl>
                                        <p:attrNameLst>
                                          <p:attrName>ppt_h</p:attrName>
                                        </p:attrNameLst>
                                      </p:cBhvr>
                                      <p:tavLst>
                                        <p:tav tm="0">
                                          <p:val>
                                            <p:fltVal val="0"/>
                                          </p:val>
                                        </p:tav>
                                        <p:tav tm="100000">
                                          <p:val>
                                            <p:strVal val="#ppt_h"/>
                                          </p:val>
                                        </p:tav>
                                      </p:tavLst>
                                    </p:anim>
                                    <p:animEffect transition="in" filter="fade">
                                      <p:cBhvr>
                                        <p:cTn id="21" dur="2000"/>
                                        <p:tgtEl>
                                          <p:spTgt spid="4198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3" name="2 CuadroTexto"/>
          <p:cNvSpPr txBox="1"/>
          <p:nvPr/>
        </p:nvSpPr>
        <p:spPr>
          <a:xfrm>
            <a:off x="467544" y="188640"/>
            <a:ext cx="8136904" cy="646331"/>
          </a:xfrm>
          <a:prstGeom prst="rect">
            <a:avLst/>
          </a:prstGeom>
          <a:noFill/>
        </p:spPr>
        <p:txBody>
          <a:bodyPr wrap="square" rtlCol="0">
            <a:spAutoFit/>
          </a:bodyPr>
          <a:lstStyle/>
          <a:p>
            <a:r>
              <a:rPr lang="es-ES" sz="3600" dirty="0" smtClean="0">
                <a:latin typeface="Lucida Handwriting" pitchFamily="66" charset="0"/>
              </a:rPr>
              <a:t>El texto teatral: estructura 1</a:t>
            </a:r>
            <a:endParaRPr lang="es-ES" sz="3600" dirty="0">
              <a:latin typeface="Lucida Handwriting" pitchFamily="66" charset="0"/>
            </a:endParaRPr>
          </a:p>
        </p:txBody>
      </p:sp>
      <p:sp>
        <p:nvSpPr>
          <p:cNvPr id="4" name="3 CuadroTexto"/>
          <p:cNvSpPr txBox="1"/>
          <p:nvPr/>
        </p:nvSpPr>
        <p:spPr>
          <a:xfrm>
            <a:off x="251520" y="836712"/>
            <a:ext cx="8568952" cy="900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28575">
            <a:solidFill>
              <a:srgbClr val="0070C0"/>
            </a:solidFill>
          </a:ln>
          <a:scene3d>
            <a:camera prst="orthographicFront"/>
            <a:lightRig rig="threePt" dir="t"/>
          </a:scene3d>
          <a:sp3d>
            <a:bevelT w="114300" prst="hardEdge"/>
          </a:sp3d>
        </p:spPr>
        <p:txBody>
          <a:bodyPr wrap="square" rtlCol="0">
            <a:spAutoFit/>
          </a:bodyPr>
          <a:lstStyle/>
          <a:p>
            <a:pPr algn="ctr"/>
            <a:r>
              <a:rPr lang="es-ES" dirty="0" smtClean="0"/>
              <a:t> </a:t>
            </a:r>
            <a:r>
              <a:rPr lang="es-ES" sz="2800" b="1" dirty="0" smtClean="0">
                <a:solidFill>
                  <a:srgbClr val="FF0000"/>
                </a:solidFill>
              </a:rPr>
              <a:t>Texto primario o principal</a:t>
            </a:r>
          </a:p>
          <a:p>
            <a:pPr algn="ctr"/>
            <a:r>
              <a:rPr lang="es-ES" dirty="0" smtClean="0"/>
              <a:t> (contenido principal de la obra)</a:t>
            </a:r>
          </a:p>
          <a:p>
            <a:endParaRPr lang="es-ES" dirty="0"/>
          </a:p>
        </p:txBody>
      </p:sp>
      <p:cxnSp>
        <p:nvCxnSpPr>
          <p:cNvPr id="7" name="6 Conector recto de flecha"/>
          <p:cNvCxnSpPr/>
          <p:nvPr/>
        </p:nvCxnSpPr>
        <p:spPr>
          <a:xfrm>
            <a:off x="1475656" y="1700808"/>
            <a:ext cx="0" cy="72008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79512" y="2420888"/>
            <a:ext cx="2988840" cy="4248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scene3d>
            <a:camera prst="orthographicFront"/>
            <a:lightRig rig="threePt" dir="t"/>
          </a:scene3d>
          <a:sp3d>
            <a:bevelT w="114300" prst="hardEdge"/>
          </a:sp3d>
        </p:spPr>
        <p:txBody>
          <a:bodyPr wrap="square" rtlCol="0">
            <a:spAutoFit/>
          </a:bodyPr>
          <a:lstStyle/>
          <a:p>
            <a:r>
              <a:rPr lang="es-ES" b="1" dirty="0" smtClean="0">
                <a:solidFill>
                  <a:srgbClr val="FF0000"/>
                </a:solidFill>
              </a:rPr>
              <a:t>División</a:t>
            </a:r>
          </a:p>
          <a:p>
            <a:r>
              <a:rPr lang="es-ES" sz="1600" b="1" dirty="0" smtClean="0">
                <a:solidFill>
                  <a:srgbClr val="FF0000"/>
                </a:solidFill>
              </a:rPr>
              <a:t>Acto</a:t>
            </a:r>
            <a:r>
              <a:rPr lang="es-ES" sz="1600" dirty="0" smtClean="0">
                <a:solidFill>
                  <a:srgbClr val="FF0000"/>
                </a:solidFill>
              </a:rPr>
              <a:t>:  </a:t>
            </a:r>
            <a:r>
              <a:rPr lang="es-ES" sz="1600" dirty="0" smtClean="0"/>
              <a:t>unidad temporal y narrativa, que está marcada por la subida y bajada el telón.</a:t>
            </a:r>
          </a:p>
          <a:p>
            <a:r>
              <a:rPr lang="es-ES" sz="1600" b="1" dirty="0" smtClean="0">
                <a:solidFill>
                  <a:srgbClr val="FF0000"/>
                </a:solidFill>
              </a:rPr>
              <a:t>Cuadro</a:t>
            </a:r>
            <a:r>
              <a:rPr lang="es-ES" sz="1600" dirty="0" smtClean="0">
                <a:solidFill>
                  <a:srgbClr val="FF0000"/>
                </a:solidFill>
              </a:rPr>
              <a:t>: </a:t>
            </a:r>
            <a:r>
              <a:rPr lang="es-ES" sz="1600" dirty="0" smtClean="0"/>
              <a:t>Parte del texto que está marcada por el cambio total o parcial del decorado.</a:t>
            </a:r>
          </a:p>
          <a:p>
            <a:r>
              <a:rPr lang="es-ES" b="1" dirty="0" smtClean="0">
                <a:solidFill>
                  <a:srgbClr val="FF0000"/>
                </a:solidFill>
              </a:rPr>
              <a:t>Escena</a:t>
            </a:r>
            <a:r>
              <a:rPr lang="es-ES" dirty="0" smtClean="0">
                <a:solidFill>
                  <a:srgbClr val="FF0000"/>
                </a:solidFill>
              </a:rPr>
              <a:t>: </a:t>
            </a:r>
            <a:r>
              <a:rPr lang="es-ES" sz="1600" dirty="0" smtClean="0"/>
              <a:t>Parte de la obra que viene determinada por la entrada o salida de los actores. Al cambiar el número, cambia la escena.</a:t>
            </a:r>
          </a:p>
          <a:p>
            <a:pPr algn="ctr"/>
            <a:r>
              <a:rPr lang="es-ES" dirty="0" smtClean="0"/>
              <a:t> </a:t>
            </a:r>
            <a:endParaRPr lang="es-ES" dirty="0"/>
          </a:p>
        </p:txBody>
      </p:sp>
      <p:cxnSp>
        <p:nvCxnSpPr>
          <p:cNvPr id="11" name="10 Conector recto de flecha"/>
          <p:cNvCxnSpPr/>
          <p:nvPr/>
        </p:nvCxnSpPr>
        <p:spPr>
          <a:xfrm>
            <a:off x="4499992" y="1772816"/>
            <a:ext cx="0" cy="7920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347864" y="2564904"/>
            <a:ext cx="2664296" cy="4068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scene3d>
            <a:camera prst="orthographicFront"/>
            <a:lightRig rig="threePt" dir="t"/>
          </a:scene3d>
          <a:sp3d>
            <a:bevelT w="114300" prst="hardEdge"/>
          </a:sp3d>
        </p:spPr>
        <p:txBody>
          <a:bodyPr wrap="square" rtlCol="0">
            <a:spAutoFit/>
          </a:bodyPr>
          <a:lstStyle/>
          <a:p>
            <a:r>
              <a:rPr lang="es-ES" sz="1600" b="1" dirty="0" smtClean="0">
                <a:solidFill>
                  <a:srgbClr val="FF0000"/>
                </a:solidFill>
              </a:rPr>
              <a:t>Formas de elocución</a:t>
            </a:r>
          </a:p>
          <a:p>
            <a:r>
              <a:rPr lang="es-ES" sz="1600" b="1" dirty="0" smtClean="0">
                <a:solidFill>
                  <a:srgbClr val="FF0000"/>
                </a:solidFill>
              </a:rPr>
              <a:t>Diálogo  -</a:t>
            </a:r>
            <a:r>
              <a:rPr lang="es-ES" sz="1300" dirty="0" smtClean="0"/>
              <a:t>importancia de los silencios-</a:t>
            </a:r>
            <a:endParaRPr lang="es-ES" sz="1300" b="1" dirty="0" smtClean="0">
              <a:solidFill>
                <a:srgbClr val="FF0000"/>
              </a:solidFill>
            </a:endParaRPr>
          </a:p>
          <a:p>
            <a:r>
              <a:rPr lang="es-ES" sz="1600" b="1" dirty="0" smtClean="0">
                <a:solidFill>
                  <a:srgbClr val="FF0000"/>
                </a:solidFill>
              </a:rPr>
              <a:t>Monólogo:</a:t>
            </a:r>
            <a:r>
              <a:rPr lang="es-ES_tradnl" sz="1300" dirty="0" smtClean="0"/>
              <a:t>es el discurso de un personaje que, al no dirigirse directamente a un oyente que se encuentre sobre el escenario, no aguarda respuesta.</a:t>
            </a:r>
            <a:endParaRPr lang="es-ES" sz="1300" b="1" dirty="0" smtClean="0">
              <a:solidFill>
                <a:srgbClr val="FF0000"/>
              </a:solidFill>
            </a:endParaRPr>
          </a:p>
          <a:p>
            <a:r>
              <a:rPr lang="es-ES" sz="1600" b="1" dirty="0" smtClean="0">
                <a:solidFill>
                  <a:srgbClr val="FF0000"/>
                </a:solidFill>
              </a:rPr>
              <a:t>Aparte: </a:t>
            </a:r>
            <a:r>
              <a:rPr lang="es-ES_tradnl" sz="1300" dirty="0" smtClean="0"/>
              <a:t>son palabras dichas en voz baja y con disimulo que sólo puede oír el espectador. Es un recurso empleado fundamentalmente en las comedias. </a:t>
            </a:r>
            <a:endParaRPr lang="es-ES" sz="1300" b="1" dirty="0" smtClean="0">
              <a:solidFill>
                <a:srgbClr val="FF0000"/>
              </a:solidFill>
            </a:endParaRPr>
          </a:p>
          <a:p>
            <a:endParaRPr lang="es-ES" sz="1600" dirty="0"/>
          </a:p>
        </p:txBody>
      </p:sp>
      <p:cxnSp>
        <p:nvCxnSpPr>
          <p:cNvPr id="25" name="24 Conector recto de flecha"/>
          <p:cNvCxnSpPr/>
          <p:nvPr/>
        </p:nvCxnSpPr>
        <p:spPr>
          <a:xfrm>
            <a:off x="7812360" y="1772816"/>
            <a:ext cx="0" cy="7920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6084168" y="2564904"/>
            <a:ext cx="2916832" cy="40680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scene3d>
            <a:camera prst="orthographicFront"/>
            <a:lightRig rig="threePt" dir="t"/>
          </a:scene3d>
          <a:sp3d>
            <a:bevelT w="114300" prst="hardEdge"/>
          </a:sp3d>
        </p:spPr>
        <p:txBody>
          <a:bodyPr wrap="square" rtlCol="0">
            <a:spAutoFit/>
          </a:bodyPr>
          <a:lstStyle/>
          <a:p>
            <a:r>
              <a:rPr lang="es-ES" b="1" dirty="0" smtClean="0">
                <a:solidFill>
                  <a:srgbClr val="FF0000"/>
                </a:solidFill>
              </a:rPr>
              <a:t>Desarrollo de la acción</a:t>
            </a:r>
          </a:p>
          <a:p>
            <a:endParaRPr lang="es-ES" b="1" dirty="0" smtClean="0">
              <a:solidFill>
                <a:srgbClr val="FF0000"/>
              </a:solidFill>
            </a:endParaRPr>
          </a:p>
          <a:p>
            <a:r>
              <a:rPr lang="es-ES" sz="1500" b="1" dirty="0" smtClean="0">
                <a:solidFill>
                  <a:srgbClr val="FF0000"/>
                </a:solidFill>
              </a:rPr>
              <a:t>Planteamiento o exposición: </a:t>
            </a:r>
            <a:r>
              <a:rPr lang="es-ES" sz="1500" dirty="0" smtClean="0"/>
              <a:t>se conocen los personajes y la situación que provoca el conflicto.</a:t>
            </a:r>
          </a:p>
          <a:p>
            <a:r>
              <a:rPr lang="es-ES" sz="1400" b="1" dirty="0" smtClean="0">
                <a:solidFill>
                  <a:srgbClr val="FF0000"/>
                </a:solidFill>
              </a:rPr>
              <a:t>Desarrollo :</a:t>
            </a:r>
          </a:p>
          <a:p>
            <a:r>
              <a:rPr lang="es-ES" sz="1400" dirty="0" smtClean="0"/>
              <a:t>desde la situación básica hasta la escena culminante. Donde se desarrolla la trama.</a:t>
            </a:r>
          </a:p>
          <a:p>
            <a:endParaRPr lang="es-ES" sz="1400" b="1" dirty="0" smtClean="0">
              <a:solidFill>
                <a:srgbClr val="FF0000"/>
              </a:solidFill>
            </a:endParaRPr>
          </a:p>
          <a:p>
            <a:r>
              <a:rPr lang="es-ES" sz="1400" b="1" dirty="0" smtClean="0">
                <a:solidFill>
                  <a:srgbClr val="FF0000"/>
                </a:solidFill>
              </a:rPr>
              <a:t>Desenlace : </a:t>
            </a:r>
          </a:p>
          <a:p>
            <a:r>
              <a:rPr lang="es-ES" sz="1400" dirty="0" smtClean="0"/>
              <a:t>se resuelve el conflicto.</a:t>
            </a:r>
          </a:p>
          <a:p>
            <a:endParaRPr lang="es-ES" sz="1600" b="1" dirty="0" smtClean="0">
              <a:solidFill>
                <a:srgbClr val="FF0000"/>
              </a:solidFill>
            </a:endParaRPr>
          </a:p>
          <a:p>
            <a:pPr algn="ctr"/>
            <a:r>
              <a:rPr lang="es-ES" dirty="0" smtClean="0"/>
              <a:t> </a:t>
            </a:r>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strVal val="#ppt_w*0.70"/>
                                          </p:val>
                                        </p:tav>
                                        <p:tav tm="100000">
                                          <p:val>
                                            <p:strVal val="#ppt_w"/>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strVal val="#ppt_w*0.70"/>
                                          </p:val>
                                        </p:tav>
                                        <p:tav tm="100000">
                                          <p:val>
                                            <p:strVal val="#ppt_w"/>
                                          </p:val>
                                        </p:tav>
                                      </p:tavLst>
                                    </p:anim>
                                    <p:anim calcmode="lin" valueType="num">
                                      <p:cBhvr>
                                        <p:cTn id="44" dur="1000" fill="hold"/>
                                        <p:tgtEl>
                                          <p:spTgt spid="25"/>
                                        </p:tgtEl>
                                        <p:attrNameLst>
                                          <p:attrName>ppt_h</p:attrName>
                                        </p:attrNameLst>
                                      </p:cBhvr>
                                      <p:tavLst>
                                        <p:tav tm="0">
                                          <p:val>
                                            <p:strVal val="#ppt_h"/>
                                          </p:val>
                                        </p:tav>
                                        <p:tav tm="100000">
                                          <p:val>
                                            <p:strVal val="#ppt_h"/>
                                          </p:val>
                                        </p:tav>
                                      </p:tavLst>
                                    </p:anim>
                                    <p:animEffect transition="in" filter="fade">
                                      <p:cBhvr>
                                        <p:cTn id="45" dur="1000"/>
                                        <p:tgtEl>
                                          <p:spTgt spid="2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strVal val="#ppt_w*0.70"/>
                                          </p:val>
                                        </p:tav>
                                        <p:tav tm="100000">
                                          <p:val>
                                            <p:strVal val="#ppt_w"/>
                                          </p:val>
                                        </p:tav>
                                      </p:tavLst>
                                    </p:anim>
                                    <p:anim calcmode="lin" valueType="num">
                                      <p:cBhvr>
                                        <p:cTn id="49" dur="1000" fill="hold"/>
                                        <p:tgtEl>
                                          <p:spTgt spid="26"/>
                                        </p:tgtEl>
                                        <p:attrNameLst>
                                          <p:attrName>ppt_h</p:attrName>
                                        </p:attrNameLst>
                                      </p:cBhvr>
                                      <p:tavLst>
                                        <p:tav tm="0">
                                          <p:val>
                                            <p:strVal val="#ppt_h"/>
                                          </p:val>
                                        </p:tav>
                                        <p:tav tm="100000">
                                          <p:val>
                                            <p:strVal val="#ppt_h"/>
                                          </p:val>
                                        </p:tav>
                                      </p:tavLst>
                                    </p:anim>
                                    <p:animEffect transition="in" filter="fade">
                                      <p:cBhvr>
                                        <p:cTn id="5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animBg="1"/>
      <p:bldP spid="1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pic>
        <p:nvPicPr>
          <p:cNvPr id="2050" name="Picture 2" descr="http://www.xn--espaaescultura-tnb.es/export/sites/cultura/multimedia/galerias/obras_culturales/divinas_palabras_cuerda_vera_escenografia_centro_dramatico_nacional_m.jpg_1306973099.jpg"/>
          <p:cNvPicPr>
            <a:picLocks noChangeAspect="1" noChangeArrowheads="1"/>
          </p:cNvPicPr>
          <p:nvPr/>
        </p:nvPicPr>
        <p:blipFill>
          <a:blip r:embed="rId3" cstate="print"/>
          <a:srcRect/>
          <a:stretch>
            <a:fillRect/>
          </a:stretch>
        </p:blipFill>
        <p:spPr bwMode="auto">
          <a:xfrm>
            <a:off x="0" y="0"/>
            <a:ext cx="9144000" cy="6858000"/>
          </a:xfrm>
          <a:prstGeom prst="roundRect">
            <a:avLst/>
          </a:prstGeom>
          <a:noFill/>
        </p:spPr>
      </p:pic>
      <p:sp>
        <p:nvSpPr>
          <p:cNvPr id="9" name="8 CuadroTexto"/>
          <p:cNvSpPr txBox="1"/>
          <p:nvPr/>
        </p:nvSpPr>
        <p:spPr>
          <a:xfrm>
            <a:off x="467544" y="0"/>
            <a:ext cx="8136904" cy="646331"/>
          </a:xfrm>
          <a:prstGeom prst="rect">
            <a:avLst/>
          </a:prstGeom>
          <a:noFill/>
        </p:spPr>
        <p:txBody>
          <a:bodyPr wrap="square" rtlCol="0">
            <a:spAutoFit/>
          </a:bodyPr>
          <a:lstStyle/>
          <a:p>
            <a:r>
              <a:rPr lang="es-ES" sz="3600" dirty="0" smtClean="0">
                <a:solidFill>
                  <a:srgbClr val="FF0000"/>
                </a:solidFill>
                <a:latin typeface="Lucida Handwriting" pitchFamily="66" charset="0"/>
              </a:rPr>
              <a:t>El texto teatral: estructura 2</a:t>
            </a:r>
            <a:endParaRPr lang="es-ES" sz="3600" dirty="0">
              <a:solidFill>
                <a:srgbClr val="FF0000"/>
              </a:solidFill>
              <a:latin typeface="Lucida Handwriting" pitchFamily="66" charset="0"/>
            </a:endParaRPr>
          </a:p>
        </p:txBody>
      </p:sp>
      <p:sp>
        <p:nvSpPr>
          <p:cNvPr id="10" name="9 CuadroTexto"/>
          <p:cNvSpPr txBox="1"/>
          <p:nvPr/>
        </p:nvSpPr>
        <p:spPr>
          <a:xfrm>
            <a:off x="251520" y="620688"/>
            <a:ext cx="2880320" cy="3680639"/>
          </a:xfrm>
          <a:prstGeom prst="roundRect">
            <a:avLst/>
          </a:prstGeom>
          <a:noFill/>
          <a:ln w="28575">
            <a:noFill/>
          </a:ln>
          <a:scene3d>
            <a:camera prst="orthographicFront"/>
            <a:lightRig rig="threePt" dir="t"/>
          </a:scene3d>
          <a:sp3d>
            <a:bevelT w="114300" prst="hardEdge"/>
          </a:sp3d>
        </p:spPr>
        <p:txBody>
          <a:bodyPr wrap="square" rtlCol="0">
            <a:spAutoFit/>
          </a:bodyPr>
          <a:lstStyle/>
          <a:p>
            <a:pPr algn="ctr"/>
            <a:r>
              <a:rPr lang="es-ES" b="1" dirty="0" smtClean="0"/>
              <a:t> </a:t>
            </a:r>
            <a:r>
              <a:rPr lang="es-ES" sz="2400" b="1" dirty="0" smtClean="0">
                <a:solidFill>
                  <a:srgbClr val="FF0000"/>
                </a:solidFill>
                <a:latin typeface="Lucida Console" pitchFamily="49" charset="0"/>
              </a:rPr>
              <a:t>Texto secundario o acotaciones.</a:t>
            </a:r>
          </a:p>
          <a:p>
            <a:pPr algn="ctr"/>
            <a:r>
              <a:rPr lang="es-ES" sz="1600" b="1" dirty="0" smtClean="0">
                <a:latin typeface="Lucida Console" pitchFamily="49" charset="0"/>
              </a:rPr>
              <a:t> </a:t>
            </a:r>
            <a:r>
              <a:rPr lang="es-ES" b="1" dirty="0" smtClean="0">
                <a:latin typeface="Lucida Console" pitchFamily="49" charset="0"/>
              </a:rPr>
              <a:t>(Instrucciones del autor para la puesta en escena. Suelen incorporarse con otra letra o entre paréntesis)</a:t>
            </a:r>
          </a:p>
          <a:p>
            <a:endParaRPr lang="es-ES" dirty="0"/>
          </a:p>
        </p:txBody>
      </p:sp>
      <p:sp>
        <p:nvSpPr>
          <p:cNvPr id="11" name="10 CuadroTexto"/>
          <p:cNvSpPr txBox="1"/>
          <p:nvPr/>
        </p:nvSpPr>
        <p:spPr>
          <a:xfrm>
            <a:off x="4499992" y="2925008"/>
            <a:ext cx="4464496" cy="3592473"/>
          </a:xfrm>
          <a:prstGeom prst="roundRect">
            <a:avLst/>
          </a:prstGeom>
          <a:noFill/>
          <a:scene3d>
            <a:camera prst="orthographicFront"/>
            <a:lightRig rig="threePt" dir="t"/>
          </a:scene3d>
          <a:sp3d>
            <a:bevelT w="114300" prst="hardEdge"/>
          </a:sp3d>
        </p:spPr>
        <p:txBody>
          <a:bodyPr wrap="square" rtlCol="0">
            <a:spAutoFit/>
          </a:bodyPr>
          <a:lstStyle/>
          <a:p>
            <a:pPr algn="ctr"/>
            <a:r>
              <a:rPr lang="es-ES" sz="1600" b="1" dirty="0" smtClean="0">
                <a:solidFill>
                  <a:srgbClr val="FF0000"/>
                </a:solidFill>
                <a:latin typeface="Lucida Console" pitchFamily="49" charset="0"/>
              </a:rPr>
              <a:t>ESCENOGRAFÍA: </a:t>
            </a:r>
          </a:p>
          <a:p>
            <a:pPr>
              <a:buFont typeface="Wingdings" pitchFamily="2" charset="2"/>
              <a:buChar char="q"/>
            </a:pPr>
            <a:r>
              <a:rPr lang="es-ES" b="1" dirty="0" smtClean="0">
                <a:latin typeface="Lucida Console" pitchFamily="49" charset="0"/>
              </a:rPr>
              <a:t>Elementos visuales que intervienen en la representación, decorados, iluminación, vestuario… </a:t>
            </a:r>
          </a:p>
          <a:p>
            <a:pPr algn="ctr"/>
            <a:r>
              <a:rPr lang="es-ES" sz="1600" b="1" dirty="0" smtClean="0">
                <a:solidFill>
                  <a:srgbClr val="FF0000"/>
                </a:solidFill>
                <a:latin typeface="Lucida Console" pitchFamily="49" charset="0"/>
              </a:rPr>
              <a:t>PERSONAJES</a:t>
            </a:r>
            <a:endParaRPr lang="es-ES" b="1" dirty="0" smtClean="0">
              <a:latin typeface="Lucida Console" pitchFamily="49" charset="0"/>
            </a:endParaRPr>
          </a:p>
          <a:p>
            <a:pPr>
              <a:buFont typeface="Wingdings" pitchFamily="2" charset="2"/>
              <a:buChar char="q"/>
            </a:pPr>
            <a:r>
              <a:rPr lang="es-ES" b="1" dirty="0" smtClean="0">
                <a:latin typeface="Lucida Console" pitchFamily="49" charset="0"/>
              </a:rPr>
              <a:t>movimientos, tonos, intencionalidad expresiva, gestos.</a:t>
            </a:r>
          </a:p>
          <a:p>
            <a:pPr>
              <a:buFont typeface="Wingdings" pitchFamily="2" charset="2"/>
              <a:buChar char="q"/>
            </a:pPr>
            <a:endParaRPr lang="es-ES" sz="1500" dirty="0" smtClean="0"/>
          </a:p>
          <a:p>
            <a:pPr>
              <a:buFont typeface="Wingdings" pitchFamily="2" charset="2"/>
              <a:buChar char="q"/>
            </a:pPr>
            <a:endParaRPr lang="es-ES" sz="1500" dirty="0" smtClean="0"/>
          </a:p>
          <a:p>
            <a:endParaRPr lang="es-ES" dirty="0"/>
          </a:p>
        </p:txBody>
      </p:sp>
      <p:sp>
        <p:nvSpPr>
          <p:cNvPr id="12" name="11 CuadroTexto"/>
          <p:cNvSpPr txBox="1"/>
          <p:nvPr/>
        </p:nvSpPr>
        <p:spPr>
          <a:xfrm>
            <a:off x="2771800" y="6488668"/>
            <a:ext cx="5544616" cy="369332"/>
          </a:xfrm>
          <a:prstGeom prst="rect">
            <a:avLst/>
          </a:prstGeom>
          <a:noFill/>
        </p:spPr>
        <p:txBody>
          <a:bodyPr wrap="square" rtlCol="0">
            <a:spAutoFit/>
          </a:bodyPr>
          <a:lstStyle/>
          <a:p>
            <a:r>
              <a:rPr lang="es-ES" b="1" dirty="0" smtClean="0"/>
              <a:t>Escenografía de </a:t>
            </a:r>
            <a:r>
              <a:rPr lang="es-ES" b="1" i="1" dirty="0" smtClean="0"/>
              <a:t>Divinas palabras (Valle Inclán</a:t>
            </a:r>
            <a:r>
              <a:rPr lang="es-ES" i="1" dirty="0" smtClean="0"/>
              <a:t>)</a:t>
            </a:r>
            <a:endParaRPr lang="es-ES" dirty="0"/>
          </a:p>
        </p:txBody>
      </p:sp>
    </p:spTree>
    <p:extLst>
      <p:ext uri="{BB962C8B-B14F-4D97-AF65-F5344CB8AC3E}">
        <p14:creationId xmlns:p14="http://schemas.microsoft.com/office/powerpoint/2010/main" val="147835384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slide(fromRight)">
                                      <p:cBhvr>
                                        <p:cTn id="7" dur="1000"/>
                                        <p:tgtEl>
                                          <p:spTgt spid="9"/>
                                        </p:tgtEl>
                                      </p:cBhvr>
                                    </p:animEffect>
                                  </p:childTnLst>
                                </p:cTn>
                              </p:par>
                            </p:childTnLst>
                          </p:cTn>
                        </p:par>
                        <p:par>
                          <p:cTn id="8" fill="hold">
                            <p:stCondLst>
                              <p:cond delay="3500"/>
                            </p:stCondLst>
                            <p:childTnLst>
                              <p:par>
                                <p:cTn id="9" presetID="55"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strVal val="#ppt_w*0.70"/>
                                          </p:val>
                                        </p:tav>
                                        <p:tav tm="100000">
                                          <p:val>
                                            <p:strVal val="#ppt_w"/>
                                          </p:val>
                                        </p:tav>
                                      </p:tavLst>
                                    </p:anim>
                                    <p:anim calcmode="lin" valueType="num">
                                      <p:cBhvr>
                                        <p:cTn id="12" dur="2000" fill="hold"/>
                                        <p:tgtEl>
                                          <p:spTgt spid="10"/>
                                        </p:tgtEl>
                                        <p:attrNameLst>
                                          <p:attrName>ppt_h</p:attrName>
                                        </p:attrNameLst>
                                      </p:cBhvr>
                                      <p:tavLst>
                                        <p:tav tm="0">
                                          <p:val>
                                            <p:strVal val="#ppt_h"/>
                                          </p:val>
                                        </p:tav>
                                        <p:tav tm="100000">
                                          <p:val>
                                            <p:strVal val="#ppt_h"/>
                                          </p:val>
                                        </p:tav>
                                      </p:tavLst>
                                    </p:anim>
                                    <p:animEffect transition="in" filter="fade">
                                      <p:cBhvr>
                                        <p:cTn id="13" dur="2000"/>
                                        <p:tgtEl>
                                          <p:spTgt spid="10"/>
                                        </p:tgtEl>
                                      </p:cBhvr>
                                    </p:animEffect>
                                  </p:childTnLst>
                                </p:cTn>
                              </p:par>
                            </p:childTnLst>
                          </p:cTn>
                        </p:par>
                        <p:par>
                          <p:cTn id="14" fill="hold">
                            <p:stCondLst>
                              <p:cond delay="10500"/>
                            </p:stCondLst>
                            <p:childTnLst>
                              <p:par>
                                <p:cTn id="15" presetID="5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ppt_w</p:attrName>
                                        </p:attrNameLst>
                                      </p:cBhvr>
                                      <p:tavLst>
                                        <p:tav tm="0">
                                          <p:val>
                                            <p:strVal val="#ppt_w*0.70"/>
                                          </p:val>
                                        </p:tav>
                                        <p:tav tm="100000">
                                          <p:val>
                                            <p:strVal val="#ppt_w"/>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2000"/>
                                        <p:tgtEl>
                                          <p:spTgt spid="2050"/>
                                        </p:tgtEl>
                                      </p:cBhvr>
                                    </p:animEffect>
                                  </p:childTnLst>
                                </p:cTn>
                              </p:par>
                              <p:par>
                                <p:cTn id="25" presetID="12" presetClass="entr" presetSubtype="2" fill="hold"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slide(fromRight)">
                                      <p:cBhvr>
                                        <p:cTn id="2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3" name="2 CuadroTexto"/>
          <p:cNvSpPr txBox="1"/>
          <p:nvPr/>
        </p:nvSpPr>
        <p:spPr>
          <a:xfrm>
            <a:off x="251520" y="188640"/>
            <a:ext cx="5400600" cy="523220"/>
          </a:xfrm>
          <a:prstGeom prst="rect">
            <a:avLst/>
          </a:prstGeom>
          <a:noFill/>
        </p:spPr>
        <p:txBody>
          <a:bodyPr wrap="square" rtlCol="0">
            <a:spAutoFit/>
          </a:bodyPr>
          <a:lstStyle/>
          <a:p>
            <a:r>
              <a:rPr lang="es-ES" sz="2800" b="1" dirty="0" smtClean="0">
                <a:latin typeface="Lucida Handwriting" pitchFamily="66" charset="0"/>
              </a:rPr>
              <a:t>Subgéneros mayores</a:t>
            </a:r>
            <a:endParaRPr lang="es-ES" sz="2800" b="1" dirty="0">
              <a:latin typeface="Lucida Handwriting" pitchFamily="66" charset="0"/>
            </a:endParaRPr>
          </a:p>
        </p:txBody>
      </p:sp>
      <p:sp>
        <p:nvSpPr>
          <p:cNvPr id="4" name="3 Rectángulo redondeado"/>
          <p:cNvSpPr/>
          <p:nvPr/>
        </p:nvSpPr>
        <p:spPr>
          <a:xfrm>
            <a:off x="179512" y="764704"/>
            <a:ext cx="4572000" cy="563701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28575">
            <a:solidFill>
              <a:srgbClr val="0070C0"/>
            </a:solidFill>
          </a:ln>
          <a:scene3d>
            <a:camera prst="orthographicFront"/>
            <a:lightRig rig="threePt" dir="t"/>
          </a:scene3d>
          <a:sp3d>
            <a:bevelT w="114300" prst="hardEdge"/>
          </a:sp3d>
        </p:spPr>
        <p:txBody>
          <a:bodyPr>
            <a:spAutoFit/>
          </a:bodyPr>
          <a:lstStyle/>
          <a:p>
            <a:pPr>
              <a:buFont typeface="Wingdings" pitchFamily="2" charset="2"/>
              <a:buChar char="q"/>
            </a:pPr>
            <a:r>
              <a:rPr lang="es-ES_tradnl" b="1" dirty="0" smtClean="0">
                <a:solidFill>
                  <a:srgbClr val="FF0000"/>
                </a:solidFill>
              </a:rPr>
              <a:t>TRAGEDIA </a:t>
            </a:r>
          </a:p>
          <a:p>
            <a:r>
              <a:rPr lang="es-ES_tradnl" sz="1400" dirty="0" smtClean="0"/>
              <a:t>Se presentan terribles conflictos entre personajes (casi siempre reyes y héroes, pero ya no necesariamente en la época moderna), víctimas de grandes pasiones invencibles. Van hacia su destrucción, muchas veces hacia su muerte, incapaces de corregir su conducta. </a:t>
            </a:r>
            <a:endParaRPr lang="es-ES_tradnl" sz="1600" dirty="0" smtClean="0"/>
          </a:p>
          <a:p>
            <a:pPr>
              <a:buFont typeface="Wingdings" pitchFamily="2" charset="2"/>
              <a:buChar char="q"/>
            </a:pPr>
            <a:r>
              <a:rPr lang="es-ES_tradnl" sz="1600" b="1" dirty="0" smtClean="0">
                <a:solidFill>
                  <a:srgbClr val="FF0000"/>
                </a:solidFill>
              </a:rPr>
              <a:t>COMEDIA: </a:t>
            </a:r>
            <a:endParaRPr lang="es-ES_tradnl" sz="1600" dirty="0" smtClean="0"/>
          </a:p>
          <a:p>
            <a:r>
              <a:rPr lang="es-ES_tradnl" sz="1400" dirty="0" smtClean="0"/>
              <a:t>Se desarrollan conflictos amables, o moderadamente severos, pero casi siempre divertidos.</a:t>
            </a:r>
            <a:r>
              <a:rPr lang="es-ES" sz="1400" dirty="0" smtClean="0"/>
              <a:t> Sus personajes representan los vicios y defectos de los seres humanos, mientras que los conflictos suelen ser presentados como posibles en la vida real. El desenlace de las comedias presenta una solución alegre al conflicto.</a:t>
            </a:r>
          </a:p>
          <a:p>
            <a:pPr>
              <a:buFont typeface="Wingdings" pitchFamily="2" charset="2"/>
              <a:buChar char="q"/>
            </a:pPr>
            <a:r>
              <a:rPr lang="es-ES" sz="1600" b="1" dirty="0" smtClean="0">
                <a:solidFill>
                  <a:srgbClr val="FF0000"/>
                </a:solidFill>
              </a:rPr>
              <a:t>DRAMA O TRAGICOMEDIA </a:t>
            </a:r>
          </a:p>
          <a:p>
            <a:r>
              <a:rPr lang="es-ES" sz="1400" dirty="0" smtClean="0"/>
              <a:t>Combina elementos de las anteriores,  la realidad mostrada es semejante a la de la vida cotidiana . El desenlace puede presentar el triunfo o la derrota del protagonista.</a:t>
            </a:r>
            <a:endParaRPr lang="es-ES_tradnl" sz="1400" dirty="0" smtClean="0"/>
          </a:p>
          <a:p>
            <a:endParaRPr lang="es-ES" dirty="0"/>
          </a:p>
        </p:txBody>
      </p:sp>
      <p:pic>
        <p:nvPicPr>
          <p:cNvPr id="2050" name="Picture 2" descr="https://encrypted-tbn2.google.com/images?q=tbn:ANd9GcTCX11If5MalGzuktY7GOpyiKlESSCxthRIL3p2IG0siCu8GfJDwQ"/>
          <p:cNvPicPr>
            <a:picLocks noChangeAspect="1" noChangeArrowheads="1"/>
          </p:cNvPicPr>
          <p:nvPr/>
        </p:nvPicPr>
        <p:blipFill>
          <a:blip r:embed="rId3" cstate="print">
            <a:clrChange>
              <a:clrFrom>
                <a:srgbClr val="ECEDE7"/>
              </a:clrFrom>
              <a:clrTo>
                <a:srgbClr val="ECEDE7">
                  <a:alpha val="0"/>
                </a:srgbClr>
              </a:clrTo>
            </a:clrChange>
            <a:duotone>
              <a:prstClr val="black"/>
              <a:srgbClr val="002060">
                <a:tint val="45000"/>
                <a:satMod val="400000"/>
              </a:srgbClr>
            </a:duotone>
          </a:blip>
          <a:srcRect l="2083" t="5000" r="4167" b="3750"/>
          <a:stretch>
            <a:fillRect/>
          </a:stretch>
        </p:blipFill>
        <p:spPr bwMode="auto">
          <a:xfrm>
            <a:off x="4860032" y="332656"/>
            <a:ext cx="4104456" cy="6336704"/>
          </a:xfrm>
          <a:prstGeom prst="roundRect">
            <a:avLst/>
          </a:prstGeom>
          <a:noFill/>
        </p:spPr>
      </p:pic>
      <p:pic>
        <p:nvPicPr>
          <p:cNvPr id="2052" name="Picture 4" descr="http://2.bp.blogspot.com/-XTeAHsjMUTI/TyRl149VODI/AAAAAAAAAeE/N9AuJ15XPm0/s1600/Hamletcraneo.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932040" y="188640"/>
            <a:ext cx="4211960" cy="6480720"/>
          </a:xfrm>
          <a:prstGeom prst="roundRect">
            <a:avLst/>
          </a:prstGeom>
          <a:noFill/>
          <a:scene3d>
            <a:camera prst="orthographicFront"/>
            <a:lightRig rig="threePt" dir="t"/>
          </a:scene3d>
          <a:sp3d>
            <a:bevelT prst="slope"/>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lide(from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3000" fill="hold"/>
                                        <p:tgtEl>
                                          <p:spTgt spid="2052"/>
                                        </p:tgtEl>
                                        <p:attrNameLst>
                                          <p:attrName>ppt_w</p:attrName>
                                        </p:attrNameLst>
                                      </p:cBhvr>
                                      <p:tavLst>
                                        <p:tav tm="0">
                                          <p:val>
                                            <p:fltVal val="0"/>
                                          </p:val>
                                        </p:tav>
                                        <p:tav tm="100000">
                                          <p:val>
                                            <p:strVal val="#ppt_w"/>
                                          </p:val>
                                        </p:tav>
                                      </p:tavLst>
                                    </p:anim>
                                    <p:anim calcmode="lin" valueType="num">
                                      <p:cBhvr>
                                        <p:cTn id="25" dur="3000" fill="hold"/>
                                        <p:tgtEl>
                                          <p:spTgt spid="2052"/>
                                        </p:tgtEl>
                                        <p:attrNameLst>
                                          <p:attrName>ppt_h</p:attrName>
                                        </p:attrNameLst>
                                      </p:cBhvr>
                                      <p:tavLst>
                                        <p:tav tm="0">
                                          <p:val>
                                            <p:fltVal val="0"/>
                                          </p:val>
                                        </p:tav>
                                        <p:tav tm="100000">
                                          <p:val>
                                            <p:strVal val="#ppt_h"/>
                                          </p:val>
                                        </p:tav>
                                      </p:tavLst>
                                    </p:anim>
                                    <p:animEffect transition="in" filter="fade">
                                      <p:cBhvr>
                                        <p:cTn id="26" dur="3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
        <p:nvSpPr>
          <p:cNvPr id="5" name="4 CuadroTexto"/>
          <p:cNvSpPr txBox="1"/>
          <p:nvPr/>
        </p:nvSpPr>
        <p:spPr>
          <a:xfrm>
            <a:off x="1402482" y="4951"/>
            <a:ext cx="6984776" cy="523220"/>
          </a:xfrm>
          <a:prstGeom prst="rect">
            <a:avLst/>
          </a:prstGeom>
          <a:noFill/>
        </p:spPr>
        <p:txBody>
          <a:bodyPr wrap="square" rtlCol="0">
            <a:spAutoFit/>
          </a:bodyPr>
          <a:lstStyle/>
          <a:p>
            <a:pPr algn="ctr"/>
            <a:r>
              <a:rPr lang="es-ES" b="1" dirty="0" smtClean="0"/>
              <a:t>  </a:t>
            </a:r>
            <a:r>
              <a:rPr lang="es-ES" sz="2800" b="1" i="1" dirty="0" smtClean="0">
                <a:latin typeface="Lucida Handwriting" panose="03010101010101010101" pitchFamily="66" charset="0"/>
              </a:rPr>
              <a:t>Textos literarios</a:t>
            </a:r>
            <a:endParaRPr lang="es-ES" sz="2800" b="1" i="1" dirty="0">
              <a:latin typeface="Lucida Handwriting" panose="03010101010101010101" pitchFamily="66" charset="0"/>
            </a:endParaRPr>
          </a:p>
        </p:txBody>
      </p:sp>
      <p:sp>
        <p:nvSpPr>
          <p:cNvPr id="7" name="6 CuadroTexto"/>
          <p:cNvSpPr txBox="1"/>
          <p:nvPr/>
        </p:nvSpPr>
        <p:spPr>
          <a:xfrm>
            <a:off x="221863" y="771663"/>
            <a:ext cx="8683179" cy="183880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pPr marL="285750" indent="-285750">
              <a:buFont typeface="Wingdings" panose="05000000000000000000" pitchFamily="2" charset="2"/>
              <a:buChar char="q"/>
            </a:pPr>
            <a:r>
              <a:rPr lang="es-ES" b="1" i="1" dirty="0" smtClean="0"/>
              <a:t>Presentan sucesos ficticios, inventados.</a:t>
            </a:r>
          </a:p>
          <a:p>
            <a:pPr marL="285750" indent="-285750">
              <a:buFont typeface="Wingdings" panose="05000000000000000000" pitchFamily="2" charset="2"/>
              <a:buChar char="q"/>
            </a:pPr>
            <a:r>
              <a:rPr lang="es-ES" b="1" i="1" dirty="0" smtClean="0"/>
              <a:t>Su finalidad es hacer arte con las palabras. Conseguir un placer estético.</a:t>
            </a:r>
            <a:r>
              <a:rPr lang="es-ES" sz="1600" i="1" dirty="0" smtClean="0">
                <a:latin typeface="Lucida Handwriting" panose="03010101010101010101" pitchFamily="66" charset="0"/>
              </a:rPr>
              <a:t>.</a:t>
            </a:r>
            <a:r>
              <a:rPr lang="es-ES" sz="1600" b="1" i="1" dirty="0"/>
              <a:t> </a:t>
            </a:r>
            <a:endParaRPr lang="es-ES" sz="1600" b="1" i="1" dirty="0" smtClean="0"/>
          </a:p>
          <a:p>
            <a:pPr marL="285750" indent="-285750">
              <a:buFont typeface="Wingdings" panose="05000000000000000000" pitchFamily="2" charset="2"/>
              <a:buChar char="q"/>
            </a:pPr>
            <a:r>
              <a:rPr lang="es-ES" sz="1600" b="1" i="1" dirty="0" smtClean="0"/>
              <a:t>Crean </a:t>
            </a:r>
            <a:r>
              <a:rPr lang="es-ES" sz="1600" b="1" i="1" dirty="0"/>
              <a:t>mundos imaginarios por medio de las palabras. </a:t>
            </a:r>
            <a:r>
              <a:rPr lang="es-ES" sz="1600" dirty="0">
                <a:latin typeface="Lucida Handwriting" panose="03010101010101010101" pitchFamily="66" charset="0"/>
              </a:rPr>
              <a:t>(</a:t>
            </a:r>
            <a:r>
              <a:rPr lang="es-ES" sz="1600" i="1" dirty="0">
                <a:latin typeface="Lucida Handwriting" panose="03010101010101010101" pitchFamily="66" charset="0"/>
              </a:rPr>
              <a:t>aunque puedan tener como inspiración la realidad o parecerse a ella)</a:t>
            </a:r>
          </a:p>
          <a:p>
            <a:pPr marL="285750" indent="-285750">
              <a:buFont typeface="Wingdings" panose="05000000000000000000" pitchFamily="2" charset="2"/>
              <a:buChar char="q"/>
            </a:pPr>
            <a:endParaRPr lang="es-ES" sz="1600" dirty="0">
              <a:latin typeface="Lucida Handwriting" panose="03010101010101010101" pitchFamily="66" charset="0"/>
            </a:endParaRPr>
          </a:p>
        </p:txBody>
      </p:sp>
      <p:sp>
        <p:nvSpPr>
          <p:cNvPr id="8" name="7 CuadroTexto"/>
          <p:cNvSpPr txBox="1"/>
          <p:nvPr/>
        </p:nvSpPr>
        <p:spPr>
          <a:xfrm>
            <a:off x="5549192" y="3349138"/>
            <a:ext cx="2939182" cy="102155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pPr marL="285750" indent="-285750">
              <a:buFont typeface="Wingdings" panose="05000000000000000000" pitchFamily="2" charset="2"/>
              <a:buChar char="q"/>
            </a:pPr>
            <a:r>
              <a:rPr lang="es-ES" b="1" dirty="0" smtClean="0">
                <a:latin typeface="+mj-lt"/>
              </a:rPr>
              <a:t>Utilizan una lengua específica: </a:t>
            </a:r>
            <a:r>
              <a:rPr lang="es-ES" i="1" dirty="0" smtClean="0">
                <a:latin typeface="+mj-lt"/>
              </a:rPr>
              <a:t>la lengua literaria</a:t>
            </a:r>
          </a:p>
        </p:txBody>
      </p:sp>
      <p:sp>
        <p:nvSpPr>
          <p:cNvPr id="9" name="8 CuadroTexto"/>
          <p:cNvSpPr txBox="1"/>
          <p:nvPr/>
        </p:nvSpPr>
        <p:spPr>
          <a:xfrm>
            <a:off x="4139952" y="5149387"/>
            <a:ext cx="2232248" cy="13280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b="1" i="1" dirty="0" smtClean="0"/>
              <a:t>Empleo de recursos estilísticos, figuras retóricas.</a:t>
            </a:r>
            <a:endParaRPr lang="es-ES" b="1" i="1" dirty="0"/>
          </a:p>
        </p:txBody>
      </p:sp>
      <p:sp>
        <p:nvSpPr>
          <p:cNvPr id="10" name="9 CuadroTexto"/>
          <p:cNvSpPr txBox="1"/>
          <p:nvPr/>
        </p:nvSpPr>
        <p:spPr>
          <a:xfrm>
            <a:off x="5557514" y="4537648"/>
            <a:ext cx="2448272" cy="369332"/>
          </a:xfrm>
          <a:prstGeom prst="rect">
            <a:avLst/>
          </a:prstGeom>
          <a:noFill/>
        </p:spPr>
        <p:txBody>
          <a:bodyPr wrap="square" rtlCol="0">
            <a:spAutoFit/>
          </a:bodyPr>
          <a:lstStyle/>
          <a:p>
            <a:pPr algn="ctr"/>
            <a:r>
              <a:rPr lang="es-ES" sz="1400" b="1" dirty="0" smtClean="0"/>
              <a:t>MEDIANTE</a:t>
            </a:r>
            <a:r>
              <a:rPr lang="es-ES" dirty="0" smtClean="0"/>
              <a:t> </a:t>
            </a:r>
            <a:endParaRPr lang="es-ES" dirty="0"/>
          </a:p>
        </p:txBody>
      </p:sp>
      <p:sp>
        <p:nvSpPr>
          <p:cNvPr id="11" name="10 CuadroTexto"/>
          <p:cNvSpPr txBox="1"/>
          <p:nvPr/>
        </p:nvSpPr>
        <p:spPr>
          <a:xfrm>
            <a:off x="6794213" y="5149387"/>
            <a:ext cx="2110829" cy="1296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r>
              <a:rPr lang="es-ES" b="1" i="1" dirty="0" smtClean="0"/>
              <a:t>Empleo del verso :</a:t>
            </a:r>
          </a:p>
          <a:p>
            <a:r>
              <a:rPr lang="es-ES" b="1" i="1" dirty="0" smtClean="0"/>
              <a:t>métrica: </a:t>
            </a:r>
            <a:r>
              <a:rPr lang="es-ES" sz="1600" i="1" dirty="0" smtClean="0"/>
              <a:t>rima y estrofas.</a:t>
            </a:r>
          </a:p>
          <a:p>
            <a:endParaRPr lang="es-ES" dirty="0"/>
          </a:p>
        </p:txBody>
      </p:sp>
      <p:sp>
        <p:nvSpPr>
          <p:cNvPr id="12" name="11 Rectángulo redondeado"/>
          <p:cNvSpPr/>
          <p:nvPr/>
        </p:nvSpPr>
        <p:spPr>
          <a:xfrm>
            <a:off x="162879" y="3261389"/>
            <a:ext cx="3561049" cy="129397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01600" prst="riblet"/>
          </a:sp3d>
        </p:spPr>
        <p:txBody>
          <a:bodyPr wrap="square">
            <a:spAutoFit/>
          </a:bodyPr>
          <a:lstStyle/>
          <a:p>
            <a:endParaRPr lang="es-ES" sz="1600" i="1" dirty="0">
              <a:latin typeface="Lucida Handwriting" panose="03010101010101010101" pitchFamily="66" charset="0"/>
            </a:endParaRPr>
          </a:p>
          <a:p>
            <a:pPr marL="285750" indent="-285750">
              <a:buFont typeface="Wingdings" panose="05000000000000000000" pitchFamily="2" charset="2"/>
              <a:buChar char="q"/>
            </a:pPr>
            <a:r>
              <a:rPr lang="es-ES" b="1" i="1" dirty="0"/>
              <a:t>Se organizan en grupos con características </a:t>
            </a:r>
            <a:r>
              <a:rPr lang="es-ES" b="1" i="1" dirty="0" smtClean="0"/>
              <a:t>comunes</a:t>
            </a:r>
            <a:r>
              <a:rPr lang="es-ES" b="1" i="1" dirty="0"/>
              <a:t>.</a:t>
            </a:r>
            <a:endParaRPr lang="es-ES" dirty="0"/>
          </a:p>
        </p:txBody>
      </p:sp>
      <p:cxnSp>
        <p:nvCxnSpPr>
          <p:cNvPr id="14" name="13 Conector recto"/>
          <p:cNvCxnSpPr/>
          <p:nvPr/>
        </p:nvCxnSpPr>
        <p:spPr>
          <a:xfrm>
            <a:off x="3923928" y="69269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716016" y="301892"/>
            <a:ext cx="0" cy="45255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2051720" y="2610464"/>
            <a:ext cx="2511732" cy="65092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563452" y="2643930"/>
            <a:ext cx="2816860" cy="61745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256076" y="4906980"/>
            <a:ext cx="1332148" cy="14560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6588224" y="4906980"/>
            <a:ext cx="1248840" cy="145609"/>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p:cNvCxnSpPr>
            <a:endCxn id="10" idx="0"/>
          </p:cNvCxnSpPr>
          <p:nvPr/>
        </p:nvCxnSpPr>
        <p:spPr>
          <a:xfrm flipH="1">
            <a:off x="6781650" y="4370694"/>
            <a:ext cx="12564" cy="166954"/>
          </a:xfrm>
          <a:prstGeom prst="line">
            <a:avLst/>
          </a:prstGeom>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464716" y="5423831"/>
            <a:ext cx="2376264" cy="102155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r>
              <a:rPr lang="es-ES" dirty="0" smtClean="0"/>
              <a:t>  </a:t>
            </a:r>
            <a:r>
              <a:rPr lang="es-ES" b="1" dirty="0" smtClean="0"/>
              <a:t>Géneros literarios y</a:t>
            </a:r>
          </a:p>
          <a:p>
            <a:r>
              <a:rPr lang="es-ES" b="1" dirty="0"/>
              <a:t> </a:t>
            </a:r>
            <a:r>
              <a:rPr lang="es-ES" b="1" dirty="0" smtClean="0"/>
              <a:t>  subgéneros </a:t>
            </a:r>
            <a:endParaRPr lang="es-ES" b="1" dirty="0"/>
          </a:p>
        </p:txBody>
      </p:sp>
      <p:cxnSp>
        <p:nvCxnSpPr>
          <p:cNvPr id="37" name="36 Conector recto de flecha"/>
          <p:cNvCxnSpPr>
            <a:endCxn id="35" idx="0"/>
          </p:cNvCxnSpPr>
          <p:nvPr/>
        </p:nvCxnSpPr>
        <p:spPr>
          <a:xfrm>
            <a:off x="1652848" y="4537648"/>
            <a:ext cx="0" cy="88618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30146"/>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663408" y="6309320"/>
            <a:ext cx="480592" cy="365125"/>
          </a:xfrm>
        </p:spPr>
        <p:txBody>
          <a:bodyPr/>
          <a:lstStyle/>
          <a:p>
            <a:fld id="{132FADFE-3B8F-471C-ABF0-DBC7717ECBBC}" type="slidenum">
              <a:rPr lang="es-ES" sz="1600" smtClean="0"/>
              <a:pPr/>
              <a:t>20</a:t>
            </a:fld>
            <a:endParaRPr lang="es-ES" sz="1600" dirty="0"/>
          </a:p>
        </p:txBody>
      </p:sp>
      <p:sp>
        <p:nvSpPr>
          <p:cNvPr id="8" name="7 Rectángulo redondeado"/>
          <p:cNvSpPr/>
          <p:nvPr/>
        </p:nvSpPr>
        <p:spPr>
          <a:xfrm>
            <a:off x="0" y="738000"/>
            <a:ext cx="5832648" cy="5940000"/>
          </a:xfrm>
          <a:prstGeom prst="round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a:scene3d>
            <a:camera prst="orthographicFront"/>
            <a:lightRig rig="threePt" dir="t"/>
          </a:scene3d>
          <a:sp3d>
            <a:bevelT w="114300" prst="hardEdge"/>
          </a:sp3d>
        </p:spPr>
        <p:txBody>
          <a:bodyPr wrap="square">
            <a:spAutoFit/>
          </a:bodyPr>
          <a:lstStyle/>
          <a:p>
            <a:pPr>
              <a:buFont typeface="Wingdings" pitchFamily="2" charset="2"/>
              <a:buChar char="q"/>
            </a:pPr>
            <a:r>
              <a:rPr lang="es-ES" sz="1500" b="1" dirty="0" smtClean="0">
                <a:solidFill>
                  <a:srgbClr val="FF0000"/>
                </a:solidFill>
              </a:rPr>
              <a:t>PASO Y ENTREMÉS</a:t>
            </a:r>
          </a:p>
          <a:p>
            <a:r>
              <a:rPr lang="es-ES" sz="1500" dirty="0" smtClean="0"/>
              <a:t>breves piezas teatrales que se representaban en los </a:t>
            </a:r>
            <a:r>
              <a:rPr lang="es-ES" sz="1500" b="1" dirty="0" smtClean="0"/>
              <a:t>entreactos de las obras mayores</a:t>
            </a:r>
            <a:r>
              <a:rPr lang="es-ES" sz="1500" dirty="0" smtClean="0"/>
              <a:t>. Ambos tienen un carácter cómico y representan un ambiente popular. El paso se caracteriza por una mayor simplicidad técnica que el  entremés, donde la acción y los personajes suelen ser más complejos. </a:t>
            </a:r>
          </a:p>
          <a:p>
            <a:pPr>
              <a:buFont typeface="Wingdings" pitchFamily="2" charset="2"/>
              <a:buChar char="q"/>
            </a:pPr>
            <a:r>
              <a:rPr lang="es-ES" sz="1500" b="1" dirty="0" smtClean="0">
                <a:solidFill>
                  <a:srgbClr val="FF0000"/>
                </a:solidFill>
              </a:rPr>
              <a:t>SAINETE</a:t>
            </a:r>
          </a:p>
          <a:p>
            <a:r>
              <a:rPr lang="es-ES" sz="1500" dirty="0" smtClean="0"/>
              <a:t>Pieza  corta (uno o dos actos) de </a:t>
            </a:r>
            <a:r>
              <a:rPr lang="es-ES" sz="1500" b="1" dirty="0" smtClean="0"/>
              <a:t>carácter cómico y costumbrista</a:t>
            </a:r>
            <a:r>
              <a:rPr lang="es-ES" sz="1500" dirty="0" smtClean="0"/>
              <a:t>, que puede estar escrita en verso o prosa. </a:t>
            </a:r>
          </a:p>
          <a:p>
            <a:pPr>
              <a:buFont typeface="Wingdings" pitchFamily="2" charset="2"/>
              <a:buChar char="q"/>
            </a:pPr>
            <a:r>
              <a:rPr lang="es-ES" sz="1500" b="1" dirty="0" smtClean="0">
                <a:solidFill>
                  <a:srgbClr val="FF0000"/>
                </a:solidFill>
              </a:rPr>
              <a:t>FARSA</a:t>
            </a:r>
          </a:p>
          <a:p>
            <a:r>
              <a:rPr lang="es-ES" sz="1500" dirty="0" smtClean="0"/>
              <a:t>obra cómica, breve, y sin otra finalidad que la de hacer reír. Suele tener un marcado carácter satírico o burlesco y se caracteriza por la </a:t>
            </a:r>
            <a:r>
              <a:rPr lang="es-ES" sz="1500" b="1" dirty="0" smtClean="0"/>
              <a:t>exageración de las situaciones</a:t>
            </a:r>
            <a:r>
              <a:rPr lang="es-ES" sz="1500" dirty="0" smtClean="0"/>
              <a:t>. Son textos que se escriben para ser representados bien por actores, bien por muñecos: títeres, marionetas, </a:t>
            </a:r>
            <a:r>
              <a:rPr lang="es-ES" sz="1500" b="1" dirty="0" smtClean="0"/>
              <a:t>guiñol</a:t>
            </a:r>
            <a:r>
              <a:rPr lang="es-ES" sz="1500" dirty="0" smtClean="0"/>
              <a:t>, etc. </a:t>
            </a:r>
          </a:p>
          <a:p>
            <a:pPr>
              <a:buFont typeface="Wingdings" pitchFamily="2" charset="2"/>
              <a:buChar char="q"/>
            </a:pPr>
            <a:r>
              <a:rPr lang="es-ES" sz="1500" b="1" dirty="0" smtClean="0">
                <a:solidFill>
                  <a:srgbClr val="FF0000"/>
                </a:solidFill>
              </a:rPr>
              <a:t>AUTO SACRAMENTAL</a:t>
            </a:r>
          </a:p>
          <a:p>
            <a:r>
              <a:rPr lang="es-ES" sz="1500" b="1" dirty="0" smtClean="0"/>
              <a:t>obra religiosa</a:t>
            </a:r>
            <a:r>
              <a:rPr lang="es-ES" sz="1500" dirty="0" smtClean="0"/>
              <a:t> desarrollada en </a:t>
            </a:r>
            <a:r>
              <a:rPr lang="es-ES" sz="1500" b="1" dirty="0" smtClean="0"/>
              <a:t>un acto</a:t>
            </a:r>
            <a:r>
              <a:rPr lang="es-ES" sz="1500" dirty="0" smtClean="0"/>
              <a:t> y escrita </a:t>
            </a:r>
            <a:r>
              <a:rPr lang="es-ES" sz="1500" b="1" dirty="0" smtClean="0"/>
              <a:t>en verso</a:t>
            </a:r>
            <a:r>
              <a:rPr lang="es-ES" sz="1500" dirty="0" smtClean="0"/>
              <a:t> que se representaba en la fiesta del Corpus: La trama adopta la forma de alegoría, es decir, aparecen en escena figuras simbólicas como el Mal, el Diablo, la Libertad, la Guerra, la Ambición, el Desengaño, etc. </a:t>
            </a:r>
          </a:p>
          <a:p>
            <a:endParaRPr lang="es-ES" sz="1500"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 </a:t>
            </a:r>
            <a:br>
              <a:rPr lang="es-ES" dirty="0" smtClean="0"/>
            </a:br>
            <a:endParaRPr lang="es-ES" dirty="0" smtClean="0"/>
          </a:p>
          <a:p>
            <a:endParaRPr lang="es-ES" dirty="0"/>
          </a:p>
        </p:txBody>
      </p:sp>
      <p:pic>
        <p:nvPicPr>
          <p:cNvPr id="46088" name="Picture 8" descr="http://w220.photobucket.com/albums/dd74/territorioradesV/EXPOLISBOA0901PHOTOBUCKET.jpg"/>
          <p:cNvPicPr>
            <a:picLocks noChangeAspect="1" noChangeArrowheads="1"/>
          </p:cNvPicPr>
          <p:nvPr/>
        </p:nvPicPr>
        <p:blipFill>
          <a:blip r:embed="rId3" cstate="print">
            <a:clrChange>
              <a:clrFrom>
                <a:srgbClr val="FEFEFE"/>
              </a:clrFrom>
              <a:clrTo>
                <a:srgbClr val="FEFEFE">
                  <a:alpha val="0"/>
                </a:srgbClr>
              </a:clrTo>
            </a:clrChange>
            <a:duotone>
              <a:prstClr val="black"/>
              <a:srgbClr val="7030A0">
                <a:tint val="45000"/>
                <a:satMod val="400000"/>
              </a:srgbClr>
            </a:duotone>
          </a:blip>
          <a:srcRect/>
          <a:stretch>
            <a:fillRect/>
          </a:stretch>
        </p:blipFill>
        <p:spPr bwMode="auto">
          <a:xfrm>
            <a:off x="5004048" y="188640"/>
            <a:ext cx="4788024" cy="6858000"/>
          </a:xfrm>
          <a:prstGeom prst="rect">
            <a:avLst/>
          </a:prstGeom>
          <a:noFill/>
        </p:spPr>
      </p:pic>
      <p:sp>
        <p:nvSpPr>
          <p:cNvPr id="12" name="11 CuadroTexto"/>
          <p:cNvSpPr txBox="1"/>
          <p:nvPr/>
        </p:nvSpPr>
        <p:spPr>
          <a:xfrm>
            <a:off x="251520" y="188640"/>
            <a:ext cx="5400600" cy="523220"/>
          </a:xfrm>
          <a:prstGeom prst="rect">
            <a:avLst/>
          </a:prstGeom>
          <a:noFill/>
        </p:spPr>
        <p:txBody>
          <a:bodyPr wrap="square" rtlCol="0">
            <a:spAutoFit/>
          </a:bodyPr>
          <a:lstStyle/>
          <a:p>
            <a:r>
              <a:rPr lang="es-ES" sz="2800" b="1" dirty="0" smtClean="0">
                <a:latin typeface="Lucida Handwriting" pitchFamily="66" charset="0"/>
              </a:rPr>
              <a:t>Subgéneros menores</a:t>
            </a:r>
            <a:endParaRPr lang="es-ES" sz="2800" b="1" dirty="0">
              <a:latin typeface="Lucida Handwriting"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slide(fromRight)">
                                      <p:cBhvr>
                                        <p:cTn id="7" dur="2000"/>
                                        <p:tgtEl>
                                          <p:spTgt spid="12"/>
                                        </p:tgtEl>
                                      </p:cBhvr>
                                    </p:animEffect>
                                  </p:childTnLst>
                                </p:cTn>
                              </p:par>
                            </p:childTnLst>
                          </p:cTn>
                        </p:par>
                        <p:par>
                          <p:cTn id="8" fill="hold">
                            <p:stCondLst>
                              <p:cond delay="52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strVal val="#ppt_w*0.70"/>
                                          </p:val>
                                        </p:tav>
                                        <p:tav tm="100000">
                                          <p:val>
                                            <p:strVal val="#ppt_w"/>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088"/>
                                        </p:tgtEl>
                                        <p:attrNameLst>
                                          <p:attrName>style.visibility</p:attrName>
                                        </p:attrNameLst>
                                      </p:cBhvr>
                                      <p:to>
                                        <p:strVal val="visible"/>
                                      </p:to>
                                    </p:set>
                                    <p:animEffect transition="in" filter="fade">
                                      <p:cBhvr>
                                        <p:cTn id="18" dur="2000"/>
                                        <p:tgtEl>
                                          <p:spTgt spid="46088"/>
                                        </p:tgtEl>
                                      </p:cBhvr>
                                    </p:animEffect>
                                  </p:childTnLst>
                                </p:cTn>
                              </p:par>
                            </p:childTnLst>
                          </p:cTn>
                        </p:par>
                        <p:par>
                          <p:cTn id="19" fill="hold">
                            <p:stCondLst>
                              <p:cond delay="2000"/>
                            </p:stCondLst>
                            <p:childTnLst>
                              <p:par>
                                <p:cTn id="20" presetID="24" presetClass="path" presetSubtype="0" accel="50000" decel="50000" fill="hold" nodeType="afterEffect">
                                  <p:stCondLst>
                                    <p:cond delay="0"/>
                                  </p:stCondLst>
                                  <p:childTnLst>
                                    <p:animMotion origin="layout" path="M 0 0  C 0.023 0.00133  0.042 0.012  0.052 0.028  L 0.075 0.06533  C 0.08 0.07333  0.088 0.07733  0.098 0.07733  C 0.112 0.07733  0.124 0.06667  0.125 0.05067  C 0.124 0.03733  0.112 0.02533  0.098 0.02533  C 0.088 0.02533  0.08 0.03067  0.075 0.03733  L 0.052 0.07467  C 0.042 0.09067  0.023 0.10133  0 0.10267  C -0.023 0.10133  -0.042 0.09067  -0.052 0.07467  L -0.075 0.03733  C -0.08 0.03067  -0.088 0.02533  -0.098 0.02533  C -0.112 0.02533  -0.124 0.03733  -0.125 0.05067  C -0.124 0.06667  -0.112 0.07733  -0.098 0.07733  C -0.088 0.07733  -0.08 0.07333  -0.075 0.06533  L -0.052 0.028  C -0.042 0.012  -0.023 0.00133  0 0  Z" pathEditMode="relative" ptsTypes="">
                                      <p:cBhvr>
                                        <p:cTn id="21" dur="3000" fill="hold"/>
                                        <p:tgtEl>
                                          <p:spTgt spid="460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pic>
        <p:nvPicPr>
          <p:cNvPr id="52226" name="Picture 2" descr="http://www.jccanalda.es/jccanalda_doc/jccanalda_alcala/artic-alcala/artic-restauraciones/graficos_restauraciones/corralcomedias-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6" name="Picture 6" descr="https://lh5.googleusercontent.com/-YcJrAIHqNHk/TYiVY_8Bc3I/AAAAAAAAA1s/FRGI3N_N7Bg/s320/king+lear+poster3.jpg"/>
          <p:cNvPicPr>
            <a:picLocks noChangeAspect="1" noChangeArrowheads="1"/>
          </p:cNvPicPr>
          <p:nvPr/>
        </p:nvPicPr>
        <p:blipFill>
          <a:blip r:embed="rId4" cstate="print">
            <a:duotone>
              <a:prstClr val="black"/>
              <a:srgbClr val="002060">
                <a:tint val="45000"/>
                <a:satMod val="400000"/>
              </a:srgbClr>
            </a:duotone>
          </a:blip>
          <a:stretch>
            <a:fillRect/>
          </a:stretch>
        </p:blipFill>
        <p:spPr bwMode="auto">
          <a:xfrm>
            <a:off x="0" y="0"/>
            <a:ext cx="9144000" cy="6858000"/>
          </a:xfrm>
          <a:prstGeom prst="rect">
            <a:avLst/>
          </a:prstGeom>
          <a:noFill/>
          <a:ln>
            <a:noFill/>
          </a:ln>
        </p:spPr>
      </p:pic>
      <p:pic>
        <p:nvPicPr>
          <p:cNvPr id="52232" name="Picture 8" descr="http://bibliotecadigital.ilce.edu.mx/sites/colibri/cuentos/indepen/img/47b.jpg"/>
          <p:cNvPicPr>
            <a:picLocks noChangeAspect="1" noChangeArrowheads="1"/>
          </p:cNvPicPr>
          <p:nvPr/>
        </p:nvPicPr>
        <p:blipFill>
          <a:blip r:embed="rId5" cstate="print">
            <a:duotone>
              <a:prstClr val="black"/>
              <a:srgbClr val="FFFF00">
                <a:tint val="45000"/>
                <a:satMod val="400000"/>
              </a:srgbClr>
            </a:duotone>
          </a:blip>
          <a:srcRect/>
          <a:stretch>
            <a:fillRect/>
          </a:stretch>
        </p:blipFill>
        <p:spPr bwMode="auto">
          <a:xfrm>
            <a:off x="0" y="0"/>
            <a:ext cx="9144000" cy="6858000"/>
          </a:xfrm>
          <a:prstGeom prst="rect">
            <a:avLst/>
          </a:prstGeom>
          <a:noFill/>
        </p:spPr>
      </p:pic>
      <p:pic>
        <p:nvPicPr>
          <p:cNvPr id="52234" name="Picture 10" descr="http://www.vecinoscerdanyola.org/wp-content/uploads/2011/04/teatro1.jpg"/>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3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2232"/>
                                        </p:tgtEl>
                                        <p:attrNameLst>
                                          <p:attrName>style.visibility</p:attrName>
                                        </p:attrNameLst>
                                      </p:cBhvr>
                                      <p:to>
                                        <p:strVal val="visible"/>
                                      </p:to>
                                    </p:set>
                                    <p:anim calcmode="lin" valueType="num">
                                      <p:cBhvr>
                                        <p:cTn id="17" dur="3000" fill="hold"/>
                                        <p:tgtEl>
                                          <p:spTgt spid="52232"/>
                                        </p:tgtEl>
                                        <p:attrNameLst>
                                          <p:attrName>ppt_w</p:attrName>
                                        </p:attrNameLst>
                                      </p:cBhvr>
                                      <p:tavLst>
                                        <p:tav tm="0">
                                          <p:val>
                                            <p:fltVal val="0"/>
                                          </p:val>
                                        </p:tav>
                                        <p:tav tm="100000">
                                          <p:val>
                                            <p:strVal val="#ppt_w"/>
                                          </p:val>
                                        </p:tav>
                                      </p:tavLst>
                                    </p:anim>
                                    <p:anim calcmode="lin" valueType="num">
                                      <p:cBhvr>
                                        <p:cTn id="18" dur="3000" fill="hold"/>
                                        <p:tgtEl>
                                          <p:spTgt spid="52232"/>
                                        </p:tgtEl>
                                        <p:attrNameLst>
                                          <p:attrName>ppt_h</p:attrName>
                                        </p:attrNameLst>
                                      </p:cBhvr>
                                      <p:tavLst>
                                        <p:tav tm="0">
                                          <p:val>
                                            <p:fltVal val="0"/>
                                          </p:val>
                                        </p:tav>
                                        <p:tav tm="100000">
                                          <p:val>
                                            <p:strVal val="#ppt_h"/>
                                          </p:val>
                                        </p:tav>
                                      </p:tavLst>
                                    </p:anim>
                                    <p:animEffect transition="in" filter="fade">
                                      <p:cBhvr>
                                        <p:cTn id="19" dur="3000"/>
                                        <p:tgtEl>
                                          <p:spTgt spid="5223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2234"/>
                                        </p:tgtEl>
                                        <p:attrNameLst>
                                          <p:attrName>style.visibility</p:attrName>
                                        </p:attrNameLst>
                                      </p:cBhvr>
                                      <p:to>
                                        <p:strVal val="visible"/>
                                      </p:to>
                                    </p:set>
                                    <p:animEffect transition="in" filter="blinds(horizontal)">
                                      <p:cBhvr>
                                        <p:cTn id="24" dur="50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
        <p:nvSpPr>
          <p:cNvPr id="5" name="4 CuadroTexto"/>
          <p:cNvSpPr txBox="1"/>
          <p:nvPr/>
        </p:nvSpPr>
        <p:spPr>
          <a:xfrm>
            <a:off x="179512" y="0"/>
            <a:ext cx="8640960" cy="707886"/>
          </a:xfrm>
          <a:prstGeom prst="rect">
            <a:avLst/>
          </a:prstGeom>
          <a:noFill/>
        </p:spPr>
        <p:txBody>
          <a:bodyPr wrap="square" rtlCol="0">
            <a:spAutoFit/>
          </a:bodyPr>
          <a:lstStyle/>
          <a:p>
            <a:r>
              <a:rPr lang="es-ES" sz="4000" b="1" spc="300" dirty="0" smtClean="0">
                <a:latin typeface="Lucida Handwriting" pitchFamily="66" charset="0"/>
              </a:rPr>
              <a:t>G</a:t>
            </a:r>
            <a:r>
              <a:rPr lang="es-ES" sz="3200" b="1" spc="300" dirty="0" smtClean="0">
                <a:latin typeface="Lucida Handwriting" pitchFamily="66" charset="0"/>
              </a:rPr>
              <a:t>énero narrativo 3.</a:t>
            </a:r>
            <a:endParaRPr lang="es-ES" sz="3200" b="1" spc="300" dirty="0">
              <a:latin typeface="Lucida Handwriting" pitchFamily="66" charset="0"/>
            </a:endParaRPr>
          </a:p>
        </p:txBody>
      </p:sp>
      <p:sp>
        <p:nvSpPr>
          <p:cNvPr id="6" name="5 CuadroTexto"/>
          <p:cNvSpPr txBox="1"/>
          <p:nvPr/>
        </p:nvSpPr>
        <p:spPr>
          <a:xfrm>
            <a:off x="323528" y="620688"/>
            <a:ext cx="8208912" cy="715089"/>
          </a:xfrm>
          <a:prstGeom prst="round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r>
              <a:rPr lang="es-ES" dirty="0" smtClean="0"/>
              <a:t>Relato de unos hechos </a:t>
            </a:r>
            <a:r>
              <a:rPr lang="es-ES" b="1" dirty="0" smtClean="0"/>
              <a:t>ficticios</a:t>
            </a:r>
            <a:r>
              <a:rPr lang="es-ES" dirty="0" smtClean="0"/>
              <a:t> protagonizados por unos personajes en un tiempo y un espacio determinados.</a:t>
            </a:r>
            <a:endParaRPr lang="es-ES" dirty="0"/>
          </a:p>
        </p:txBody>
      </p:sp>
      <p:sp>
        <p:nvSpPr>
          <p:cNvPr id="7" name="6 CuadroTexto"/>
          <p:cNvSpPr txBox="1"/>
          <p:nvPr/>
        </p:nvSpPr>
        <p:spPr>
          <a:xfrm>
            <a:off x="179512" y="3573016"/>
            <a:ext cx="2376263" cy="1021556"/>
          </a:xfrm>
          <a:prstGeom prst="round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s-ES" b="1" dirty="0" smtClean="0"/>
              <a:t>ELEMENTOS</a:t>
            </a:r>
          </a:p>
          <a:p>
            <a:pPr algn="ctr"/>
            <a:r>
              <a:rPr lang="es-ES" b="1" dirty="0" smtClean="0"/>
              <a:t>De  la</a:t>
            </a:r>
          </a:p>
          <a:p>
            <a:pPr algn="ctr"/>
            <a:r>
              <a:rPr lang="es-ES" b="1" dirty="0" smtClean="0"/>
              <a:t>narración</a:t>
            </a:r>
            <a:endParaRPr lang="es-ES" b="1" dirty="0"/>
          </a:p>
        </p:txBody>
      </p:sp>
      <p:sp>
        <p:nvSpPr>
          <p:cNvPr id="16" name="15 Abrir llave"/>
          <p:cNvSpPr/>
          <p:nvPr/>
        </p:nvSpPr>
        <p:spPr>
          <a:xfrm>
            <a:off x="2123728" y="1484784"/>
            <a:ext cx="864096" cy="3096344"/>
          </a:xfrm>
          <a:prstGeom prst="leftBrace">
            <a:avLst>
              <a:gd name="adj1" fmla="val 8958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18 Cerrar llave"/>
          <p:cNvSpPr/>
          <p:nvPr/>
        </p:nvSpPr>
        <p:spPr>
          <a:xfrm>
            <a:off x="2051720" y="1412776"/>
            <a:ext cx="1296144" cy="4968552"/>
          </a:xfrm>
          <a:prstGeom prst="rightBrace">
            <a:avLst>
              <a:gd name="adj1" fmla="val 8333"/>
              <a:gd name="adj2" fmla="val 54002"/>
            </a:avLst>
          </a:prstGeom>
          <a:ln w="38100">
            <a:solidFill>
              <a:schemeClr val="tx1"/>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3059832" y="1628800"/>
            <a:ext cx="1512168" cy="408623"/>
          </a:xfrm>
          <a:prstGeom prst="roundRect">
            <a:avLst/>
          </a:prstGeom>
          <a:solidFill>
            <a:schemeClr val="accent4">
              <a:lumMod val="40000"/>
              <a:lumOff val="60000"/>
            </a:schemeClr>
          </a:solidFill>
          <a:ln>
            <a:solidFill>
              <a:schemeClr val="tx1"/>
            </a:solidFill>
          </a:ln>
        </p:spPr>
        <p:txBody>
          <a:bodyPr wrap="square" rtlCol="0">
            <a:spAutoFit/>
          </a:bodyPr>
          <a:lstStyle/>
          <a:p>
            <a:r>
              <a:rPr lang="es-ES" b="1" dirty="0" smtClean="0"/>
              <a:t>Narrador</a:t>
            </a:r>
            <a:r>
              <a:rPr lang="es-ES" dirty="0" smtClean="0"/>
              <a:t> </a:t>
            </a:r>
            <a:endParaRPr lang="es-ES" dirty="0"/>
          </a:p>
        </p:txBody>
      </p:sp>
      <p:sp>
        <p:nvSpPr>
          <p:cNvPr id="21" name="20 CuadroTexto"/>
          <p:cNvSpPr txBox="1"/>
          <p:nvPr/>
        </p:nvSpPr>
        <p:spPr>
          <a:xfrm>
            <a:off x="3131840" y="2636912"/>
            <a:ext cx="1512168" cy="401479"/>
          </a:xfrm>
          <a:prstGeom prst="snip1Rect">
            <a:avLst/>
          </a:prstGeom>
          <a:solidFill>
            <a:schemeClr val="accent4">
              <a:lumMod val="40000"/>
              <a:lumOff val="60000"/>
            </a:schemeClr>
          </a:solidFill>
          <a:ln>
            <a:solidFill>
              <a:schemeClr val="tx1"/>
            </a:solidFill>
          </a:ln>
        </p:spPr>
        <p:txBody>
          <a:bodyPr wrap="square" rtlCol="0">
            <a:spAutoFit/>
          </a:bodyPr>
          <a:lstStyle/>
          <a:p>
            <a:r>
              <a:rPr lang="es-ES" b="1" dirty="0" smtClean="0"/>
              <a:t>Personajes</a:t>
            </a:r>
            <a:r>
              <a:rPr lang="es-ES" dirty="0" smtClean="0"/>
              <a:t> </a:t>
            </a:r>
            <a:endParaRPr lang="es-ES" dirty="0"/>
          </a:p>
        </p:txBody>
      </p:sp>
      <p:sp>
        <p:nvSpPr>
          <p:cNvPr id="22" name="21 CuadroTexto"/>
          <p:cNvSpPr txBox="1"/>
          <p:nvPr/>
        </p:nvSpPr>
        <p:spPr>
          <a:xfrm>
            <a:off x="2987824" y="3573016"/>
            <a:ext cx="1656184" cy="401479"/>
          </a:xfrm>
          <a:prstGeom prst="snip1Rect">
            <a:avLst/>
          </a:prstGeom>
          <a:solidFill>
            <a:schemeClr val="accent4">
              <a:lumMod val="40000"/>
              <a:lumOff val="60000"/>
            </a:schemeClr>
          </a:solidFill>
          <a:ln>
            <a:solidFill>
              <a:schemeClr val="tx1"/>
            </a:solidFill>
          </a:ln>
        </p:spPr>
        <p:txBody>
          <a:bodyPr wrap="square" rtlCol="0">
            <a:spAutoFit/>
          </a:bodyPr>
          <a:lstStyle/>
          <a:p>
            <a:r>
              <a:rPr lang="es-ES" b="1" dirty="0" smtClean="0"/>
              <a:t>Marco</a:t>
            </a:r>
            <a:r>
              <a:rPr lang="es-ES" dirty="0" smtClean="0"/>
              <a:t> </a:t>
            </a:r>
            <a:endParaRPr lang="es-ES" dirty="0"/>
          </a:p>
        </p:txBody>
      </p:sp>
      <p:sp>
        <p:nvSpPr>
          <p:cNvPr id="25" name="24 CuadroTexto"/>
          <p:cNvSpPr txBox="1"/>
          <p:nvPr/>
        </p:nvSpPr>
        <p:spPr>
          <a:xfrm>
            <a:off x="3059832" y="4941168"/>
            <a:ext cx="1512168" cy="401479"/>
          </a:xfrm>
          <a:prstGeom prst="snip1Rect">
            <a:avLst/>
          </a:prstGeom>
          <a:solidFill>
            <a:schemeClr val="accent4">
              <a:lumMod val="40000"/>
              <a:lumOff val="60000"/>
            </a:schemeClr>
          </a:solidFill>
          <a:ln>
            <a:solidFill>
              <a:schemeClr val="tx1"/>
            </a:solidFill>
          </a:ln>
        </p:spPr>
        <p:txBody>
          <a:bodyPr wrap="square" rtlCol="0">
            <a:spAutoFit/>
          </a:bodyPr>
          <a:lstStyle/>
          <a:p>
            <a:r>
              <a:rPr lang="es-ES" b="1" dirty="0" smtClean="0"/>
              <a:t>Estructura</a:t>
            </a:r>
            <a:r>
              <a:rPr lang="es-ES" dirty="0" smtClean="0"/>
              <a:t> </a:t>
            </a:r>
            <a:endParaRPr lang="es-ES" dirty="0"/>
          </a:p>
        </p:txBody>
      </p:sp>
      <p:sp>
        <p:nvSpPr>
          <p:cNvPr id="26" name="25 CuadroTexto"/>
          <p:cNvSpPr txBox="1"/>
          <p:nvPr/>
        </p:nvSpPr>
        <p:spPr>
          <a:xfrm>
            <a:off x="3059832" y="5877272"/>
            <a:ext cx="1512168" cy="401479"/>
          </a:xfrm>
          <a:prstGeom prst="snip1Rect">
            <a:avLst/>
          </a:prstGeom>
          <a:solidFill>
            <a:schemeClr val="accent4">
              <a:lumMod val="40000"/>
              <a:lumOff val="60000"/>
            </a:schemeClr>
          </a:solidFill>
          <a:ln>
            <a:solidFill>
              <a:schemeClr val="tx1"/>
            </a:solidFill>
          </a:ln>
        </p:spPr>
        <p:txBody>
          <a:bodyPr wrap="square" rtlCol="0">
            <a:spAutoFit/>
          </a:bodyPr>
          <a:lstStyle/>
          <a:p>
            <a:r>
              <a:rPr lang="es-ES" b="1" dirty="0" smtClean="0"/>
              <a:t>Acción</a:t>
            </a:r>
            <a:r>
              <a:rPr lang="es-ES" dirty="0" smtClean="0"/>
              <a:t> </a:t>
            </a:r>
            <a:endParaRPr lang="es-ES" dirty="0"/>
          </a:p>
        </p:txBody>
      </p:sp>
      <p:sp>
        <p:nvSpPr>
          <p:cNvPr id="27" name="26 CuadroTexto"/>
          <p:cNvSpPr txBox="1"/>
          <p:nvPr/>
        </p:nvSpPr>
        <p:spPr>
          <a:xfrm>
            <a:off x="5148064" y="1556792"/>
            <a:ext cx="3348880" cy="715089"/>
          </a:xfrm>
          <a:prstGeom prst="roundRect">
            <a:avLst/>
          </a:prstGeom>
          <a:solidFill>
            <a:schemeClr val="accent1"/>
          </a:solidFill>
          <a:ln>
            <a:solidFill>
              <a:schemeClr val="tx1"/>
            </a:solidFill>
          </a:ln>
        </p:spPr>
        <p:txBody>
          <a:bodyPr wrap="square" rtlCol="0">
            <a:spAutoFit/>
          </a:bodyPr>
          <a:lstStyle/>
          <a:p>
            <a:r>
              <a:rPr lang="es-ES" dirty="0" smtClean="0"/>
              <a:t>Externo  en  3ª persona. </a:t>
            </a:r>
          </a:p>
          <a:p>
            <a:r>
              <a:rPr lang="es-ES" dirty="0" smtClean="0"/>
              <a:t>Interno    en 1ª persona</a:t>
            </a:r>
            <a:endParaRPr lang="es-ES" dirty="0"/>
          </a:p>
        </p:txBody>
      </p:sp>
      <p:sp>
        <p:nvSpPr>
          <p:cNvPr id="28" name="27 CuadroTexto"/>
          <p:cNvSpPr txBox="1"/>
          <p:nvPr/>
        </p:nvSpPr>
        <p:spPr>
          <a:xfrm>
            <a:off x="5220072" y="2492896"/>
            <a:ext cx="2952328" cy="715089"/>
          </a:xfrm>
          <a:prstGeom prst="roundRect">
            <a:avLst/>
          </a:prstGeom>
          <a:solidFill>
            <a:schemeClr val="accent1"/>
          </a:solidFill>
          <a:ln>
            <a:solidFill>
              <a:schemeClr val="tx1">
                <a:lumMod val="50000"/>
                <a:lumOff val="50000"/>
              </a:schemeClr>
            </a:solidFill>
          </a:ln>
        </p:spPr>
        <p:txBody>
          <a:bodyPr wrap="square" rtlCol="0">
            <a:spAutoFit/>
          </a:bodyPr>
          <a:lstStyle/>
          <a:p>
            <a:pPr algn="ctr"/>
            <a:r>
              <a:rPr lang="es-ES" dirty="0" smtClean="0"/>
              <a:t>Principales</a:t>
            </a:r>
          </a:p>
          <a:p>
            <a:pPr algn="ctr"/>
            <a:r>
              <a:rPr lang="es-ES" dirty="0" smtClean="0"/>
              <a:t>Secundarios </a:t>
            </a:r>
            <a:endParaRPr lang="es-ES" dirty="0"/>
          </a:p>
        </p:txBody>
      </p:sp>
      <p:sp>
        <p:nvSpPr>
          <p:cNvPr id="29" name="28 CuadroTexto"/>
          <p:cNvSpPr txBox="1"/>
          <p:nvPr/>
        </p:nvSpPr>
        <p:spPr>
          <a:xfrm>
            <a:off x="5220072" y="3501008"/>
            <a:ext cx="2952328" cy="715089"/>
          </a:xfrm>
          <a:prstGeom prst="roundRect">
            <a:avLst/>
          </a:prstGeom>
          <a:solidFill>
            <a:schemeClr val="accent1"/>
          </a:solidFill>
          <a:ln>
            <a:solidFill>
              <a:schemeClr val="tx1"/>
            </a:solidFill>
          </a:ln>
        </p:spPr>
        <p:txBody>
          <a:bodyPr wrap="square" rtlCol="0">
            <a:spAutoFit/>
          </a:bodyPr>
          <a:lstStyle/>
          <a:p>
            <a:pPr algn="ctr"/>
            <a:r>
              <a:rPr lang="es-ES" dirty="0" smtClean="0"/>
              <a:t>Espacio </a:t>
            </a:r>
          </a:p>
          <a:p>
            <a:pPr algn="ctr"/>
            <a:r>
              <a:rPr lang="es-ES" dirty="0" smtClean="0"/>
              <a:t>Tiempo </a:t>
            </a:r>
            <a:endParaRPr lang="es-ES" dirty="0"/>
          </a:p>
        </p:txBody>
      </p:sp>
      <p:sp>
        <p:nvSpPr>
          <p:cNvPr id="30" name="29 CuadroTexto"/>
          <p:cNvSpPr txBox="1"/>
          <p:nvPr/>
        </p:nvSpPr>
        <p:spPr>
          <a:xfrm>
            <a:off x="5148064" y="4653136"/>
            <a:ext cx="3024336" cy="900000"/>
          </a:xfrm>
          <a:prstGeom prst="roundRect">
            <a:avLst/>
          </a:prstGeom>
          <a:solidFill>
            <a:schemeClr val="accent1"/>
          </a:solidFill>
          <a:ln>
            <a:solidFill>
              <a:schemeClr val="tx1"/>
            </a:solidFill>
          </a:ln>
        </p:spPr>
        <p:txBody>
          <a:bodyPr wrap="square" rtlCol="0">
            <a:spAutoFit/>
          </a:bodyPr>
          <a:lstStyle/>
          <a:p>
            <a:pPr algn="ctr"/>
            <a:r>
              <a:rPr lang="es-ES" dirty="0" smtClean="0"/>
              <a:t>Planteamiento</a:t>
            </a:r>
          </a:p>
          <a:p>
            <a:pPr algn="ctr"/>
            <a:r>
              <a:rPr lang="es-ES" dirty="0" smtClean="0"/>
              <a:t>Nudo </a:t>
            </a:r>
          </a:p>
          <a:p>
            <a:pPr algn="ctr"/>
            <a:r>
              <a:rPr lang="es-ES" dirty="0" smtClean="0"/>
              <a:t>Desenlace</a:t>
            </a:r>
          </a:p>
          <a:p>
            <a:endParaRPr lang="es-ES" dirty="0"/>
          </a:p>
        </p:txBody>
      </p:sp>
      <p:sp>
        <p:nvSpPr>
          <p:cNvPr id="31" name="30 CuadroTexto"/>
          <p:cNvSpPr txBox="1"/>
          <p:nvPr/>
        </p:nvSpPr>
        <p:spPr>
          <a:xfrm>
            <a:off x="5220072" y="5805264"/>
            <a:ext cx="2952328" cy="715089"/>
          </a:xfrm>
          <a:prstGeom prst="roundRect">
            <a:avLst/>
          </a:prstGeom>
          <a:solidFill>
            <a:schemeClr val="accent1"/>
          </a:solidFill>
          <a:ln w="9525">
            <a:solidFill>
              <a:schemeClr val="tx1"/>
            </a:solidFill>
          </a:ln>
        </p:spPr>
        <p:txBody>
          <a:bodyPr wrap="square" rtlCol="0">
            <a:spAutoFit/>
          </a:bodyPr>
          <a:lstStyle/>
          <a:p>
            <a:pPr algn="ctr"/>
            <a:r>
              <a:rPr lang="es-ES" dirty="0" smtClean="0"/>
              <a:t>Argumento </a:t>
            </a:r>
          </a:p>
          <a:p>
            <a:pPr algn="ctr"/>
            <a:r>
              <a:rPr lang="es-ES" dirty="0" smtClean="0"/>
              <a:t>Trama </a:t>
            </a:r>
            <a:endParaRPr lang="es-ES" dirty="0"/>
          </a:p>
        </p:txBody>
      </p:sp>
      <p:sp>
        <p:nvSpPr>
          <p:cNvPr id="35" name="34 Cerrar llave"/>
          <p:cNvSpPr/>
          <p:nvPr/>
        </p:nvSpPr>
        <p:spPr>
          <a:xfrm>
            <a:off x="4499992" y="1412776"/>
            <a:ext cx="504056" cy="864096"/>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35 Cerrar llave"/>
          <p:cNvSpPr/>
          <p:nvPr/>
        </p:nvSpPr>
        <p:spPr>
          <a:xfrm>
            <a:off x="4572000" y="4653136"/>
            <a:ext cx="504056" cy="864096"/>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36 Cerrar llave"/>
          <p:cNvSpPr/>
          <p:nvPr/>
        </p:nvSpPr>
        <p:spPr>
          <a:xfrm>
            <a:off x="4572000" y="3356992"/>
            <a:ext cx="504056" cy="864096"/>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37 Cerrar llave"/>
          <p:cNvSpPr/>
          <p:nvPr/>
        </p:nvSpPr>
        <p:spPr>
          <a:xfrm>
            <a:off x="4572000" y="2348880"/>
            <a:ext cx="504056" cy="864096"/>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Cerrar llave"/>
          <p:cNvSpPr/>
          <p:nvPr/>
        </p:nvSpPr>
        <p:spPr>
          <a:xfrm>
            <a:off x="4644008" y="5661248"/>
            <a:ext cx="504056" cy="864096"/>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slide(from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1"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slide(fromRigh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lide(fromBottom)">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1000" fill="hold"/>
                                        <p:tgtEl>
                                          <p:spTgt spid="35"/>
                                        </p:tgtEl>
                                        <p:attrNameLst>
                                          <p:attrName>ppt_w</p:attrName>
                                        </p:attrNameLst>
                                      </p:cBhvr>
                                      <p:tavLst>
                                        <p:tav tm="0">
                                          <p:val>
                                            <p:strVal val="#ppt_w*0.70"/>
                                          </p:val>
                                        </p:tav>
                                        <p:tav tm="100000">
                                          <p:val>
                                            <p:strVal val="#ppt_w"/>
                                          </p:val>
                                        </p:tav>
                                      </p:tavLst>
                                    </p:anim>
                                    <p:anim calcmode="lin" valueType="num">
                                      <p:cBhvr>
                                        <p:cTn id="40" dur="1000" fill="hold"/>
                                        <p:tgtEl>
                                          <p:spTgt spid="35"/>
                                        </p:tgtEl>
                                        <p:attrNameLst>
                                          <p:attrName>ppt_h</p:attrName>
                                        </p:attrNameLst>
                                      </p:cBhvr>
                                      <p:tavLst>
                                        <p:tav tm="0">
                                          <p:val>
                                            <p:strVal val="#ppt_h"/>
                                          </p:val>
                                        </p:tav>
                                        <p:tav tm="100000">
                                          <p:val>
                                            <p:strVal val="#ppt_h"/>
                                          </p:val>
                                        </p:tav>
                                      </p:tavLst>
                                    </p:anim>
                                    <p:animEffect transition="in" filter="fade">
                                      <p:cBhvr>
                                        <p:cTn id="41" dur="1000"/>
                                        <p:tgtEl>
                                          <p:spTgt spid="35"/>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1000" fill="hold"/>
                                        <p:tgtEl>
                                          <p:spTgt spid="27"/>
                                        </p:tgtEl>
                                        <p:attrNameLst>
                                          <p:attrName>ppt_w</p:attrName>
                                        </p:attrNameLst>
                                      </p:cBhvr>
                                      <p:tavLst>
                                        <p:tav tm="0">
                                          <p:val>
                                            <p:strVal val="#ppt_w*0.70"/>
                                          </p:val>
                                        </p:tav>
                                        <p:tav tm="100000">
                                          <p:val>
                                            <p:strVal val="#ppt_w"/>
                                          </p:val>
                                        </p:tav>
                                      </p:tavLst>
                                    </p:anim>
                                    <p:anim calcmode="lin" valueType="num">
                                      <p:cBhvr>
                                        <p:cTn id="45" dur="1000" fill="hold"/>
                                        <p:tgtEl>
                                          <p:spTgt spid="27"/>
                                        </p:tgtEl>
                                        <p:attrNameLst>
                                          <p:attrName>ppt_h</p:attrName>
                                        </p:attrNameLst>
                                      </p:cBhvr>
                                      <p:tavLst>
                                        <p:tav tm="0">
                                          <p:val>
                                            <p:strVal val="#ppt_h"/>
                                          </p:val>
                                        </p:tav>
                                        <p:tav tm="100000">
                                          <p:val>
                                            <p:strVal val="#ppt_h"/>
                                          </p:val>
                                        </p:tav>
                                      </p:tavLst>
                                    </p:anim>
                                    <p:animEffect transition="in" filter="fade">
                                      <p:cBhvr>
                                        <p:cTn id="46" dur="1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strVal val="#ppt_w*0.70"/>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Effect transition="in" filter="fade">
                                      <p:cBhvr>
                                        <p:cTn id="53" dur="1000"/>
                                        <p:tgtEl>
                                          <p:spTgt spid="21"/>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0.70"/>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strVal val="#ppt_w*0.70"/>
                                          </p:val>
                                        </p:tav>
                                        <p:tav tm="100000">
                                          <p:val>
                                            <p:strVal val="#ppt_w"/>
                                          </p:val>
                                        </p:tav>
                                      </p:tavLst>
                                    </p:anim>
                                    <p:anim calcmode="lin" valueType="num">
                                      <p:cBhvr>
                                        <p:cTn id="62" dur="1000" fill="hold"/>
                                        <p:tgtEl>
                                          <p:spTgt spid="28"/>
                                        </p:tgtEl>
                                        <p:attrNameLst>
                                          <p:attrName>ppt_h</p:attrName>
                                        </p:attrNameLst>
                                      </p:cBhvr>
                                      <p:tavLst>
                                        <p:tav tm="0">
                                          <p:val>
                                            <p:strVal val="#ppt_h"/>
                                          </p:val>
                                        </p:tav>
                                        <p:tav tm="100000">
                                          <p:val>
                                            <p:strVal val="#ppt_h"/>
                                          </p:val>
                                        </p:tav>
                                      </p:tavLst>
                                    </p:anim>
                                    <p:animEffect transition="in" filter="fade">
                                      <p:cBhvr>
                                        <p:cTn id="63" dur="10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strVal val="#ppt_w*0.70"/>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Effect transition="in" filter="fade">
                                      <p:cBhvr>
                                        <p:cTn id="70" dur="1000"/>
                                        <p:tgtEl>
                                          <p:spTgt spid="22"/>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strVal val="#ppt_w*0.70"/>
                                          </p:val>
                                        </p:tav>
                                        <p:tav tm="100000">
                                          <p:val>
                                            <p:strVal val="#ppt_w"/>
                                          </p:val>
                                        </p:tav>
                                      </p:tavLst>
                                    </p:anim>
                                    <p:anim calcmode="lin" valueType="num">
                                      <p:cBhvr>
                                        <p:cTn id="74" dur="1000" fill="hold"/>
                                        <p:tgtEl>
                                          <p:spTgt spid="37"/>
                                        </p:tgtEl>
                                        <p:attrNameLst>
                                          <p:attrName>ppt_h</p:attrName>
                                        </p:attrNameLst>
                                      </p:cBhvr>
                                      <p:tavLst>
                                        <p:tav tm="0">
                                          <p:val>
                                            <p:strVal val="#ppt_h"/>
                                          </p:val>
                                        </p:tav>
                                        <p:tav tm="100000">
                                          <p:val>
                                            <p:strVal val="#ppt_h"/>
                                          </p:val>
                                        </p:tav>
                                      </p:tavLst>
                                    </p:anim>
                                    <p:animEffect transition="in" filter="fade">
                                      <p:cBhvr>
                                        <p:cTn id="75" dur="1000"/>
                                        <p:tgtEl>
                                          <p:spTgt spid="37"/>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1000" fill="hold"/>
                                        <p:tgtEl>
                                          <p:spTgt spid="29"/>
                                        </p:tgtEl>
                                        <p:attrNameLst>
                                          <p:attrName>ppt_w</p:attrName>
                                        </p:attrNameLst>
                                      </p:cBhvr>
                                      <p:tavLst>
                                        <p:tav tm="0">
                                          <p:val>
                                            <p:strVal val="#ppt_w*0.70"/>
                                          </p:val>
                                        </p:tav>
                                        <p:tav tm="100000">
                                          <p:val>
                                            <p:strVal val="#ppt_w"/>
                                          </p:val>
                                        </p:tav>
                                      </p:tavLst>
                                    </p:anim>
                                    <p:anim calcmode="lin" valueType="num">
                                      <p:cBhvr>
                                        <p:cTn id="79" dur="1000" fill="hold"/>
                                        <p:tgtEl>
                                          <p:spTgt spid="29"/>
                                        </p:tgtEl>
                                        <p:attrNameLst>
                                          <p:attrName>ppt_h</p:attrName>
                                        </p:attrNameLst>
                                      </p:cBhvr>
                                      <p:tavLst>
                                        <p:tav tm="0">
                                          <p:val>
                                            <p:strVal val="#ppt_h"/>
                                          </p:val>
                                        </p:tav>
                                        <p:tav tm="100000">
                                          <p:val>
                                            <p:strVal val="#ppt_h"/>
                                          </p:val>
                                        </p:tav>
                                      </p:tavLst>
                                    </p:anim>
                                    <p:animEffect transition="in" filter="fade">
                                      <p:cBhvr>
                                        <p:cTn id="80" dur="10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2000" fill="hold"/>
                                        <p:tgtEl>
                                          <p:spTgt spid="25"/>
                                        </p:tgtEl>
                                        <p:attrNameLst>
                                          <p:attrName>ppt_w</p:attrName>
                                        </p:attrNameLst>
                                      </p:cBhvr>
                                      <p:tavLst>
                                        <p:tav tm="0">
                                          <p:val>
                                            <p:strVal val="#ppt_w*0.70"/>
                                          </p:val>
                                        </p:tav>
                                        <p:tav tm="100000">
                                          <p:val>
                                            <p:strVal val="#ppt_w"/>
                                          </p:val>
                                        </p:tav>
                                      </p:tavLst>
                                    </p:anim>
                                    <p:anim calcmode="lin" valueType="num">
                                      <p:cBhvr>
                                        <p:cTn id="86" dur="2000" fill="hold"/>
                                        <p:tgtEl>
                                          <p:spTgt spid="25"/>
                                        </p:tgtEl>
                                        <p:attrNameLst>
                                          <p:attrName>ppt_h</p:attrName>
                                        </p:attrNameLst>
                                      </p:cBhvr>
                                      <p:tavLst>
                                        <p:tav tm="0">
                                          <p:val>
                                            <p:strVal val="#ppt_h"/>
                                          </p:val>
                                        </p:tav>
                                        <p:tav tm="100000">
                                          <p:val>
                                            <p:strVal val="#ppt_h"/>
                                          </p:val>
                                        </p:tav>
                                      </p:tavLst>
                                    </p:anim>
                                    <p:animEffect transition="in" filter="fade">
                                      <p:cBhvr>
                                        <p:cTn id="87" dur="2000"/>
                                        <p:tgtEl>
                                          <p:spTgt spid="25"/>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strVal val="#ppt_w*0.70"/>
                                          </p:val>
                                        </p:tav>
                                        <p:tav tm="100000">
                                          <p:val>
                                            <p:strVal val="#ppt_w"/>
                                          </p:val>
                                        </p:tav>
                                      </p:tavLst>
                                    </p:anim>
                                    <p:anim calcmode="lin" valueType="num">
                                      <p:cBhvr>
                                        <p:cTn id="91" dur="1000" fill="hold"/>
                                        <p:tgtEl>
                                          <p:spTgt spid="36"/>
                                        </p:tgtEl>
                                        <p:attrNameLst>
                                          <p:attrName>ppt_h</p:attrName>
                                        </p:attrNameLst>
                                      </p:cBhvr>
                                      <p:tavLst>
                                        <p:tav tm="0">
                                          <p:val>
                                            <p:strVal val="#ppt_h"/>
                                          </p:val>
                                        </p:tav>
                                        <p:tav tm="100000">
                                          <p:val>
                                            <p:strVal val="#ppt_h"/>
                                          </p:val>
                                        </p:tav>
                                      </p:tavLst>
                                    </p:anim>
                                    <p:animEffect transition="in" filter="fade">
                                      <p:cBhvr>
                                        <p:cTn id="92" dur="1000"/>
                                        <p:tgtEl>
                                          <p:spTgt spid="36"/>
                                        </p:tgtEl>
                                      </p:cBhvr>
                                    </p:animEffect>
                                  </p:childTnLst>
                                </p:cTn>
                              </p:par>
                              <p:par>
                                <p:cTn id="93" presetID="55"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p:cTn id="95" dur="1000" fill="hold"/>
                                        <p:tgtEl>
                                          <p:spTgt spid="30"/>
                                        </p:tgtEl>
                                        <p:attrNameLst>
                                          <p:attrName>ppt_w</p:attrName>
                                        </p:attrNameLst>
                                      </p:cBhvr>
                                      <p:tavLst>
                                        <p:tav tm="0">
                                          <p:val>
                                            <p:strVal val="#ppt_w*0.70"/>
                                          </p:val>
                                        </p:tav>
                                        <p:tav tm="100000">
                                          <p:val>
                                            <p:strVal val="#ppt_w"/>
                                          </p:val>
                                        </p:tav>
                                      </p:tavLst>
                                    </p:anim>
                                    <p:anim calcmode="lin" valueType="num">
                                      <p:cBhvr>
                                        <p:cTn id="96" dur="1000" fill="hold"/>
                                        <p:tgtEl>
                                          <p:spTgt spid="30"/>
                                        </p:tgtEl>
                                        <p:attrNameLst>
                                          <p:attrName>ppt_h</p:attrName>
                                        </p:attrNameLst>
                                      </p:cBhvr>
                                      <p:tavLst>
                                        <p:tav tm="0">
                                          <p:val>
                                            <p:strVal val="#ppt_h"/>
                                          </p:val>
                                        </p:tav>
                                        <p:tav tm="100000">
                                          <p:val>
                                            <p:strVal val="#ppt_h"/>
                                          </p:val>
                                        </p:tav>
                                      </p:tavLst>
                                    </p:anim>
                                    <p:animEffect transition="in" filter="fade">
                                      <p:cBhvr>
                                        <p:cTn id="97" dur="1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1000" fill="hold"/>
                                        <p:tgtEl>
                                          <p:spTgt spid="26"/>
                                        </p:tgtEl>
                                        <p:attrNameLst>
                                          <p:attrName>ppt_w</p:attrName>
                                        </p:attrNameLst>
                                      </p:cBhvr>
                                      <p:tavLst>
                                        <p:tav tm="0">
                                          <p:val>
                                            <p:strVal val="#ppt_w*0.70"/>
                                          </p:val>
                                        </p:tav>
                                        <p:tav tm="100000">
                                          <p:val>
                                            <p:strVal val="#ppt_w"/>
                                          </p:val>
                                        </p:tav>
                                      </p:tavLst>
                                    </p:anim>
                                    <p:anim calcmode="lin" valueType="num">
                                      <p:cBhvr>
                                        <p:cTn id="103" dur="1000" fill="hold"/>
                                        <p:tgtEl>
                                          <p:spTgt spid="26"/>
                                        </p:tgtEl>
                                        <p:attrNameLst>
                                          <p:attrName>ppt_h</p:attrName>
                                        </p:attrNameLst>
                                      </p:cBhvr>
                                      <p:tavLst>
                                        <p:tav tm="0">
                                          <p:val>
                                            <p:strVal val="#ppt_h"/>
                                          </p:val>
                                        </p:tav>
                                        <p:tav tm="100000">
                                          <p:val>
                                            <p:strVal val="#ppt_h"/>
                                          </p:val>
                                        </p:tav>
                                      </p:tavLst>
                                    </p:anim>
                                    <p:animEffect transition="in" filter="fade">
                                      <p:cBhvr>
                                        <p:cTn id="104" dur="1000"/>
                                        <p:tgtEl>
                                          <p:spTgt spid="26"/>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1000" fill="hold"/>
                                        <p:tgtEl>
                                          <p:spTgt spid="39"/>
                                        </p:tgtEl>
                                        <p:attrNameLst>
                                          <p:attrName>ppt_w</p:attrName>
                                        </p:attrNameLst>
                                      </p:cBhvr>
                                      <p:tavLst>
                                        <p:tav tm="0">
                                          <p:val>
                                            <p:strVal val="#ppt_w*0.70"/>
                                          </p:val>
                                        </p:tav>
                                        <p:tav tm="100000">
                                          <p:val>
                                            <p:strVal val="#ppt_w"/>
                                          </p:val>
                                        </p:tav>
                                      </p:tavLst>
                                    </p:anim>
                                    <p:anim calcmode="lin" valueType="num">
                                      <p:cBhvr>
                                        <p:cTn id="108" dur="1000" fill="hold"/>
                                        <p:tgtEl>
                                          <p:spTgt spid="39"/>
                                        </p:tgtEl>
                                        <p:attrNameLst>
                                          <p:attrName>ppt_h</p:attrName>
                                        </p:attrNameLst>
                                      </p:cBhvr>
                                      <p:tavLst>
                                        <p:tav tm="0">
                                          <p:val>
                                            <p:strVal val="#ppt_h"/>
                                          </p:val>
                                        </p:tav>
                                        <p:tav tm="100000">
                                          <p:val>
                                            <p:strVal val="#ppt_h"/>
                                          </p:val>
                                        </p:tav>
                                      </p:tavLst>
                                    </p:anim>
                                    <p:animEffect transition="in" filter="fade">
                                      <p:cBhvr>
                                        <p:cTn id="109" dur="1000"/>
                                        <p:tgtEl>
                                          <p:spTgt spid="39"/>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1000" fill="hold"/>
                                        <p:tgtEl>
                                          <p:spTgt spid="31"/>
                                        </p:tgtEl>
                                        <p:attrNameLst>
                                          <p:attrName>ppt_w</p:attrName>
                                        </p:attrNameLst>
                                      </p:cBhvr>
                                      <p:tavLst>
                                        <p:tav tm="0">
                                          <p:val>
                                            <p:strVal val="#ppt_w*0.70"/>
                                          </p:val>
                                        </p:tav>
                                        <p:tav tm="100000">
                                          <p:val>
                                            <p:strVal val="#ppt_w"/>
                                          </p:val>
                                        </p:tav>
                                      </p:tavLst>
                                    </p:anim>
                                    <p:anim calcmode="lin" valueType="num">
                                      <p:cBhvr>
                                        <p:cTn id="113" dur="1000" fill="hold"/>
                                        <p:tgtEl>
                                          <p:spTgt spid="31"/>
                                        </p:tgtEl>
                                        <p:attrNameLst>
                                          <p:attrName>ppt_h</p:attrName>
                                        </p:attrNameLst>
                                      </p:cBhvr>
                                      <p:tavLst>
                                        <p:tav tm="0">
                                          <p:val>
                                            <p:strVal val="#ppt_h"/>
                                          </p:val>
                                        </p:tav>
                                        <p:tav tm="100000">
                                          <p:val>
                                            <p:strVal val="#ppt_h"/>
                                          </p:val>
                                        </p:tav>
                                      </p:tavLst>
                                    </p:anim>
                                    <p:animEffect transition="in" filter="fade">
                                      <p:cBhvr>
                                        <p:cTn id="11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3" name="2 CuadroTexto"/>
          <p:cNvSpPr txBox="1"/>
          <p:nvPr/>
        </p:nvSpPr>
        <p:spPr>
          <a:xfrm>
            <a:off x="323528" y="0"/>
            <a:ext cx="8640960" cy="1293971"/>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28575">
            <a:solidFill>
              <a:srgbClr val="7030A0"/>
            </a:solidFill>
          </a:ln>
        </p:spPr>
        <p:txBody>
          <a:bodyPr wrap="square" rtlCol="0">
            <a:spAutoFit/>
          </a:bodyPr>
          <a:lstStyle/>
          <a:p>
            <a:r>
              <a:rPr lang="es-ES" sz="2800" b="1" dirty="0" smtClean="0">
                <a:latin typeface="Lucida Handwriting" pitchFamily="66" charset="0"/>
              </a:rPr>
              <a:t>El narrador </a:t>
            </a:r>
          </a:p>
          <a:p>
            <a:r>
              <a:rPr lang="es-ES" sz="1400" dirty="0" smtClean="0"/>
              <a:t>Es un personaje creado por el autor que, desde </a:t>
            </a:r>
            <a:r>
              <a:rPr lang="es-ES" sz="1400" b="1" dirty="0" smtClean="0"/>
              <a:t>un punto de vista </a:t>
            </a:r>
            <a:r>
              <a:rPr lang="es-ES" sz="1400" dirty="0" smtClean="0"/>
              <a:t>concreto, cuenta los hechos de la historia, presenta a los personajes, los sitúa en un espacio y tiempo determinados, observa los hechos que le rodean y muestra su forma de pensar y su forma de comportarse. </a:t>
            </a:r>
            <a:endParaRPr lang="es-ES" sz="1400" dirty="0"/>
          </a:p>
        </p:txBody>
      </p:sp>
      <p:sp>
        <p:nvSpPr>
          <p:cNvPr id="7" name="6 Rectángulo redondeado"/>
          <p:cNvSpPr/>
          <p:nvPr/>
        </p:nvSpPr>
        <p:spPr>
          <a:xfrm>
            <a:off x="611560" y="1484784"/>
            <a:ext cx="3888432" cy="4774883"/>
          </a:xfrm>
          <a:prstGeom prst="roundRect">
            <a:avLst/>
          </a:prstGeom>
          <a:solidFill>
            <a:schemeClr val="bg1"/>
          </a:solidFill>
          <a:ln w="12700">
            <a:solidFill>
              <a:schemeClr val="tx1"/>
            </a:solidFill>
          </a:ln>
        </p:spPr>
        <p:txBody>
          <a:bodyPr wrap="square">
            <a:spAutoFit/>
          </a:bodyPr>
          <a:lstStyle/>
          <a:p>
            <a:endParaRPr lang="es-ES" sz="1400" dirty="0" smtClean="0"/>
          </a:p>
          <a:p>
            <a:r>
              <a:rPr lang="es-ES" sz="1400" b="1" i="1" u="sng" dirty="0" smtClean="0">
                <a:solidFill>
                  <a:srgbClr val="FF0000"/>
                </a:solidFill>
              </a:rPr>
              <a:t>"Vine </a:t>
            </a:r>
            <a:r>
              <a:rPr lang="es-ES" sz="1400" i="1" dirty="0" smtClean="0"/>
              <a:t>a </a:t>
            </a:r>
            <a:r>
              <a:rPr lang="es-ES" sz="1400" i="1" dirty="0" err="1" smtClean="0"/>
              <a:t>Comala</a:t>
            </a:r>
            <a:r>
              <a:rPr lang="es-ES" sz="1400" i="1" dirty="0" smtClean="0"/>
              <a:t> porque </a:t>
            </a:r>
            <a:r>
              <a:rPr lang="es-ES" sz="1400" b="1" i="1" u="sng" dirty="0" smtClean="0">
                <a:solidFill>
                  <a:srgbClr val="FF0000"/>
                </a:solidFill>
              </a:rPr>
              <a:t>me </a:t>
            </a:r>
            <a:r>
              <a:rPr lang="es-ES" sz="1400" i="1" dirty="0" smtClean="0"/>
              <a:t>dijeron que aquí vivía</a:t>
            </a:r>
            <a:r>
              <a:rPr lang="es-ES" sz="1400" b="1" i="1" u="sng" dirty="0" smtClean="0">
                <a:solidFill>
                  <a:srgbClr val="FF0000"/>
                </a:solidFill>
              </a:rPr>
              <a:t> mi </a:t>
            </a:r>
            <a:r>
              <a:rPr lang="es-ES" sz="1400" i="1" dirty="0" smtClean="0"/>
              <a:t>padre, un tal Pedro Páramo. Mi madre me lo dijo. Y</a:t>
            </a:r>
            <a:r>
              <a:rPr lang="es-ES" sz="1400" b="1" i="1" dirty="0" smtClean="0"/>
              <a:t> </a:t>
            </a:r>
            <a:r>
              <a:rPr lang="es-ES" sz="1400" b="1" i="1" u="sng" dirty="0" smtClean="0">
                <a:solidFill>
                  <a:srgbClr val="FF0000"/>
                </a:solidFill>
              </a:rPr>
              <a:t>yo</a:t>
            </a:r>
            <a:r>
              <a:rPr lang="es-ES" sz="1400" b="1" i="1" u="sng" dirty="0" smtClean="0"/>
              <a:t> </a:t>
            </a:r>
            <a:r>
              <a:rPr lang="es-ES" sz="1400" i="1" dirty="0" smtClean="0"/>
              <a:t>le prometí que vendría a verlo cuando ella muriera. Le apreté sus manos en señal de que lo haría, pues ella estaba por morirse y yo en un plan de prometerlo todo. "No dejes de ir a visitarlo -me recomendó.</a:t>
            </a:r>
          </a:p>
          <a:p>
            <a:r>
              <a:rPr lang="es-ES" sz="1400" i="1" dirty="0" smtClean="0"/>
              <a:t>Se llama de este modo y de este otro. Estoy segura de que le dará gusto conocerte." Entonces no </a:t>
            </a:r>
            <a:r>
              <a:rPr lang="es-ES" sz="1400" b="1" i="1" u="sng" dirty="0" smtClean="0">
                <a:solidFill>
                  <a:srgbClr val="FF0000"/>
                </a:solidFill>
              </a:rPr>
              <a:t>pude hacer </a:t>
            </a:r>
            <a:r>
              <a:rPr lang="es-ES" sz="1400" i="1" dirty="0" smtClean="0"/>
              <a:t>otra cosa sino decirle que así lo haría, y de tanto decírselo se lo seguí diciendo aun después de que a </a:t>
            </a:r>
            <a:r>
              <a:rPr lang="es-ES" sz="1400" b="1" i="1" u="sng" dirty="0" smtClean="0">
                <a:solidFill>
                  <a:srgbClr val="FF0000"/>
                </a:solidFill>
              </a:rPr>
              <a:t>mis </a:t>
            </a:r>
            <a:r>
              <a:rPr lang="es-ES" sz="1400" i="1" dirty="0" smtClean="0"/>
              <a:t>manos les costó trabajo zafarse de sus manos muertas</a:t>
            </a:r>
          </a:p>
          <a:p>
            <a:r>
              <a:rPr lang="es-ES" sz="1400" b="1" i="1" dirty="0" smtClean="0"/>
              <a:t>Juan Rulfo: </a:t>
            </a:r>
            <a:r>
              <a:rPr lang="es-ES" sz="1400" b="1" i="1" u="sng" dirty="0" smtClean="0"/>
              <a:t> Pedro Páramo</a:t>
            </a:r>
            <a:endParaRPr lang="es-ES" sz="1400" b="1" i="1" dirty="0" smtClean="0"/>
          </a:p>
          <a:p>
            <a:endParaRPr lang="es-ES" sz="1600" i="1" dirty="0"/>
          </a:p>
        </p:txBody>
      </p:sp>
      <p:pic>
        <p:nvPicPr>
          <p:cNvPr id="2050" name="Picture 2" descr="http://4.bp.blogspot.com/_7XekNTPp0cU/SQNHh3svcVI/AAAAAAAACb0/iN4Tg8xAZKE/s400/AAASusy+G%C3%B3mez,+Sin+t%C3%ADtulo+223.jpg"/>
          <p:cNvPicPr>
            <a:picLocks noChangeAspect="1" noChangeArrowheads="1"/>
          </p:cNvPicPr>
          <p:nvPr/>
        </p:nvPicPr>
        <p:blipFill>
          <a:blip r:embed="rId3" cstate="print"/>
          <a:srcRect/>
          <a:stretch>
            <a:fillRect/>
          </a:stretch>
        </p:blipFill>
        <p:spPr bwMode="auto">
          <a:xfrm>
            <a:off x="4644008" y="1556792"/>
            <a:ext cx="4248472" cy="4608512"/>
          </a:xfrm>
          <a:prstGeom prst="roundRect">
            <a:avLst/>
          </a:prstGeom>
          <a:noFill/>
          <a:ln>
            <a:solidFill>
              <a:srgbClr val="0070C0"/>
            </a:solidFill>
          </a:ln>
        </p:spPr>
      </p:pic>
      <p:sp>
        <p:nvSpPr>
          <p:cNvPr id="9" name="8 CuadroTexto"/>
          <p:cNvSpPr txBox="1"/>
          <p:nvPr/>
        </p:nvSpPr>
        <p:spPr>
          <a:xfrm>
            <a:off x="2627784" y="6381328"/>
            <a:ext cx="3744416" cy="30777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2700">
            <a:solidFill>
              <a:schemeClr val="tx1"/>
            </a:solidFill>
          </a:ln>
          <a:scene3d>
            <a:camera prst="orthographicFront"/>
            <a:lightRig rig="threePt" dir="t"/>
          </a:scene3d>
          <a:sp3d>
            <a:bevelT w="139700" prst="cross"/>
          </a:sp3d>
        </p:spPr>
        <p:txBody>
          <a:bodyPr wrap="square" rtlCol="0">
            <a:spAutoFit/>
          </a:bodyPr>
          <a:lstStyle/>
          <a:p>
            <a:r>
              <a:rPr lang="es-ES" sz="1400" b="1" dirty="0" smtClean="0"/>
              <a:t>Narrador en 1ª persona protagonista</a:t>
            </a:r>
            <a:endParaRPr lang="es-ES" sz="14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Right)">
                                      <p:cBhvr>
                                        <p:cTn id="14" dur="2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strVal val="#ppt_w*0.70"/>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Effect transition="in" filter="fade">
                                      <p:cBhvr>
                                        <p:cTn id="19" dur="2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pic>
        <p:nvPicPr>
          <p:cNvPr id="4098" name="Picture 2" descr="http://2.bp.blogspot.com/-WOWoCO6HTvQ/T6ZJfEaB5KI/AAAAAAAABW4/J2UcUscXpck/s200/010_testigo-impersonal.jpg"/>
          <p:cNvPicPr>
            <a:picLocks noChangeAspect="1" noChangeArrowheads="1"/>
          </p:cNvPicPr>
          <p:nvPr/>
        </p:nvPicPr>
        <p:blipFill>
          <a:blip r:embed="rId3" cstate="print"/>
          <a:srcRect/>
          <a:stretch>
            <a:fillRect/>
          </a:stretch>
        </p:blipFill>
        <p:spPr bwMode="auto">
          <a:xfrm>
            <a:off x="251520" y="332656"/>
            <a:ext cx="4176464" cy="6336704"/>
          </a:xfrm>
          <a:prstGeom prst="roundRect">
            <a:avLst/>
          </a:prstGeom>
          <a:noFill/>
          <a:scene3d>
            <a:camera prst="orthographicFront"/>
            <a:lightRig rig="threePt" dir="t"/>
          </a:scene3d>
          <a:sp3d>
            <a:bevelT w="114300" prst="artDeco"/>
          </a:sp3d>
        </p:spPr>
      </p:pic>
      <p:sp>
        <p:nvSpPr>
          <p:cNvPr id="4" name="3 CuadroTexto"/>
          <p:cNvSpPr txBox="1"/>
          <p:nvPr/>
        </p:nvSpPr>
        <p:spPr>
          <a:xfrm>
            <a:off x="4716016" y="260648"/>
            <a:ext cx="4032448" cy="1446550"/>
          </a:xfrm>
          <a:prstGeom prst="rect">
            <a:avLst/>
          </a:prstGeom>
          <a:solidFill>
            <a:schemeClr val="accent2"/>
          </a:solidFill>
          <a:scene3d>
            <a:camera prst="orthographicFront"/>
            <a:lightRig rig="threePt" dir="t"/>
          </a:scene3d>
          <a:sp3d>
            <a:bevelT w="114300" prst="artDeco"/>
          </a:sp3d>
        </p:spPr>
        <p:txBody>
          <a:bodyPr wrap="square" rtlCol="0">
            <a:spAutoFit/>
          </a:bodyPr>
          <a:lstStyle/>
          <a:p>
            <a:pPr algn="ctr"/>
            <a:r>
              <a:rPr lang="es-ES" dirty="0" smtClean="0"/>
              <a:t>Narrador en 1ª persona testigo</a:t>
            </a:r>
          </a:p>
          <a:p>
            <a:pPr algn="ctr"/>
            <a:r>
              <a:rPr lang="es-ES" sz="1400" dirty="0" smtClean="0"/>
              <a:t>Es un personaje menor que informa como observador de los hechos y situaciones que suceden al protagonista y a otros personajes secundarios desde la distancia. Utiliza la 1ª persona.</a:t>
            </a:r>
            <a:endParaRPr lang="es-ES" sz="1400" dirty="0"/>
          </a:p>
        </p:txBody>
      </p:sp>
      <p:sp>
        <p:nvSpPr>
          <p:cNvPr id="5" name="4 Rectángulo redondeado"/>
          <p:cNvSpPr/>
          <p:nvPr/>
        </p:nvSpPr>
        <p:spPr>
          <a:xfrm>
            <a:off x="4572000" y="1916832"/>
            <a:ext cx="4320480" cy="3984069"/>
          </a:xfrm>
          <a:prstGeom prst="roundRect">
            <a:avLst/>
          </a:prstGeom>
          <a:solidFill>
            <a:schemeClr val="bg2"/>
          </a:solidFill>
          <a:scene3d>
            <a:camera prst="orthographicFront"/>
            <a:lightRig rig="threePt" dir="t"/>
          </a:scene3d>
          <a:sp3d>
            <a:bevelT w="114300" prst="artDeco"/>
          </a:sp3d>
        </p:spPr>
        <p:txBody>
          <a:bodyPr wrap="square">
            <a:spAutoFit/>
          </a:bodyPr>
          <a:lstStyle/>
          <a:p>
            <a:r>
              <a:rPr lang="es-ES" dirty="0" smtClean="0"/>
              <a:t>“</a:t>
            </a:r>
            <a:r>
              <a:rPr lang="es-ES" sz="1400" i="1" dirty="0" smtClean="0"/>
              <a:t>Dos horas y media después un hombre llegó por la carretera y entró en el sendero de grava. Avanzó apresuradamente hacia el chalet con extraña cautela mirando a un lado y a otro mientras caminaba. </a:t>
            </a:r>
            <a:r>
              <a:rPr lang="es-ES" sz="1400" b="1" i="1" dirty="0" smtClean="0">
                <a:solidFill>
                  <a:srgbClr val="FF0000"/>
                </a:solidFill>
              </a:rPr>
              <a:t>Supongo </a:t>
            </a:r>
            <a:r>
              <a:rPr lang="es-ES" sz="1400" i="1" dirty="0" smtClean="0"/>
              <a:t>que llamó con los nudillos a la puerta, pues segundos después de llegar junto a ella, ésta se abrió arrojando un resplandor amarillento sobre su rostro. </a:t>
            </a:r>
            <a:r>
              <a:rPr lang="es-ES" sz="1400" b="1" i="1" dirty="0" smtClean="0">
                <a:solidFill>
                  <a:srgbClr val="FF0000"/>
                </a:solidFill>
              </a:rPr>
              <a:t>Reconocí </a:t>
            </a:r>
            <a:r>
              <a:rPr lang="es-ES" sz="1400" i="1" dirty="0" smtClean="0"/>
              <a:t>a Dolph Ringgo. Entró y la puerta se cerró tras él. </a:t>
            </a:r>
            <a:r>
              <a:rPr lang="es-ES" sz="1400" b="1" i="1" dirty="0" smtClean="0">
                <a:solidFill>
                  <a:srgbClr val="FF0000"/>
                </a:solidFill>
              </a:rPr>
              <a:t>Me </a:t>
            </a:r>
            <a:r>
              <a:rPr lang="es-ES" sz="1400" i="1" dirty="0" smtClean="0"/>
              <a:t>guardé los prismáticos, </a:t>
            </a:r>
            <a:r>
              <a:rPr lang="es-ES" sz="1400" b="1" i="1" dirty="0" smtClean="0">
                <a:solidFill>
                  <a:srgbClr val="FF0000"/>
                </a:solidFill>
              </a:rPr>
              <a:t>abandoné</a:t>
            </a:r>
            <a:r>
              <a:rPr lang="es-ES" sz="1400" i="1" dirty="0" smtClean="0"/>
              <a:t> </a:t>
            </a:r>
            <a:r>
              <a:rPr lang="es-ES" sz="1400" b="1" i="1" dirty="0" smtClean="0">
                <a:solidFill>
                  <a:srgbClr val="FF0000"/>
                </a:solidFill>
              </a:rPr>
              <a:t>mi </a:t>
            </a:r>
            <a:r>
              <a:rPr lang="es-ES" sz="1400" i="1" dirty="0" smtClean="0"/>
              <a:t>puesto de observación, y</a:t>
            </a:r>
            <a:r>
              <a:rPr lang="es-ES" sz="1400" b="1" i="1" dirty="0" smtClean="0">
                <a:solidFill>
                  <a:srgbClr val="FF0000"/>
                </a:solidFill>
              </a:rPr>
              <a:t> me </a:t>
            </a:r>
            <a:r>
              <a:rPr lang="es-ES" sz="1400" i="1" dirty="0" smtClean="0"/>
              <a:t>dirigí al chalet.</a:t>
            </a:r>
            <a:r>
              <a:rPr lang="es-ES" sz="1400" dirty="0" smtClean="0"/>
              <a:t>” </a:t>
            </a:r>
          </a:p>
          <a:p>
            <a:endParaRPr lang="es-ES" sz="1400" dirty="0" smtClean="0"/>
          </a:p>
          <a:p>
            <a:r>
              <a:rPr lang="es-ES" sz="1400" dirty="0" smtClean="0"/>
              <a:t>Dashiell Hammett: </a:t>
            </a:r>
            <a:r>
              <a:rPr lang="es-ES" sz="1400" i="1" u="sng" dirty="0" smtClean="0"/>
              <a:t>El agente de la continental</a:t>
            </a:r>
            <a:endParaRPr lang="es-ES" sz="1400" i="1" u="sng" dirty="0"/>
          </a:p>
        </p:txBody>
      </p:sp>
    </p:spTree>
    <p:extLst>
      <p:ext uri="{BB962C8B-B14F-4D97-AF65-F5344CB8AC3E}">
        <p14:creationId xmlns:p14="http://schemas.microsoft.com/office/powerpoint/2010/main" val="398364415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3000" fill="hold"/>
                                        <p:tgtEl>
                                          <p:spTgt spid="4098"/>
                                        </p:tgtEl>
                                        <p:attrNameLst>
                                          <p:attrName>ppt_w</p:attrName>
                                        </p:attrNameLst>
                                      </p:cBhvr>
                                      <p:tavLst>
                                        <p:tav tm="0">
                                          <p:val>
                                            <p:fltVal val="0"/>
                                          </p:val>
                                        </p:tav>
                                        <p:tav tm="100000">
                                          <p:val>
                                            <p:strVal val="#ppt_w"/>
                                          </p:val>
                                        </p:tav>
                                      </p:tavLst>
                                    </p:anim>
                                    <p:anim calcmode="lin" valueType="num">
                                      <p:cBhvr>
                                        <p:cTn id="14" dur="3000" fill="hold"/>
                                        <p:tgtEl>
                                          <p:spTgt spid="4098"/>
                                        </p:tgtEl>
                                        <p:attrNameLst>
                                          <p:attrName>ppt_h</p:attrName>
                                        </p:attrNameLst>
                                      </p:cBhvr>
                                      <p:tavLst>
                                        <p:tav tm="0">
                                          <p:val>
                                            <p:fltVal val="0"/>
                                          </p:val>
                                        </p:tav>
                                        <p:tav tm="100000">
                                          <p:val>
                                            <p:strVal val="#ppt_h"/>
                                          </p:val>
                                        </p:tav>
                                      </p:tavLst>
                                    </p:anim>
                                    <p:animEffect transition="in" filter="fade">
                                      <p:cBhvr>
                                        <p:cTn id="15" dur="3000"/>
                                        <p:tgtEl>
                                          <p:spTgt spid="4098"/>
                                        </p:tgtEl>
                                      </p:cBhvr>
                                    </p:animEffect>
                                  </p:childTnLst>
                                </p:cTn>
                              </p:par>
                            </p:childTnLst>
                          </p:cTn>
                        </p:par>
                        <p:par>
                          <p:cTn id="16" fill="hold">
                            <p:stCondLst>
                              <p:cond delay="5000"/>
                            </p:stCondLst>
                            <p:childTnLst>
                              <p:par>
                                <p:cTn id="17" presetID="5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strVal val="#ppt_w*0.70"/>
                                          </p:val>
                                        </p:tav>
                                        <p:tav tm="100000">
                                          <p:val>
                                            <p:strVal val="#ppt_w"/>
                                          </p:val>
                                        </p:tav>
                                      </p:tavLst>
                                    </p:anim>
                                    <p:anim calcmode="lin" valueType="num">
                                      <p:cBhvr>
                                        <p:cTn id="20" dur="3000" fill="hold"/>
                                        <p:tgtEl>
                                          <p:spTgt spid="5"/>
                                        </p:tgtEl>
                                        <p:attrNameLst>
                                          <p:attrName>ppt_h</p:attrName>
                                        </p:attrNameLst>
                                      </p:cBhvr>
                                      <p:tavLst>
                                        <p:tav tm="0">
                                          <p:val>
                                            <p:strVal val="#ppt_h"/>
                                          </p:val>
                                        </p:tav>
                                        <p:tav tm="100000">
                                          <p:val>
                                            <p:strVal val="#ppt_h"/>
                                          </p:val>
                                        </p:tav>
                                      </p:tavLst>
                                    </p:anim>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
        <p:nvSpPr>
          <p:cNvPr id="7" name="6 Rectángulo redondeado"/>
          <p:cNvSpPr/>
          <p:nvPr/>
        </p:nvSpPr>
        <p:spPr>
          <a:xfrm>
            <a:off x="3491880" y="0"/>
            <a:ext cx="5472608" cy="6323290"/>
          </a:xfrm>
          <a:prstGeom prst="roundRect">
            <a:avLst/>
          </a:prstGeom>
          <a:solidFill>
            <a:schemeClr val="bg1"/>
          </a:solidFill>
          <a:ln>
            <a:solidFill>
              <a:srgbClr val="0070C0"/>
            </a:solidFill>
          </a:ln>
        </p:spPr>
        <p:txBody>
          <a:bodyPr wrap="square">
            <a:spAutoFit/>
          </a:bodyPr>
          <a:lstStyle/>
          <a:p>
            <a:r>
              <a:rPr lang="es-ES_tradnl" sz="1200" b="1" i="1" dirty="0" smtClean="0">
                <a:solidFill>
                  <a:srgbClr val="FF0000"/>
                </a:solidFill>
              </a:rPr>
              <a:t>Caminaban</a:t>
            </a:r>
            <a:r>
              <a:rPr lang="es-ES_tradnl" sz="1200" i="1" dirty="0" smtClean="0">
                <a:solidFill>
                  <a:srgbClr val="FF0000"/>
                </a:solidFill>
              </a:rPr>
              <a:t> las </a:t>
            </a:r>
            <a:r>
              <a:rPr lang="es-ES_tradnl" sz="1200" i="1" dirty="0" smtClean="0"/>
              <a:t>dos tomadas del brazo. Caminaban despacio con las cabezas bajas y se detenían frente a cada aparador y decían </a:t>
            </a:r>
            <a:r>
              <a:rPr lang="es-ES_tradnl" sz="1200" i="1" u="sng" dirty="0" smtClean="0"/>
              <a:t>qué bonito, qué caro, hay otra mejor más adelante, mira ése, qué bonito</a:t>
            </a:r>
            <a:r>
              <a:rPr lang="es-ES_tradnl" sz="1200" i="1" dirty="0" smtClean="0"/>
              <a:t>, hasta que </a:t>
            </a:r>
            <a:r>
              <a:rPr lang="es-ES_tradnl" sz="1200" b="1" i="1" dirty="0" smtClean="0">
                <a:solidFill>
                  <a:srgbClr val="FF0000"/>
                </a:solidFill>
              </a:rPr>
              <a:t>se cansaban </a:t>
            </a:r>
            <a:r>
              <a:rPr lang="es-ES_tradnl" sz="1200" i="1" dirty="0" smtClean="0">
                <a:solidFill>
                  <a:srgbClr val="FF0000"/>
                </a:solidFill>
              </a:rPr>
              <a:t>y </a:t>
            </a:r>
            <a:r>
              <a:rPr lang="es-ES_tradnl" sz="1200" b="1" i="1" dirty="0" smtClean="0">
                <a:solidFill>
                  <a:srgbClr val="FF0000"/>
                </a:solidFill>
              </a:rPr>
              <a:t>entraban </a:t>
            </a:r>
            <a:r>
              <a:rPr lang="es-ES_tradnl" sz="1200" i="1" dirty="0" smtClean="0">
                <a:solidFill>
                  <a:srgbClr val="FF0000"/>
                </a:solidFill>
              </a:rPr>
              <a:t>a </a:t>
            </a:r>
            <a:r>
              <a:rPr lang="es-ES_tradnl" sz="1200" i="1" dirty="0" smtClean="0"/>
              <a:t>un café y buscaban un lugar, alejado de la entrada por donde asomaban los billeteros de la lotería y se levantaba el polvo seco y grueso, alejado también de los mingitorios y pedían dos </a:t>
            </a:r>
            <a:r>
              <a:rPr lang="es-ES_tradnl" sz="1200" i="1" dirty="0" err="1" smtClean="0"/>
              <a:t>Canada</a:t>
            </a:r>
            <a:r>
              <a:rPr lang="es-ES_tradnl" sz="1200" i="1" dirty="0" smtClean="0"/>
              <a:t> </a:t>
            </a:r>
            <a:r>
              <a:rPr lang="es-ES_tradnl" sz="1200" i="1" dirty="0" err="1" smtClean="0"/>
              <a:t>Dry</a:t>
            </a:r>
            <a:r>
              <a:rPr lang="es-ES_tradnl" sz="1200" i="1" dirty="0" smtClean="0"/>
              <a:t> de naranja. La madre </a:t>
            </a:r>
            <a:r>
              <a:rPr lang="es-ES_tradnl" sz="1200" b="1" i="1" dirty="0" smtClean="0">
                <a:solidFill>
                  <a:srgbClr val="FF0000"/>
                </a:solidFill>
              </a:rPr>
              <a:t>se polveaba </a:t>
            </a:r>
            <a:r>
              <a:rPr lang="es-ES_tradnl" sz="1200" i="1" dirty="0" smtClean="0"/>
              <a:t>y </a:t>
            </a:r>
            <a:r>
              <a:rPr lang="es-ES_tradnl" sz="1200" b="1" i="1" dirty="0" smtClean="0">
                <a:solidFill>
                  <a:srgbClr val="FF0000"/>
                </a:solidFill>
              </a:rPr>
              <a:t>miraba </a:t>
            </a:r>
            <a:r>
              <a:rPr lang="es-ES_tradnl" sz="1200" i="1" dirty="0" smtClean="0"/>
              <a:t>sus propios ojos ambarinos en el espejo de la polvera, miraba el acento de las dos bolsas de piel que empezaban a rodearlos y cerraba la tapa con rapidez. Las dos observaban el burbujeo del refresco de soda y anilina y esperaban a que el gas escapara para beberlo con sorbos pequeños. La muchacha, con disimulo, separaba el pie del zapato y se acariciaba los dedos apretados y la señora, sentada frente a su refresco de naranja, recordaba los cuartos separados de la casa, separados pero contiguos, y los ruidos que cada mañana y cada noche lograban atravesar la puerta cerrada: el carraspeo ocasional, la caída de los zapatos sobre el piso, el golpe del llavero sobre la repisa, los goznes sin aceitar del ropero, a veces hasta el ritmo de la respiración en el sueño. </a:t>
            </a:r>
            <a:r>
              <a:rPr lang="es-ES_tradnl" sz="1200" b="1" i="1" dirty="0" smtClean="0">
                <a:solidFill>
                  <a:srgbClr val="FF0000"/>
                </a:solidFill>
              </a:rPr>
              <a:t>Sintió </a:t>
            </a:r>
            <a:r>
              <a:rPr lang="es-ES_tradnl" sz="1200" b="1" i="1" dirty="0" smtClean="0"/>
              <a:t>frío </a:t>
            </a:r>
            <a:r>
              <a:rPr lang="es-ES_tradnl" sz="1200" i="1" dirty="0" smtClean="0"/>
              <a:t>en la espalda. Se había acercado esa misma mañana, caminando sobre las puntas de los pies, a la puerta cerrada y sintió frío en la espalda. </a:t>
            </a:r>
            <a:r>
              <a:rPr lang="es-ES_tradnl" sz="1200" b="1" i="1" dirty="0" smtClean="0"/>
              <a:t>Le </a:t>
            </a:r>
            <a:r>
              <a:rPr lang="es-ES_tradnl" sz="1200" b="1" i="1" dirty="0" smtClean="0">
                <a:solidFill>
                  <a:srgbClr val="FF0000"/>
                </a:solidFill>
              </a:rPr>
              <a:t>sorprendió </a:t>
            </a:r>
            <a:r>
              <a:rPr lang="es-ES_tradnl" sz="1200" i="1" dirty="0" smtClean="0"/>
              <a:t>pensar que todos los ruidos nimios y normales eran ruidos secretos. </a:t>
            </a:r>
            <a:r>
              <a:rPr lang="es-ES_tradnl" sz="1200" b="1" i="1" dirty="0" smtClean="0">
                <a:solidFill>
                  <a:srgbClr val="FF0000"/>
                </a:solidFill>
              </a:rPr>
              <a:t>Regresó </a:t>
            </a:r>
            <a:r>
              <a:rPr lang="es-ES_tradnl" sz="1200" i="1" dirty="0" smtClean="0">
                <a:solidFill>
                  <a:srgbClr val="FF0000"/>
                </a:solidFill>
              </a:rPr>
              <a:t>a </a:t>
            </a:r>
            <a:r>
              <a:rPr lang="es-ES_tradnl" sz="1200" i="1" dirty="0" smtClean="0"/>
              <a:t>la cama </a:t>
            </a:r>
            <a:r>
              <a:rPr lang="es-ES_tradnl" sz="1200" b="1" i="1" dirty="0" smtClean="0"/>
              <a:t>y </a:t>
            </a:r>
            <a:r>
              <a:rPr lang="es-ES_tradnl" sz="1200" b="1" i="1" dirty="0" smtClean="0">
                <a:solidFill>
                  <a:srgbClr val="FF0000"/>
                </a:solidFill>
              </a:rPr>
              <a:t>se envolvió </a:t>
            </a:r>
            <a:r>
              <a:rPr lang="es-ES_tradnl" sz="1200" i="1" dirty="0" smtClean="0"/>
              <a:t>con los cobertores </a:t>
            </a:r>
            <a:r>
              <a:rPr lang="es-ES_tradnl" sz="1200" b="1" i="1" dirty="0" smtClean="0"/>
              <a:t>y </a:t>
            </a:r>
            <a:r>
              <a:rPr lang="es-ES_tradnl" sz="1200" b="1" i="1" dirty="0" smtClean="0">
                <a:solidFill>
                  <a:srgbClr val="FF0000"/>
                </a:solidFill>
              </a:rPr>
              <a:t>fijó </a:t>
            </a:r>
            <a:r>
              <a:rPr lang="es-ES_tradnl" sz="1200" i="1" dirty="0" smtClean="0">
                <a:solidFill>
                  <a:srgbClr val="FF0000"/>
                </a:solidFill>
              </a:rPr>
              <a:t>la </a:t>
            </a:r>
            <a:r>
              <a:rPr lang="es-ES_tradnl" sz="1200" i="1" dirty="0" smtClean="0"/>
              <a:t>mirada en el cielo raso, por donde se esparcía un abanico de luces redondas, fugaces: la lentejuela de la sombra de los castaños. </a:t>
            </a:r>
            <a:r>
              <a:rPr lang="es-ES_tradnl" sz="1200" b="1" i="1" dirty="0" smtClean="0">
                <a:solidFill>
                  <a:srgbClr val="FF0000"/>
                </a:solidFill>
              </a:rPr>
              <a:t>Bebió l</a:t>
            </a:r>
            <a:r>
              <a:rPr lang="es-ES_tradnl" sz="1200" i="1" dirty="0" smtClean="0">
                <a:solidFill>
                  <a:srgbClr val="FF0000"/>
                </a:solidFill>
              </a:rPr>
              <a:t>os </a:t>
            </a:r>
            <a:r>
              <a:rPr lang="es-ES_tradnl" sz="1200" i="1" dirty="0" smtClean="0"/>
              <a:t>restos de un té helado y </a:t>
            </a:r>
            <a:r>
              <a:rPr lang="es-ES_tradnl" sz="1200" b="1" i="1" dirty="0" smtClean="0">
                <a:solidFill>
                  <a:srgbClr val="FF0000"/>
                </a:solidFill>
              </a:rPr>
              <a:t>durmió </a:t>
            </a:r>
            <a:r>
              <a:rPr lang="es-ES_tradnl" sz="1200" i="1" dirty="0" smtClean="0"/>
              <a:t>hasta que la muchacha vino a despertarla, a recordarle que tenían un día lleno de ocupaciones por delante. Y sólo ahora, con el vaso frío entre los dedos, </a:t>
            </a:r>
            <a:r>
              <a:rPr lang="es-ES_tradnl" sz="1200" b="1" i="1" dirty="0" smtClean="0">
                <a:solidFill>
                  <a:srgbClr val="FF0000"/>
                </a:solidFill>
              </a:rPr>
              <a:t>recordó </a:t>
            </a:r>
            <a:r>
              <a:rPr lang="es-ES_tradnl" sz="1200" i="1" dirty="0" smtClean="0"/>
              <a:t>esas primeras horas del día.</a:t>
            </a:r>
            <a:endParaRPr lang="es-ES" sz="1200" i="1" dirty="0"/>
          </a:p>
        </p:txBody>
      </p:sp>
      <p:sp>
        <p:nvSpPr>
          <p:cNvPr id="8" name="7 CuadroTexto"/>
          <p:cNvSpPr txBox="1"/>
          <p:nvPr/>
        </p:nvSpPr>
        <p:spPr>
          <a:xfrm>
            <a:off x="4211960" y="6381328"/>
            <a:ext cx="4392488" cy="276999"/>
          </a:xfrm>
          <a:prstGeom prst="rect">
            <a:avLst/>
          </a:prstGeom>
          <a:noFill/>
        </p:spPr>
        <p:txBody>
          <a:bodyPr wrap="square" rtlCol="0">
            <a:spAutoFit/>
          </a:bodyPr>
          <a:lstStyle/>
          <a:p>
            <a:r>
              <a:rPr lang="es-ES" sz="1200" b="1" i="1" u="sng" dirty="0" smtClean="0"/>
              <a:t>La muerte de Artemio Cruz  </a:t>
            </a:r>
            <a:r>
              <a:rPr lang="es-ES" sz="1200" dirty="0" smtClean="0"/>
              <a:t>  Carlos Fuentes</a:t>
            </a:r>
            <a:endParaRPr lang="es-ES" sz="1200" b="1" i="1" u="sng" dirty="0"/>
          </a:p>
        </p:txBody>
      </p:sp>
      <p:sp>
        <p:nvSpPr>
          <p:cNvPr id="10" name="9 Rectángulo"/>
          <p:cNvSpPr/>
          <p:nvPr/>
        </p:nvSpPr>
        <p:spPr>
          <a:xfrm>
            <a:off x="1475656" y="3284984"/>
            <a:ext cx="1872208" cy="276999"/>
          </a:xfrm>
          <a:prstGeom prst="rect">
            <a:avLst/>
          </a:prstGeom>
        </p:spPr>
        <p:txBody>
          <a:bodyPr wrap="square">
            <a:spAutoFit/>
          </a:bodyPr>
          <a:lstStyle/>
          <a:p>
            <a:pPr algn="ctr"/>
            <a:r>
              <a:rPr lang="es-ES" sz="1200" dirty="0" smtClean="0"/>
              <a:t>…</a:t>
            </a:r>
            <a:endParaRPr lang="es-ES" sz="1200" dirty="0"/>
          </a:p>
        </p:txBody>
      </p:sp>
      <p:pic>
        <p:nvPicPr>
          <p:cNvPr id="56324" name="Picture 4" descr="http://3.bp.blogspot.com/_5h4nkF-Fajs/TRiEoweGv2I/AAAAAAAAAVY/jSFWIXrcG-Y/s1600/ojo.jp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251520" y="2852936"/>
            <a:ext cx="3096344" cy="3744416"/>
          </a:xfrm>
          <a:prstGeom prst="roundRect">
            <a:avLst/>
          </a:prstGeom>
          <a:noFill/>
          <a:scene3d>
            <a:camera prst="orthographicFront"/>
            <a:lightRig rig="threePt" dir="t"/>
          </a:scene3d>
          <a:sp3d>
            <a:bevelT w="114300" prst="artDeco"/>
          </a:sp3d>
        </p:spPr>
      </p:pic>
      <p:sp>
        <p:nvSpPr>
          <p:cNvPr id="12" name="11 Rectángulo redondeado"/>
          <p:cNvSpPr/>
          <p:nvPr/>
        </p:nvSpPr>
        <p:spPr>
          <a:xfrm>
            <a:off x="395536" y="188640"/>
            <a:ext cx="2952328" cy="2485787"/>
          </a:xfrm>
          <a:prstGeom prst="roundRect">
            <a:avLst/>
          </a:prstGeom>
          <a:solidFill>
            <a:schemeClr val="accent1"/>
          </a:solidFill>
          <a:scene3d>
            <a:camera prst="orthographicFront"/>
            <a:lightRig rig="threePt" dir="t"/>
          </a:scene3d>
          <a:sp3d>
            <a:bevelT prst="convex"/>
          </a:sp3d>
        </p:spPr>
        <p:txBody>
          <a:bodyPr wrap="square">
            <a:spAutoFit/>
          </a:bodyPr>
          <a:lstStyle/>
          <a:p>
            <a:pPr algn="ctr"/>
            <a:r>
              <a:rPr lang="es-ES" sz="1400" b="1" dirty="0" smtClean="0"/>
              <a:t>Narrador en 3ª persona Omnisciente</a:t>
            </a:r>
          </a:p>
          <a:p>
            <a:pPr algn="ctr"/>
            <a:r>
              <a:rPr lang="es-ES" sz="1400" dirty="0" smtClean="0"/>
              <a:t>( Que todo lo sabe)</a:t>
            </a:r>
          </a:p>
          <a:p>
            <a:r>
              <a:rPr lang="es-ES" sz="1400" dirty="0" smtClean="0"/>
              <a:t>Aquel cuyo conocimiento de los hechos es total y absoluto. Sabe lo que piensan y sienten los personajes: sus sentimientos, sensaciones, intenciones, planes…</a:t>
            </a:r>
            <a:endParaRPr lang="es-ES" sz="1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strVal val="#ppt_w*0.70"/>
                                          </p:val>
                                        </p:tav>
                                        <p:tav tm="100000">
                                          <p:val>
                                            <p:strVal val="#ppt_w"/>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Right)">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56324"/>
                                        </p:tgtEl>
                                        <p:attrNameLst>
                                          <p:attrName>style.visibility</p:attrName>
                                        </p:attrNameLst>
                                      </p:cBhvr>
                                      <p:to>
                                        <p:strVal val="visible"/>
                                      </p:to>
                                    </p:set>
                                    <p:animEffect transition="in" filter="fade">
                                      <p:cBhvr>
                                        <p:cTn id="24"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pic>
        <p:nvPicPr>
          <p:cNvPr id="58370" name="Picture 2" descr="http://manuel.cerezo.name/archives/self_portrait.gif"/>
          <p:cNvPicPr>
            <a:picLocks noChangeAspect="1" noChangeArrowheads="1"/>
          </p:cNvPicPr>
          <p:nvPr/>
        </p:nvPicPr>
        <p:blipFill>
          <a:blip r:embed="rId3" cstate="print"/>
          <a:srcRect/>
          <a:stretch>
            <a:fillRect/>
          </a:stretch>
        </p:blipFill>
        <p:spPr bwMode="auto">
          <a:xfrm>
            <a:off x="4860032" y="0"/>
            <a:ext cx="4283968" cy="4941168"/>
          </a:xfrm>
          <a:prstGeom prst="rect">
            <a:avLst/>
          </a:prstGeom>
          <a:noFill/>
          <a:scene3d>
            <a:camera prst="orthographicFront"/>
            <a:lightRig rig="threePt" dir="t"/>
          </a:scene3d>
          <a:sp3d>
            <a:bevelT w="114300" prst="artDeco"/>
          </a:sp3d>
        </p:spPr>
      </p:pic>
      <p:sp>
        <p:nvSpPr>
          <p:cNvPr id="4" name="3 CuadroTexto"/>
          <p:cNvSpPr txBox="1"/>
          <p:nvPr/>
        </p:nvSpPr>
        <p:spPr>
          <a:xfrm>
            <a:off x="0" y="4797152"/>
            <a:ext cx="8640960" cy="1906905"/>
          </a:xfrm>
          <a:prstGeom prst="roundRect">
            <a:avLst/>
          </a:prstGeom>
          <a:solidFill>
            <a:schemeClr val="accent5">
              <a:lumMod val="40000"/>
              <a:lumOff val="60000"/>
            </a:schemeClr>
          </a:solidFill>
          <a:scene3d>
            <a:camera prst="orthographicFront"/>
            <a:lightRig rig="threePt" dir="t"/>
          </a:scene3d>
          <a:sp3d>
            <a:bevelT w="114300" prst="artDeco"/>
          </a:sp3d>
        </p:spPr>
        <p:txBody>
          <a:bodyPr wrap="square" rtlCol="0">
            <a:spAutoFit/>
          </a:bodyPr>
          <a:lstStyle/>
          <a:p>
            <a:r>
              <a:rPr lang="es-ES" b="1" dirty="0" smtClean="0"/>
              <a:t>Narrador observador</a:t>
            </a:r>
          </a:p>
          <a:p>
            <a:pPr algn="ctr"/>
            <a:r>
              <a:rPr lang="es-ES" sz="1400" b="1" dirty="0" smtClean="0"/>
              <a:t>(3ª persona) </a:t>
            </a:r>
          </a:p>
          <a:p>
            <a:r>
              <a:rPr lang="es-ES" sz="1400" dirty="0" smtClean="0"/>
              <a:t>Restringe su conocimiento a los hechos que cualquier persona puede observar, a los sentidos de la vista, el oído, el olfato, el gusto y el tacto. </a:t>
            </a:r>
          </a:p>
          <a:p>
            <a:r>
              <a:rPr lang="es-ES" sz="1400" b="1" dirty="0" smtClean="0"/>
              <a:t>Como si se tratase de una cámara de cine, </a:t>
            </a:r>
            <a:r>
              <a:rPr lang="es-ES" sz="1400" dirty="0" smtClean="0"/>
              <a:t> el narrador muestra, no explica. No conoce los pensamientos, sentimientos ni deseos de los personajes; tampoco tiene idea sobre lo que pasará más adelante. </a:t>
            </a:r>
            <a:endParaRPr lang="es-ES" sz="1400" dirty="0"/>
          </a:p>
        </p:txBody>
      </p:sp>
      <p:sp>
        <p:nvSpPr>
          <p:cNvPr id="5" name="4 Rectángulo"/>
          <p:cNvSpPr/>
          <p:nvPr/>
        </p:nvSpPr>
        <p:spPr>
          <a:xfrm>
            <a:off x="179512" y="260648"/>
            <a:ext cx="4752528" cy="4093428"/>
          </a:xfrm>
          <a:prstGeom prst="rect">
            <a:avLst/>
          </a:prstGeom>
          <a:solidFill>
            <a:schemeClr val="bg2"/>
          </a:solidFill>
          <a:ln w="19050">
            <a:solidFill>
              <a:schemeClr val="tx1"/>
            </a:solidFill>
          </a:ln>
        </p:spPr>
        <p:txBody>
          <a:bodyPr wrap="square">
            <a:spAutoFit/>
          </a:bodyPr>
          <a:lstStyle/>
          <a:p>
            <a:r>
              <a:rPr lang="es-ES" sz="1300" i="1" dirty="0" smtClean="0"/>
              <a:t>Había ya varios grupos en los árboles, corros sentados a la sombra sobre periódicos y colchas extendidas. No había casi hierba; solo un suelo rapado y polvoriento. Apenas si persistía algún mechón de grama retorcida y rebozada con el polvo. Sobre el polvo, botijos y sandias y capachos de cuero. Un perro quería morder una pelota. Corrían descalzos en la mancha de sol, entre dos porterías improvisadas. Los troncos estaban atormentados de incisiones, y las letras mas viejas ya subían cicatrizando, connaturándose en las cortezas; emes, erres, jotas, iban pasando lentamente a formar parte de los arboles mismos; tomaban el aspecto de signos naturales y se sumían en la vida vegetal. Corría el agua rojiza, anaranjada, trenzando y destrenzando las hebras de corrientes, como los largos músculos del rio. En la orilla había juncos, grupos de tallos verticales que salían del agua y detenían la fusca en oscuros pelotones. Sobresalía algún banco de barro, al ras del agua, como una roja y oblonga panza al sol.</a:t>
            </a:r>
          </a:p>
          <a:p>
            <a:r>
              <a:rPr lang="es-ES" sz="1300" i="1" dirty="0" smtClean="0"/>
              <a:t>                                     </a:t>
            </a:r>
            <a:r>
              <a:rPr lang="es-ES" sz="1300" i="1" u="sng" dirty="0" smtClean="0"/>
              <a:t>El Jarama</a:t>
            </a:r>
            <a:r>
              <a:rPr lang="es-ES" sz="1300" dirty="0" smtClean="0"/>
              <a:t>   Sánchez Ferlosio</a:t>
            </a:r>
            <a:endParaRPr lang="es-ES" sz="1300"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8370"/>
                                        </p:tgtEl>
                                        <p:attrNameLst>
                                          <p:attrName>style.visibility</p:attrName>
                                        </p:attrNameLst>
                                      </p:cBhvr>
                                      <p:to>
                                        <p:strVal val="visible"/>
                                      </p:to>
                                    </p:set>
                                    <p:animEffect transition="in" filter="fade">
                                      <p:cBhvr>
                                        <p:cTn id="14" dur="3000"/>
                                        <p:tgtEl>
                                          <p:spTgt spid="5837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strVal val="#ppt_w*0.70"/>
                                          </p:val>
                                        </p:tav>
                                        <p:tav tm="100000">
                                          <p:val>
                                            <p:strVal val="#ppt_w"/>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3" name="2 CuadroTexto"/>
          <p:cNvSpPr txBox="1"/>
          <p:nvPr/>
        </p:nvSpPr>
        <p:spPr>
          <a:xfrm>
            <a:off x="395536" y="0"/>
            <a:ext cx="3672408" cy="2587943"/>
          </a:xfrm>
          <a:prstGeom prst="roundRect">
            <a:avLst/>
          </a:prstGeom>
          <a:solidFill>
            <a:schemeClr val="accent1">
              <a:lumMod val="90000"/>
            </a:schemeClr>
          </a:solidFill>
          <a:ln>
            <a:solidFill>
              <a:srgbClr val="0070C0"/>
            </a:solidFill>
          </a:ln>
          <a:scene3d>
            <a:camera prst="orthographicFront"/>
            <a:lightRig rig="threePt" dir="t"/>
          </a:scene3d>
          <a:sp3d>
            <a:bevelT w="114300" prst="artDeco"/>
          </a:sp3d>
        </p:spPr>
        <p:txBody>
          <a:bodyPr wrap="square" rtlCol="0">
            <a:spAutoFit/>
          </a:bodyPr>
          <a:lstStyle/>
          <a:p>
            <a:r>
              <a:rPr lang="es-ES" b="1" dirty="0" smtClean="0"/>
              <a:t>MARCO  </a:t>
            </a:r>
            <a:r>
              <a:rPr lang="es-ES" sz="1400" b="1" dirty="0" smtClean="0"/>
              <a:t> </a:t>
            </a:r>
          </a:p>
          <a:p>
            <a:pPr algn="ctr"/>
            <a:r>
              <a:rPr lang="es-ES" sz="2400" b="1" dirty="0" smtClean="0">
                <a:latin typeface="Lucida Handwriting" pitchFamily="66" charset="0"/>
              </a:rPr>
              <a:t>Espacio: </a:t>
            </a:r>
          </a:p>
          <a:p>
            <a:r>
              <a:rPr lang="es-ES" sz="1300" dirty="0"/>
              <a:t>M</a:t>
            </a:r>
            <a:r>
              <a:rPr lang="es-ES" sz="1300" dirty="0" smtClean="0"/>
              <a:t>arco físico, lugares geográficos y sociales por los que se mueven los personajes y transcurren las acciones.</a:t>
            </a:r>
          </a:p>
          <a:p>
            <a:r>
              <a:rPr lang="es-ES" sz="1300" dirty="0" smtClean="0"/>
              <a:t>No es un simple decorado, puede determinar las acciones de los personajes, reflejar su estado de ánimo o ser un elemento determinante de la historia.</a:t>
            </a:r>
            <a:endParaRPr lang="es-ES" sz="1300" dirty="0"/>
          </a:p>
        </p:txBody>
      </p:sp>
      <p:sp>
        <p:nvSpPr>
          <p:cNvPr id="5" name="4 CuadroTexto"/>
          <p:cNvSpPr txBox="1"/>
          <p:nvPr/>
        </p:nvSpPr>
        <p:spPr>
          <a:xfrm>
            <a:off x="539552" y="6381328"/>
            <a:ext cx="3384376" cy="307777"/>
          </a:xfrm>
          <a:prstGeom prst="rect">
            <a:avLst/>
          </a:prstGeom>
          <a:solidFill>
            <a:schemeClr val="accent2"/>
          </a:solidFill>
          <a:scene3d>
            <a:camera prst="orthographicFront"/>
            <a:lightRig rig="threePt" dir="t"/>
          </a:scene3d>
          <a:sp3d>
            <a:bevelT w="114300" prst="artDeco"/>
          </a:sp3d>
        </p:spPr>
        <p:txBody>
          <a:bodyPr wrap="square" rtlCol="0">
            <a:spAutoFit/>
          </a:bodyPr>
          <a:lstStyle/>
          <a:p>
            <a:r>
              <a:rPr lang="es-ES" sz="1400" b="1" i="1" dirty="0" smtClean="0"/>
              <a:t>Espacios psicológicos</a:t>
            </a:r>
            <a:endParaRPr lang="es-ES" sz="1400" b="1" i="1" dirty="0"/>
          </a:p>
        </p:txBody>
      </p:sp>
      <p:pic>
        <p:nvPicPr>
          <p:cNvPr id="6" name="Picture 3"/>
          <p:cNvPicPr>
            <a:picLocks noChangeAspect="1" noChangeArrowheads="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395536" y="2852936"/>
            <a:ext cx="3615449" cy="3312368"/>
          </a:xfrm>
          <a:prstGeom prst="round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2656"/>
            <a:ext cx="3954910" cy="2880320"/>
          </a:xfrm>
          <a:prstGeom prst="roundRect">
            <a:avLst/>
          </a:prstGeom>
          <a:ln/>
        </p:spPr>
        <p:style>
          <a:lnRef idx="0">
            <a:schemeClr val="accent6"/>
          </a:lnRef>
          <a:fillRef idx="3">
            <a:schemeClr val="accent6"/>
          </a:fillRef>
          <a:effectRef idx="3">
            <a:schemeClr val="accent6"/>
          </a:effectRef>
          <a:fontRef idx="minor">
            <a:schemeClr val="lt1"/>
          </a:fontRef>
        </p:style>
      </p:pic>
      <p:sp>
        <p:nvSpPr>
          <p:cNvPr id="8" name="7 CuadroTexto"/>
          <p:cNvSpPr txBox="1"/>
          <p:nvPr/>
        </p:nvSpPr>
        <p:spPr>
          <a:xfrm>
            <a:off x="5436096" y="3356992"/>
            <a:ext cx="2664296" cy="307777"/>
          </a:xfrm>
          <a:prstGeom prst="rect">
            <a:avLst/>
          </a:prstGeom>
          <a:solidFill>
            <a:schemeClr val="accent2"/>
          </a:solidFill>
          <a:scene3d>
            <a:camera prst="orthographicFront"/>
            <a:lightRig rig="threePt" dir="t"/>
          </a:scene3d>
          <a:sp3d>
            <a:bevelT w="114300" prst="artDeco"/>
          </a:sp3d>
        </p:spPr>
        <p:txBody>
          <a:bodyPr wrap="square" rtlCol="0">
            <a:spAutoFit/>
          </a:bodyPr>
          <a:lstStyle/>
          <a:p>
            <a:r>
              <a:rPr lang="es-ES" sz="1400" b="1" i="1" dirty="0" smtClean="0"/>
              <a:t>Espacios fantásticos</a:t>
            </a:r>
            <a:endParaRPr lang="es-ES" sz="1400" b="1" i="1" dirty="0"/>
          </a:p>
        </p:txBody>
      </p:sp>
      <p:pic>
        <p:nvPicPr>
          <p:cNvPr id="4098" name="Picture 2" descr="http://www.somosnosotras.com/wp-content/uploads/2009/08/73347805_2de403e584.jpg"/>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4283968" y="3933056"/>
            <a:ext cx="2304256" cy="2304256"/>
          </a:xfrm>
          <a:prstGeom prst="roundRect">
            <a:avLst/>
          </a:prstGeom>
          <a:noFill/>
          <a:scene3d>
            <a:camera prst="orthographicFront"/>
            <a:lightRig rig="threePt" dir="t"/>
          </a:scene3d>
          <a:sp3d>
            <a:bevelT w="114300" prst="artDeco"/>
          </a:sp3d>
        </p:spPr>
      </p:pic>
      <p:pic>
        <p:nvPicPr>
          <p:cNvPr id="4100" name="Picture 4" descr="http://4.bp.blogspot.com/_1mC4-QmL5ho/TVLmiUdRTNI/AAAAAAAAADQ/KGZ6ueDgnYg/s1600/soledad.jpg"/>
          <p:cNvPicPr>
            <a:picLocks noChangeAspect="1" noChangeArrowheads="1"/>
          </p:cNvPicPr>
          <p:nvPr/>
        </p:nvPicPr>
        <p:blipFill>
          <a:blip r:embed="rId6" cstate="print"/>
          <a:srcRect/>
          <a:stretch>
            <a:fillRect/>
          </a:stretch>
        </p:blipFill>
        <p:spPr bwMode="auto">
          <a:xfrm>
            <a:off x="6588224" y="4005064"/>
            <a:ext cx="2088232" cy="2160240"/>
          </a:xfrm>
          <a:prstGeom prst="roundRect">
            <a:avLst/>
          </a:prstGeom>
          <a:noFill/>
          <a:scene3d>
            <a:camera prst="orthographicFront"/>
            <a:lightRig rig="threePt" dir="t"/>
          </a:scene3d>
          <a:sp3d>
            <a:bevelT w="114300" prst="artDeco"/>
          </a:sp3d>
        </p:spPr>
      </p:pic>
      <p:sp>
        <p:nvSpPr>
          <p:cNvPr id="11" name="10 CuadroTexto"/>
          <p:cNvSpPr txBox="1"/>
          <p:nvPr/>
        </p:nvSpPr>
        <p:spPr>
          <a:xfrm>
            <a:off x="4427984" y="6381328"/>
            <a:ext cx="4032448" cy="307777"/>
          </a:xfrm>
          <a:prstGeom prst="rect">
            <a:avLst/>
          </a:prstGeom>
          <a:solidFill>
            <a:schemeClr val="accent2"/>
          </a:solidFill>
          <a:scene3d>
            <a:camera prst="orthographicFront"/>
            <a:lightRig rig="threePt" dir="t"/>
          </a:scene3d>
          <a:sp3d>
            <a:bevelT w="114300" prst="artDeco"/>
          </a:sp3d>
        </p:spPr>
        <p:txBody>
          <a:bodyPr wrap="square" rtlCol="0">
            <a:spAutoFit/>
          </a:bodyPr>
          <a:lstStyle/>
          <a:p>
            <a:r>
              <a:rPr lang="es-ES" sz="1400" b="1" i="1" dirty="0" smtClean="0"/>
              <a:t>Espacios abiertos / cerrados</a:t>
            </a:r>
            <a:endParaRPr lang="es-ES" sz="1400" b="1"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par>
                          <p:cTn id="17" fill="hold">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2000"/>
                            </p:stCondLst>
                            <p:childTnLst>
                              <p:par>
                                <p:cTn id="29" presetID="1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p:cTn id="36" dur="2000" fill="hold"/>
                                        <p:tgtEl>
                                          <p:spTgt spid="4098"/>
                                        </p:tgtEl>
                                        <p:attrNameLst>
                                          <p:attrName>ppt_w</p:attrName>
                                        </p:attrNameLst>
                                      </p:cBhvr>
                                      <p:tavLst>
                                        <p:tav tm="0">
                                          <p:val>
                                            <p:fltVal val="0"/>
                                          </p:val>
                                        </p:tav>
                                        <p:tav tm="100000">
                                          <p:val>
                                            <p:strVal val="#ppt_w"/>
                                          </p:val>
                                        </p:tav>
                                      </p:tavLst>
                                    </p:anim>
                                    <p:anim calcmode="lin" valueType="num">
                                      <p:cBhvr>
                                        <p:cTn id="37" dur="2000" fill="hold"/>
                                        <p:tgtEl>
                                          <p:spTgt spid="4098"/>
                                        </p:tgtEl>
                                        <p:attrNameLst>
                                          <p:attrName>ppt_h</p:attrName>
                                        </p:attrNameLst>
                                      </p:cBhvr>
                                      <p:tavLst>
                                        <p:tav tm="0">
                                          <p:val>
                                            <p:fltVal val="0"/>
                                          </p:val>
                                        </p:tav>
                                        <p:tav tm="100000">
                                          <p:val>
                                            <p:strVal val="#ppt_h"/>
                                          </p:val>
                                        </p:tav>
                                      </p:tavLst>
                                    </p:anim>
                                    <p:animEffect transition="in" filter="fade">
                                      <p:cBhvr>
                                        <p:cTn id="38" dur="2000"/>
                                        <p:tgtEl>
                                          <p:spTgt spid="4098"/>
                                        </p:tgtEl>
                                      </p:cBhvr>
                                    </p:animEffect>
                                  </p:childTnLst>
                                </p:cTn>
                              </p:par>
                              <p:par>
                                <p:cTn id="39" presetID="53" presetClass="entr" presetSubtype="0" fill="hold" nodeType="with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p:cTn id="41" dur="2000" fill="hold"/>
                                        <p:tgtEl>
                                          <p:spTgt spid="4100"/>
                                        </p:tgtEl>
                                        <p:attrNameLst>
                                          <p:attrName>ppt_w</p:attrName>
                                        </p:attrNameLst>
                                      </p:cBhvr>
                                      <p:tavLst>
                                        <p:tav tm="0">
                                          <p:val>
                                            <p:fltVal val="0"/>
                                          </p:val>
                                        </p:tav>
                                        <p:tav tm="100000">
                                          <p:val>
                                            <p:strVal val="#ppt_w"/>
                                          </p:val>
                                        </p:tav>
                                      </p:tavLst>
                                    </p:anim>
                                    <p:anim calcmode="lin" valueType="num">
                                      <p:cBhvr>
                                        <p:cTn id="42" dur="2000" fill="hold"/>
                                        <p:tgtEl>
                                          <p:spTgt spid="4100"/>
                                        </p:tgtEl>
                                        <p:attrNameLst>
                                          <p:attrName>ppt_h</p:attrName>
                                        </p:attrNameLst>
                                      </p:cBhvr>
                                      <p:tavLst>
                                        <p:tav tm="0">
                                          <p:val>
                                            <p:fltVal val="0"/>
                                          </p:val>
                                        </p:tav>
                                        <p:tav tm="100000">
                                          <p:val>
                                            <p:strVal val="#ppt_h"/>
                                          </p:val>
                                        </p:tav>
                                      </p:tavLst>
                                    </p:anim>
                                    <p:animEffect transition="in" filter="fade">
                                      <p:cBhvr>
                                        <p:cTn id="43" dur="2000"/>
                                        <p:tgtEl>
                                          <p:spTgt spid="4100"/>
                                        </p:tgtEl>
                                      </p:cBhvr>
                                    </p:animEffect>
                                  </p:childTnLst>
                                </p:cTn>
                              </p:par>
                            </p:childTnLst>
                          </p:cTn>
                        </p:par>
                        <p:par>
                          <p:cTn id="44" fill="hold">
                            <p:stCondLst>
                              <p:cond delay="2000"/>
                            </p:stCondLst>
                            <p:childTnLst>
                              <p:par>
                                <p:cTn id="45" presetID="12" presetClass="entr" presetSubtype="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Right)">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
        <p:nvSpPr>
          <p:cNvPr id="3" name="2 CuadroTexto"/>
          <p:cNvSpPr txBox="1"/>
          <p:nvPr/>
        </p:nvSpPr>
        <p:spPr>
          <a:xfrm>
            <a:off x="395536" y="188640"/>
            <a:ext cx="7200800" cy="523220"/>
          </a:xfrm>
          <a:prstGeom prst="rect">
            <a:avLst/>
          </a:prstGeom>
          <a:noFill/>
        </p:spPr>
        <p:txBody>
          <a:bodyPr wrap="square" rtlCol="0">
            <a:spAutoFit/>
          </a:bodyPr>
          <a:lstStyle/>
          <a:p>
            <a:r>
              <a:rPr lang="es-ES" sz="2800" dirty="0" smtClean="0">
                <a:latin typeface="Lucida Handwriting" pitchFamily="66" charset="0"/>
              </a:rPr>
              <a:t>El tiempo en la narración</a:t>
            </a:r>
            <a:endParaRPr lang="es-ES" sz="2800" dirty="0">
              <a:latin typeface="Lucida Handwriting" pitchFamily="66" charset="0"/>
            </a:endParaRPr>
          </a:p>
        </p:txBody>
      </p:sp>
      <p:sp>
        <p:nvSpPr>
          <p:cNvPr id="4" name="3 CuadroTexto"/>
          <p:cNvSpPr txBox="1"/>
          <p:nvPr/>
        </p:nvSpPr>
        <p:spPr>
          <a:xfrm>
            <a:off x="179512" y="692696"/>
            <a:ext cx="8784976" cy="597666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a:sp3d>
        </p:spPr>
        <p:txBody>
          <a:bodyPr wrap="square" rtlCol="0">
            <a:spAutoFit/>
          </a:bodyPr>
          <a:lstStyle/>
          <a:p>
            <a:pPr marL="457200" indent="-457200">
              <a:buFont typeface="Wingdings" pitchFamily="2" charset="2"/>
              <a:buChar char="q"/>
            </a:pPr>
            <a:r>
              <a:rPr lang="es-ES" sz="2400" b="1" dirty="0" smtClean="0">
                <a:solidFill>
                  <a:srgbClr val="FF0000"/>
                </a:solidFill>
              </a:rPr>
              <a:t>Tiempo externo: referencial, histórico: </a:t>
            </a:r>
          </a:p>
          <a:p>
            <a:pPr marL="457200" indent="-457200"/>
            <a:r>
              <a:rPr lang="es-ES" sz="1600" dirty="0" smtClean="0"/>
              <a:t>Época o contexto histórico en que se ambienta la narración.</a:t>
            </a:r>
          </a:p>
          <a:p>
            <a:pPr marL="457200" indent="-457200"/>
            <a:r>
              <a:rPr lang="es-ES" sz="1600" dirty="0" smtClean="0"/>
              <a:t>Muchas narraciones del siglo XX o XXI se sitúan en épocas</a:t>
            </a:r>
          </a:p>
          <a:p>
            <a:pPr marL="457200" indent="-457200"/>
            <a:r>
              <a:rPr lang="es-ES" sz="1600" dirty="0" smtClean="0"/>
              <a:t>pasadas o futuras, la visión de la época está mediatizada por la del autor.</a:t>
            </a:r>
          </a:p>
          <a:p>
            <a:pPr marL="457200" indent="-457200"/>
            <a:r>
              <a:rPr lang="es-ES" sz="1600" dirty="0" smtClean="0"/>
              <a:t> </a:t>
            </a:r>
          </a:p>
          <a:p>
            <a:pPr marL="457200" indent="-457200"/>
            <a:endParaRPr lang="es-ES" dirty="0" smtClean="0"/>
          </a:p>
          <a:p>
            <a:pPr marL="457200" indent="-457200"/>
            <a:endParaRPr lang="es-ES" dirty="0" smtClean="0"/>
          </a:p>
          <a:p>
            <a:pPr marL="457200" indent="-457200"/>
            <a:endParaRPr lang="es-ES" dirty="0" smtClean="0"/>
          </a:p>
          <a:p>
            <a:pPr marL="457200" indent="-457200"/>
            <a:endParaRPr lang="es-ES" dirty="0" smtClean="0"/>
          </a:p>
          <a:p>
            <a:pPr marL="457200" indent="-457200">
              <a:buAutoNum type="alphaLcParenR"/>
            </a:pPr>
            <a:endParaRPr lang="es-ES" dirty="0" smtClean="0"/>
          </a:p>
          <a:p>
            <a:pPr marL="457200" indent="-457200">
              <a:buAutoNum type="alphaLcParenR"/>
            </a:pPr>
            <a:endParaRPr lang="es-ES" dirty="0" smtClean="0"/>
          </a:p>
          <a:p>
            <a:pPr marL="457200" indent="-457200"/>
            <a:endParaRPr lang="es-ES" dirty="0" smtClean="0"/>
          </a:p>
          <a:p>
            <a:pPr marL="342900" indent="-342900"/>
            <a:endParaRPr lang="es-ES" dirty="0" smtClean="0"/>
          </a:p>
          <a:p>
            <a:pPr marL="342900" indent="-342900"/>
            <a:endParaRPr lang="es-ES" dirty="0" smtClean="0"/>
          </a:p>
          <a:p>
            <a:pPr marL="342900" indent="-342900">
              <a:buAutoNum type="alphaLcParenR"/>
            </a:pPr>
            <a:endParaRPr lang="es-ES" dirty="0" smtClean="0"/>
          </a:p>
          <a:p>
            <a:pPr marL="342900" indent="-342900"/>
            <a:endParaRPr lang="es-ES" dirty="0" smtClean="0"/>
          </a:p>
          <a:p>
            <a:pPr marL="342900" indent="-342900">
              <a:buAutoNum type="alphaLcParenR"/>
            </a:pPr>
            <a:endParaRPr lang="es-ES" dirty="0" smtClean="0"/>
          </a:p>
          <a:p>
            <a:pPr marL="342900" indent="-342900"/>
            <a:endParaRPr lang="es-ES" dirty="0" smtClean="0"/>
          </a:p>
          <a:p>
            <a:pPr marL="342900" indent="-342900"/>
            <a:endParaRPr lang="es-ES" dirty="0"/>
          </a:p>
        </p:txBody>
      </p:sp>
      <p:pic>
        <p:nvPicPr>
          <p:cNvPr id="7" name="Picture 2" descr="http://www.elbuscon.es/images/portadas/9788420647630.jpg"/>
          <p:cNvPicPr>
            <a:picLocks noChangeAspect="1" noChangeArrowheads="1"/>
          </p:cNvPicPr>
          <p:nvPr/>
        </p:nvPicPr>
        <p:blipFill>
          <a:blip r:embed="rId3" cstate="print"/>
          <a:srcRect/>
          <a:stretch>
            <a:fillRect/>
          </a:stretch>
        </p:blipFill>
        <p:spPr bwMode="auto">
          <a:xfrm>
            <a:off x="395536" y="2348880"/>
            <a:ext cx="2664296" cy="3456384"/>
          </a:xfrm>
          <a:prstGeom prst="roundRect">
            <a:avLst/>
          </a:prstGeom>
          <a:noFill/>
          <a:scene3d>
            <a:camera prst="orthographicFront"/>
            <a:lightRig rig="threePt" dir="t"/>
          </a:scene3d>
          <a:sp3d>
            <a:bevelT/>
          </a:sp3d>
        </p:spPr>
      </p:pic>
      <p:pic>
        <p:nvPicPr>
          <p:cNvPr id="8" name="Picture 4" descr="http://photo.goodreads.com/books/1189455887l/1867754.jpg"/>
          <p:cNvPicPr>
            <a:picLocks noChangeAspect="1" noChangeArrowheads="1"/>
          </p:cNvPicPr>
          <p:nvPr/>
        </p:nvPicPr>
        <p:blipFill>
          <a:blip r:embed="rId4" cstate="print"/>
          <a:srcRect/>
          <a:stretch>
            <a:fillRect/>
          </a:stretch>
        </p:blipFill>
        <p:spPr bwMode="auto">
          <a:xfrm>
            <a:off x="6012160" y="2348880"/>
            <a:ext cx="2448272" cy="3528392"/>
          </a:xfrm>
          <a:prstGeom prst="roundRect">
            <a:avLst/>
          </a:prstGeom>
          <a:noFill/>
          <a:scene3d>
            <a:camera prst="orthographicFront"/>
            <a:lightRig rig="threePt" dir="t"/>
          </a:scene3d>
          <a:sp3d>
            <a:bevelT/>
          </a:sp3d>
        </p:spPr>
      </p:pic>
      <p:pic>
        <p:nvPicPr>
          <p:cNvPr id="9" name="Picture 4" descr="http://2.bp.blogspot.com/-viUT6IqHDNI/TeU16YmRKQI/AAAAAAAAAKk/jNo7vveXEak/s1600/memorias_adriano.jpg"/>
          <p:cNvPicPr>
            <a:picLocks noChangeAspect="1" noChangeArrowheads="1"/>
          </p:cNvPicPr>
          <p:nvPr/>
        </p:nvPicPr>
        <p:blipFill>
          <a:blip r:embed="rId5" cstate="print"/>
          <a:srcRect/>
          <a:stretch>
            <a:fillRect/>
          </a:stretch>
        </p:blipFill>
        <p:spPr bwMode="auto">
          <a:xfrm>
            <a:off x="3203848" y="2276872"/>
            <a:ext cx="2520280" cy="3600400"/>
          </a:xfrm>
          <a:prstGeom prst="roundRect">
            <a:avLst/>
          </a:prstGeom>
          <a:noFill/>
          <a:scene3d>
            <a:camera prst="orthographicFront"/>
            <a:lightRig rig="threePt" dir="t"/>
          </a:scene3d>
          <a:sp3d>
            <a:bevelT/>
          </a:sp3d>
        </p:spPr>
      </p:pic>
      <p:sp>
        <p:nvSpPr>
          <p:cNvPr id="10" name="9 Rectángulo"/>
          <p:cNvSpPr/>
          <p:nvPr/>
        </p:nvSpPr>
        <p:spPr>
          <a:xfrm>
            <a:off x="683568" y="6021288"/>
            <a:ext cx="8280920" cy="292388"/>
          </a:xfrm>
          <a:prstGeom prst="rect">
            <a:avLst/>
          </a:prstGeom>
        </p:spPr>
        <p:txBody>
          <a:bodyPr wrap="square">
            <a:spAutoFit/>
          </a:bodyPr>
          <a:lstStyle/>
          <a:p>
            <a:r>
              <a:rPr lang="es-ES" sz="1300" b="1" i="1" dirty="0" smtClean="0"/>
              <a:t>“Busqué la libertad más que el poder, y el poder tan solo porque en parte favorecía la libertad…” </a:t>
            </a:r>
            <a:endParaRPr lang="es-ES" sz="1300" b="1"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lide(from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Right)">
                                      <p:cBhvr>
                                        <p:cTn id="36"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
        <p:nvSpPr>
          <p:cNvPr id="7" name="6 CuadroTexto"/>
          <p:cNvSpPr txBox="1"/>
          <p:nvPr/>
        </p:nvSpPr>
        <p:spPr>
          <a:xfrm>
            <a:off x="395536" y="188640"/>
            <a:ext cx="7200800" cy="523220"/>
          </a:xfrm>
          <a:prstGeom prst="rect">
            <a:avLst/>
          </a:prstGeom>
          <a:noFill/>
        </p:spPr>
        <p:txBody>
          <a:bodyPr wrap="square" rtlCol="0">
            <a:spAutoFit/>
          </a:bodyPr>
          <a:lstStyle/>
          <a:p>
            <a:r>
              <a:rPr lang="es-ES" sz="2800" dirty="0" smtClean="0">
                <a:latin typeface="Lucida Handwriting" pitchFamily="66" charset="0"/>
              </a:rPr>
              <a:t>El tiempo en la narración</a:t>
            </a:r>
            <a:endParaRPr lang="es-ES" sz="2800" dirty="0">
              <a:latin typeface="Lucida Handwriting" pitchFamily="66" charset="0"/>
            </a:endParaRPr>
          </a:p>
        </p:txBody>
      </p:sp>
      <p:sp>
        <p:nvSpPr>
          <p:cNvPr id="8" name="7 CuadroTexto"/>
          <p:cNvSpPr txBox="1"/>
          <p:nvPr/>
        </p:nvSpPr>
        <p:spPr>
          <a:xfrm>
            <a:off x="251520" y="692696"/>
            <a:ext cx="8604480" cy="5940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rtlCol="0">
            <a:spAutoFit/>
          </a:bodyPr>
          <a:lstStyle/>
          <a:p>
            <a:pPr>
              <a:buFont typeface="Wingdings" pitchFamily="2" charset="2"/>
              <a:buChar char="q"/>
            </a:pPr>
            <a:r>
              <a:rPr lang="es-ES" sz="2400" b="1" dirty="0" smtClean="0">
                <a:solidFill>
                  <a:srgbClr val="FF0000"/>
                </a:solidFill>
              </a:rPr>
              <a:t>Tiempo interno</a:t>
            </a:r>
            <a:r>
              <a:rPr lang="es-ES" sz="2400" dirty="0" smtClean="0">
                <a:solidFill>
                  <a:srgbClr val="FF0000"/>
                </a:solidFill>
              </a:rPr>
              <a:t>: </a:t>
            </a:r>
            <a:r>
              <a:rPr lang="es-ES" dirty="0" smtClean="0"/>
              <a:t>orden del relato.</a:t>
            </a:r>
          </a:p>
          <a:p>
            <a:pPr lvl="1">
              <a:buFont typeface="Wingdings" pitchFamily="2" charset="2"/>
              <a:buChar char="q"/>
            </a:pPr>
            <a:r>
              <a:rPr lang="es-ES" b="1" dirty="0" smtClean="0"/>
              <a:t>Cronológico o lineal</a:t>
            </a:r>
          </a:p>
          <a:p>
            <a:pPr lvl="1"/>
            <a:endParaRPr lang="es-ES" b="1" dirty="0" smtClean="0"/>
          </a:p>
          <a:p>
            <a:pPr lvl="1">
              <a:buFont typeface="Wingdings" pitchFamily="2" charset="2"/>
              <a:buChar char="q"/>
            </a:pPr>
            <a:r>
              <a:rPr lang="es-ES" b="1" dirty="0" smtClean="0"/>
              <a:t>Anacronías narrativas</a:t>
            </a:r>
            <a:r>
              <a:rPr lang="es-ES" dirty="0" smtClean="0"/>
              <a:t>: rupturas en el orden temporal del relato. </a:t>
            </a:r>
          </a:p>
          <a:p>
            <a:pPr lvl="2">
              <a:buFont typeface="Wingdings" pitchFamily="2" charset="2"/>
              <a:buChar char="q"/>
            </a:pPr>
            <a:r>
              <a:rPr lang="es-ES" b="1" dirty="0" smtClean="0"/>
              <a:t>Analepsis, retrospección o flash-back </a:t>
            </a:r>
            <a:r>
              <a:rPr lang="es-ES" dirty="0" smtClean="0"/>
              <a:t>(regreso al pasado)</a:t>
            </a:r>
          </a:p>
          <a:p>
            <a:pPr lvl="2">
              <a:buFont typeface="Wingdings" pitchFamily="2" charset="2"/>
              <a:buChar char="q"/>
            </a:pPr>
            <a:r>
              <a:rPr lang="es-ES" b="1" dirty="0" smtClean="0"/>
              <a:t>Prolepsis, anticipación o flash-</a:t>
            </a:r>
            <a:r>
              <a:rPr lang="es-ES" b="1" dirty="0" err="1" smtClean="0"/>
              <a:t>foward</a:t>
            </a:r>
            <a:r>
              <a:rPr lang="es-ES" b="1" dirty="0" smtClean="0"/>
              <a:t> </a:t>
            </a:r>
            <a:r>
              <a:rPr lang="es-ES" dirty="0" smtClean="0"/>
              <a:t>(anticipa acciones, adelanta acontecimientos)</a:t>
            </a:r>
          </a:p>
          <a:p>
            <a:pPr lvl="1">
              <a:lnSpc>
                <a:spcPct val="150000"/>
              </a:lnSpc>
              <a:buFont typeface="Wingdings" pitchFamily="2" charset="2"/>
              <a:buChar char="q"/>
            </a:pPr>
            <a:r>
              <a:rPr lang="es-ES" dirty="0" smtClean="0"/>
              <a:t> </a:t>
            </a:r>
            <a:r>
              <a:rPr lang="es-ES" b="1" dirty="0" smtClean="0"/>
              <a:t>In media res: </a:t>
            </a:r>
            <a:r>
              <a:rPr lang="es-ES" dirty="0" smtClean="0"/>
              <a:t>El relato empieza en medio de la narración, sin previa aclaración de la historia. Se trata de un comienzo abrupto empleado para captar la atención del lector. </a:t>
            </a:r>
          </a:p>
          <a:p>
            <a:pPr lvl="1">
              <a:lnSpc>
                <a:spcPct val="150000"/>
              </a:lnSpc>
              <a:buFont typeface="Wingdings" pitchFamily="2" charset="2"/>
              <a:buChar char="q"/>
            </a:pPr>
            <a:r>
              <a:rPr lang="es-ES" b="1" dirty="0" smtClean="0"/>
              <a:t>Contrapunto: </a:t>
            </a:r>
            <a:r>
              <a:rPr lang="es-ES" dirty="0" smtClean="0"/>
              <a:t>técnica basada en el paralelismo de acontecimientos protagonizados por distintos personajes, por voces narrativas distintas o en la simultaneidad de escenas próximas o alejadas y en los saltos de pasado,  presente y futuro.</a:t>
            </a:r>
          </a:p>
          <a:p>
            <a:pPr lvl="1">
              <a:lnSpc>
                <a:spcPct val="150000"/>
              </a:lnSpc>
              <a:buFont typeface="Wingdings" pitchFamily="2" charset="2"/>
              <a:buChar char="q"/>
            </a:pPr>
            <a:r>
              <a:rPr lang="es-ES" b="1" dirty="0" smtClean="0"/>
              <a:t>Circular</a:t>
            </a:r>
            <a:r>
              <a:rPr lang="es-ES" dirty="0" smtClean="0"/>
              <a:t>: el relato empieza y acaba de igual forma.</a:t>
            </a:r>
          </a:p>
          <a:p>
            <a:pPr lvl="1">
              <a:buFont typeface="Wingdings" pitchFamily="2" charset="2"/>
              <a:buChar char="q"/>
            </a:pPr>
            <a:endParaRPr lang="es-ES" sz="1600" dirty="0" smtClean="0"/>
          </a:p>
          <a:p>
            <a:pPr lvl="1"/>
            <a:endParaRPr lang="es-ES" sz="16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slide(fromRigh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ppt_w*0.70"/>
                                          </p:val>
                                        </p:tav>
                                        <p:tav tm="100000">
                                          <p:val>
                                            <p:strVal val="#ppt_w"/>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3" name="2 CuadroTexto"/>
          <p:cNvSpPr txBox="1"/>
          <p:nvPr/>
        </p:nvSpPr>
        <p:spPr>
          <a:xfrm>
            <a:off x="1187624" y="-5300"/>
            <a:ext cx="6408712" cy="523220"/>
          </a:xfrm>
          <a:prstGeom prst="rect">
            <a:avLst/>
          </a:prstGeom>
          <a:noFill/>
        </p:spPr>
        <p:txBody>
          <a:bodyPr wrap="square" rtlCol="0">
            <a:spAutoFit/>
          </a:bodyPr>
          <a:lstStyle/>
          <a:p>
            <a:pPr algn="ctr"/>
            <a:r>
              <a:rPr lang="es-ES" sz="2800" dirty="0" smtClean="0">
                <a:latin typeface="Lucida Handwriting" panose="03010101010101010101" pitchFamily="66" charset="0"/>
              </a:rPr>
              <a:t>La lengua literaria</a:t>
            </a:r>
            <a:endParaRPr lang="es-ES" sz="2800" dirty="0">
              <a:latin typeface="Lucida Handwriting" panose="03010101010101010101" pitchFamily="66" charset="0"/>
            </a:endParaRPr>
          </a:p>
        </p:txBody>
      </p:sp>
      <p:sp>
        <p:nvSpPr>
          <p:cNvPr id="4" name="3 CuadroTexto"/>
          <p:cNvSpPr txBox="1"/>
          <p:nvPr/>
        </p:nvSpPr>
        <p:spPr>
          <a:xfrm>
            <a:off x="539552" y="517920"/>
            <a:ext cx="2520280"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52400" h="50800" prst="softRound"/>
          </a:sp3d>
        </p:spPr>
        <p:txBody>
          <a:bodyPr wrap="square" rtlCol="0">
            <a:spAutoFit/>
          </a:bodyPr>
          <a:lstStyle/>
          <a:p>
            <a:pPr algn="ctr"/>
            <a:r>
              <a:rPr lang="es-ES" b="1" dirty="0" smtClean="0"/>
              <a:t>Recursos estilísticos</a:t>
            </a:r>
            <a:endParaRPr lang="es-ES" b="1" dirty="0"/>
          </a:p>
        </p:txBody>
      </p:sp>
      <p:sp>
        <p:nvSpPr>
          <p:cNvPr id="5" name="4 CuadroTexto"/>
          <p:cNvSpPr txBox="1"/>
          <p:nvPr/>
        </p:nvSpPr>
        <p:spPr>
          <a:xfrm>
            <a:off x="5993302" y="472913"/>
            <a:ext cx="2053940"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pPr algn="ctr"/>
            <a:r>
              <a:rPr lang="es-ES" b="1" dirty="0" smtClean="0"/>
              <a:t>Métrica</a:t>
            </a:r>
            <a:r>
              <a:rPr lang="es-ES" dirty="0" smtClean="0"/>
              <a:t> </a:t>
            </a:r>
            <a:endParaRPr lang="es-ES" dirty="0"/>
          </a:p>
        </p:txBody>
      </p:sp>
      <p:sp>
        <p:nvSpPr>
          <p:cNvPr id="7" name="6 CuadroTexto"/>
          <p:cNvSpPr txBox="1"/>
          <p:nvPr/>
        </p:nvSpPr>
        <p:spPr>
          <a:xfrm>
            <a:off x="0" y="1336204"/>
            <a:ext cx="4680520" cy="5364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pPr marL="285750" indent="-285750">
              <a:buFont typeface="Wingdings" panose="05000000000000000000" pitchFamily="2" charset="2"/>
              <a:buChar char="q"/>
            </a:pPr>
            <a:r>
              <a:rPr lang="es-ES" b="1" dirty="0" smtClean="0"/>
              <a:t>Relacionados con el sonido (fónicos)</a:t>
            </a:r>
          </a:p>
          <a:p>
            <a:pPr marL="742950" lvl="1" indent="-285750">
              <a:buFont typeface="Wingdings" panose="05000000000000000000" pitchFamily="2" charset="2"/>
              <a:buChar char="q"/>
            </a:pPr>
            <a:r>
              <a:rPr lang="es-ES" sz="1400" dirty="0" smtClean="0"/>
              <a:t>Onomatopeya.</a:t>
            </a:r>
          </a:p>
          <a:p>
            <a:pPr marL="742950" lvl="1" indent="-285750">
              <a:buFont typeface="Wingdings" panose="05000000000000000000" pitchFamily="2" charset="2"/>
              <a:buChar char="q"/>
            </a:pPr>
            <a:r>
              <a:rPr lang="es-ES" sz="1400" dirty="0" smtClean="0"/>
              <a:t>Paronomasia </a:t>
            </a:r>
          </a:p>
          <a:p>
            <a:pPr marL="742950" lvl="1" indent="-285750">
              <a:buFont typeface="Wingdings" panose="05000000000000000000" pitchFamily="2" charset="2"/>
              <a:buChar char="q"/>
            </a:pPr>
            <a:r>
              <a:rPr lang="es-ES" sz="1400" dirty="0" smtClean="0"/>
              <a:t>aliteración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b="1" dirty="0" smtClean="0"/>
              <a:t>Relacionados con la gramática </a:t>
            </a:r>
            <a:r>
              <a:rPr lang="es-ES" sz="1400" dirty="0" smtClean="0"/>
              <a:t>(morfología y sintaxis)</a:t>
            </a:r>
          </a:p>
          <a:p>
            <a:pPr marL="742950" lvl="1" indent="-285750">
              <a:buFont typeface="Wingdings" panose="05000000000000000000" pitchFamily="2" charset="2"/>
              <a:buChar char="q"/>
            </a:pPr>
            <a:r>
              <a:rPr lang="es-ES" sz="1400" dirty="0" smtClean="0"/>
              <a:t>Asíndeton</a:t>
            </a:r>
          </a:p>
          <a:p>
            <a:pPr marL="742950" lvl="1" indent="-285750">
              <a:buFont typeface="Wingdings" panose="05000000000000000000" pitchFamily="2" charset="2"/>
              <a:buChar char="q"/>
            </a:pPr>
            <a:r>
              <a:rPr lang="es-ES" sz="1400" dirty="0" smtClean="0"/>
              <a:t>Polisíndeton</a:t>
            </a:r>
          </a:p>
          <a:p>
            <a:pPr marL="742950" lvl="1" indent="-285750">
              <a:buFont typeface="Wingdings" panose="05000000000000000000" pitchFamily="2" charset="2"/>
              <a:buChar char="q"/>
            </a:pPr>
            <a:r>
              <a:rPr lang="es-ES" sz="1400" dirty="0" smtClean="0"/>
              <a:t>Anáfora </a:t>
            </a:r>
          </a:p>
          <a:p>
            <a:pPr marL="742950" lvl="1" indent="-285750">
              <a:buFont typeface="Wingdings" panose="05000000000000000000" pitchFamily="2" charset="2"/>
              <a:buChar char="q"/>
            </a:pPr>
            <a:r>
              <a:rPr lang="es-ES" sz="1400" dirty="0" err="1" smtClean="0"/>
              <a:t>Elípsis</a:t>
            </a:r>
            <a:r>
              <a:rPr lang="es-ES" sz="1400" dirty="0" smtClean="0"/>
              <a:t> </a:t>
            </a:r>
          </a:p>
          <a:p>
            <a:pPr marL="742950" lvl="1" indent="-285750">
              <a:buFont typeface="Wingdings" panose="05000000000000000000" pitchFamily="2" charset="2"/>
              <a:buChar char="q"/>
            </a:pPr>
            <a:r>
              <a:rPr lang="es-ES" sz="1400" dirty="0" smtClean="0"/>
              <a:t>Paralelismo </a:t>
            </a:r>
          </a:p>
          <a:p>
            <a:pPr marL="742950" lvl="1" indent="-285750">
              <a:buFont typeface="Wingdings" panose="05000000000000000000" pitchFamily="2" charset="2"/>
              <a:buChar char="q"/>
            </a:pPr>
            <a:r>
              <a:rPr lang="es-ES" sz="1400" dirty="0" smtClean="0"/>
              <a:t>…</a:t>
            </a:r>
          </a:p>
          <a:p>
            <a:pPr marL="285750" indent="-285750">
              <a:buFont typeface="Wingdings" panose="05000000000000000000" pitchFamily="2" charset="2"/>
              <a:buChar char="q"/>
            </a:pPr>
            <a:r>
              <a:rPr lang="es-ES" b="1" dirty="0" smtClean="0"/>
              <a:t>Relacionados con el significado. (semántica</a:t>
            </a:r>
            <a:r>
              <a:rPr lang="es-ES" dirty="0" smtClean="0"/>
              <a:t>)</a:t>
            </a:r>
          </a:p>
          <a:p>
            <a:pPr marL="742950" lvl="1" indent="-285750">
              <a:buFont typeface="Wingdings" panose="05000000000000000000" pitchFamily="2" charset="2"/>
              <a:buChar char="q"/>
            </a:pPr>
            <a:r>
              <a:rPr lang="es-ES" sz="1400" dirty="0" smtClean="0"/>
              <a:t>Hipérbole</a:t>
            </a:r>
          </a:p>
          <a:p>
            <a:pPr marL="742950" lvl="1" indent="-285750">
              <a:buFont typeface="Wingdings" panose="05000000000000000000" pitchFamily="2" charset="2"/>
              <a:buChar char="q"/>
            </a:pPr>
            <a:r>
              <a:rPr lang="es-ES" sz="1400" dirty="0" smtClean="0"/>
              <a:t>Personificación.</a:t>
            </a:r>
          </a:p>
          <a:p>
            <a:pPr marL="742950" lvl="1" indent="-285750">
              <a:buFont typeface="Wingdings" panose="05000000000000000000" pitchFamily="2" charset="2"/>
              <a:buChar char="q"/>
            </a:pPr>
            <a:r>
              <a:rPr lang="es-ES" sz="1400" dirty="0" smtClean="0"/>
              <a:t>Metáfora.</a:t>
            </a:r>
          </a:p>
          <a:p>
            <a:pPr marL="742950" lvl="1" indent="-285750">
              <a:buFont typeface="Wingdings" panose="05000000000000000000" pitchFamily="2" charset="2"/>
              <a:buChar char="q"/>
            </a:pPr>
            <a:r>
              <a:rPr lang="es-ES" sz="1400" dirty="0" smtClean="0"/>
              <a:t>Símil.</a:t>
            </a:r>
          </a:p>
          <a:p>
            <a:pPr marL="742950" lvl="1" indent="-285750">
              <a:buFont typeface="Wingdings" panose="05000000000000000000" pitchFamily="2" charset="2"/>
              <a:buChar char="q"/>
            </a:pPr>
            <a:r>
              <a:rPr lang="es-ES" sz="1400" dirty="0" smtClean="0"/>
              <a:t>Metonimia</a:t>
            </a:r>
          </a:p>
          <a:p>
            <a:pPr marL="742950" lvl="1" indent="-285750">
              <a:buFont typeface="Wingdings" panose="05000000000000000000" pitchFamily="2" charset="2"/>
              <a:buChar char="q"/>
            </a:pPr>
            <a:r>
              <a:rPr lang="es-ES" sz="1400" dirty="0" smtClean="0"/>
              <a:t>Interrogación retórica. </a:t>
            </a:r>
            <a:endParaRPr lang="es-ES" sz="1400" dirty="0"/>
          </a:p>
        </p:txBody>
      </p:sp>
      <p:sp>
        <p:nvSpPr>
          <p:cNvPr id="8" name="7 CuadroTexto"/>
          <p:cNvSpPr txBox="1"/>
          <p:nvPr/>
        </p:nvSpPr>
        <p:spPr>
          <a:xfrm>
            <a:off x="5076056" y="1370958"/>
            <a:ext cx="3888432" cy="5389245"/>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pPr marL="285750" indent="-285750">
              <a:buFont typeface="Wingdings" panose="05000000000000000000" pitchFamily="2" charset="2"/>
              <a:buChar char="q"/>
            </a:pPr>
            <a:r>
              <a:rPr lang="es-ES" b="1" dirty="0" smtClean="0"/>
              <a:t>Clase de versos</a:t>
            </a:r>
            <a:r>
              <a:rPr lang="es-ES" dirty="0" smtClean="0"/>
              <a:t>:</a:t>
            </a:r>
          </a:p>
          <a:p>
            <a:pPr marL="742950" lvl="1" indent="-285750">
              <a:buFont typeface="Wingdings" panose="05000000000000000000" pitchFamily="2" charset="2"/>
              <a:buChar char="q"/>
            </a:pPr>
            <a:r>
              <a:rPr lang="es-ES" sz="1600" b="1" dirty="0" smtClean="0"/>
              <a:t>De arte mayor</a:t>
            </a:r>
            <a:r>
              <a:rPr lang="es-ES" sz="1600" dirty="0" smtClean="0"/>
              <a:t>: más de ocho sílabas</a:t>
            </a:r>
          </a:p>
          <a:p>
            <a:pPr marL="742950" lvl="1" indent="-285750">
              <a:buFont typeface="Wingdings" panose="05000000000000000000" pitchFamily="2" charset="2"/>
              <a:buChar char="q"/>
            </a:pPr>
            <a:r>
              <a:rPr lang="es-ES" sz="1600" b="1" dirty="0" smtClean="0"/>
              <a:t>De arte menor: </a:t>
            </a:r>
            <a:r>
              <a:rPr lang="es-ES" sz="1600" dirty="0" smtClean="0"/>
              <a:t>de dos a ocho sílabas.</a:t>
            </a:r>
          </a:p>
          <a:p>
            <a:pPr marL="285750" indent="-285750">
              <a:buFont typeface="Wingdings" panose="05000000000000000000" pitchFamily="2" charset="2"/>
              <a:buChar char="q"/>
            </a:pPr>
            <a:r>
              <a:rPr lang="es-ES" b="1" dirty="0" smtClean="0"/>
              <a:t>Rima</a:t>
            </a:r>
            <a:r>
              <a:rPr lang="es-ES" dirty="0" smtClean="0"/>
              <a:t> </a:t>
            </a:r>
          </a:p>
          <a:p>
            <a:pPr marL="742950" lvl="1" indent="-285750">
              <a:buFont typeface="Wingdings" panose="05000000000000000000" pitchFamily="2" charset="2"/>
              <a:buChar char="q"/>
            </a:pPr>
            <a:r>
              <a:rPr lang="es-ES" sz="1600" b="1" dirty="0" smtClean="0"/>
              <a:t>Asonante</a:t>
            </a:r>
            <a:r>
              <a:rPr lang="es-ES" sz="1600" dirty="0" smtClean="0"/>
              <a:t>: coinciden las vocales desde la última acentuada.</a:t>
            </a:r>
          </a:p>
          <a:p>
            <a:pPr marL="742950" lvl="1" indent="-285750">
              <a:buFont typeface="Wingdings" panose="05000000000000000000" pitchFamily="2" charset="2"/>
              <a:buChar char="q"/>
            </a:pPr>
            <a:r>
              <a:rPr lang="es-ES" sz="1600" b="1" dirty="0" smtClean="0"/>
              <a:t>Consonante</a:t>
            </a:r>
            <a:r>
              <a:rPr lang="es-ES" sz="1600" dirty="0" smtClean="0"/>
              <a:t>: coinciden vocales y consonantes desde la última acentuada.</a:t>
            </a:r>
          </a:p>
          <a:p>
            <a:pPr marL="285750" indent="-285750">
              <a:buFont typeface="Wingdings" panose="05000000000000000000" pitchFamily="2" charset="2"/>
              <a:buChar char="q"/>
            </a:pPr>
            <a:r>
              <a:rPr lang="es-ES" b="1" dirty="0" smtClean="0"/>
              <a:t>Tipos de estrofas</a:t>
            </a:r>
            <a:r>
              <a:rPr lang="es-ES" dirty="0" smtClean="0"/>
              <a:t>: </a:t>
            </a:r>
            <a:r>
              <a:rPr lang="es-ES" sz="1600" dirty="0" smtClean="0"/>
              <a:t>atiende al nº de versos, a la clase y a la rima.</a:t>
            </a:r>
          </a:p>
          <a:p>
            <a:pPr marL="742950" lvl="1" indent="-285750">
              <a:buFont typeface="Wingdings" panose="05000000000000000000" pitchFamily="2" charset="2"/>
              <a:buChar char="q"/>
            </a:pPr>
            <a:r>
              <a:rPr lang="es-ES" sz="1400" dirty="0" smtClean="0"/>
              <a:t>Pareado, terceto, cuarteto/a, serventesio…</a:t>
            </a:r>
          </a:p>
          <a:p>
            <a:pPr marL="742950" lvl="1" indent="-285750">
              <a:buFont typeface="Wingdings" panose="05000000000000000000" pitchFamily="2" charset="2"/>
              <a:buChar char="q"/>
            </a:pPr>
            <a:r>
              <a:rPr lang="es-ES" sz="1400" dirty="0" smtClean="0"/>
              <a:t>Romance, soneto…</a:t>
            </a:r>
          </a:p>
          <a:p>
            <a:endParaRPr lang="es-ES" dirty="0"/>
          </a:p>
        </p:txBody>
      </p:sp>
      <p:cxnSp>
        <p:nvCxnSpPr>
          <p:cNvPr id="11" name="10 Conector recto de flecha"/>
          <p:cNvCxnSpPr/>
          <p:nvPr/>
        </p:nvCxnSpPr>
        <p:spPr>
          <a:xfrm>
            <a:off x="1979712" y="926543"/>
            <a:ext cx="0" cy="40966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8" idx="0"/>
          </p:cNvCxnSpPr>
          <p:nvPr/>
        </p:nvCxnSpPr>
        <p:spPr>
          <a:xfrm>
            <a:off x="7020272" y="926543"/>
            <a:ext cx="0" cy="44441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865751"/>
      </p:ext>
    </p:extLst>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
        <p:nvSpPr>
          <p:cNvPr id="3" name="2 CuadroTexto"/>
          <p:cNvSpPr txBox="1"/>
          <p:nvPr/>
        </p:nvSpPr>
        <p:spPr>
          <a:xfrm>
            <a:off x="179512" y="260648"/>
            <a:ext cx="4608512" cy="593544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scene3d>
            <a:camera prst="orthographicFront"/>
            <a:lightRig rig="threePt" dir="t"/>
          </a:scene3d>
          <a:sp3d>
            <a:bevelT/>
          </a:sp3d>
        </p:spPr>
        <p:txBody>
          <a:bodyPr wrap="square" rtlCol="0">
            <a:spAutoFit/>
          </a:bodyPr>
          <a:lstStyle/>
          <a:p>
            <a:r>
              <a:rPr lang="es-ES" sz="2800" b="1" dirty="0" smtClean="0">
                <a:latin typeface="Lucida Handwriting" pitchFamily="66" charset="0"/>
              </a:rPr>
              <a:t>Analepsis</a:t>
            </a:r>
            <a:r>
              <a:rPr lang="es-ES" dirty="0" smtClean="0">
                <a:latin typeface="Lucida Handwriting" pitchFamily="66" charset="0"/>
              </a:rPr>
              <a:t> </a:t>
            </a:r>
          </a:p>
          <a:p>
            <a:r>
              <a:rPr lang="es-ES" sz="1600" i="1" dirty="0" smtClean="0"/>
              <a:t>Mientras Macondo celebraba la reconquista de los recuerdos, José Arcadio Buendía y Melquíades le sacudieron el polvo a su vieja amistad. El gitano iba dispuesto a quedarse en el pueblo. </a:t>
            </a:r>
            <a:r>
              <a:rPr lang="es-ES" sz="1600" b="1" i="1" u="sng" dirty="0" smtClean="0">
                <a:solidFill>
                  <a:srgbClr val="FF0000"/>
                </a:solidFill>
              </a:rPr>
              <a:t>Había estado en la muerte, en efecto, pero había regresado porque no pudo soportar la soledad. Repudiado por su tribu [...] decidió refugiarse en aquel rincón del mundo todavía no descubierto por la muerte, dedicado a la explotación de un laboratorio de daguerrotipia.</a:t>
            </a:r>
            <a:r>
              <a:rPr lang="es-ES" sz="1600" b="1" i="1" dirty="0" smtClean="0">
                <a:solidFill>
                  <a:srgbClr val="FF0000"/>
                </a:solidFill>
              </a:rPr>
              <a:t> </a:t>
            </a:r>
            <a:r>
              <a:rPr lang="es-ES" sz="1600" i="1" dirty="0" smtClean="0"/>
              <a:t>José Arcadio Buendía [...] cuando se vio a sí mismo y a toda su familia plasmados en una edad eterna sobre una lámina de metal tornasol, se quedó mudo de estupor. </a:t>
            </a:r>
          </a:p>
          <a:p>
            <a:r>
              <a:rPr lang="es-ES" sz="1600" i="1" dirty="0" smtClean="0"/>
              <a:t> </a:t>
            </a:r>
            <a:r>
              <a:rPr lang="es-ES" sz="1600" dirty="0" smtClean="0"/>
              <a:t>García  Márquez:</a:t>
            </a:r>
            <a:r>
              <a:rPr lang="es-ES" sz="1600" i="1" dirty="0" smtClean="0"/>
              <a:t> </a:t>
            </a:r>
            <a:r>
              <a:rPr lang="es-ES" sz="1600" i="1" u="sng" dirty="0" smtClean="0"/>
              <a:t>Cien años de soledad.</a:t>
            </a:r>
          </a:p>
          <a:p>
            <a:endParaRPr lang="es-ES" dirty="0" smtClean="0"/>
          </a:p>
          <a:p>
            <a:endParaRPr lang="es-ES" dirty="0"/>
          </a:p>
        </p:txBody>
      </p:sp>
      <p:pic>
        <p:nvPicPr>
          <p:cNvPr id="2050" name="Picture 2" descr="http://4.bp.blogspot.com/-VPmwHuMCmY0/TlRuvjVL_CI/AAAAAAAABW0/x6xIxWiDAOk/s400/almas+gemelas.jpg"/>
          <p:cNvPicPr>
            <a:picLocks noChangeAspect="1" noChangeArrowheads="1"/>
          </p:cNvPicPr>
          <p:nvPr/>
        </p:nvPicPr>
        <p:blipFill>
          <a:blip r:embed="rId3" cstate="print"/>
          <a:srcRect/>
          <a:stretch>
            <a:fillRect/>
          </a:stretch>
        </p:blipFill>
        <p:spPr bwMode="auto">
          <a:xfrm>
            <a:off x="4860032" y="188640"/>
            <a:ext cx="4032448" cy="6408712"/>
          </a:xfrm>
          <a:prstGeom prst="roundRect">
            <a:avLst/>
          </a:prstGeom>
          <a:noFill/>
          <a:scene3d>
            <a:camera prst="orthographicFront"/>
            <a:lightRig rig="threePt" dir="t"/>
          </a:scene3d>
          <a:sp3d>
            <a:bevelT/>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2000" fill="hold"/>
                                        <p:tgtEl>
                                          <p:spTgt spid="2050"/>
                                        </p:tgtEl>
                                        <p:attrNameLst>
                                          <p:attrName>ppt_w</p:attrName>
                                        </p:attrNameLst>
                                      </p:cBhvr>
                                      <p:tavLst>
                                        <p:tav tm="0">
                                          <p:val>
                                            <p:fltVal val="0"/>
                                          </p:val>
                                        </p:tav>
                                        <p:tav tm="100000">
                                          <p:val>
                                            <p:strVal val="#ppt_w"/>
                                          </p:val>
                                        </p:tav>
                                      </p:tavLst>
                                    </p:anim>
                                    <p:anim calcmode="lin" valueType="num">
                                      <p:cBhvr>
                                        <p:cTn id="15" dur="2000" fill="hold"/>
                                        <p:tgtEl>
                                          <p:spTgt spid="2050"/>
                                        </p:tgtEl>
                                        <p:attrNameLst>
                                          <p:attrName>ppt_h</p:attrName>
                                        </p:attrNameLst>
                                      </p:cBhvr>
                                      <p:tavLst>
                                        <p:tav tm="0">
                                          <p:val>
                                            <p:fltVal val="0"/>
                                          </p:val>
                                        </p:tav>
                                        <p:tav tm="100000">
                                          <p:val>
                                            <p:strVal val="#ppt_h"/>
                                          </p:val>
                                        </p:tav>
                                      </p:tavLst>
                                    </p:anim>
                                    <p:animEffect transition="in" filter="fade">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pic>
        <p:nvPicPr>
          <p:cNvPr id="70658" name="Picture 2" descr="https://encrypted-tbn3.google.com/images?q=tbn:ANd9GcRnJtegR8eKsuhtNxAJ9YvJWw3BwBnSly010suxUB42CsEKTeGE"/>
          <p:cNvPicPr>
            <a:picLocks noChangeAspect="1" noChangeArrowheads="1"/>
          </p:cNvPicPr>
          <p:nvPr/>
        </p:nvPicPr>
        <p:blipFill>
          <a:blip r:embed="rId3" cstate="print"/>
          <a:srcRect/>
          <a:stretch>
            <a:fillRect/>
          </a:stretch>
        </p:blipFill>
        <p:spPr bwMode="auto">
          <a:xfrm>
            <a:off x="179512" y="620688"/>
            <a:ext cx="4752528" cy="5976664"/>
          </a:xfrm>
          <a:prstGeom prst="roundRect">
            <a:avLst/>
          </a:prstGeom>
          <a:noFill/>
          <a:scene3d>
            <a:camera prst="orthographicFront"/>
            <a:lightRig rig="brightRoom" dir="t"/>
          </a:scene3d>
          <a:sp3d extrusionH="76200" contourW="12700" prstMaterial="translucentPowder">
            <a:extrusionClr>
              <a:srgbClr val="7030A0"/>
            </a:extrusionClr>
            <a:contourClr>
              <a:srgbClr val="7030A0"/>
            </a:contourClr>
          </a:sp3d>
        </p:spPr>
      </p:pic>
      <p:sp>
        <p:nvSpPr>
          <p:cNvPr id="4" name="3 Rectángulo redondeado"/>
          <p:cNvSpPr/>
          <p:nvPr/>
        </p:nvSpPr>
        <p:spPr>
          <a:xfrm>
            <a:off x="5148064" y="260648"/>
            <a:ext cx="3779912" cy="6444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scene3d>
            <a:camera prst="orthographicFront"/>
            <a:lightRig rig="threePt" dir="t"/>
          </a:scene3d>
          <a:sp3d>
            <a:bevelT w="114300" prst="artDeco"/>
          </a:sp3d>
        </p:spPr>
        <p:txBody>
          <a:bodyPr wrap="square">
            <a:spAutoFit/>
          </a:bodyPr>
          <a:lstStyle/>
          <a:p>
            <a:r>
              <a:rPr lang="es-ES" b="1" i="1" dirty="0" smtClean="0">
                <a:solidFill>
                  <a:srgbClr val="FF0000"/>
                </a:solidFill>
              </a:rPr>
              <a:t>“Muchos años después, frente al pelotón de fusilamiento, el coronel Aureliano Buendía había de recordar aquella tarde remota en que su padre lo llevó a conocer el hielo</a:t>
            </a:r>
            <a:r>
              <a:rPr lang="es-ES" i="1" dirty="0" smtClean="0"/>
              <a:t>. Macondo era entonces una aldea de 20 casas de barro y </a:t>
            </a:r>
            <a:r>
              <a:rPr lang="es-ES" i="1" dirty="0" err="1" smtClean="0"/>
              <a:t>cañabrava</a:t>
            </a:r>
            <a:r>
              <a:rPr lang="es-ES" i="1" dirty="0" smtClean="0"/>
              <a:t> construidas a la orilla de un río de aguas diáfanas que se precipitaban por un lecho de piedras pulidas, blancas y enormes como huevos prehistóricos. El mundo era tan reciente, que muchas cosas carecían de nombre, y para mencionarlas había que señalarlas con el dedo</a:t>
            </a:r>
            <a:r>
              <a:rPr lang="es-ES" b="1" dirty="0" smtClean="0"/>
              <a:t>”.</a:t>
            </a:r>
            <a:br>
              <a:rPr lang="es-ES" b="1" dirty="0" smtClean="0"/>
            </a:br>
            <a:r>
              <a:rPr lang="es-ES" b="1" dirty="0" smtClean="0"/>
              <a:t>  Gabriel García Márquez </a:t>
            </a:r>
            <a:r>
              <a:rPr lang="es-ES" i="1" u="sng" dirty="0" smtClean="0"/>
              <a:t>Cien años de soledad</a:t>
            </a:r>
          </a:p>
          <a:p>
            <a:endParaRPr lang="es-ES" sz="1600" i="1" dirty="0" smtClean="0"/>
          </a:p>
          <a:p>
            <a:endParaRPr lang="es-ES" sz="1600" i="1" dirty="0" smtClean="0"/>
          </a:p>
          <a:p>
            <a:endParaRPr lang="es-ES" sz="1600" i="1" dirty="0" smtClean="0"/>
          </a:p>
          <a:p>
            <a:endParaRPr lang="es-ES" sz="1600" i="1" dirty="0" smtClean="0"/>
          </a:p>
          <a:p>
            <a:endParaRPr lang="es-ES" sz="1600" i="1" dirty="0" smtClean="0"/>
          </a:p>
          <a:p>
            <a:endParaRPr lang="es-ES" sz="1600" i="1" dirty="0" smtClean="0"/>
          </a:p>
          <a:p>
            <a:endParaRPr lang="es-ES" sz="1600" i="1" dirty="0" smtClean="0"/>
          </a:p>
          <a:p>
            <a:endParaRPr lang="es-ES" sz="1600" i="1" dirty="0" smtClean="0"/>
          </a:p>
          <a:p>
            <a:endParaRPr lang="es-ES" sz="1600" dirty="0"/>
          </a:p>
        </p:txBody>
      </p:sp>
      <p:sp>
        <p:nvSpPr>
          <p:cNvPr id="5" name="4 CuadroTexto"/>
          <p:cNvSpPr txBox="1"/>
          <p:nvPr/>
        </p:nvSpPr>
        <p:spPr>
          <a:xfrm>
            <a:off x="467544" y="0"/>
            <a:ext cx="3816424" cy="523220"/>
          </a:xfrm>
          <a:prstGeom prst="rect">
            <a:avLst/>
          </a:prstGeom>
          <a:noFill/>
        </p:spPr>
        <p:txBody>
          <a:bodyPr wrap="square" rtlCol="0">
            <a:spAutoFit/>
          </a:bodyPr>
          <a:lstStyle/>
          <a:p>
            <a:r>
              <a:rPr lang="es-ES" sz="2800" b="1" dirty="0" smtClean="0">
                <a:latin typeface="Lucida Handwriting" pitchFamily="66" charset="0"/>
              </a:rPr>
              <a:t>Prolepsis</a:t>
            </a:r>
            <a:r>
              <a:rPr lang="es-ES" dirty="0" smtClean="0">
                <a:latin typeface="Lucida Handwriting" pitchFamily="66" charset="0"/>
              </a:rPr>
              <a:t> </a:t>
            </a:r>
            <a:endParaRPr lang="es-ES" dirty="0">
              <a:latin typeface="Lucida Handwriting"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0658"/>
                                        </p:tgtEl>
                                        <p:attrNameLst>
                                          <p:attrName>style.visibility</p:attrName>
                                        </p:attrNameLst>
                                      </p:cBhvr>
                                      <p:to>
                                        <p:strVal val="visible"/>
                                      </p:to>
                                    </p:set>
                                    <p:animEffect transition="in" filter="fade">
                                      <p:cBhvr>
                                        <p:cTn id="18"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pic>
        <p:nvPicPr>
          <p:cNvPr id="72706" name="Picture 2" descr="http://lh4.ggpht.com/_8jbLh9YEAEI/TId4on8OTFI/AAAAAAAALhE/KsfcoLXuUH0/Clipboard03.jpg"/>
          <p:cNvPicPr>
            <a:picLocks noChangeAspect="1" noChangeArrowheads="1"/>
          </p:cNvPicPr>
          <p:nvPr/>
        </p:nvPicPr>
        <p:blipFill>
          <a:blip r:embed="rId3" cstate="print">
            <a:duotone>
              <a:prstClr val="black"/>
              <a:srgbClr val="FFFF00">
                <a:tint val="45000"/>
                <a:satMod val="400000"/>
              </a:srgbClr>
            </a:duotone>
          </a:blip>
          <a:srcRect t="18919"/>
          <a:stretch>
            <a:fillRect/>
          </a:stretch>
        </p:blipFill>
        <p:spPr bwMode="auto">
          <a:xfrm>
            <a:off x="0" y="1484784"/>
            <a:ext cx="8964488" cy="5373216"/>
          </a:xfrm>
          <a:prstGeom prst="roundRect">
            <a:avLst/>
          </a:prstGeom>
          <a:noFill/>
          <a:scene3d>
            <a:camera prst="orthographicFront"/>
            <a:lightRig rig="threePt" dir="t"/>
          </a:scene3d>
          <a:sp3d>
            <a:bevelT w="114300" prst="artDeco"/>
          </a:sp3d>
        </p:spPr>
      </p:pic>
      <p:sp>
        <p:nvSpPr>
          <p:cNvPr id="4" name="3 CuadroTexto"/>
          <p:cNvSpPr txBox="1"/>
          <p:nvPr/>
        </p:nvSpPr>
        <p:spPr>
          <a:xfrm>
            <a:off x="251520" y="0"/>
            <a:ext cx="8568952" cy="830997"/>
          </a:xfrm>
          <a:prstGeom prst="rect">
            <a:avLst/>
          </a:prstGeom>
          <a:noFill/>
        </p:spPr>
        <p:txBody>
          <a:bodyPr wrap="square" rtlCol="0">
            <a:spAutoFit/>
          </a:bodyPr>
          <a:lstStyle/>
          <a:p>
            <a:r>
              <a:rPr lang="es-ES" sz="2400" b="1" dirty="0" smtClean="0">
                <a:latin typeface="Lucida Handwriting" pitchFamily="66" charset="0"/>
              </a:rPr>
              <a:t>Contrapunto</a:t>
            </a:r>
          </a:p>
          <a:p>
            <a:r>
              <a:rPr lang="es-ES" sz="2400" b="1" dirty="0" smtClean="0">
                <a:latin typeface="Lucida Handwriting" pitchFamily="66" charset="0"/>
              </a:rPr>
              <a:t> </a:t>
            </a:r>
            <a:endParaRPr lang="es-ES" sz="2400" b="1" dirty="0">
              <a:latin typeface="Lucida Handwriting" pitchFamily="66" charset="0"/>
            </a:endParaRPr>
          </a:p>
        </p:txBody>
      </p:sp>
      <p:sp>
        <p:nvSpPr>
          <p:cNvPr id="7" name="6 Rectángulo redondeado"/>
          <p:cNvSpPr/>
          <p:nvPr/>
        </p:nvSpPr>
        <p:spPr>
          <a:xfrm>
            <a:off x="179512" y="404664"/>
            <a:ext cx="8712968" cy="105560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relaxedInset"/>
          </a:sp3d>
        </p:spPr>
        <p:txBody>
          <a:bodyPr wrap="square">
            <a:spAutoFit/>
          </a:bodyPr>
          <a:lstStyle/>
          <a:p>
            <a:r>
              <a:rPr lang="es-ES" sz="1400" i="1" dirty="0" err="1" smtClean="0"/>
              <a:t>Corny</a:t>
            </a:r>
            <a:r>
              <a:rPr lang="es-ES" sz="1400" i="1" dirty="0" smtClean="0"/>
              <a:t> </a:t>
            </a:r>
            <a:r>
              <a:rPr lang="es-ES" sz="1400" i="1" dirty="0" err="1" smtClean="0"/>
              <a:t>Kelleher</a:t>
            </a:r>
            <a:r>
              <a:rPr lang="es-ES" sz="1400" i="1" dirty="0" smtClean="0"/>
              <a:t> cierra su libro diario; el P. </a:t>
            </a:r>
            <a:r>
              <a:rPr lang="es-ES" sz="1400" i="1" dirty="0" err="1" smtClean="0"/>
              <a:t>Commee</a:t>
            </a:r>
            <a:r>
              <a:rPr lang="es-ES" sz="1400" i="1" dirty="0" smtClean="0"/>
              <a:t> sube a un tranvía; un marinero se desliza por la esquina; </a:t>
            </a:r>
            <a:r>
              <a:rPr lang="es-ES" sz="1400" i="1" dirty="0" err="1" smtClean="0"/>
              <a:t>Boody</a:t>
            </a:r>
            <a:r>
              <a:rPr lang="es-ES" sz="1400" i="1" dirty="0" smtClean="0"/>
              <a:t> y </a:t>
            </a:r>
            <a:r>
              <a:rPr lang="es-ES" sz="1400" i="1" dirty="0" err="1" smtClean="0"/>
              <a:t>Ratey</a:t>
            </a:r>
            <a:r>
              <a:rPr lang="es-ES" sz="1400" i="1" dirty="0" smtClean="0"/>
              <a:t> toman la sopa en la cocina llena de humo; la chica rubia prepara una cestilla de flores; la mecanógrafa </a:t>
            </a:r>
            <a:r>
              <a:rPr lang="es-ES" sz="1400" i="1" dirty="0" err="1" smtClean="0"/>
              <a:t>Dunne</a:t>
            </a:r>
            <a:r>
              <a:rPr lang="es-ES" sz="1400" i="1" dirty="0" smtClean="0"/>
              <a:t> escribe y atiende el teléfono…</a:t>
            </a:r>
          </a:p>
          <a:p>
            <a:r>
              <a:rPr lang="es-ES" sz="1400" i="1" dirty="0" smtClean="0"/>
              <a:t>                                                                                 </a:t>
            </a:r>
            <a:r>
              <a:rPr lang="es-ES" sz="1400" b="1" dirty="0" smtClean="0"/>
              <a:t>James Joyce:   </a:t>
            </a:r>
            <a:r>
              <a:rPr lang="es-ES" sz="1400" b="1" i="1" u="sng" dirty="0" smtClean="0"/>
              <a:t>El  Ulises</a:t>
            </a:r>
            <a:endParaRPr lang="es-ES" sz="14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slide(fromRigh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strVal val="#ppt_w*0.70"/>
                                          </p:val>
                                        </p:tav>
                                        <p:tav tm="100000">
                                          <p:val>
                                            <p:strVal val="#ppt_w"/>
                                          </p:val>
                                        </p:tav>
                                      </p:tavLst>
                                    </p:anim>
                                    <p:anim calcmode="lin" valueType="num">
                                      <p:cBhvr>
                                        <p:cTn id="13" dur="3000" fill="hold"/>
                                        <p:tgtEl>
                                          <p:spTgt spid="7"/>
                                        </p:tgtEl>
                                        <p:attrNameLst>
                                          <p:attrName>ppt_h</p:attrName>
                                        </p:attrNameLst>
                                      </p:cBhvr>
                                      <p:tavLst>
                                        <p:tav tm="0">
                                          <p:val>
                                            <p:strVal val="#ppt_h"/>
                                          </p:val>
                                        </p:tav>
                                        <p:tav tm="100000">
                                          <p:val>
                                            <p:strVal val="#ppt_h"/>
                                          </p:val>
                                        </p:tav>
                                      </p:tavLst>
                                    </p:anim>
                                    <p:animEffect transition="in" filter="fade">
                                      <p:cBhvr>
                                        <p:cTn id="14" dur="3000"/>
                                        <p:tgtEl>
                                          <p:spTgt spid="7"/>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72706"/>
                                        </p:tgtEl>
                                        <p:attrNameLst>
                                          <p:attrName>style.visibility</p:attrName>
                                        </p:attrNameLst>
                                      </p:cBhvr>
                                      <p:to>
                                        <p:strVal val="visible"/>
                                      </p:to>
                                    </p:set>
                                    <p:animEffect transition="in" filter="fade">
                                      <p:cBhvr>
                                        <p:cTn id="18"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
        <p:nvSpPr>
          <p:cNvPr id="3" name="2 CuadroTexto"/>
          <p:cNvSpPr txBox="1"/>
          <p:nvPr/>
        </p:nvSpPr>
        <p:spPr>
          <a:xfrm>
            <a:off x="251520" y="188640"/>
            <a:ext cx="8712968" cy="523220"/>
          </a:xfrm>
          <a:prstGeom prst="rect">
            <a:avLst/>
          </a:prstGeom>
          <a:noFill/>
        </p:spPr>
        <p:txBody>
          <a:bodyPr wrap="square" rtlCol="0">
            <a:spAutoFit/>
          </a:bodyPr>
          <a:lstStyle/>
          <a:p>
            <a:r>
              <a:rPr lang="es-ES" sz="2800" b="1" dirty="0" smtClean="0">
                <a:latin typeface="Lucida Handwriting" pitchFamily="66" charset="0"/>
              </a:rPr>
              <a:t>Subgéneros  de  l a  narrativa : en verso</a:t>
            </a:r>
            <a:endParaRPr lang="es-ES" sz="2800" b="1" dirty="0">
              <a:latin typeface="Lucida Handwriting" pitchFamily="66" charset="0"/>
            </a:endParaRPr>
          </a:p>
        </p:txBody>
      </p:sp>
      <p:sp>
        <p:nvSpPr>
          <p:cNvPr id="5" name="4 Rectángulo redondeado"/>
          <p:cNvSpPr/>
          <p:nvPr/>
        </p:nvSpPr>
        <p:spPr>
          <a:xfrm>
            <a:off x="179512" y="764704"/>
            <a:ext cx="3816424" cy="586144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a:spAutoFit/>
          </a:bodyPr>
          <a:lstStyle/>
          <a:p>
            <a:r>
              <a:rPr lang="es-ES" sz="2400" b="1" i="1" dirty="0" smtClean="0"/>
              <a:t>Epopeya: </a:t>
            </a:r>
          </a:p>
          <a:p>
            <a:endParaRPr lang="es-ES" sz="2400" b="1" i="1" dirty="0" smtClean="0"/>
          </a:p>
          <a:p>
            <a:r>
              <a:rPr lang="es-ES" dirty="0" smtClean="0"/>
              <a:t>Larga narración en verso sobre acciones memorables, de decisiva importancia para los pueblos y civilizaciones antiguas; en ellas se entremezclan elementos legendarios, religiosos y abundantes fantasías; importancia universal. </a:t>
            </a:r>
          </a:p>
          <a:p>
            <a:r>
              <a:rPr lang="es-ES" dirty="0" smtClean="0"/>
              <a:t>La que se considera más antigua es la de </a:t>
            </a:r>
            <a:r>
              <a:rPr lang="es-ES" i="1" u="sng" dirty="0" err="1" smtClean="0"/>
              <a:t>Gilgamesh</a:t>
            </a:r>
            <a:r>
              <a:rPr lang="es-ES" dirty="0" smtClean="0"/>
              <a:t> de origen sumerio.</a:t>
            </a:r>
          </a:p>
          <a:p>
            <a:r>
              <a:rPr lang="es-ES" i="1" u="sng" dirty="0" smtClean="0"/>
              <a:t>La </a:t>
            </a:r>
            <a:r>
              <a:rPr lang="es-ES" i="1" u="sng" dirty="0" err="1" smtClean="0"/>
              <a:t>Iliada</a:t>
            </a:r>
            <a:r>
              <a:rPr lang="es-ES" i="1" u="sng" dirty="0" smtClean="0"/>
              <a:t>,</a:t>
            </a:r>
            <a:r>
              <a:rPr lang="es-ES" i="1" dirty="0" smtClean="0"/>
              <a:t> </a:t>
            </a:r>
            <a:r>
              <a:rPr lang="es-ES" i="1" u="sng" dirty="0" smtClean="0"/>
              <a:t>La Odisea</a:t>
            </a:r>
            <a:r>
              <a:rPr lang="es-ES" dirty="0" smtClean="0"/>
              <a:t>, </a:t>
            </a:r>
          </a:p>
          <a:p>
            <a:endParaRPr lang="es-ES" dirty="0" smtClean="0"/>
          </a:p>
          <a:p>
            <a:endParaRPr lang="es-ES" dirty="0" smtClean="0"/>
          </a:p>
          <a:p>
            <a:endParaRPr lang="es-ES" dirty="0" smtClean="0"/>
          </a:p>
          <a:p>
            <a:endParaRPr lang="es-ES" dirty="0" smtClean="0"/>
          </a:p>
        </p:txBody>
      </p:sp>
      <p:pic>
        <p:nvPicPr>
          <p:cNvPr id="4098" name="Picture 2" descr="http://4.bp.blogspot.com/_N0H1lWD-EOI/SeYLrL9_6II/AAAAAAAAAHQ/RjSoUWlBKdc/s400/saga.jpg"/>
          <p:cNvPicPr>
            <a:picLocks noChangeAspect="1" noChangeArrowheads="1"/>
          </p:cNvPicPr>
          <p:nvPr/>
        </p:nvPicPr>
        <p:blipFill>
          <a:blip r:embed="rId3" cstate="print"/>
          <a:srcRect/>
          <a:stretch>
            <a:fillRect/>
          </a:stretch>
        </p:blipFill>
        <p:spPr bwMode="auto">
          <a:xfrm>
            <a:off x="4355976" y="764704"/>
            <a:ext cx="4536504" cy="5832648"/>
          </a:xfrm>
          <a:prstGeom prst="roundRect">
            <a:avLst/>
          </a:prstGeom>
          <a:noFill/>
          <a:scene3d>
            <a:camera prst="orthographicFront"/>
            <a:lightRig rig="threePt" dir="t"/>
          </a:scene3d>
          <a:sp3d>
            <a:bevelT prst="relaxedInset"/>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2000" fill="hold"/>
                                        <p:tgtEl>
                                          <p:spTgt spid="4098"/>
                                        </p:tgtEl>
                                        <p:attrNameLst>
                                          <p:attrName>ppt_w</p:attrName>
                                        </p:attrNameLst>
                                      </p:cBhvr>
                                      <p:tavLst>
                                        <p:tav tm="0">
                                          <p:val>
                                            <p:fltVal val="0"/>
                                          </p:val>
                                        </p:tav>
                                        <p:tav tm="100000">
                                          <p:val>
                                            <p:strVal val="#ppt_w"/>
                                          </p:val>
                                        </p:tav>
                                      </p:tavLst>
                                    </p:anim>
                                    <p:anim calcmode="lin" valueType="num">
                                      <p:cBhvr>
                                        <p:cTn id="19" dur="2000" fill="hold"/>
                                        <p:tgtEl>
                                          <p:spTgt spid="4098"/>
                                        </p:tgtEl>
                                        <p:attrNameLst>
                                          <p:attrName>ppt_h</p:attrName>
                                        </p:attrNameLst>
                                      </p:cBhvr>
                                      <p:tavLst>
                                        <p:tav tm="0">
                                          <p:val>
                                            <p:fltVal val="0"/>
                                          </p:val>
                                        </p:tav>
                                        <p:tav tm="100000">
                                          <p:val>
                                            <p:strVal val="#ppt_h"/>
                                          </p:val>
                                        </p:tav>
                                      </p:tavLst>
                                    </p:anim>
                                    <p:animEffect transition="in" filter="fade">
                                      <p:cBhvr>
                                        <p:cTn id="2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
        <p:nvSpPr>
          <p:cNvPr id="3" name="2 Rectángulo redondeado"/>
          <p:cNvSpPr/>
          <p:nvPr/>
        </p:nvSpPr>
        <p:spPr>
          <a:xfrm>
            <a:off x="251520" y="836712"/>
            <a:ext cx="4176464" cy="537174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prst="relaxedInset"/>
          </a:sp3d>
        </p:spPr>
        <p:txBody>
          <a:bodyPr wrap="square">
            <a:spAutoFit/>
          </a:bodyPr>
          <a:lstStyle/>
          <a:p>
            <a:r>
              <a:rPr lang="es-ES" sz="2400" b="1" i="1" dirty="0" smtClean="0"/>
              <a:t>Poema  épico: </a:t>
            </a:r>
          </a:p>
          <a:p>
            <a:endParaRPr lang="es-ES" sz="2400" b="1" i="1" dirty="0" smtClean="0"/>
          </a:p>
          <a:p>
            <a:r>
              <a:rPr lang="es-ES" dirty="0" smtClean="0"/>
              <a:t>Larga narración en verso, en la que se exaltan las hazañas de los héroes nacionales para así glorificar y magnificar a un pueblo o nación. En la Edad Media se denominaba  </a:t>
            </a:r>
            <a:r>
              <a:rPr lang="es-ES" b="1" i="1" dirty="0" smtClean="0"/>
              <a:t>cantar de gesta . </a:t>
            </a:r>
            <a:endParaRPr lang="es-ES" dirty="0" smtClean="0"/>
          </a:p>
          <a:p>
            <a:r>
              <a:rPr lang="es-ES" dirty="0" smtClean="0"/>
              <a:t>El cantar de gesta más antiguo  en castellano conservado casi íntegramente es el </a:t>
            </a:r>
            <a:r>
              <a:rPr lang="es-ES" i="1" u="sng" dirty="0" smtClean="0"/>
              <a:t>Poema o Cantar de Mío Cid</a:t>
            </a:r>
            <a:r>
              <a:rPr lang="es-ES" dirty="0" smtClean="0"/>
              <a:t> . Narra la vida de un personaje histórico y activo durante la etapa de la reconquista de la Península, </a:t>
            </a:r>
            <a:r>
              <a:rPr lang="es-ES" b="1" dirty="0" smtClean="0"/>
              <a:t>Rodrigo Díaz de Vivar</a:t>
            </a:r>
            <a:endParaRPr lang="es-ES" i="1" u="sng" dirty="0" smtClean="0"/>
          </a:p>
        </p:txBody>
      </p:sp>
      <p:sp>
        <p:nvSpPr>
          <p:cNvPr id="4" name="3 CuadroTexto"/>
          <p:cNvSpPr txBox="1"/>
          <p:nvPr/>
        </p:nvSpPr>
        <p:spPr>
          <a:xfrm>
            <a:off x="251520" y="188640"/>
            <a:ext cx="8892480" cy="954107"/>
          </a:xfrm>
          <a:prstGeom prst="rect">
            <a:avLst/>
          </a:prstGeom>
          <a:noFill/>
        </p:spPr>
        <p:txBody>
          <a:bodyPr wrap="square" rtlCol="0">
            <a:spAutoFit/>
          </a:bodyPr>
          <a:lstStyle/>
          <a:p>
            <a:r>
              <a:rPr lang="es-ES" sz="2800" b="1" dirty="0" smtClean="0">
                <a:latin typeface="Lucida Handwriting" pitchFamily="66" charset="0"/>
              </a:rPr>
              <a:t>Subgéneros  de  l a  narrativa : En verso</a:t>
            </a:r>
          </a:p>
          <a:p>
            <a:endParaRPr lang="es-ES" sz="2800" b="1" dirty="0">
              <a:latin typeface="Lucida Handwriting" pitchFamily="66" charset="0"/>
            </a:endParaRPr>
          </a:p>
        </p:txBody>
      </p:sp>
      <p:pic>
        <p:nvPicPr>
          <p:cNvPr id="2050" name="Picture 2" descr="http://www.haverford.edu/span/span230/Manuscrito1.JPG"/>
          <p:cNvPicPr>
            <a:picLocks noChangeAspect="1" noChangeArrowheads="1"/>
          </p:cNvPicPr>
          <p:nvPr/>
        </p:nvPicPr>
        <p:blipFill>
          <a:blip r:embed="rId3" cstate="print"/>
          <a:srcRect/>
          <a:stretch>
            <a:fillRect/>
          </a:stretch>
        </p:blipFill>
        <p:spPr bwMode="auto">
          <a:xfrm>
            <a:off x="5076056" y="692696"/>
            <a:ext cx="3848100" cy="5638800"/>
          </a:xfrm>
          <a:prstGeom prst="roundRect">
            <a:avLst/>
          </a:prstGeom>
          <a:noFill/>
          <a:scene3d>
            <a:camera prst="orthographicFront"/>
            <a:lightRig rig="threePt" dir="t"/>
          </a:scene3d>
          <a:sp3d>
            <a:bevelT w="114300" prst="artDeco"/>
          </a:sp3d>
        </p:spPr>
      </p:pic>
      <p:sp>
        <p:nvSpPr>
          <p:cNvPr id="7" name="6 CuadroTexto"/>
          <p:cNvSpPr txBox="1"/>
          <p:nvPr/>
        </p:nvSpPr>
        <p:spPr>
          <a:xfrm>
            <a:off x="2195736" y="6453336"/>
            <a:ext cx="6408712"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rtlCol="0">
            <a:spAutoFit/>
          </a:bodyPr>
          <a:lstStyle/>
          <a:p>
            <a:r>
              <a:rPr lang="es-ES" dirty="0" smtClean="0"/>
              <a:t>Página manuscrita del Poema de Mío Cid</a:t>
            </a:r>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
        <p:nvSpPr>
          <p:cNvPr id="3" name="2 Rectángulo redondeado"/>
          <p:cNvSpPr/>
          <p:nvPr/>
        </p:nvSpPr>
        <p:spPr>
          <a:xfrm>
            <a:off x="179512" y="692696"/>
            <a:ext cx="3528392" cy="6012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2400" i="1" dirty="0" smtClean="0"/>
              <a:t>R</a:t>
            </a:r>
            <a:r>
              <a:rPr lang="es-ES" sz="2400" b="1" i="1" dirty="0" smtClean="0"/>
              <a:t>omance</a:t>
            </a:r>
            <a:r>
              <a:rPr lang="es-ES" sz="2400" i="1" dirty="0" smtClean="0"/>
              <a:t> </a:t>
            </a:r>
            <a:r>
              <a:rPr lang="es-ES" i="1" dirty="0" smtClean="0"/>
              <a:t> </a:t>
            </a:r>
          </a:p>
          <a:p>
            <a:r>
              <a:rPr lang="es-ES" sz="1600" dirty="0" smtClean="0"/>
              <a:t>Narración  en verso, generalmente breve, de origen popular y transmisión oral y colectiva; métrica fija: serie indeterminada de versos octosílabos con rima asonante en los pares.</a:t>
            </a:r>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
        <p:nvSpPr>
          <p:cNvPr id="4" name="3 CuadroTexto"/>
          <p:cNvSpPr txBox="1"/>
          <p:nvPr/>
        </p:nvSpPr>
        <p:spPr>
          <a:xfrm>
            <a:off x="251520" y="188640"/>
            <a:ext cx="8568952" cy="523220"/>
          </a:xfrm>
          <a:prstGeom prst="rect">
            <a:avLst/>
          </a:prstGeom>
          <a:noFill/>
        </p:spPr>
        <p:txBody>
          <a:bodyPr wrap="square" rtlCol="0">
            <a:spAutoFit/>
          </a:bodyPr>
          <a:lstStyle/>
          <a:p>
            <a:r>
              <a:rPr lang="es-ES" sz="2800" b="1" dirty="0" smtClean="0">
                <a:latin typeface="Lucida Handwriting" pitchFamily="66" charset="0"/>
              </a:rPr>
              <a:t>Subgéneros  de  l a  narrativa: en  verso </a:t>
            </a:r>
            <a:endParaRPr lang="es-ES" sz="2800" b="1" dirty="0">
              <a:latin typeface="Lucida Handwriting" pitchFamily="66" charset="0"/>
            </a:endParaRPr>
          </a:p>
        </p:txBody>
      </p:sp>
      <p:sp>
        <p:nvSpPr>
          <p:cNvPr id="8" name="7 Rectángulo redondeado"/>
          <p:cNvSpPr/>
          <p:nvPr/>
        </p:nvSpPr>
        <p:spPr>
          <a:xfrm>
            <a:off x="3779912" y="908720"/>
            <a:ext cx="5148064" cy="550193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1600" b="1" i="1" dirty="0" smtClean="0">
                <a:latin typeface="Lucida Handwriting" pitchFamily="66" charset="0"/>
              </a:rPr>
              <a:t>—¡Rey don Sancho, rey don Sancho!,  </a:t>
            </a:r>
          </a:p>
          <a:p>
            <a:r>
              <a:rPr lang="es-ES" sz="1600" b="1" i="1" dirty="0" smtClean="0">
                <a:latin typeface="Lucida Handwriting" pitchFamily="66" charset="0"/>
              </a:rPr>
              <a:t> no digas que no te aviso, </a:t>
            </a:r>
            <a:br>
              <a:rPr lang="es-ES" sz="1600" b="1" i="1" dirty="0" smtClean="0">
                <a:latin typeface="Lucida Handwriting" pitchFamily="66" charset="0"/>
              </a:rPr>
            </a:br>
            <a:r>
              <a:rPr lang="es-ES" sz="1600" b="1" i="1" dirty="0" smtClean="0">
                <a:latin typeface="Lucida Handwriting" pitchFamily="66" charset="0"/>
              </a:rPr>
              <a:t>que de dentro de Zamora  </a:t>
            </a:r>
          </a:p>
          <a:p>
            <a:r>
              <a:rPr lang="es-ES" sz="1600" b="1" i="1" dirty="0" smtClean="0">
                <a:latin typeface="Lucida Handwriting" pitchFamily="66" charset="0"/>
              </a:rPr>
              <a:t> un alevoso ha salido; </a:t>
            </a:r>
            <a:br>
              <a:rPr lang="es-ES" sz="1600" b="1" i="1" dirty="0" smtClean="0">
                <a:latin typeface="Lucida Handwriting" pitchFamily="66" charset="0"/>
              </a:rPr>
            </a:br>
            <a:r>
              <a:rPr lang="es-ES" sz="1600" b="1" i="1" dirty="0" err="1" smtClean="0">
                <a:latin typeface="Lucida Handwriting" pitchFamily="66" charset="0"/>
              </a:rPr>
              <a:t>llámase</a:t>
            </a:r>
            <a:r>
              <a:rPr lang="es-ES" sz="1600" b="1" i="1" dirty="0" smtClean="0">
                <a:latin typeface="Lucida Handwriting" pitchFamily="66" charset="0"/>
              </a:rPr>
              <a:t> Vellido </a:t>
            </a:r>
            <a:r>
              <a:rPr lang="es-ES" sz="1600" b="1" i="1" dirty="0" err="1" smtClean="0">
                <a:latin typeface="Lucida Handwriting" pitchFamily="66" charset="0"/>
              </a:rPr>
              <a:t>Dolfos</a:t>
            </a:r>
            <a:r>
              <a:rPr lang="es-ES" sz="1600" b="1" i="1" dirty="0" smtClean="0">
                <a:latin typeface="Lucida Handwriting" pitchFamily="66" charset="0"/>
              </a:rPr>
              <a:t>,   </a:t>
            </a:r>
          </a:p>
          <a:p>
            <a:r>
              <a:rPr lang="es-ES" sz="1600" b="1" i="1" dirty="0" smtClean="0">
                <a:latin typeface="Lucida Handwriting" pitchFamily="66" charset="0"/>
              </a:rPr>
              <a:t>hijo de </a:t>
            </a:r>
            <a:r>
              <a:rPr lang="es-ES" sz="1600" b="1" i="1" dirty="0" err="1" smtClean="0">
                <a:latin typeface="Lucida Handwriting" pitchFamily="66" charset="0"/>
              </a:rPr>
              <a:t>Dolfos</a:t>
            </a:r>
            <a:r>
              <a:rPr lang="es-ES" sz="1600" b="1" i="1" dirty="0" smtClean="0">
                <a:latin typeface="Lucida Handwriting" pitchFamily="66" charset="0"/>
              </a:rPr>
              <a:t> Vellido, </a:t>
            </a:r>
            <a:br>
              <a:rPr lang="es-ES" sz="1600" b="1" i="1" dirty="0" smtClean="0">
                <a:latin typeface="Lucida Handwriting" pitchFamily="66" charset="0"/>
              </a:rPr>
            </a:br>
            <a:r>
              <a:rPr lang="es-ES" sz="1600" b="1" i="1" dirty="0" smtClean="0">
                <a:latin typeface="Lucida Handwriting" pitchFamily="66" charset="0"/>
              </a:rPr>
              <a:t>cuatro traiciones ha hecho,  </a:t>
            </a:r>
          </a:p>
          <a:p>
            <a:r>
              <a:rPr lang="es-ES" sz="1600" b="1" i="1" dirty="0" smtClean="0">
                <a:latin typeface="Lucida Handwriting" pitchFamily="66" charset="0"/>
              </a:rPr>
              <a:t> y con esta serán cinco. </a:t>
            </a:r>
            <a:br>
              <a:rPr lang="es-ES" sz="1600" b="1" i="1" dirty="0" smtClean="0">
                <a:latin typeface="Lucida Handwriting" pitchFamily="66" charset="0"/>
              </a:rPr>
            </a:br>
            <a:r>
              <a:rPr lang="es-ES" sz="1600" b="1" i="1" dirty="0" smtClean="0">
                <a:latin typeface="Lucida Handwriting" pitchFamily="66" charset="0"/>
              </a:rPr>
              <a:t>Si gran traidor fue el padre,   </a:t>
            </a:r>
          </a:p>
          <a:p>
            <a:r>
              <a:rPr lang="es-ES" sz="1600" b="1" i="1" dirty="0" smtClean="0">
                <a:latin typeface="Lucida Handwriting" pitchFamily="66" charset="0"/>
              </a:rPr>
              <a:t>mayor traidor es el hijo. </a:t>
            </a:r>
            <a:br>
              <a:rPr lang="es-ES" sz="1600" b="1" i="1" dirty="0" smtClean="0">
                <a:latin typeface="Lucida Handwriting" pitchFamily="66" charset="0"/>
              </a:rPr>
            </a:br>
            <a:r>
              <a:rPr lang="es-ES" sz="1600" b="1" i="1" dirty="0" smtClean="0">
                <a:latin typeface="Lucida Handwriting" pitchFamily="66" charset="0"/>
              </a:rPr>
              <a:t>Gritos dan en el real:  </a:t>
            </a:r>
          </a:p>
          <a:p>
            <a:r>
              <a:rPr lang="es-ES" sz="1600" b="1" i="1" dirty="0" smtClean="0">
                <a:latin typeface="Lucida Handwriting" pitchFamily="66" charset="0"/>
              </a:rPr>
              <a:t> —¡A don Sancho han mal herido! </a:t>
            </a:r>
            <a:br>
              <a:rPr lang="es-ES" sz="1600" b="1" i="1" dirty="0" smtClean="0">
                <a:latin typeface="Lucida Handwriting" pitchFamily="66" charset="0"/>
              </a:rPr>
            </a:br>
            <a:r>
              <a:rPr lang="es-ES" sz="1600" b="1" i="1" dirty="0" smtClean="0">
                <a:latin typeface="Lucida Handwriting" pitchFamily="66" charset="0"/>
              </a:rPr>
              <a:t>Muerto le ha Vellido </a:t>
            </a:r>
            <a:r>
              <a:rPr lang="es-ES" sz="1600" b="1" i="1" dirty="0" err="1" smtClean="0">
                <a:latin typeface="Lucida Handwriting" pitchFamily="66" charset="0"/>
              </a:rPr>
              <a:t>Dolfos</a:t>
            </a:r>
            <a:r>
              <a:rPr lang="es-ES" sz="1600" b="1" i="1" dirty="0" smtClean="0">
                <a:latin typeface="Lucida Handwriting" pitchFamily="66" charset="0"/>
              </a:rPr>
              <a:t>,  </a:t>
            </a:r>
          </a:p>
          <a:p>
            <a:r>
              <a:rPr lang="es-ES" sz="1600" b="1" i="1" dirty="0" smtClean="0">
                <a:latin typeface="Lucida Handwriting" pitchFamily="66" charset="0"/>
              </a:rPr>
              <a:t> ¡gran traición ha cometido! </a:t>
            </a:r>
            <a:br>
              <a:rPr lang="es-ES" sz="1600" b="1" i="1" dirty="0" smtClean="0">
                <a:latin typeface="Lucida Handwriting" pitchFamily="66" charset="0"/>
              </a:rPr>
            </a:br>
            <a:r>
              <a:rPr lang="es-ES" sz="1600" b="1" i="1" dirty="0" err="1" smtClean="0">
                <a:latin typeface="Lucida Handwriting" pitchFamily="66" charset="0"/>
              </a:rPr>
              <a:t>Desque</a:t>
            </a:r>
            <a:r>
              <a:rPr lang="es-ES" sz="1600" b="1" i="1" dirty="0" smtClean="0">
                <a:latin typeface="Lucida Handwriting" pitchFamily="66" charset="0"/>
              </a:rPr>
              <a:t> le tuviera muerto,   </a:t>
            </a:r>
          </a:p>
          <a:p>
            <a:r>
              <a:rPr lang="es-ES" sz="1600" b="1" i="1" dirty="0" err="1" smtClean="0">
                <a:latin typeface="Lucida Handwriting" pitchFamily="66" charset="0"/>
              </a:rPr>
              <a:t>metiose</a:t>
            </a:r>
            <a:r>
              <a:rPr lang="es-ES" sz="1600" b="1" i="1" dirty="0" smtClean="0">
                <a:latin typeface="Lucida Handwriting" pitchFamily="66" charset="0"/>
              </a:rPr>
              <a:t> por un postigo, </a:t>
            </a:r>
            <a:br>
              <a:rPr lang="es-ES" sz="1600" b="1" i="1" dirty="0" smtClean="0">
                <a:latin typeface="Lucida Handwriting" pitchFamily="66" charset="0"/>
              </a:rPr>
            </a:br>
            <a:r>
              <a:rPr lang="es-ES" sz="1600" b="1" i="1" dirty="0" smtClean="0">
                <a:latin typeface="Lucida Handwriting" pitchFamily="66" charset="0"/>
              </a:rPr>
              <a:t>por las calle de Zamora   </a:t>
            </a:r>
          </a:p>
          <a:p>
            <a:r>
              <a:rPr lang="es-ES" sz="1600" b="1" i="1" dirty="0" smtClean="0">
                <a:latin typeface="Lucida Handwriting" pitchFamily="66" charset="0"/>
              </a:rPr>
              <a:t>va dando voces y gritos: </a:t>
            </a:r>
            <a:br>
              <a:rPr lang="es-ES" sz="1600" b="1" i="1" dirty="0" smtClean="0">
                <a:latin typeface="Lucida Handwriting" pitchFamily="66" charset="0"/>
              </a:rPr>
            </a:br>
            <a:r>
              <a:rPr lang="es-ES" sz="1600" b="1" i="1" dirty="0" smtClean="0">
                <a:latin typeface="Lucida Handwriting" pitchFamily="66" charset="0"/>
              </a:rPr>
              <a:t>—Tiempo era, doña Urraca, </a:t>
            </a:r>
          </a:p>
          <a:p>
            <a:r>
              <a:rPr lang="es-ES" sz="1600" b="1" i="1" dirty="0" smtClean="0">
                <a:latin typeface="Lucida Handwriting" pitchFamily="66" charset="0"/>
              </a:rPr>
              <a:t>  de cumplir lo prometido. </a:t>
            </a:r>
            <a:endParaRPr lang="es-ES" sz="1600" b="1" i="1" dirty="0">
              <a:latin typeface="Lucida Handwriting" pitchFamily="66" charset="0"/>
            </a:endParaRPr>
          </a:p>
        </p:txBody>
      </p:sp>
      <p:pic>
        <p:nvPicPr>
          <p:cNvPr id="78852" name="Picture 4" descr="http://4.bp.blogspot.com/_BAPC4QJMEP0/TBZsBX9qDHI/AAAAAAAAFrs/NXkXAvypQtc/s400/castigos.jpg"/>
          <p:cNvPicPr>
            <a:picLocks noChangeAspect="1" noChangeArrowheads="1"/>
          </p:cNvPicPr>
          <p:nvPr/>
        </p:nvPicPr>
        <p:blipFill>
          <a:blip r:embed="rId3" cstate="print"/>
          <a:srcRect/>
          <a:stretch>
            <a:fillRect/>
          </a:stretch>
        </p:blipFill>
        <p:spPr bwMode="auto">
          <a:xfrm>
            <a:off x="251520" y="3284984"/>
            <a:ext cx="3384376" cy="3384376"/>
          </a:xfrm>
          <a:prstGeom prst="roundRect">
            <a:avLst/>
          </a:prstGeom>
          <a:noFill/>
          <a:scene3d>
            <a:camera prst="orthographicFront"/>
            <a:lightRig rig="threePt" dir="t"/>
          </a:scene3d>
          <a:sp3d>
            <a:bevelT w="114300" prst="artDeco"/>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Righ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78852"/>
                                        </p:tgtEl>
                                        <p:attrNameLst>
                                          <p:attrName>style.visibility</p:attrName>
                                        </p:attrNameLst>
                                      </p:cBhvr>
                                      <p:to>
                                        <p:strVal val="visible"/>
                                      </p:to>
                                    </p:set>
                                    <p:animEffect transition="in" filter="fade">
                                      <p:cBhvr>
                                        <p:cTn id="17" dur="2000"/>
                                        <p:tgtEl>
                                          <p:spTgt spid="78852"/>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36</a:t>
            </a:fld>
            <a:endParaRPr lang="es-ES"/>
          </a:p>
        </p:txBody>
      </p:sp>
      <p:sp>
        <p:nvSpPr>
          <p:cNvPr id="3" name="2 CuadroTexto"/>
          <p:cNvSpPr txBox="1"/>
          <p:nvPr/>
        </p:nvSpPr>
        <p:spPr>
          <a:xfrm>
            <a:off x="251520" y="188640"/>
            <a:ext cx="8496944" cy="523220"/>
          </a:xfrm>
          <a:prstGeom prst="rect">
            <a:avLst/>
          </a:prstGeom>
          <a:noFill/>
        </p:spPr>
        <p:txBody>
          <a:bodyPr wrap="square" rtlCol="0">
            <a:spAutoFit/>
          </a:bodyPr>
          <a:lstStyle/>
          <a:p>
            <a:r>
              <a:rPr lang="es-ES" sz="2800" b="1" dirty="0" smtClean="0">
                <a:latin typeface="Lucida Handwriting" pitchFamily="66" charset="0"/>
              </a:rPr>
              <a:t>Subgéneros  de  l a  narrativa : en prosa </a:t>
            </a:r>
            <a:endParaRPr lang="es-ES" sz="2800" b="1" dirty="0">
              <a:latin typeface="Lucida Handwriting" pitchFamily="66" charset="0"/>
            </a:endParaRPr>
          </a:p>
        </p:txBody>
      </p:sp>
      <p:pic>
        <p:nvPicPr>
          <p:cNvPr id="4098" name="Picture 2" descr="http://madriddiferente.com/wp-content/uploads/2011/12/ave-maria-290x290.jpg"/>
          <p:cNvPicPr>
            <a:picLocks noChangeAspect="1" noChangeArrowheads="1"/>
          </p:cNvPicPr>
          <p:nvPr/>
        </p:nvPicPr>
        <p:blipFill>
          <a:blip r:embed="rId3" cstate="print"/>
          <a:srcRect/>
          <a:stretch>
            <a:fillRect/>
          </a:stretch>
        </p:blipFill>
        <p:spPr bwMode="auto">
          <a:xfrm>
            <a:off x="0" y="692696"/>
            <a:ext cx="8918426" cy="6165304"/>
          </a:xfrm>
          <a:prstGeom prst="roundRect">
            <a:avLst/>
          </a:prstGeom>
          <a:noFill/>
        </p:spPr>
      </p:pic>
      <p:sp>
        <p:nvSpPr>
          <p:cNvPr id="8" name="7 CuadroTexto"/>
          <p:cNvSpPr txBox="1"/>
          <p:nvPr/>
        </p:nvSpPr>
        <p:spPr>
          <a:xfrm>
            <a:off x="0" y="4221088"/>
            <a:ext cx="9144000" cy="2592000"/>
          </a:xfrm>
          <a:prstGeom prst="roundRect">
            <a:avLst/>
          </a:prstGeom>
          <a:gradFill flip="none" rotWithShape="1">
            <a:gsLst>
              <a:gs pos="57000">
                <a:srgbClr val="FFC000">
                  <a:alpha val="48000"/>
                </a:srgbClr>
              </a:gs>
              <a:gs pos="64999">
                <a:srgbClr val="F0EBD5"/>
              </a:gs>
              <a:gs pos="100000">
                <a:srgbClr val="D1C39F"/>
              </a:gs>
            </a:gsLst>
            <a:path path="circle">
              <a:fillToRect l="100000" t="100000"/>
            </a:path>
            <a:tileRect r="-100000" b="-100000"/>
          </a:gradFill>
        </p:spPr>
        <p:txBody>
          <a:bodyPr wrap="square" rtlCol="0">
            <a:spAutoFit/>
          </a:bodyPr>
          <a:lstStyle/>
          <a:p>
            <a:r>
              <a:rPr lang="es-ES" sz="2800" b="1" dirty="0" smtClean="0"/>
              <a:t>Novela</a:t>
            </a:r>
          </a:p>
          <a:p>
            <a:r>
              <a:rPr lang="es-ES" sz="1600" b="1" dirty="0" smtClean="0"/>
              <a:t>Obra literaria de cierta extensión en la que se narran acontecimientos ficticios. La novela recrea un mundo más o menos verosímil realizado con intención artística. Es un género abierto</a:t>
            </a:r>
            <a:r>
              <a:rPr lang="es-ES" sz="1600" dirty="0" smtClean="0"/>
              <a:t> </a:t>
            </a:r>
            <a:r>
              <a:rPr lang="es-ES" sz="1600" b="1" dirty="0" smtClean="0"/>
              <a:t>que ofrece al autor una gran libertad para integrar personajes, introducir historias cruzadas o subordinadas unas a otras, presentar hechos en un orden distinto a aquel en el que se produjeron o incluir en el relato textos de distinta naturaleza: cartas, documentos administrativos, leyendas, poemas</a:t>
            </a:r>
            <a:r>
              <a:rPr lang="es-ES" dirty="0" smtClean="0"/>
              <a:t>…</a:t>
            </a:r>
            <a:r>
              <a:rPr lang="es-ES" b="1" dirty="0" smtClean="0"/>
              <a:t> </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2000"/>
                                        <p:tgtEl>
                                          <p:spTgt spid="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3000" fill="hold"/>
                                        <p:tgtEl>
                                          <p:spTgt spid="4098"/>
                                        </p:tgtEl>
                                        <p:attrNameLst>
                                          <p:attrName>ppt_w</p:attrName>
                                        </p:attrNameLst>
                                      </p:cBhvr>
                                      <p:tavLst>
                                        <p:tav tm="0">
                                          <p:val>
                                            <p:fltVal val="0"/>
                                          </p:val>
                                        </p:tav>
                                        <p:tav tm="100000">
                                          <p:val>
                                            <p:strVal val="#ppt_w"/>
                                          </p:val>
                                        </p:tav>
                                      </p:tavLst>
                                    </p:anim>
                                    <p:anim calcmode="lin" valueType="num">
                                      <p:cBhvr>
                                        <p:cTn id="12" dur="3000" fill="hold"/>
                                        <p:tgtEl>
                                          <p:spTgt spid="4098"/>
                                        </p:tgtEl>
                                        <p:attrNameLst>
                                          <p:attrName>ppt_h</p:attrName>
                                        </p:attrNameLst>
                                      </p:cBhvr>
                                      <p:tavLst>
                                        <p:tav tm="0">
                                          <p:val>
                                            <p:fltVal val="0"/>
                                          </p:val>
                                        </p:tav>
                                        <p:tav tm="100000">
                                          <p:val>
                                            <p:strVal val="#ppt_h"/>
                                          </p:val>
                                        </p:tav>
                                      </p:tavLst>
                                    </p:anim>
                                    <p:animEffect transition="in" filter="fade">
                                      <p:cBhvr>
                                        <p:cTn id="13" dur="3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37</a:t>
            </a:fld>
            <a:endParaRPr lang="es-ES"/>
          </a:p>
        </p:txBody>
      </p:sp>
      <p:pic>
        <p:nvPicPr>
          <p:cNvPr id="3" name="Picture 4" descr="http://upload.wikimedia.org/wikipedia/commons/thumb/6/69/Cervantes_Don_Quixote_1605.gif/252px-Cervantes_Don_Quixote_1605.gif"/>
          <p:cNvPicPr>
            <a:picLocks noChangeAspect="1" noChangeArrowheads="1"/>
          </p:cNvPicPr>
          <p:nvPr/>
        </p:nvPicPr>
        <p:blipFill>
          <a:blip r:embed="rId3" cstate="print"/>
          <a:srcRect/>
          <a:stretch>
            <a:fillRect/>
          </a:stretch>
        </p:blipFill>
        <p:spPr bwMode="auto">
          <a:xfrm>
            <a:off x="251520" y="332656"/>
            <a:ext cx="3744416" cy="6336704"/>
          </a:xfrm>
          <a:prstGeom prst="roundRect">
            <a:avLst/>
          </a:prstGeom>
          <a:noFill/>
          <a:scene3d>
            <a:camera prst="orthographicFront"/>
            <a:lightRig rig="threePt" dir="t"/>
          </a:scene3d>
          <a:sp3d>
            <a:bevelT w="114300" prst="artDeco"/>
          </a:sp3d>
        </p:spPr>
      </p:pic>
      <p:sp>
        <p:nvSpPr>
          <p:cNvPr id="5" name="4 CuadroTexto"/>
          <p:cNvSpPr txBox="1"/>
          <p:nvPr/>
        </p:nvSpPr>
        <p:spPr>
          <a:xfrm>
            <a:off x="4139952" y="252889"/>
            <a:ext cx="4752528" cy="6300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dirty="0" smtClean="0"/>
              <a:t>La complejidad de este subgénero, su carácter abierto, dificulta su definición y clasificación. Desde una perspectiva diacrónica hay que entenderlo como el reino de la libertad: ha adoptado múltiples formas y su clasificación admite distintos puntos de vista: </a:t>
            </a:r>
            <a:r>
              <a:rPr lang="es-ES" i="1" dirty="0" smtClean="0"/>
              <a:t>tono, forma, público receptor, contenido, estilo…</a:t>
            </a:r>
            <a:r>
              <a:rPr lang="es-ES" dirty="0" smtClean="0"/>
              <a:t>así hablaremos de</a:t>
            </a:r>
            <a:r>
              <a:rPr lang="es-ES" i="1" dirty="0" smtClean="0"/>
              <a:t> novelas satíricas, autobiográficas, epistolares, </a:t>
            </a:r>
            <a:r>
              <a:rPr lang="es-ES" i="1" dirty="0" err="1" smtClean="0"/>
              <a:t>best</a:t>
            </a:r>
            <a:r>
              <a:rPr lang="es-ES" i="1" dirty="0" smtClean="0"/>
              <a:t> </a:t>
            </a:r>
            <a:r>
              <a:rPr lang="es-ES" i="1" dirty="0" err="1" smtClean="0"/>
              <a:t>seller</a:t>
            </a:r>
            <a:r>
              <a:rPr lang="es-ES" i="1" dirty="0" smtClean="0"/>
              <a:t>, por entregas; costumbrista, gótica, policiaca; existencial…</a:t>
            </a:r>
          </a:p>
          <a:p>
            <a:pPr>
              <a:buFont typeface="Wingdings" pitchFamily="2" charset="2"/>
              <a:buChar char="q"/>
            </a:pPr>
            <a:r>
              <a:rPr lang="es-ES" dirty="0" smtClean="0"/>
              <a:t> Como técnica y género literario se considera al </a:t>
            </a:r>
            <a:r>
              <a:rPr lang="es-ES" i="1" dirty="0" smtClean="0"/>
              <a:t> </a:t>
            </a:r>
            <a:r>
              <a:rPr lang="es-ES" i="1" u="sng" dirty="0" smtClean="0"/>
              <a:t>Quijote </a:t>
            </a:r>
            <a:r>
              <a:rPr lang="es-ES" dirty="0" smtClean="0"/>
              <a:t>la primera novela moderna por su innovación respecto a los modelos clásicos.</a:t>
            </a:r>
          </a:p>
          <a:p>
            <a:pPr>
              <a:buFont typeface="Wingdings" pitchFamily="2" charset="2"/>
              <a:buChar char="q"/>
            </a:pPr>
            <a:endParaRPr lang="es-ES" i="1" dirty="0" smtClean="0"/>
          </a:p>
          <a:p>
            <a:pPr>
              <a:buFont typeface="Wingdings" pitchFamily="2" charset="2"/>
              <a:buChar char="q"/>
            </a:pPr>
            <a:endParaRPr lang="es-ES" dirty="0" smtClean="0"/>
          </a:p>
          <a:p>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38</a:t>
            </a:fld>
            <a:endParaRPr lang="es-ES"/>
          </a:p>
        </p:txBody>
      </p:sp>
      <p:pic>
        <p:nvPicPr>
          <p:cNvPr id="4" name="Picture 2" descr="http://4.bp.blogspot.com/_NLRAZCDECLA/ShbaOnlFWGI/AAAAAAAABNE/Qc6p3DQ8MIY/s320/el_monje_matthew_lewis.bmp"/>
          <p:cNvPicPr>
            <a:picLocks noChangeAspect="1" noChangeArrowheads="1"/>
          </p:cNvPicPr>
          <p:nvPr/>
        </p:nvPicPr>
        <p:blipFill>
          <a:blip r:embed="rId3" cstate="print"/>
          <a:srcRect/>
          <a:stretch>
            <a:fillRect/>
          </a:stretch>
        </p:blipFill>
        <p:spPr bwMode="auto">
          <a:xfrm>
            <a:off x="5292080" y="260648"/>
            <a:ext cx="3672408" cy="6120680"/>
          </a:xfrm>
          <a:prstGeom prst="roundRect">
            <a:avLst/>
          </a:prstGeom>
          <a:noFill/>
          <a:scene3d>
            <a:camera prst="orthographicFront"/>
            <a:lightRig rig="threePt" dir="t"/>
          </a:scene3d>
          <a:sp3d>
            <a:bevelT w="114300" prst="artDeco"/>
          </a:sp3d>
        </p:spPr>
      </p:pic>
      <p:sp>
        <p:nvSpPr>
          <p:cNvPr id="7" name="6 CuadroTexto"/>
          <p:cNvSpPr txBox="1"/>
          <p:nvPr/>
        </p:nvSpPr>
        <p:spPr>
          <a:xfrm>
            <a:off x="5292080" y="6488668"/>
            <a:ext cx="3312368"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rtlCol="0">
            <a:spAutoFit/>
          </a:bodyPr>
          <a:lstStyle/>
          <a:p>
            <a:pPr algn="ctr"/>
            <a:r>
              <a:rPr lang="es-ES" dirty="0" smtClean="0"/>
              <a:t>Novela gótica</a:t>
            </a:r>
            <a:endParaRPr lang="es-ES" dirty="0"/>
          </a:p>
        </p:txBody>
      </p:sp>
      <p:sp>
        <p:nvSpPr>
          <p:cNvPr id="8" name="7 Rectángulo redondeado"/>
          <p:cNvSpPr/>
          <p:nvPr/>
        </p:nvSpPr>
        <p:spPr>
          <a:xfrm>
            <a:off x="0" y="188640"/>
            <a:ext cx="5148064" cy="673125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1600" i="1" dirty="0" smtClean="0"/>
              <a:t>Doña Leonila dábase aires de virgen enferma de amor y ello hasta extremos de lo más ridículos. Exhalaba suspiros lastimeros, caminaba con los brazos cruzados, soltaba largos soliloquios, ¡y su conversación giraba siempre en torno a cierta doncella abandonada, que murió con el corazón destrozado! Su rojiza cabellera estaba siempre adornada con una guirnalda de hojas de sauce. Por las noches </a:t>
            </a:r>
            <a:r>
              <a:rPr lang="es-ES" sz="1600" i="1" dirty="0" err="1" smtClean="0"/>
              <a:t>veiasela</a:t>
            </a:r>
            <a:r>
              <a:rPr lang="es-ES" sz="1600" i="1" dirty="0" smtClean="0"/>
              <a:t> vagar por las riberas de un arroyo a la luz de la luna. </a:t>
            </a:r>
            <a:br>
              <a:rPr lang="es-ES" sz="1600" i="1" dirty="0" smtClean="0"/>
            </a:br>
            <a:r>
              <a:rPr lang="es-ES" sz="1600" i="1" dirty="0" smtClean="0"/>
              <a:t>(…)</a:t>
            </a:r>
            <a:br>
              <a:rPr lang="es-ES" sz="1600" i="1" dirty="0" smtClean="0"/>
            </a:br>
            <a:r>
              <a:rPr lang="es-ES" sz="1600" i="1" dirty="0" smtClean="0"/>
              <a:t>A través de varios pasadizos angostos; y según pasaban, la luz de la lámpara no mostraba más que objetos asquerosos; cráneos, huesos, tumbas e imágenes cuyos ojos parecían contemplarles con horror y sorpresa. Por fin llegaron a una espaciosa cueva, cuyo techo estaba tan alto que la vista no alcanzaba a vislumbrar. Una profunda oscuridad envolvía aquel vacío; húmedos vapores dejaron helado el corazón del monje, mientras escuchaba con tristeza el aullido del viento en las criptas solitarias.</a:t>
            </a:r>
            <a:endParaRPr lang="es-ES" sz="16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Righ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39</a:t>
            </a:fld>
            <a:endParaRPr lang="es-ES"/>
          </a:p>
        </p:txBody>
      </p:sp>
      <p:sp>
        <p:nvSpPr>
          <p:cNvPr id="3" name="2 Rectángulo"/>
          <p:cNvSpPr/>
          <p:nvPr/>
        </p:nvSpPr>
        <p:spPr>
          <a:xfrm>
            <a:off x="4211960" y="332656"/>
            <a:ext cx="4752528" cy="609397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39700" prst="cross"/>
          </a:sp3d>
        </p:spPr>
        <p:txBody>
          <a:bodyPr wrap="square">
            <a:spAutoFit/>
          </a:bodyPr>
          <a:lstStyle/>
          <a:p>
            <a:r>
              <a:rPr lang="es-ES" sz="1500" b="1" i="1" dirty="0" smtClean="0"/>
              <a:t>"De golpe las vio, las botellas de aguardiente, anís, jerez, Highland </a:t>
            </a:r>
            <a:r>
              <a:rPr lang="es-ES" sz="1500" b="1" i="1" dirty="0" err="1" smtClean="0"/>
              <a:t>Queen</a:t>
            </a:r>
            <a:r>
              <a:rPr lang="es-ES" sz="1500" b="1" i="1" dirty="0" smtClean="0"/>
              <a:t>, los vasos, una babel de vasos —hacia arriba, como ese día el humo del tren— subidos hasta el cielo y cayendo luego, los vasos quebrados, los vasos volcados cuesta abajo por los jardines del </a:t>
            </a:r>
            <a:r>
              <a:rPr lang="es-ES" sz="1500" b="1" i="1" dirty="0" err="1" smtClean="0"/>
              <a:t>Generalife</a:t>
            </a:r>
            <a:r>
              <a:rPr lang="es-ES" sz="1500" b="1" i="1" dirty="0" smtClean="0"/>
              <a:t>, las botellas rotas, botellas de oporto, tinto, blanco, botellas de </a:t>
            </a:r>
            <a:r>
              <a:rPr lang="es-ES" sz="1500" b="1" i="1" dirty="0" err="1" smtClean="0"/>
              <a:t>Pernod</a:t>
            </a:r>
            <a:r>
              <a:rPr lang="es-ES" sz="1500" b="1" i="1" dirty="0" smtClean="0"/>
              <a:t>, </a:t>
            </a:r>
            <a:r>
              <a:rPr lang="es-ES" sz="1500" b="1" i="1" dirty="0" err="1" smtClean="0"/>
              <a:t>Oxygenée</a:t>
            </a:r>
            <a:r>
              <a:rPr lang="es-ES" sz="1500" b="1" i="1" dirty="0" smtClean="0"/>
              <a:t>, ajenjo, botellas destrozadas, botellas descartadas que caen sordamente en parques, debajo de bancos, de camas, de sillas de teatro, escondidas en los escritorios de los consulados, botellas de calvados soltadas y quebradas, o vueltas trizas, arrojadas en los basureros, lanzadas al mar, al Mediterráneo, al Caspio, al Caribe, botellas flotando en el océano, escoceses muertos en las colinas del Atlántico —y ahora las veía todas, las olía todas, desde el comienzo mismo—, botellas, botellas, botellas y vasos, vasos, vasos, de </a:t>
            </a:r>
            <a:r>
              <a:rPr lang="es-ES" sz="1500" b="1" i="1" dirty="0" err="1" smtClean="0"/>
              <a:t>bitter</a:t>
            </a:r>
            <a:r>
              <a:rPr lang="es-ES" sz="1500" b="1" i="1" dirty="0" smtClean="0"/>
              <a:t>, </a:t>
            </a:r>
            <a:r>
              <a:rPr lang="es-ES" sz="1500" b="1" i="1" dirty="0" err="1" smtClean="0"/>
              <a:t>Dubonnet</a:t>
            </a:r>
            <a:r>
              <a:rPr lang="es-ES" sz="1500" b="1" i="1" dirty="0" smtClean="0"/>
              <a:t>, Falstaff, </a:t>
            </a:r>
            <a:r>
              <a:rPr lang="es-ES" sz="1500" b="1" i="1" dirty="0" err="1" smtClean="0"/>
              <a:t>rye</a:t>
            </a:r>
            <a:r>
              <a:rPr lang="es-ES" sz="1500" b="1" i="1" dirty="0" smtClean="0"/>
              <a:t>, Johnny Walker, </a:t>
            </a:r>
            <a:r>
              <a:rPr lang="es-ES" sz="1500" b="1" i="1" dirty="0" err="1" smtClean="0"/>
              <a:t>Vieux</a:t>
            </a:r>
            <a:r>
              <a:rPr lang="es-ES" sz="1500" b="1" i="1" dirty="0" smtClean="0"/>
              <a:t> Whiskey </a:t>
            </a:r>
            <a:r>
              <a:rPr lang="es-ES" sz="1500" b="1" i="1" dirty="0" err="1" smtClean="0"/>
              <a:t>Blanc</a:t>
            </a:r>
            <a:r>
              <a:rPr lang="es-ES" sz="1500" b="1" i="1" dirty="0" smtClean="0"/>
              <a:t> </a:t>
            </a:r>
            <a:r>
              <a:rPr lang="es-ES" sz="1500" b="1" i="1" dirty="0" err="1" smtClean="0"/>
              <a:t>Canadien</a:t>
            </a:r>
            <a:r>
              <a:rPr lang="es-ES" sz="1500" b="1" i="1" dirty="0" smtClean="0"/>
              <a:t>, los aperitivos, los digestivos, los medios, los dobles, el </a:t>
            </a:r>
            <a:r>
              <a:rPr lang="es-ES" sz="1500" b="1" i="1" dirty="0" err="1" smtClean="0"/>
              <a:t>noch</a:t>
            </a:r>
            <a:r>
              <a:rPr lang="es-ES" sz="1500" b="1" i="1" dirty="0" smtClean="0"/>
              <a:t> </a:t>
            </a:r>
            <a:r>
              <a:rPr lang="es-ES" sz="1500" b="1" i="1" dirty="0" err="1" smtClean="0"/>
              <a:t>ein</a:t>
            </a:r>
            <a:r>
              <a:rPr lang="es-ES" sz="1500" b="1" i="1" dirty="0" smtClean="0"/>
              <a:t> </a:t>
            </a:r>
            <a:r>
              <a:rPr lang="es-ES" sz="1500" b="1" i="1" dirty="0" err="1" smtClean="0"/>
              <a:t>Herr</a:t>
            </a:r>
            <a:r>
              <a:rPr lang="es-ES" sz="1500" b="1" i="1" dirty="0" smtClean="0"/>
              <a:t> </a:t>
            </a:r>
            <a:r>
              <a:rPr lang="es-ES" sz="1500" b="1" i="1" dirty="0" err="1" smtClean="0"/>
              <a:t>Obers</a:t>
            </a:r>
            <a:r>
              <a:rPr lang="es-ES" sz="1500" b="1" i="1" dirty="0" smtClean="0"/>
              <a:t>, el et Glas </a:t>
            </a:r>
            <a:r>
              <a:rPr lang="es-ES" sz="1500" b="1" i="1" dirty="0" err="1" smtClean="0"/>
              <a:t>Araks</a:t>
            </a:r>
            <a:r>
              <a:rPr lang="es-ES" sz="1500" b="1" i="1" dirty="0" smtClean="0"/>
              <a:t>, las botellas, las botellas, las hermosas botellas de tequila y las calabazas, calabazas, los millones de calabazas de hermoso mescal...".</a:t>
            </a:r>
            <a:endParaRPr lang="es-ES" sz="1500" b="1" i="1" dirty="0"/>
          </a:p>
        </p:txBody>
      </p:sp>
      <p:pic>
        <p:nvPicPr>
          <p:cNvPr id="4" name="Picture 2" descr="http://www.lapanterarossa.net/wp-content/uploads/2011/07/Bajo-el-volc%C3%A1n.jpg"/>
          <p:cNvPicPr>
            <a:picLocks noChangeAspect="1" noChangeArrowheads="1"/>
          </p:cNvPicPr>
          <p:nvPr/>
        </p:nvPicPr>
        <p:blipFill>
          <a:blip r:embed="rId3" cstate="print"/>
          <a:srcRect/>
          <a:stretch>
            <a:fillRect/>
          </a:stretch>
        </p:blipFill>
        <p:spPr bwMode="auto">
          <a:xfrm>
            <a:off x="179512" y="188640"/>
            <a:ext cx="3888432" cy="6480720"/>
          </a:xfrm>
          <a:prstGeom prst="roundRect">
            <a:avLst/>
          </a:prstGeom>
          <a:noFill/>
          <a:scene3d>
            <a:camera prst="orthographicFront"/>
            <a:lightRig rig="threePt" dir="t"/>
          </a:scene3d>
          <a:sp3d>
            <a:bevelT w="114300" prst="artDeco"/>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3" name="2 CuadroTexto"/>
          <p:cNvSpPr txBox="1"/>
          <p:nvPr/>
        </p:nvSpPr>
        <p:spPr>
          <a:xfrm>
            <a:off x="0" y="332656"/>
            <a:ext cx="9144000" cy="6408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pPr marL="285750" lvl="0" indent="-285750">
              <a:buFont typeface="Wingdings" panose="05000000000000000000" pitchFamily="2" charset="2"/>
              <a:buChar char="q"/>
            </a:pPr>
            <a:r>
              <a:rPr lang="es-ES" sz="1600" b="1" u="sng" dirty="0" smtClean="0"/>
              <a:t>Localización</a:t>
            </a:r>
            <a:endParaRPr lang="es-ES" sz="1600" dirty="0"/>
          </a:p>
          <a:p>
            <a:pPr marL="742950" lvl="1" indent="-285750">
              <a:buFont typeface="Wingdings" panose="05000000000000000000" pitchFamily="2" charset="2"/>
              <a:buChar char="q"/>
            </a:pPr>
            <a:r>
              <a:rPr lang="es-ES" sz="1600" dirty="0" smtClean="0"/>
              <a:t>Tipo </a:t>
            </a:r>
            <a:r>
              <a:rPr lang="es-ES" sz="1600" dirty="0"/>
              <a:t>de texto, género y </a:t>
            </a:r>
            <a:r>
              <a:rPr lang="es-ES" sz="1600" dirty="0" smtClean="0"/>
              <a:t>subgénero.</a:t>
            </a:r>
          </a:p>
          <a:p>
            <a:pPr marL="742950" lvl="1" indent="-285750">
              <a:buFont typeface="Wingdings" panose="05000000000000000000" pitchFamily="2" charset="2"/>
              <a:buChar char="q"/>
            </a:pPr>
            <a:r>
              <a:rPr lang="es-ES" sz="1600" dirty="0" smtClean="0"/>
              <a:t>Forma </a:t>
            </a:r>
            <a:r>
              <a:rPr lang="es-ES" sz="1600" dirty="0"/>
              <a:t>empleada (verso o </a:t>
            </a:r>
            <a:r>
              <a:rPr lang="es-ES" sz="1600" dirty="0" smtClean="0"/>
              <a:t>prosa)</a:t>
            </a:r>
          </a:p>
          <a:p>
            <a:pPr marL="742950" lvl="1" indent="-285750">
              <a:buFont typeface="Wingdings" panose="05000000000000000000" pitchFamily="2" charset="2"/>
              <a:buChar char="q"/>
            </a:pPr>
            <a:r>
              <a:rPr lang="es-ES" sz="1600" dirty="0" smtClean="0"/>
              <a:t>Relación </a:t>
            </a:r>
            <a:r>
              <a:rPr lang="es-ES" sz="1600" dirty="0"/>
              <a:t>del texto o fragmento con la época, el movimiento literario, la producción del autor. </a:t>
            </a:r>
            <a:endParaRPr lang="es-ES" sz="1600" dirty="0"/>
          </a:p>
          <a:p>
            <a:r>
              <a:rPr lang="es-ES" sz="1600" dirty="0"/>
              <a:t> </a:t>
            </a:r>
          </a:p>
          <a:p>
            <a:pPr marL="285750" lvl="0" indent="-285750">
              <a:buFont typeface="Wingdings" panose="05000000000000000000" pitchFamily="2" charset="2"/>
              <a:buChar char="q"/>
            </a:pPr>
            <a:r>
              <a:rPr lang="es-ES" sz="1600" b="1" u="sng" dirty="0"/>
              <a:t>Comentario del contenido:</a:t>
            </a:r>
            <a:r>
              <a:rPr lang="es-ES" sz="1600" b="1" dirty="0"/>
              <a:t> </a:t>
            </a:r>
            <a:r>
              <a:rPr lang="es-ES" sz="1600" b="1" dirty="0"/>
              <a:t> </a:t>
            </a:r>
            <a:r>
              <a:rPr lang="es-ES" sz="1600" b="1" dirty="0" smtClean="0"/>
              <a:t>(</a:t>
            </a:r>
            <a:r>
              <a:rPr lang="es-ES" sz="1600" dirty="0" smtClean="0"/>
              <a:t>¿</a:t>
            </a:r>
            <a:r>
              <a:rPr lang="es-ES" sz="1600" dirty="0"/>
              <a:t>Qué sucede en el texto</a:t>
            </a:r>
            <a:r>
              <a:rPr lang="es-ES" sz="1600" dirty="0" smtClean="0"/>
              <a:t>?, ¿</a:t>
            </a:r>
            <a:r>
              <a:rPr lang="es-ES" sz="1600" dirty="0"/>
              <a:t>Qué idea básica nos quiere transmitir el autor</a:t>
            </a:r>
            <a:r>
              <a:rPr lang="es-ES" sz="1600" dirty="0" smtClean="0"/>
              <a:t>?)</a:t>
            </a:r>
            <a:endParaRPr lang="es-ES" sz="1600" dirty="0"/>
          </a:p>
          <a:p>
            <a:pPr marL="742950" lvl="1" indent="-285750">
              <a:buFont typeface="Wingdings" panose="05000000000000000000" pitchFamily="2" charset="2"/>
              <a:buChar char="q"/>
            </a:pPr>
            <a:r>
              <a:rPr lang="es-ES" sz="1600" dirty="0"/>
              <a:t>Resumen y Tema</a:t>
            </a:r>
          </a:p>
          <a:p>
            <a:pPr marL="742950" lvl="1" indent="-285750">
              <a:buFont typeface="Wingdings" panose="05000000000000000000" pitchFamily="2" charset="2"/>
              <a:buChar char="q"/>
            </a:pPr>
            <a:r>
              <a:rPr lang="es-ES" sz="1600" dirty="0"/>
              <a:t>Estructura del contenido (partes o unidades en que éste se puede dividir), no tiene que coincidir necesariamente con las estrofas o párrafos en que se divide externamente un texto</a:t>
            </a:r>
            <a:r>
              <a:rPr lang="es-ES" sz="1600" dirty="0" smtClean="0"/>
              <a:t>.</a:t>
            </a:r>
            <a:endParaRPr lang="es-ES" sz="1600" dirty="0"/>
          </a:p>
          <a:p>
            <a:pPr marL="285750" lvl="0" indent="-285750">
              <a:buFont typeface="Wingdings" panose="05000000000000000000" pitchFamily="2" charset="2"/>
              <a:buChar char="q"/>
            </a:pPr>
            <a:r>
              <a:rPr lang="es-ES" sz="1600" b="1" u="sng" dirty="0"/>
              <a:t>Comentario de la forma.</a:t>
            </a:r>
            <a:endParaRPr lang="es-ES" sz="1600" dirty="0"/>
          </a:p>
          <a:p>
            <a:r>
              <a:rPr lang="es-ES" sz="1600" dirty="0"/>
              <a:t> </a:t>
            </a:r>
            <a:endParaRPr lang="es-ES" sz="1600" b="1" dirty="0"/>
          </a:p>
          <a:p>
            <a:pPr marL="742950" lvl="1" indent="-285750">
              <a:buFont typeface="Wingdings" panose="05000000000000000000" pitchFamily="2" charset="2"/>
              <a:buChar char="q"/>
            </a:pPr>
            <a:r>
              <a:rPr lang="es-ES" sz="1600" b="1" dirty="0"/>
              <a:t>En los textos en verso: </a:t>
            </a:r>
            <a:endParaRPr lang="es-ES" sz="1600" b="1" dirty="0"/>
          </a:p>
          <a:p>
            <a:pPr marL="1200150" lvl="2" indent="-285750">
              <a:buFont typeface="Wingdings" panose="05000000000000000000" pitchFamily="2" charset="2"/>
              <a:buChar char="q"/>
            </a:pPr>
            <a:r>
              <a:rPr lang="es-ES" sz="1600" dirty="0"/>
              <a:t>medida, rima, estrofa empleada.</a:t>
            </a:r>
            <a:endParaRPr lang="es-ES" sz="1600" dirty="0"/>
          </a:p>
          <a:p>
            <a:pPr marL="742950" lvl="1" indent="-285750">
              <a:buFont typeface="Wingdings" panose="05000000000000000000" pitchFamily="2" charset="2"/>
              <a:buChar char="q"/>
            </a:pPr>
            <a:r>
              <a:rPr lang="es-ES" sz="1600" b="1" dirty="0" smtClean="0"/>
              <a:t>En </a:t>
            </a:r>
            <a:r>
              <a:rPr lang="es-ES" sz="1600" b="1" dirty="0"/>
              <a:t>todos los textos: </a:t>
            </a:r>
            <a:endParaRPr lang="es-ES" sz="1600" b="1" dirty="0" smtClean="0"/>
          </a:p>
          <a:p>
            <a:pPr marL="1200150" lvl="2" indent="-285750">
              <a:buFont typeface="Wingdings" panose="05000000000000000000" pitchFamily="2" charset="2"/>
              <a:buChar char="q"/>
            </a:pPr>
            <a:r>
              <a:rPr lang="es-ES" sz="1600" dirty="0" smtClean="0"/>
              <a:t>Recursos </a:t>
            </a:r>
            <a:r>
              <a:rPr lang="es-ES" sz="1600" dirty="0"/>
              <a:t>retóricos empleados, tópicos </a:t>
            </a:r>
            <a:r>
              <a:rPr lang="es-ES" sz="1600" dirty="0" smtClean="0"/>
              <a:t>literarios.</a:t>
            </a:r>
          </a:p>
          <a:p>
            <a:pPr marL="1200150" lvl="2" indent="-285750">
              <a:buFont typeface="Wingdings" panose="05000000000000000000" pitchFamily="2" charset="2"/>
              <a:buChar char="q"/>
            </a:pPr>
            <a:r>
              <a:rPr lang="es-ES" sz="1600" dirty="0" smtClean="0"/>
              <a:t>Recursos </a:t>
            </a:r>
            <a:r>
              <a:rPr lang="es-ES" sz="1600" dirty="0"/>
              <a:t>gramaticales y de significado: formas verbales predominantes, adjetivación; connotaciones de las palabras</a:t>
            </a:r>
            <a:r>
              <a:rPr lang="es-ES" sz="1600" dirty="0" smtClean="0"/>
              <a:t>…</a:t>
            </a:r>
            <a:r>
              <a:rPr lang="es-ES" sz="1600" dirty="0"/>
              <a:t> </a:t>
            </a:r>
            <a:endParaRPr lang="es-ES" sz="1600" dirty="0"/>
          </a:p>
          <a:p>
            <a:pPr marL="285750" lvl="0" indent="-285750">
              <a:buFont typeface="Wingdings" panose="05000000000000000000" pitchFamily="2" charset="2"/>
              <a:buChar char="q"/>
            </a:pPr>
            <a:r>
              <a:rPr lang="es-ES" sz="1600" b="1" u="sng" dirty="0"/>
              <a:t>Conclusión.</a:t>
            </a:r>
            <a:endParaRPr lang="es-ES" sz="1600" dirty="0"/>
          </a:p>
          <a:p>
            <a:pPr marL="742950" lvl="1" indent="-285750">
              <a:buFont typeface="Wingdings" panose="05000000000000000000" pitchFamily="2" charset="2"/>
              <a:buChar char="q"/>
            </a:pPr>
            <a:r>
              <a:rPr lang="es-ES" sz="1600" dirty="0"/>
              <a:t>Resumen general</a:t>
            </a:r>
            <a:r>
              <a:rPr lang="es-ES" sz="1600" dirty="0" smtClean="0"/>
              <a:t>.</a:t>
            </a:r>
            <a:endParaRPr lang="es-ES" sz="1600" dirty="0"/>
          </a:p>
          <a:p>
            <a:pPr marL="742950" lvl="1" indent="-285750">
              <a:buFont typeface="Wingdings" panose="05000000000000000000" pitchFamily="2" charset="2"/>
              <a:buChar char="q"/>
            </a:pPr>
            <a:r>
              <a:rPr lang="es-ES" sz="1600" dirty="0"/>
              <a:t>Opinión personal justificada</a:t>
            </a:r>
            <a:r>
              <a:rPr lang="es-ES" sz="1600" dirty="0" smtClean="0"/>
              <a:t>.</a:t>
            </a:r>
          </a:p>
          <a:p>
            <a:pPr lvl="1"/>
            <a:endParaRPr lang="es-ES" sz="1400" dirty="0"/>
          </a:p>
          <a:p>
            <a:endParaRPr lang="es-ES" sz="1400" dirty="0"/>
          </a:p>
        </p:txBody>
      </p:sp>
      <p:sp>
        <p:nvSpPr>
          <p:cNvPr id="4" name="3 CuadroTexto"/>
          <p:cNvSpPr txBox="1"/>
          <p:nvPr/>
        </p:nvSpPr>
        <p:spPr>
          <a:xfrm>
            <a:off x="2267744" y="0"/>
            <a:ext cx="5184576" cy="369332"/>
          </a:xfrm>
          <a:prstGeom prst="rect">
            <a:avLst/>
          </a:prstGeom>
          <a:noFill/>
        </p:spPr>
        <p:txBody>
          <a:bodyPr wrap="square" rtlCol="0">
            <a:spAutoFit/>
          </a:bodyPr>
          <a:lstStyle/>
          <a:p>
            <a:r>
              <a:rPr lang="es-ES" b="1" dirty="0" smtClean="0">
                <a:latin typeface="Lucida Handwriting" panose="03010101010101010101" pitchFamily="66" charset="0"/>
              </a:rPr>
              <a:t>El comentario de texto literario</a:t>
            </a:r>
            <a:endParaRPr lang="es-ES" b="1" dirty="0">
              <a:latin typeface="Lucida Handwriting" panose="03010101010101010101" pitchFamily="66" charset="0"/>
            </a:endParaRPr>
          </a:p>
        </p:txBody>
      </p:sp>
    </p:spTree>
    <p:extLst>
      <p:ext uri="{BB962C8B-B14F-4D97-AF65-F5344CB8AC3E}">
        <p14:creationId xmlns:p14="http://schemas.microsoft.com/office/powerpoint/2010/main" val="490274164"/>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40</a:t>
            </a:fld>
            <a:endParaRPr lang="es-ES"/>
          </a:p>
        </p:txBody>
      </p:sp>
      <p:pic>
        <p:nvPicPr>
          <p:cNvPr id="3" name="Picture 6" descr="https://encrypted-tbn0.google.com/images?q=tbn:ANd9GcQoj_ibC3U_PvkjAG2ILRRDK3ZReISx0t_1V-bRe-zCY7XHLCz8Ag"/>
          <p:cNvPicPr>
            <a:picLocks noChangeAspect="1" noChangeArrowheads="1"/>
          </p:cNvPicPr>
          <p:nvPr/>
        </p:nvPicPr>
        <p:blipFill>
          <a:blip r:embed="rId3" cstate="print"/>
          <a:srcRect/>
          <a:stretch>
            <a:fillRect/>
          </a:stretch>
        </p:blipFill>
        <p:spPr bwMode="auto">
          <a:xfrm>
            <a:off x="5220072" y="188640"/>
            <a:ext cx="3779912" cy="5904656"/>
          </a:xfrm>
          <a:prstGeom prst="roundRect">
            <a:avLst/>
          </a:prstGeom>
          <a:noFill/>
          <a:scene3d>
            <a:camera prst="orthographicFront"/>
            <a:lightRig rig="threePt" dir="t"/>
          </a:scene3d>
          <a:sp3d>
            <a:bevelT w="114300" prst="artDeco"/>
          </a:sp3d>
        </p:spPr>
      </p:pic>
      <p:sp>
        <p:nvSpPr>
          <p:cNvPr id="6" name="5 Rectángulo redondeado"/>
          <p:cNvSpPr/>
          <p:nvPr/>
        </p:nvSpPr>
        <p:spPr>
          <a:xfrm>
            <a:off x="179512" y="0"/>
            <a:ext cx="4896544" cy="676941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1450" b="1" i="1" dirty="0" smtClean="0"/>
              <a:t>Apenas él le amalaba el noema, a ella se le agolpaba el </a:t>
            </a:r>
            <a:r>
              <a:rPr lang="es-ES" sz="1450" b="1" i="1" dirty="0" err="1" smtClean="0"/>
              <a:t>clémiso</a:t>
            </a:r>
            <a:r>
              <a:rPr lang="es-ES" sz="1450" b="1" i="1" dirty="0" smtClean="0"/>
              <a:t> y caían en </a:t>
            </a:r>
            <a:r>
              <a:rPr lang="es-ES" sz="1450" b="1" i="1" dirty="0" err="1" smtClean="0"/>
              <a:t>hidromurias</a:t>
            </a:r>
            <a:r>
              <a:rPr lang="es-ES" sz="1450" b="1" i="1" dirty="0" smtClean="0"/>
              <a:t>, en salvajes </a:t>
            </a:r>
            <a:r>
              <a:rPr lang="es-ES" sz="1450" b="1" i="1" dirty="0" err="1" smtClean="0"/>
              <a:t>ambonios</a:t>
            </a:r>
            <a:r>
              <a:rPr lang="es-ES" sz="1450" b="1" i="1" dirty="0" smtClean="0"/>
              <a:t>, en </a:t>
            </a:r>
            <a:r>
              <a:rPr lang="es-ES" sz="1450" b="1" i="1" dirty="0" err="1" smtClean="0"/>
              <a:t>sustalos</a:t>
            </a:r>
            <a:r>
              <a:rPr lang="es-ES" sz="1450" b="1" i="1" dirty="0" smtClean="0"/>
              <a:t> exasperantes. Cada vez que él procuraba </a:t>
            </a:r>
            <a:r>
              <a:rPr lang="es-ES" sz="1450" b="1" i="1" dirty="0" err="1" smtClean="0"/>
              <a:t>relamar</a:t>
            </a:r>
            <a:r>
              <a:rPr lang="es-ES" sz="1450" b="1" i="1" dirty="0" smtClean="0"/>
              <a:t> las </a:t>
            </a:r>
            <a:r>
              <a:rPr lang="es-ES" sz="1450" b="1" i="1" dirty="0" err="1" smtClean="0"/>
              <a:t>incopelusas</a:t>
            </a:r>
            <a:r>
              <a:rPr lang="es-ES" sz="1450" b="1" i="1" dirty="0" smtClean="0"/>
              <a:t>, se enredaba en un </a:t>
            </a:r>
            <a:r>
              <a:rPr lang="es-ES" sz="1450" b="1" i="1" dirty="0" err="1" smtClean="0"/>
              <a:t>grimado</a:t>
            </a:r>
            <a:r>
              <a:rPr lang="es-ES" sz="1450" b="1" i="1" dirty="0" smtClean="0"/>
              <a:t> quejumbroso y tenía que </a:t>
            </a:r>
            <a:r>
              <a:rPr lang="es-ES" sz="1450" b="1" i="1" dirty="0" err="1" smtClean="0"/>
              <a:t>envulsionarse</a:t>
            </a:r>
            <a:r>
              <a:rPr lang="es-ES" sz="1450" b="1" i="1" dirty="0" smtClean="0"/>
              <a:t> de cara al nóvalo, sintiendo cómo poco a poco las </a:t>
            </a:r>
            <a:r>
              <a:rPr lang="es-ES" sz="1450" b="1" i="1" dirty="0" err="1" smtClean="0"/>
              <a:t>arnillas</a:t>
            </a:r>
            <a:r>
              <a:rPr lang="es-ES" sz="1450" b="1" i="1" dirty="0" smtClean="0"/>
              <a:t> se </a:t>
            </a:r>
            <a:r>
              <a:rPr lang="es-ES" sz="1450" b="1" i="1" dirty="0" err="1" smtClean="0"/>
              <a:t>espejunaban</a:t>
            </a:r>
            <a:r>
              <a:rPr lang="es-ES" sz="1450" b="1" i="1" dirty="0" smtClean="0"/>
              <a:t>, se iban </a:t>
            </a:r>
            <a:r>
              <a:rPr lang="es-ES" sz="1450" b="1" i="1" dirty="0" err="1" smtClean="0"/>
              <a:t>apeltronando</a:t>
            </a:r>
            <a:r>
              <a:rPr lang="es-ES" sz="1450" b="1" i="1" dirty="0" smtClean="0"/>
              <a:t>, </a:t>
            </a:r>
            <a:r>
              <a:rPr lang="es-ES" sz="1450" b="1" i="1" dirty="0" err="1" smtClean="0"/>
              <a:t>reduplimiendo</a:t>
            </a:r>
            <a:r>
              <a:rPr lang="es-ES" sz="1450" b="1" i="1" dirty="0" smtClean="0"/>
              <a:t>, hasta quedar tendido como el </a:t>
            </a:r>
            <a:r>
              <a:rPr lang="es-ES" sz="1450" b="1" i="1" dirty="0" err="1" smtClean="0"/>
              <a:t>trimalciato</a:t>
            </a:r>
            <a:r>
              <a:rPr lang="es-ES" sz="1450" b="1" i="1" dirty="0" smtClean="0"/>
              <a:t> de </a:t>
            </a:r>
            <a:r>
              <a:rPr lang="es-ES" sz="1450" b="1" i="1" dirty="0" err="1" smtClean="0"/>
              <a:t>ergomanina</a:t>
            </a:r>
            <a:r>
              <a:rPr lang="es-ES" sz="1450" b="1" i="1" dirty="0" smtClean="0"/>
              <a:t> al que se le han dejado caer unas </a:t>
            </a:r>
            <a:r>
              <a:rPr lang="es-ES" sz="1450" b="1" i="1" dirty="0" err="1" smtClean="0"/>
              <a:t>fílulas</a:t>
            </a:r>
            <a:r>
              <a:rPr lang="es-ES" sz="1450" b="1" i="1" dirty="0" smtClean="0"/>
              <a:t> de </a:t>
            </a:r>
            <a:r>
              <a:rPr lang="es-ES" sz="1450" b="1" i="1" dirty="0" err="1" smtClean="0"/>
              <a:t>cariaconcia</a:t>
            </a:r>
            <a:r>
              <a:rPr lang="es-ES" sz="1450" b="1" i="1" dirty="0" smtClean="0"/>
              <a:t>. Y sin embargo era apenas el principio, porque en un momento dado ella se </a:t>
            </a:r>
            <a:r>
              <a:rPr lang="es-ES" sz="1450" b="1" i="1" dirty="0" err="1" smtClean="0"/>
              <a:t>tordulaba</a:t>
            </a:r>
            <a:r>
              <a:rPr lang="es-ES" sz="1450" b="1" i="1" dirty="0" smtClean="0"/>
              <a:t> los </a:t>
            </a:r>
            <a:r>
              <a:rPr lang="es-ES" sz="1450" b="1" i="1" dirty="0" err="1" smtClean="0"/>
              <a:t>hurgalios</a:t>
            </a:r>
            <a:r>
              <a:rPr lang="es-ES" sz="1450" b="1" i="1" dirty="0" smtClean="0"/>
              <a:t>, consintiendo en que él aproximara suavemente su </a:t>
            </a:r>
            <a:r>
              <a:rPr lang="es-ES" sz="1450" b="1" i="1" dirty="0" err="1" smtClean="0"/>
              <a:t>orfelunios</a:t>
            </a:r>
            <a:r>
              <a:rPr lang="es-ES" sz="1450" b="1" i="1" dirty="0" smtClean="0"/>
              <a:t>. Apenas se </a:t>
            </a:r>
            <a:r>
              <a:rPr lang="es-ES" sz="1450" b="1" i="1" dirty="0" err="1" smtClean="0"/>
              <a:t>entreplumaban</a:t>
            </a:r>
            <a:r>
              <a:rPr lang="es-ES" sz="1450" b="1" i="1" dirty="0" smtClean="0"/>
              <a:t>, algo como un </a:t>
            </a:r>
            <a:r>
              <a:rPr lang="es-ES" sz="1450" b="1" i="1" dirty="0" err="1" smtClean="0"/>
              <a:t>ulucordio</a:t>
            </a:r>
            <a:r>
              <a:rPr lang="es-ES" sz="1450" b="1" i="1" dirty="0" smtClean="0"/>
              <a:t> los </a:t>
            </a:r>
            <a:r>
              <a:rPr lang="es-ES" sz="1450" b="1" i="1" dirty="0" err="1" smtClean="0"/>
              <a:t>encrestoriaba</a:t>
            </a:r>
            <a:r>
              <a:rPr lang="es-ES" sz="1450" b="1" i="1" dirty="0" smtClean="0"/>
              <a:t>, los </a:t>
            </a:r>
            <a:r>
              <a:rPr lang="es-ES" sz="1450" b="1" i="1" dirty="0" err="1" smtClean="0"/>
              <a:t>extrayuxtaba</a:t>
            </a:r>
            <a:r>
              <a:rPr lang="es-ES" sz="1450" b="1" i="1" dirty="0" smtClean="0"/>
              <a:t> y </a:t>
            </a:r>
            <a:r>
              <a:rPr lang="es-ES" sz="1450" b="1" i="1" dirty="0" err="1" smtClean="0"/>
              <a:t>paramovía</a:t>
            </a:r>
            <a:r>
              <a:rPr lang="es-ES" sz="1450" b="1" i="1" dirty="0" smtClean="0"/>
              <a:t>, de pronto era el </a:t>
            </a:r>
            <a:r>
              <a:rPr lang="es-ES" sz="1450" b="1" i="1" dirty="0" err="1" smtClean="0"/>
              <a:t>clinón</a:t>
            </a:r>
            <a:r>
              <a:rPr lang="es-ES" sz="1450" b="1" i="1" dirty="0" smtClean="0"/>
              <a:t>, las </a:t>
            </a:r>
            <a:r>
              <a:rPr lang="es-ES" sz="1450" b="1" i="1" dirty="0" err="1" smtClean="0"/>
              <a:t>esterfurosa</a:t>
            </a:r>
            <a:r>
              <a:rPr lang="es-ES" sz="1450" b="1" i="1" dirty="0" smtClean="0"/>
              <a:t> </a:t>
            </a:r>
            <a:r>
              <a:rPr lang="es-ES" sz="1450" b="1" i="1" dirty="0" err="1" smtClean="0"/>
              <a:t>convulcante</a:t>
            </a:r>
            <a:r>
              <a:rPr lang="es-ES" sz="1450" b="1" i="1" dirty="0" smtClean="0"/>
              <a:t> de las </a:t>
            </a:r>
            <a:r>
              <a:rPr lang="es-ES" sz="1450" b="1" i="1" dirty="0" err="1" smtClean="0"/>
              <a:t>mátricas</a:t>
            </a:r>
            <a:r>
              <a:rPr lang="es-ES" sz="1450" b="1" i="1" dirty="0" smtClean="0"/>
              <a:t>, la </a:t>
            </a:r>
            <a:r>
              <a:rPr lang="es-ES" sz="1450" b="1" i="1" dirty="0" err="1" smtClean="0"/>
              <a:t>jadehollante</a:t>
            </a:r>
            <a:r>
              <a:rPr lang="es-ES" sz="1450" b="1" i="1" dirty="0" smtClean="0"/>
              <a:t> </a:t>
            </a:r>
            <a:r>
              <a:rPr lang="es-ES" sz="1450" b="1" i="1" dirty="0" err="1" smtClean="0"/>
              <a:t>embocapluvia</a:t>
            </a:r>
            <a:r>
              <a:rPr lang="es-ES" sz="1450" b="1" i="1" dirty="0" smtClean="0"/>
              <a:t> del </a:t>
            </a:r>
            <a:r>
              <a:rPr lang="es-ES" sz="1450" b="1" i="1" dirty="0" err="1" smtClean="0"/>
              <a:t>orgumio</a:t>
            </a:r>
            <a:r>
              <a:rPr lang="es-ES" sz="1450" b="1" i="1" dirty="0" smtClean="0"/>
              <a:t>, los </a:t>
            </a:r>
            <a:r>
              <a:rPr lang="es-ES" sz="1450" b="1" i="1" dirty="0" err="1" smtClean="0"/>
              <a:t>esproemios</a:t>
            </a:r>
            <a:r>
              <a:rPr lang="es-ES" sz="1450" b="1" i="1" dirty="0" smtClean="0"/>
              <a:t> del </a:t>
            </a:r>
            <a:r>
              <a:rPr lang="es-ES" sz="1450" b="1" i="1" dirty="0" err="1" smtClean="0"/>
              <a:t>merpasmo</a:t>
            </a:r>
            <a:r>
              <a:rPr lang="es-ES" sz="1450" b="1" i="1" dirty="0" smtClean="0"/>
              <a:t> en una </a:t>
            </a:r>
            <a:r>
              <a:rPr lang="es-ES" sz="1450" b="1" i="1" dirty="0" err="1" smtClean="0"/>
              <a:t>sobrehumítica</a:t>
            </a:r>
            <a:r>
              <a:rPr lang="es-ES" sz="1450" b="1" i="1" dirty="0" smtClean="0"/>
              <a:t> </a:t>
            </a:r>
            <a:r>
              <a:rPr lang="es-ES" sz="1450" b="1" i="1" dirty="0" err="1" smtClean="0"/>
              <a:t>agopausa</a:t>
            </a:r>
            <a:r>
              <a:rPr lang="es-ES" sz="1450" b="1" i="1" dirty="0" smtClean="0"/>
              <a:t>. ¡</a:t>
            </a:r>
            <a:r>
              <a:rPr lang="es-ES" sz="1450" b="1" i="1" dirty="0" err="1" smtClean="0"/>
              <a:t>Evohé</a:t>
            </a:r>
            <a:r>
              <a:rPr lang="es-ES" sz="1450" b="1" i="1" dirty="0" smtClean="0"/>
              <a:t>! ¡</a:t>
            </a:r>
            <a:r>
              <a:rPr lang="es-ES" sz="1450" b="1" i="1" dirty="0" err="1" smtClean="0"/>
              <a:t>Evohé</a:t>
            </a:r>
            <a:r>
              <a:rPr lang="es-ES" sz="1450" b="1" i="1" dirty="0" smtClean="0"/>
              <a:t>! </a:t>
            </a:r>
            <a:r>
              <a:rPr lang="es-ES" sz="1450" b="1" i="1" dirty="0" err="1" smtClean="0"/>
              <a:t>Volposados</a:t>
            </a:r>
            <a:r>
              <a:rPr lang="es-ES" sz="1450" b="1" i="1" dirty="0" smtClean="0"/>
              <a:t> en la cresta del </a:t>
            </a:r>
            <a:r>
              <a:rPr lang="es-ES" sz="1450" b="1" i="1" dirty="0" err="1" smtClean="0"/>
              <a:t>murelio</a:t>
            </a:r>
            <a:r>
              <a:rPr lang="es-ES" sz="1450" b="1" i="1" dirty="0" smtClean="0"/>
              <a:t>, se sentía </a:t>
            </a:r>
            <a:r>
              <a:rPr lang="es-ES" sz="1450" b="1" i="1" dirty="0" err="1" smtClean="0"/>
              <a:t>balparamar</a:t>
            </a:r>
            <a:r>
              <a:rPr lang="es-ES" sz="1450" b="1" i="1" dirty="0" smtClean="0"/>
              <a:t>, perlinos y </a:t>
            </a:r>
            <a:r>
              <a:rPr lang="es-ES" sz="1450" b="1" i="1" dirty="0" err="1" smtClean="0"/>
              <a:t>márulos</a:t>
            </a:r>
            <a:r>
              <a:rPr lang="es-ES" sz="1450" b="1" i="1" dirty="0" smtClean="0"/>
              <a:t>. Temblaba el </a:t>
            </a:r>
            <a:r>
              <a:rPr lang="es-ES" sz="1450" b="1" i="1" dirty="0" err="1" smtClean="0"/>
              <a:t>troc</a:t>
            </a:r>
            <a:r>
              <a:rPr lang="es-ES" sz="1450" b="1" i="1" dirty="0" smtClean="0"/>
              <a:t>, se vencían las </a:t>
            </a:r>
            <a:r>
              <a:rPr lang="es-ES" sz="1450" b="1" i="1" dirty="0" err="1" smtClean="0"/>
              <a:t>marioplumas</a:t>
            </a:r>
            <a:r>
              <a:rPr lang="es-ES" sz="1450" b="1" i="1" dirty="0" smtClean="0"/>
              <a:t>, y todo se </a:t>
            </a:r>
            <a:r>
              <a:rPr lang="es-ES" sz="1450" b="1" i="1" dirty="0" err="1" smtClean="0"/>
              <a:t>resolviraba</a:t>
            </a:r>
            <a:r>
              <a:rPr lang="es-ES" sz="1450" b="1" i="1" dirty="0" smtClean="0"/>
              <a:t> en un profundo </a:t>
            </a:r>
            <a:r>
              <a:rPr lang="es-ES" sz="1450" b="1" i="1" dirty="0" err="1" smtClean="0"/>
              <a:t>pínice</a:t>
            </a:r>
            <a:r>
              <a:rPr lang="es-ES" sz="1450" b="1" i="1" dirty="0" smtClean="0"/>
              <a:t>, en </a:t>
            </a:r>
            <a:r>
              <a:rPr lang="es-ES" sz="1450" b="1" i="1" dirty="0" err="1" smtClean="0"/>
              <a:t>niolamas</a:t>
            </a:r>
            <a:r>
              <a:rPr lang="es-ES" sz="1450" b="1" i="1" dirty="0" smtClean="0"/>
              <a:t> de </a:t>
            </a:r>
            <a:r>
              <a:rPr lang="es-ES" sz="1450" b="1" i="1" dirty="0" err="1" smtClean="0"/>
              <a:t>argutendidas</a:t>
            </a:r>
            <a:r>
              <a:rPr lang="es-ES" sz="1450" b="1" i="1" dirty="0" smtClean="0"/>
              <a:t> gasas, en </a:t>
            </a:r>
            <a:r>
              <a:rPr lang="es-ES" sz="1450" b="1" i="1" dirty="0" err="1" smtClean="0"/>
              <a:t>carinias</a:t>
            </a:r>
            <a:r>
              <a:rPr lang="es-ES" sz="1450" b="1" i="1" dirty="0" smtClean="0"/>
              <a:t> casi crueles que los </a:t>
            </a:r>
            <a:r>
              <a:rPr lang="es-ES" sz="1450" b="1" i="1" dirty="0" err="1" smtClean="0"/>
              <a:t>ordopenaban</a:t>
            </a:r>
            <a:r>
              <a:rPr lang="es-ES" sz="1450" b="1" i="1" dirty="0" smtClean="0"/>
              <a:t> hasta el límite de las </a:t>
            </a:r>
            <a:r>
              <a:rPr lang="es-ES" sz="1450" b="1" i="1" dirty="0" err="1" smtClean="0"/>
              <a:t>gunfias</a:t>
            </a:r>
            <a:r>
              <a:rPr lang="es-ES" sz="1450" b="1" i="1" dirty="0" smtClean="0"/>
              <a:t>.</a:t>
            </a:r>
            <a:endParaRPr lang="es-ES" sz="1450" b="1" i="1" dirty="0"/>
          </a:p>
        </p:txBody>
      </p:sp>
      <p:sp>
        <p:nvSpPr>
          <p:cNvPr id="7" name="6 CuadroTexto"/>
          <p:cNvSpPr txBox="1"/>
          <p:nvPr/>
        </p:nvSpPr>
        <p:spPr>
          <a:xfrm>
            <a:off x="5148064" y="6309320"/>
            <a:ext cx="3816424"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slope"/>
          </a:sp3d>
        </p:spPr>
        <p:txBody>
          <a:bodyPr wrap="square" rtlCol="0">
            <a:spAutoFit/>
          </a:bodyPr>
          <a:lstStyle/>
          <a:p>
            <a:r>
              <a:rPr lang="es-ES" b="1" dirty="0" smtClean="0"/>
              <a:t>Glígico: el lenguaje del amor.</a:t>
            </a:r>
            <a:endParaRPr lang="es-ES"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2000"/>
                                        <p:tgtEl>
                                          <p:spTgt spid="7"/>
                                        </p:tgtEl>
                                      </p:cBhvr>
                                    </p:animEffec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strVal val="#ppt_w*0.70"/>
                                          </p:val>
                                        </p:tav>
                                        <p:tav tm="100000">
                                          <p:val>
                                            <p:strVal val="#ppt_w"/>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41</a:t>
            </a:fld>
            <a:endParaRPr lang="es-ES"/>
          </a:p>
        </p:txBody>
      </p:sp>
      <p:pic>
        <p:nvPicPr>
          <p:cNvPr id="91138" name="Picture 2" descr="http://pictures.todocoleccion.net/tc/2010/08/04/20799308.jpg"/>
          <p:cNvPicPr>
            <a:picLocks noChangeAspect="1" noChangeArrowheads="1"/>
          </p:cNvPicPr>
          <p:nvPr/>
        </p:nvPicPr>
        <p:blipFill>
          <a:blip r:embed="rId3" cstate="print"/>
          <a:srcRect l="10057" t="1210" b="6861"/>
          <a:stretch>
            <a:fillRect/>
          </a:stretch>
        </p:blipFill>
        <p:spPr bwMode="auto">
          <a:xfrm>
            <a:off x="5004048" y="260648"/>
            <a:ext cx="3960440" cy="6048672"/>
          </a:xfrm>
          <a:prstGeom prst="roundRect">
            <a:avLst/>
          </a:prstGeom>
          <a:noFill/>
          <a:scene3d>
            <a:camera prst="orthographicFront"/>
            <a:lightRig rig="threePt" dir="t"/>
          </a:scene3d>
          <a:sp3d>
            <a:bevelT w="114300" prst="artDeco"/>
          </a:sp3d>
        </p:spPr>
      </p:pic>
      <p:sp>
        <p:nvSpPr>
          <p:cNvPr id="4" name="3 CuadroTexto"/>
          <p:cNvSpPr txBox="1"/>
          <p:nvPr/>
        </p:nvSpPr>
        <p:spPr>
          <a:xfrm>
            <a:off x="5508104" y="6488668"/>
            <a:ext cx="3240360" cy="369332"/>
          </a:xfrm>
          <a:prstGeom prst="rect">
            <a:avLst/>
          </a:prstGeom>
          <a:solidFill>
            <a:srgbClr val="FFC000"/>
          </a:solidFill>
          <a:scene3d>
            <a:camera prst="orthographicFront"/>
            <a:lightRig rig="threePt" dir="t"/>
          </a:scene3d>
          <a:sp3d>
            <a:bevelT w="114300" prst="artDeco"/>
          </a:sp3d>
        </p:spPr>
        <p:txBody>
          <a:bodyPr wrap="square" rtlCol="0">
            <a:spAutoFit/>
          </a:bodyPr>
          <a:lstStyle/>
          <a:p>
            <a:pPr algn="ctr"/>
            <a:r>
              <a:rPr lang="es-ES" b="1" dirty="0" smtClean="0"/>
              <a:t>Realismo mágico</a:t>
            </a:r>
            <a:endParaRPr lang="es-ES" b="1" dirty="0"/>
          </a:p>
        </p:txBody>
      </p:sp>
      <p:sp>
        <p:nvSpPr>
          <p:cNvPr id="5" name="4 Rectángulo redondeado"/>
          <p:cNvSpPr/>
          <p:nvPr/>
        </p:nvSpPr>
        <p:spPr>
          <a:xfrm>
            <a:off x="251520" y="188640"/>
            <a:ext cx="4608512" cy="675298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1500" b="1" i="1" dirty="0" smtClean="0"/>
              <a:t>Macondo era ya un pavoroso remolino de polvo y escombros centrifugado por la cólera del huracán bíblico, cuando Aureliano saltó once páginas para no perder el tiempo en hechos demasiado conocidos, y empezó a descifrar el instante que estaba viviendo, descifrándolo a medida que lo vivía, profetizándose a sí mismo en el acto de descifrar la última página de los pergaminos, como si se estuviera viendo en un espejo hablado Entonces dio otro salto para anticiparse a las predicciones y averiguar la fecha y las circunstancias de su muerte. Sin embargo, antes de llegar al verso final ya había comprendido que no saldría jamás de ese cuarto, pues estaba previsto que la ciudad de los espejos (o los espejismos) sería arrasada por el viento y desterrada de la memoria de los hombres en el instante en que Aureliano Babilonia acabara de descifrar los pergaminos, y que todo lo escrito en ellos era irrepetible desde siempre y para siempre porque las estirpes condenadas a cien años de soledad no tenían una segunda oportunidad sobre la tierra.</a:t>
            </a:r>
            <a:endParaRPr lang="es-ES" sz="1500" b="1"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42</a:t>
            </a:fld>
            <a:endParaRPr lang="es-ES"/>
          </a:p>
        </p:txBody>
      </p:sp>
      <p:sp>
        <p:nvSpPr>
          <p:cNvPr id="3" name="2 Rectángulo redondeado"/>
          <p:cNvSpPr/>
          <p:nvPr/>
        </p:nvSpPr>
        <p:spPr>
          <a:xfrm>
            <a:off x="0" y="692696"/>
            <a:ext cx="9144000" cy="6120000"/>
          </a:xfrm>
          <a:prstGeom prst="roundRect">
            <a:avLst/>
          </a:prstGeom>
          <a:solidFill>
            <a:schemeClr val="accent1">
              <a:lumMod val="90000"/>
            </a:schemeClr>
          </a:solidFill>
          <a:scene3d>
            <a:camera prst="orthographicFront"/>
            <a:lightRig rig="threePt" dir="t"/>
          </a:scene3d>
          <a:sp3d>
            <a:bevelT/>
          </a:sp3d>
        </p:spPr>
        <p:txBody>
          <a:bodyPr wrap="square">
            <a:spAutoFit/>
          </a:bodyPr>
          <a:lstStyle/>
          <a:p>
            <a:r>
              <a:rPr lang="es-ES" sz="1600" i="1" dirty="0" smtClean="0"/>
              <a:t> “</a:t>
            </a:r>
            <a:r>
              <a:rPr lang="es-ES" sz="1700" i="1" dirty="0" smtClean="0"/>
              <a:t>Hay cuentos y cuentistas para todos los gustos. Más todavía, los cuentos, al igual que sus autores, tienen diversas formas, tamaños y contenidos. Así hay cuentos largos como Julio Cortázar y cuentos cortos como Tito </a:t>
            </a:r>
            <a:r>
              <a:rPr lang="es-ES" sz="1700" i="1" dirty="0" err="1" smtClean="0"/>
              <a:t>Monterroso</a:t>
            </a:r>
            <a:r>
              <a:rPr lang="es-ES" sz="1700" i="1" dirty="0" smtClean="0"/>
              <a:t>; cuentos livianos como Julio Ramón Ribeyro y cuentos pesados como Lezama Lima; cuentos chuecos</a:t>
            </a:r>
            <a:r>
              <a:rPr lang="es-ES" sz="1000" b="1" i="1" dirty="0" smtClean="0"/>
              <a:t>1</a:t>
            </a:r>
            <a:r>
              <a:rPr lang="es-ES" sz="1700" i="1" dirty="0" smtClean="0"/>
              <a:t> como Augusto Céspedes y cuentos borrachos como Edgar Allan Poe; cuentos humorísticos como Bryce Echenique y cuentos angustiados como Franz Kafka; cuentos eruditos como JL Borges y cuentos </a:t>
            </a:r>
            <a:r>
              <a:rPr lang="es-ES" sz="1700" i="1" dirty="0" err="1" smtClean="0"/>
              <a:t>dandys</a:t>
            </a:r>
            <a:r>
              <a:rPr lang="es-ES" sz="1700" i="1" dirty="0" smtClean="0"/>
              <a:t> como Óscar Wilde; cuentos pervertidos como Marqués de </a:t>
            </a:r>
            <a:r>
              <a:rPr lang="es-ES" sz="1700" i="1" dirty="0" err="1" smtClean="0"/>
              <a:t>Sade</a:t>
            </a:r>
            <a:r>
              <a:rPr lang="es-ES" sz="1700" dirty="0" smtClean="0"/>
              <a:t> </a:t>
            </a:r>
            <a:r>
              <a:rPr lang="es-ES" sz="1700" i="1" dirty="0" smtClean="0"/>
              <a:t>y cuentos degenerados como Charles </a:t>
            </a:r>
            <a:r>
              <a:rPr lang="es-ES" sz="1700" i="1" dirty="0" err="1" smtClean="0"/>
              <a:t>Bukovski</a:t>
            </a:r>
            <a:r>
              <a:rPr lang="es-ES" sz="1700" i="1" dirty="0" smtClean="0"/>
              <a:t>; cuentos decentes como Antón </a:t>
            </a:r>
            <a:r>
              <a:rPr lang="es-ES" sz="1700" i="1" dirty="0" err="1" smtClean="0"/>
              <a:t>Chéjov</a:t>
            </a:r>
            <a:r>
              <a:rPr lang="es-ES" sz="1700" i="1" dirty="0" smtClean="0"/>
              <a:t> y cuentos eróticos como </a:t>
            </a:r>
            <a:r>
              <a:rPr lang="es-ES" sz="1700" i="1" dirty="0" err="1" smtClean="0"/>
              <a:t>Anaîs</a:t>
            </a:r>
            <a:r>
              <a:rPr lang="es-ES" sz="1700" i="1" dirty="0" smtClean="0"/>
              <a:t> </a:t>
            </a:r>
            <a:r>
              <a:rPr lang="es-ES" sz="1700" i="1" dirty="0" err="1" smtClean="0"/>
              <a:t>Nin</a:t>
            </a:r>
            <a:r>
              <a:rPr lang="es-ES" sz="1700" i="1" dirty="0" smtClean="0"/>
              <a:t>; cuentos del realismo social como Máximo Gorki y cuentos del realismo mágico como García Márquez; cuentos suicidas como Horacio Quiroga y cuentos tímidos como Juan Rulfo; cuentos naturalistas como </a:t>
            </a:r>
            <a:r>
              <a:rPr lang="es-ES" sz="1700" i="1" dirty="0" err="1" smtClean="0"/>
              <a:t>Guy</a:t>
            </a:r>
            <a:r>
              <a:rPr lang="es-ES" sz="1700" i="1" dirty="0" smtClean="0"/>
              <a:t> de </a:t>
            </a:r>
            <a:r>
              <a:rPr lang="es-ES" sz="1700" i="1" dirty="0" err="1" smtClean="0"/>
              <a:t>Maupassant</a:t>
            </a:r>
            <a:r>
              <a:rPr lang="es-ES" sz="1700" i="1" dirty="0" smtClean="0"/>
              <a:t> y cuentos de ciencia-ficción como Isaac </a:t>
            </a:r>
            <a:r>
              <a:rPr lang="es-ES" sz="1700" i="1" dirty="0" err="1" smtClean="0"/>
              <a:t>Asimov</a:t>
            </a:r>
            <a:r>
              <a:rPr lang="es-ES" sz="1700" i="1" dirty="0" smtClean="0"/>
              <a:t>; cuentos psicológicos como William Faulkner y cuentos intimistas como JC </a:t>
            </a:r>
            <a:r>
              <a:rPr lang="es-ES" sz="1700" i="1" dirty="0" err="1" smtClean="0"/>
              <a:t>Onetti</a:t>
            </a:r>
            <a:r>
              <a:rPr lang="es-ES" sz="1700" i="1" dirty="0" smtClean="0"/>
              <a:t>; cuentos de la tradición oral como Charles </a:t>
            </a:r>
            <a:r>
              <a:rPr lang="es-ES" sz="1700" i="1" dirty="0" err="1" smtClean="0"/>
              <a:t>Perrault</a:t>
            </a:r>
            <a:r>
              <a:rPr lang="es-ES" sz="1700" i="1" dirty="0" smtClean="0"/>
              <a:t> y cuentos infantiles como HC </a:t>
            </a:r>
            <a:r>
              <a:rPr lang="es-ES" sz="1700" i="1" dirty="0" err="1" smtClean="0"/>
              <a:t>Andersen</a:t>
            </a:r>
            <a:r>
              <a:rPr lang="es-ES" sz="1700" i="1" dirty="0" smtClean="0"/>
              <a:t>; cuentos de la mina como Baldomero Lillo, cuentos rurales como Ciro Alegría, cuentos urbanos como Mario Benedetti y así, como estos ejemplos, hay un montón de cuentos como hay de todo en la viña del Señor. El saber elegirlos no es responsabilidad del escritor sino un oficio que le corresponde al lector(…)    </a:t>
            </a:r>
            <a:r>
              <a:rPr lang="es-ES" sz="1700" b="1" dirty="0" smtClean="0"/>
              <a:t>Víctor Montoya en Ciudad </a:t>
            </a:r>
            <a:r>
              <a:rPr lang="es-ES" sz="1700" b="1" dirty="0" err="1" smtClean="0"/>
              <a:t>Seva</a:t>
            </a:r>
            <a:endParaRPr lang="es-ES" sz="1700" b="1" dirty="0" smtClean="0"/>
          </a:p>
          <a:p>
            <a:r>
              <a:rPr lang="es-ES" sz="1000" b="1" dirty="0" smtClean="0"/>
              <a:t>1. Patizambo, torcido, desviado</a:t>
            </a:r>
            <a:r>
              <a:rPr lang="es-ES" sz="800" b="1" dirty="0" smtClean="0"/>
              <a:t>.</a:t>
            </a:r>
          </a:p>
          <a:p>
            <a:endParaRPr lang="es-ES" sz="1700" b="1" i="1" dirty="0" smtClean="0"/>
          </a:p>
          <a:p>
            <a:endParaRPr lang="es-ES" sz="1700" b="1" i="1" dirty="0" smtClean="0"/>
          </a:p>
        </p:txBody>
      </p:sp>
      <p:sp>
        <p:nvSpPr>
          <p:cNvPr id="4" name="3 CuadroTexto"/>
          <p:cNvSpPr txBox="1"/>
          <p:nvPr/>
        </p:nvSpPr>
        <p:spPr>
          <a:xfrm>
            <a:off x="251520" y="188640"/>
            <a:ext cx="8496944" cy="523220"/>
          </a:xfrm>
          <a:prstGeom prst="rect">
            <a:avLst/>
          </a:prstGeom>
          <a:noFill/>
        </p:spPr>
        <p:txBody>
          <a:bodyPr wrap="square" rtlCol="0">
            <a:spAutoFit/>
          </a:bodyPr>
          <a:lstStyle/>
          <a:p>
            <a:r>
              <a:rPr lang="es-ES" sz="2800" b="1" dirty="0" smtClean="0">
                <a:latin typeface="Lucida Handwriting" pitchFamily="66" charset="0"/>
              </a:rPr>
              <a:t>Subgéneros  de  l a  narrativa : en prosa </a:t>
            </a:r>
            <a:endParaRPr lang="es-ES" sz="2800" b="1" dirty="0">
              <a:latin typeface="Lucida Handwriting"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43</a:t>
            </a:fld>
            <a:endParaRPr lang="es-ES"/>
          </a:p>
        </p:txBody>
      </p:sp>
      <p:sp>
        <p:nvSpPr>
          <p:cNvPr id="5" name="4 CuadroTexto"/>
          <p:cNvSpPr txBox="1"/>
          <p:nvPr/>
        </p:nvSpPr>
        <p:spPr>
          <a:xfrm>
            <a:off x="251520" y="188640"/>
            <a:ext cx="8496944" cy="523220"/>
          </a:xfrm>
          <a:prstGeom prst="rect">
            <a:avLst/>
          </a:prstGeom>
          <a:noFill/>
        </p:spPr>
        <p:txBody>
          <a:bodyPr wrap="square" rtlCol="0">
            <a:spAutoFit/>
          </a:bodyPr>
          <a:lstStyle/>
          <a:p>
            <a:r>
              <a:rPr lang="es-ES" sz="2800" b="1" dirty="0" smtClean="0">
                <a:latin typeface="Lucida Handwriting" pitchFamily="66" charset="0"/>
              </a:rPr>
              <a:t>Subgéneros  de  l a  narrativa : en prosa </a:t>
            </a:r>
            <a:endParaRPr lang="es-ES" sz="2800" b="1" dirty="0">
              <a:latin typeface="Lucida Handwriting" pitchFamily="66" charset="0"/>
            </a:endParaRPr>
          </a:p>
        </p:txBody>
      </p:sp>
      <p:pic>
        <p:nvPicPr>
          <p:cNvPr id="93186" name="Picture 2" descr="http://img1.imagilive.com/0412/Recopilacin_de_cuentos_cortos_online.jpg"/>
          <p:cNvPicPr>
            <a:picLocks noChangeAspect="1" noChangeArrowheads="1"/>
          </p:cNvPicPr>
          <p:nvPr/>
        </p:nvPicPr>
        <p:blipFill>
          <a:blip r:embed="rId3" cstate="print"/>
          <a:srcRect/>
          <a:stretch>
            <a:fillRect/>
          </a:stretch>
        </p:blipFill>
        <p:spPr bwMode="auto">
          <a:xfrm>
            <a:off x="0" y="620688"/>
            <a:ext cx="9144000" cy="6237312"/>
          </a:xfrm>
          <a:prstGeom prst="rect">
            <a:avLst/>
          </a:prstGeom>
          <a:noFill/>
          <a:scene3d>
            <a:camera prst="orthographicFront"/>
            <a:lightRig rig="threePt" dir="t"/>
          </a:scene3d>
          <a:sp3d>
            <a:bevelT w="114300" prst="artDeco"/>
          </a:sp3d>
        </p:spPr>
      </p:pic>
      <p:sp>
        <p:nvSpPr>
          <p:cNvPr id="7" name="6 Rectángulo redondeado"/>
          <p:cNvSpPr/>
          <p:nvPr/>
        </p:nvSpPr>
        <p:spPr>
          <a:xfrm>
            <a:off x="4355976" y="1124744"/>
            <a:ext cx="4320480" cy="2656046"/>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scene3d>
            <a:camera prst="orthographicFront"/>
            <a:lightRig rig="threePt" dir="t"/>
          </a:scene3d>
          <a:sp3d>
            <a:bevelT w="101600" prst="riblet"/>
          </a:sp3d>
        </p:spPr>
        <p:txBody>
          <a:bodyPr wrap="square">
            <a:spAutoFit/>
          </a:bodyPr>
          <a:lstStyle/>
          <a:p>
            <a:r>
              <a:rPr lang="es-ES" sz="2400" b="1" dirty="0" smtClean="0"/>
              <a:t>Cuento </a:t>
            </a:r>
            <a:endParaRPr lang="es-ES" sz="2400" dirty="0" smtClean="0"/>
          </a:p>
          <a:p>
            <a:r>
              <a:rPr lang="es-ES" dirty="0" smtClean="0"/>
              <a:t>Narración breve de hechos ficticios, protagonizada por un grupo reducido de personajes y con un argumento no demasiado complejo,  una de sus características básicas es la economía de recursos narrativos.</a:t>
            </a:r>
            <a:endParaRPr lang="es-ES" dirty="0"/>
          </a:p>
        </p:txBody>
      </p:sp>
      <p:pic>
        <p:nvPicPr>
          <p:cNvPr id="93188" name="Picture 4" descr="https://encrypted-tbn0.google.com/images?q=tbn:ANd9GcTZl4Zl9A4wREK3chNC6MF2Bf8JP9MTB5buALL-AMX1uxSoumTq9g"/>
          <p:cNvPicPr>
            <a:picLocks noChangeAspect="1" noChangeArrowheads="1"/>
          </p:cNvPicPr>
          <p:nvPr/>
        </p:nvPicPr>
        <p:blipFill>
          <a:blip r:embed="rId4" cstate="print"/>
          <a:srcRect/>
          <a:stretch>
            <a:fillRect/>
          </a:stretch>
        </p:blipFill>
        <p:spPr bwMode="auto">
          <a:xfrm>
            <a:off x="899592" y="2492896"/>
            <a:ext cx="2232248" cy="1872208"/>
          </a:xfrm>
          <a:prstGeom prst="flowChartConnector">
            <a:avLst/>
          </a:prstGeom>
          <a:noFill/>
        </p:spPr>
      </p:pic>
      <p:pic>
        <p:nvPicPr>
          <p:cNvPr id="93194" name="Picture 10" descr="https://encrypted-tbn0.google.com/images?q=tbn:ANd9GcR9ep9imRsYOgYHA4ftOapY4Fdrp6GmpH7r58jRIsGYdmbu1qWv9A"/>
          <p:cNvPicPr>
            <a:picLocks noChangeAspect="1" noChangeArrowheads="1"/>
          </p:cNvPicPr>
          <p:nvPr/>
        </p:nvPicPr>
        <p:blipFill>
          <a:blip r:embed="rId5" cstate="print"/>
          <a:srcRect/>
          <a:stretch>
            <a:fillRect/>
          </a:stretch>
        </p:blipFill>
        <p:spPr bwMode="auto">
          <a:xfrm rot="20062205">
            <a:off x="1409124" y="4048774"/>
            <a:ext cx="3713836" cy="1973153"/>
          </a:xfrm>
          <a:prstGeom prst="flowChartConnector">
            <a:avLst/>
          </a:prstGeom>
          <a:noFill/>
        </p:spPr>
      </p:pic>
      <p:pic>
        <p:nvPicPr>
          <p:cNvPr id="93196" name="Picture 12" descr="http://2.bp.blogspot.com/-khKOC_AiRmQ/T33yyEve47I/AAAAAAAAAs8/YC78GSEZC3g/s1600/historias%2Bde%2Bcronopios.jpg"/>
          <p:cNvPicPr>
            <a:picLocks noChangeAspect="1" noChangeArrowheads="1"/>
          </p:cNvPicPr>
          <p:nvPr/>
        </p:nvPicPr>
        <p:blipFill>
          <a:blip r:embed="rId6" cstate="print"/>
          <a:srcRect/>
          <a:stretch>
            <a:fillRect/>
          </a:stretch>
        </p:blipFill>
        <p:spPr bwMode="auto">
          <a:xfrm rot="1855213">
            <a:off x="6169597" y="4274071"/>
            <a:ext cx="2144898" cy="2399233"/>
          </a:xfrm>
          <a:prstGeom prst="roundRect">
            <a:avLst/>
          </a:prstGeom>
          <a:noFill/>
        </p:spPr>
      </p:pic>
      <p:pic>
        <p:nvPicPr>
          <p:cNvPr id="93198" name="Picture 14" descr="https://encrypted-tbn0.google.com/images?q=tbn:ANd9GcQ3hMhvRkZz3bUEGXA6E7x53BIUWLKgckOaCaIUPOy-vqOXyn6f"/>
          <p:cNvPicPr>
            <a:picLocks noChangeAspect="1" noChangeArrowheads="1"/>
          </p:cNvPicPr>
          <p:nvPr/>
        </p:nvPicPr>
        <p:blipFill>
          <a:blip r:embed="rId7" cstate="print">
            <a:clrChange>
              <a:clrFrom>
                <a:srgbClr val="FFFEFF"/>
              </a:clrFrom>
              <a:clrTo>
                <a:srgbClr val="FFFEFF">
                  <a:alpha val="0"/>
                </a:srgbClr>
              </a:clrTo>
            </a:clrChange>
          </a:blip>
          <a:srcRect l="11429" b="17581"/>
          <a:stretch>
            <a:fillRect/>
          </a:stretch>
        </p:blipFill>
        <p:spPr bwMode="auto">
          <a:xfrm>
            <a:off x="755576" y="908720"/>
            <a:ext cx="3024336" cy="1152128"/>
          </a:xfrm>
          <a:prstGeom prst="round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3186"/>
                                        </p:tgtEl>
                                        <p:attrNameLst>
                                          <p:attrName>style.visibility</p:attrName>
                                        </p:attrNameLst>
                                      </p:cBhvr>
                                      <p:to>
                                        <p:strVal val="visible"/>
                                      </p:to>
                                    </p:set>
                                    <p:anim calcmode="lin" valueType="num">
                                      <p:cBhvr>
                                        <p:cTn id="19" dur="2000" fill="hold"/>
                                        <p:tgtEl>
                                          <p:spTgt spid="93186"/>
                                        </p:tgtEl>
                                        <p:attrNameLst>
                                          <p:attrName>ppt_w</p:attrName>
                                        </p:attrNameLst>
                                      </p:cBhvr>
                                      <p:tavLst>
                                        <p:tav tm="0">
                                          <p:val>
                                            <p:strVal val="#ppt_w*0.70"/>
                                          </p:val>
                                        </p:tav>
                                        <p:tav tm="100000">
                                          <p:val>
                                            <p:strVal val="#ppt_w"/>
                                          </p:val>
                                        </p:tav>
                                      </p:tavLst>
                                    </p:anim>
                                    <p:anim calcmode="lin" valueType="num">
                                      <p:cBhvr>
                                        <p:cTn id="20" dur="2000" fill="hold"/>
                                        <p:tgtEl>
                                          <p:spTgt spid="93186"/>
                                        </p:tgtEl>
                                        <p:attrNameLst>
                                          <p:attrName>ppt_h</p:attrName>
                                        </p:attrNameLst>
                                      </p:cBhvr>
                                      <p:tavLst>
                                        <p:tav tm="0">
                                          <p:val>
                                            <p:strVal val="#ppt_h"/>
                                          </p:val>
                                        </p:tav>
                                        <p:tav tm="100000">
                                          <p:val>
                                            <p:strVal val="#ppt_h"/>
                                          </p:val>
                                        </p:tav>
                                      </p:tavLst>
                                    </p:anim>
                                    <p:animEffect transition="in" filter="fade">
                                      <p:cBhvr>
                                        <p:cTn id="21" dur="2000"/>
                                        <p:tgtEl>
                                          <p:spTgt spid="93186"/>
                                        </p:tgtEl>
                                      </p:cBhvr>
                                    </p:animEffect>
                                  </p:childTnLst>
                                </p:cTn>
                              </p:par>
                              <p:par>
                                <p:cTn id="22" presetID="10" presetClass="entr" presetSubtype="0" fill="hold" nodeType="withEffect">
                                  <p:stCondLst>
                                    <p:cond delay="0"/>
                                  </p:stCondLst>
                                  <p:childTnLst>
                                    <p:set>
                                      <p:cBhvr>
                                        <p:cTn id="23" dur="1" fill="hold">
                                          <p:stCondLst>
                                            <p:cond delay="0"/>
                                          </p:stCondLst>
                                        </p:cTn>
                                        <p:tgtEl>
                                          <p:spTgt spid="93198"/>
                                        </p:tgtEl>
                                        <p:attrNameLst>
                                          <p:attrName>style.visibility</p:attrName>
                                        </p:attrNameLst>
                                      </p:cBhvr>
                                      <p:to>
                                        <p:strVal val="visible"/>
                                      </p:to>
                                    </p:set>
                                    <p:animEffect transition="in" filter="fade">
                                      <p:cBhvr>
                                        <p:cTn id="24" dur="2000"/>
                                        <p:tgtEl>
                                          <p:spTgt spid="93198"/>
                                        </p:tgtEl>
                                      </p:cBhvr>
                                    </p:animEffect>
                                  </p:childTnLst>
                                </p:cTn>
                              </p:par>
                              <p:par>
                                <p:cTn id="25" presetID="10" presetClass="entr" presetSubtype="0" fill="hold" nodeType="withEffect">
                                  <p:stCondLst>
                                    <p:cond delay="0"/>
                                  </p:stCondLst>
                                  <p:childTnLst>
                                    <p:set>
                                      <p:cBhvr>
                                        <p:cTn id="26" dur="1" fill="hold">
                                          <p:stCondLst>
                                            <p:cond delay="0"/>
                                          </p:stCondLst>
                                        </p:cTn>
                                        <p:tgtEl>
                                          <p:spTgt spid="93188"/>
                                        </p:tgtEl>
                                        <p:attrNameLst>
                                          <p:attrName>style.visibility</p:attrName>
                                        </p:attrNameLst>
                                      </p:cBhvr>
                                      <p:to>
                                        <p:strVal val="visible"/>
                                      </p:to>
                                    </p:set>
                                    <p:animEffect transition="in" filter="fade">
                                      <p:cBhvr>
                                        <p:cTn id="27" dur="2000"/>
                                        <p:tgtEl>
                                          <p:spTgt spid="93188"/>
                                        </p:tgtEl>
                                      </p:cBhvr>
                                    </p:animEffect>
                                  </p:childTnLst>
                                </p:cTn>
                              </p:par>
                              <p:par>
                                <p:cTn id="28" presetID="10" presetClass="entr" presetSubtype="0" fill="hold" nodeType="with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fade">
                                      <p:cBhvr>
                                        <p:cTn id="30" dur="2000"/>
                                        <p:tgtEl>
                                          <p:spTgt spid="93194"/>
                                        </p:tgtEl>
                                      </p:cBhvr>
                                    </p:animEffect>
                                  </p:childTnLst>
                                </p:cTn>
                              </p:par>
                              <p:par>
                                <p:cTn id="31" presetID="10" presetClass="entr" presetSubtype="0" fill="hold" nodeType="withEffect">
                                  <p:stCondLst>
                                    <p:cond delay="0"/>
                                  </p:stCondLst>
                                  <p:childTnLst>
                                    <p:set>
                                      <p:cBhvr>
                                        <p:cTn id="32" dur="1" fill="hold">
                                          <p:stCondLst>
                                            <p:cond delay="0"/>
                                          </p:stCondLst>
                                        </p:cTn>
                                        <p:tgtEl>
                                          <p:spTgt spid="93196"/>
                                        </p:tgtEl>
                                        <p:attrNameLst>
                                          <p:attrName>style.visibility</p:attrName>
                                        </p:attrNameLst>
                                      </p:cBhvr>
                                      <p:to>
                                        <p:strVal val="visible"/>
                                      </p:to>
                                    </p:set>
                                    <p:animEffect transition="in" filter="fade">
                                      <p:cBhvr>
                                        <p:cTn id="33"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44</a:t>
            </a:fld>
            <a:endParaRPr lang="es-ES"/>
          </a:p>
        </p:txBody>
      </p:sp>
      <p:sp>
        <p:nvSpPr>
          <p:cNvPr id="3" name="2 Rectángulo redondeado"/>
          <p:cNvSpPr/>
          <p:nvPr/>
        </p:nvSpPr>
        <p:spPr>
          <a:xfrm>
            <a:off x="0" y="0"/>
            <a:ext cx="5652000" cy="650730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pPr>
              <a:buFont typeface="Wingdings" pitchFamily="2" charset="2"/>
              <a:buChar char="q"/>
            </a:pPr>
            <a:r>
              <a:rPr lang="es-ES" sz="2400" b="1" dirty="0" smtClean="0"/>
              <a:t>Cuento  popular o tradicional </a:t>
            </a:r>
            <a:r>
              <a:rPr lang="es-ES" dirty="0" smtClean="0"/>
              <a:t>:</a:t>
            </a:r>
          </a:p>
          <a:p>
            <a:pPr lvl="1">
              <a:buFont typeface="Wingdings" pitchFamily="2" charset="2"/>
              <a:buChar char="q"/>
            </a:pPr>
            <a:r>
              <a:rPr lang="es-ES" dirty="0" smtClean="0"/>
              <a:t>  </a:t>
            </a:r>
            <a:r>
              <a:rPr lang="es-ES" sz="1700" dirty="0" smtClean="0"/>
              <a:t>Narración   de transmisión oral. Se presenta en múltiples versiones, que coinciden en la estructura pero discrepan en los detalles. </a:t>
            </a:r>
          </a:p>
          <a:p>
            <a:pPr lvl="1">
              <a:buFont typeface="Wingdings" pitchFamily="2" charset="2"/>
              <a:buChar char="q"/>
            </a:pPr>
            <a:r>
              <a:rPr lang="es-ES" sz="1700" dirty="0" smtClean="0"/>
              <a:t>En su origen, los cuentos eran relatos anónimos y populares que se explicaban en casa, junto al fuego... Cuentos para mayores o para pequeños. Eran historias orales que han llegado hasta nosotros de la mano de los compiladores que las reunieron en los libros, como el </a:t>
            </a:r>
            <a:r>
              <a:rPr lang="es-ES" sz="1700" i="1" u="sng" dirty="0" err="1" smtClean="0"/>
              <a:t>Panchatantra</a:t>
            </a:r>
            <a:r>
              <a:rPr lang="es-ES" sz="1700" dirty="0" smtClean="0"/>
              <a:t> hindú o </a:t>
            </a:r>
            <a:r>
              <a:rPr lang="es-ES" sz="1700" i="1" u="sng" dirty="0" smtClean="0"/>
              <a:t>Las mil y una noches</a:t>
            </a:r>
            <a:r>
              <a:rPr lang="es-ES" sz="1700" dirty="0" smtClean="0"/>
              <a:t>, libro árabe que reúne relatos como Aladino, </a:t>
            </a:r>
            <a:r>
              <a:rPr lang="es-ES" sz="1700" dirty="0" err="1" smtClean="0"/>
              <a:t>Alí</a:t>
            </a:r>
            <a:r>
              <a:rPr lang="es-ES" sz="1700" dirty="0" smtClean="0"/>
              <a:t> Babá o </a:t>
            </a:r>
            <a:r>
              <a:rPr lang="es-ES" sz="1700" dirty="0" err="1" smtClean="0"/>
              <a:t>Simbad</a:t>
            </a:r>
            <a:r>
              <a:rPr lang="es-ES" sz="1700" dirty="0" smtClean="0"/>
              <a:t>. </a:t>
            </a:r>
          </a:p>
          <a:p>
            <a:pPr lvl="1">
              <a:buFont typeface="Wingdings" pitchFamily="2" charset="2"/>
              <a:buChar char="q"/>
            </a:pPr>
            <a:r>
              <a:rPr lang="es-ES" sz="1700" dirty="0" smtClean="0"/>
              <a:t>Esta práctica se extendió por Europa, así en España don Juan Manuel o su </a:t>
            </a:r>
            <a:r>
              <a:rPr lang="es-ES" sz="1700" i="1" u="sng" dirty="0" smtClean="0"/>
              <a:t>Conde Lucanor</a:t>
            </a:r>
            <a:r>
              <a:rPr lang="es-ES" sz="1700" dirty="0" smtClean="0"/>
              <a:t>, en Italia </a:t>
            </a:r>
            <a:r>
              <a:rPr lang="es-ES" sz="1700" dirty="0" err="1" smtClean="0"/>
              <a:t>Boccaccio</a:t>
            </a:r>
            <a:r>
              <a:rPr lang="es-ES" sz="1700" dirty="0" smtClean="0"/>
              <a:t> y el </a:t>
            </a:r>
            <a:r>
              <a:rPr lang="es-ES" sz="1700" i="1" u="sng" dirty="0" smtClean="0"/>
              <a:t>Decamerón, </a:t>
            </a:r>
            <a:r>
              <a:rPr lang="es-ES" sz="1700" dirty="0" err="1" smtClean="0"/>
              <a:t>Chaucer</a:t>
            </a:r>
            <a:r>
              <a:rPr lang="es-ES" sz="1700" dirty="0" smtClean="0"/>
              <a:t> y </a:t>
            </a:r>
            <a:r>
              <a:rPr lang="es-ES" sz="1700" i="1" u="sng" dirty="0" smtClean="0"/>
              <a:t>Los cuentos de Canterbury</a:t>
            </a:r>
            <a:r>
              <a:rPr lang="es-ES" sz="1700" dirty="0" smtClean="0"/>
              <a:t>  o en el siglo XIX los hermanos Grimm</a:t>
            </a:r>
          </a:p>
          <a:p>
            <a:r>
              <a:rPr lang="es-ES" dirty="0" smtClean="0"/>
              <a:t> </a:t>
            </a:r>
            <a:endParaRPr lang="es-ES" dirty="0"/>
          </a:p>
        </p:txBody>
      </p:sp>
      <p:pic>
        <p:nvPicPr>
          <p:cNvPr id="95234" name="Picture 2" descr="https://encrypted-tbn2.google.com/images?q=tbn:ANd9GcTThVFyFN9gkg6pp-GM-9jA5W3oYy5WU6QZnWYS6h8gpKCwPZ11"/>
          <p:cNvPicPr>
            <a:picLocks noChangeAspect="1" noChangeArrowheads="1"/>
          </p:cNvPicPr>
          <p:nvPr/>
        </p:nvPicPr>
        <p:blipFill>
          <a:blip r:embed="rId3" cstate="print"/>
          <a:srcRect/>
          <a:stretch>
            <a:fillRect/>
          </a:stretch>
        </p:blipFill>
        <p:spPr bwMode="auto">
          <a:xfrm>
            <a:off x="5580112" y="260648"/>
            <a:ext cx="3384376" cy="6237312"/>
          </a:xfrm>
          <a:prstGeom prst="roundRect">
            <a:avLst/>
          </a:prstGeom>
          <a:noFill/>
          <a:scene3d>
            <a:camera prst="orthographicFront"/>
            <a:lightRig rig="threePt" dir="t"/>
          </a:scene3d>
          <a:sp3d>
            <a:bevelT w="114300" prst="artDeco"/>
          </a:sp3d>
        </p:spPr>
      </p:pic>
      <p:sp>
        <p:nvSpPr>
          <p:cNvPr id="5" name="4 Rectángulo redondeado"/>
          <p:cNvSpPr/>
          <p:nvPr/>
        </p:nvSpPr>
        <p:spPr>
          <a:xfrm>
            <a:off x="251520" y="0"/>
            <a:ext cx="5040560" cy="6122551"/>
          </a:xfrm>
          <a:prstGeom prst="round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sz="2000" i="1" dirty="0" smtClean="0"/>
              <a:t>Un joven jardinero persa dice a su príncipe:</a:t>
            </a:r>
          </a:p>
          <a:p>
            <a:r>
              <a:rPr lang="es-ES" sz="2000" i="1" dirty="0" smtClean="0"/>
              <a:t>—¡Sálvame! Encontré a la Muerte esta mañana. Me hizo un gesto amenazante. Esta noche, por milagro, desearía estar en Ispahán.</a:t>
            </a:r>
          </a:p>
          <a:p>
            <a:r>
              <a:rPr lang="es-ES" sz="2000" i="1" dirty="0" smtClean="0"/>
              <a:t>El bondadoso príncipe le presta sus caballos. Por la tarde se encuentra en la plaza con la Muerte y le pregunta:</a:t>
            </a:r>
          </a:p>
          <a:p>
            <a:r>
              <a:rPr lang="es-ES" sz="2000" i="1" dirty="0" smtClean="0"/>
              <a:t>–Esta mañana, ¿por qué hiciste a nuestro jardinero un gesto de amenaza?</a:t>
            </a:r>
          </a:p>
          <a:p>
            <a:r>
              <a:rPr lang="es-ES" sz="2000" i="1" dirty="0" smtClean="0"/>
              <a:t>–No fue un gesto de amenaza –le responde– sino un gesto de sorpresa. Pues lo veía lejos de Ispahán y quería recordarle que allí tenemos una cita esta noche.</a:t>
            </a:r>
            <a:endParaRPr lang="es-ES" sz="2000"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5234"/>
                                        </p:tgtEl>
                                        <p:attrNameLst>
                                          <p:attrName>style.visibility</p:attrName>
                                        </p:attrNameLst>
                                      </p:cBhvr>
                                      <p:to>
                                        <p:strVal val="visible"/>
                                      </p:to>
                                    </p:set>
                                    <p:animEffect transition="in" filter="fade">
                                      <p:cBhvr>
                                        <p:cTn id="14" dur="2000"/>
                                        <p:tgtEl>
                                          <p:spTgt spid="952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45</a:t>
            </a:fld>
            <a:endParaRPr lang="es-ES"/>
          </a:p>
        </p:txBody>
      </p:sp>
      <p:sp>
        <p:nvSpPr>
          <p:cNvPr id="5" name="4 CuadroTexto"/>
          <p:cNvSpPr txBox="1"/>
          <p:nvPr/>
        </p:nvSpPr>
        <p:spPr>
          <a:xfrm>
            <a:off x="251520" y="2754000"/>
            <a:ext cx="4536504" cy="3924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scene3d>
            <a:camera prst="orthographicFront"/>
            <a:lightRig rig="threePt" dir="t"/>
          </a:scene3d>
          <a:sp3d>
            <a:bevelT w="114300" prst="artDeco"/>
          </a:sp3d>
        </p:spPr>
        <p:txBody>
          <a:bodyPr wrap="square" rtlCol="0">
            <a:spAutoFit/>
          </a:bodyPr>
          <a:lstStyle/>
          <a:p>
            <a:r>
              <a:rPr lang="es-ES" sz="2400" b="1" dirty="0" smtClean="0"/>
              <a:t>Relato</a:t>
            </a:r>
          </a:p>
          <a:p>
            <a:r>
              <a:rPr lang="es-ES" sz="1600" dirty="0" smtClean="0"/>
              <a:t>Es una variante del </a:t>
            </a:r>
            <a:r>
              <a:rPr lang="es-ES" sz="1600" b="1" dirty="0" smtClean="0"/>
              <a:t>cuento literario</a:t>
            </a:r>
            <a:r>
              <a:rPr lang="es-ES" sz="1600" dirty="0" smtClean="0"/>
              <a:t>, una forma de narración cuya extensión en número de páginas es menor a la de una novela y suele ser mayor que el cuento convencional. Grandes autores como Edgar Allan Poe, </a:t>
            </a:r>
            <a:r>
              <a:rPr lang="es-ES" sz="1600" dirty="0" err="1" smtClean="0"/>
              <a:t>Anton</a:t>
            </a:r>
            <a:r>
              <a:rPr lang="es-ES" sz="1600" dirty="0" smtClean="0"/>
              <a:t> Chejov, Jorge Luis Borges, Henry James, </a:t>
            </a:r>
            <a:r>
              <a:rPr lang="es-ES" sz="1600" dirty="0" err="1" smtClean="0"/>
              <a:t>Guy</a:t>
            </a:r>
            <a:r>
              <a:rPr lang="es-ES" sz="1600" dirty="0" smtClean="0"/>
              <a:t> de </a:t>
            </a:r>
            <a:r>
              <a:rPr lang="es-ES" sz="1600" dirty="0" err="1" smtClean="0"/>
              <a:t>Maupassant</a:t>
            </a:r>
            <a:r>
              <a:rPr lang="es-ES" sz="1600" dirty="0" smtClean="0"/>
              <a:t> </a:t>
            </a:r>
            <a:r>
              <a:rPr lang="es-ES" sz="1600" dirty="0" err="1" smtClean="0"/>
              <a:t>Rudyard</a:t>
            </a:r>
            <a:r>
              <a:rPr lang="es-ES" sz="1600" dirty="0" smtClean="0"/>
              <a:t> </a:t>
            </a:r>
            <a:r>
              <a:rPr lang="es-ES" sz="1600" dirty="0" err="1" smtClean="0"/>
              <a:t>Kipling</a:t>
            </a:r>
            <a:r>
              <a:rPr lang="es-ES" sz="1600" dirty="0" smtClean="0"/>
              <a:t>, Horacio Quiroga, Julio Cortázar, </a:t>
            </a:r>
            <a:r>
              <a:rPr lang="es-ES" sz="1600" dirty="0" err="1" smtClean="0"/>
              <a:t>Ernest</a:t>
            </a:r>
            <a:r>
              <a:rPr lang="es-ES" sz="1600" dirty="0" smtClean="0"/>
              <a:t> Hemingway Jack London, Franz Kafka Howard Phillips </a:t>
            </a:r>
            <a:r>
              <a:rPr lang="es-ES" sz="1600" dirty="0" err="1" smtClean="0"/>
              <a:t>Lovecraft</a:t>
            </a:r>
            <a:r>
              <a:rPr lang="es-ES" sz="1600" dirty="0" smtClean="0"/>
              <a:t>, Rodolfo </a:t>
            </a:r>
            <a:r>
              <a:rPr lang="es-ES" sz="1600" dirty="0" err="1" smtClean="0"/>
              <a:t>Walsh</a:t>
            </a:r>
            <a:r>
              <a:rPr lang="es-ES" sz="1600" dirty="0" smtClean="0"/>
              <a:t>, Truman Capote, Raymond </a:t>
            </a:r>
            <a:r>
              <a:rPr lang="es-ES" sz="1600" dirty="0" err="1" smtClean="0"/>
              <a:t>Carver</a:t>
            </a:r>
            <a:r>
              <a:rPr lang="es-ES" sz="1600" dirty="0" smtClean="0"/>
              <a:t>… han demostrado con la calidad indiscutible de sus relatos, las grandes posibilidades de este género..</a:t>
            </a:r>
          </a:p>
          <a:p>
            <a:r>
              <a:rPr lang="es-ES" dirty="0" smtClean="0"/>
              <a:t> </a:t>
            </a:r>
            <a:endParaRPr lang="es-ES" dirty="0"/>
          </a:p>
        </p:txBody>
      </p:sp>
      <p:sp>
        <p:nvSpPr>
          <p:cNvPr id="6" name="5 CuadroTexto"/>
          <p:cNvSpPr txBox="1"/>
          <p:nvPr/>
        </p:nvSpPr>
        <p:spPr>
          <a:xfrm>
            <a:off x="251520" y="188640"/>
            <a:ext cx="4536504" cy="234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r>
              <a:rPr lang="es-ES" sz="2400" b="1" dirty="0" smtClean="0"/>
              <a:t>Cuento literario</a:t>
            </a:r>
          </a:p>
          <a:p>
            <a:endParaRPr lang="es-ES" sz="2400" b="1" dirty="0" smtClean="0"/>
          </a:p>
          <a:p>
            <a:r>
              <a:rPr lang="es-ES" sz="1600" dirty="0" smtClean="0"/>
              <a:t>Es el cuento concebido y transmitido mediante la escritura. De autor conocido. El texto, fijado por escrito, se presenta generalmente en una sola versión, sin el juego de variantes característico del cuento popular </a:t>
            </a:r>
          </a:p>
          <a:p>
            <a:endParaRPr lang="es-ES" sz="2400" b="1" dirty="0"/>
          </a:p>
        </p:txBody>
      </p:sp>
      <p:pic>
        <p:nvPicPr>
          <p:cNvPr id="2050" name="Picture 2" descr="https://encrypted-tbn1.google.com/images?q=tbn:ANd9GcTazjKiFKIRZVC1BnsSr1pvvU5WDiw5tSoC5Vjwip9rQpwxk86i"/>
          <p:cNvPicPr>
            <a:picLocks noChangeAspect="1" noChangeArrowheads="1"/>
          </p:cNvPicPr>
          <p:nvPr/>
        </p:nvPicPr>
        <p:blipFill>
          <a:blip r:embed="rId3" cstate="print"/>
          <a:srcRect/>
          <a:stretch>
            <a:fillRect/>
          </a:stretch>
        </p:blipFill>
        <p:spPr bwMode="auto">
          <a:xfrm rot="1029798">
            <a:off x="5265738" y="191358"/>
            <a:ext cx="1676400" cy="2514600"/>
          </a:xfrm>
          <a:prstGeom prst="roundRect">
            <a:avLst/>
          </a:prstGeom>
          <a:noFill/>
          <a:scene3d>
            <a:camera prst="orthographicFront"/>
            <a:lightRig rig="threePt" dir="t"/>
          </a:scene3d>
          <a:sp3d>
            <a:bevelT w="114300" prst="artDeco"/>
          </a:sp3d>
        </p:spPr>
      </p:pic>
      <p:pic>
        <p:nvPicPr>
          <p:cNvPr id="2052" name="Picture 4" descr="https://encrypted-tbn3.google.com/images?q=tbn:ANd9GcT1LJ1PoDC1EEkR4HBLtgXk-7ucLiHq85tERtB7w35zVAAHfu1a"/>
          <p:cNvPicPr>
            <a:picLocks noChangeAspect="1" noChangeArrowheads="1"/>
          </p:cNvPicPr>
          <p:nvPr/>
        </p:nvPicPr>
        <p:blipFill>
          <a:blip r:embed="rId4" cstate="print"/>
          <a:srcRect/>
          <a:stretch>
            <a:fillRect/>
          </a:stretch>
        </p:blipFill>
        <p:spPr bwMode="auto">
          <a:xfrm rot="766458">
            <a:off x="7194477" y="915037"/>
            <a:ext cx="1666875" cy="2743201"/>
          </a:xfrm>
          <a:prstGeom prst="roundRect">
            <a:avLst/>
          </a:prstGeom>
          <a:noFill/>
          <a:scene3d>
            <a:camera prst="orthographicFront"/>
            <a:lightRig rig="threePt" dir="t"/>
          </a:scene3d>
          <a:sp3d>
            <a:bevelT w="114300" prst="artDeco"/>
          </a:sp3d>
        </p:spPr>
      </p:pic>
      <p:pic>
        <p:nvPicPr>
          <p:cNvPr id="2054" name="Picture 6" descr="https://encrypted-tbn1.google.com/images?q=tbn:ANd9GcRUS2JEKavRtWM_nbXYuH28hzdxRE3btztjF-AYdlkcoap9U81x"/>
          <p:cNvPicPr>
            <a:picLocks noChangeAspect="1" noChangeArrowheads="1"/>
          </p:cNvPicPr>
          <p:nvPr/>
        </p:nvPicPr>
        <p:blipFill>
          <a:blip r:embed="rId5" cstate="print"/>
          <a:srcRect/>
          <a:stretch>
            <a:fillRect/>
          </a:stretch>
        </p:blipFill>
        <p:spPr bwMode="auto">
          <a:xfrm rot="20622799">
            <a:off x="4901266" y="3047850"/>
            <a:ext cx="1762125" cy="2600325"/>
          </a:xfrm>
          <a:prstGeom prst="roundRect">
            <a:avLst/>
          </a:prstGeom>
          <a:noFill/>
          <a:scene3d>
            <a:camera prst="orthographicFront"/>
            <a:lightRig rig="threePt" dir="t"/>
          </a:scene3d>
          <a:sp3d>
            <a:bevelT w="114300" prst="artDeco"/>
          </a:sp3d>
        </p:spPr>
      </p:pic>
      <p:pic>
        <p:nvPicPr>
          <p:cNvPr id="2058" name="Picture 10" descr="https://encrypted-tbn0.google.com/images?q=tbn:ANd9GcRJvbqgAb8IqdGOwwZ27DhB-VdAd9R3H0PI7tOUdi2RUpETP7UmDw"/>
          <p:cNvPicPr>
            <a:picLocks noChangeAspect="1" noChangeArrowheads="1"/>
          </p:cNvPicPr>
          <p:nvPr/>
        </p:nvPicPr>
        <p:blipFill>
          <a:blip r:embed="rId6" cstate="print"/>
          <a:srcRect/>
          <a:stretch>
            <a:fillRect/>
          </a:stretch>
        </p:blipFill>
        <p:spPr bwMode="auto">
          <a:xfrm rot="436704">
            <a:off x="6948264" y="3861048"/>
            <a:ext cx="1762125" cy="2808312"/>
          </a:xfrm>
          <a:prstGeom prst="roundRect">
            <a:avLst/>
          </a:prstGeom>
          <a:noFill/>
          <a:scene3d>
            <a:camera prst="orthographicFront"/>
            <a:lightRig rig="threePt" dir="t"/>
          </a:scene3d>
          <a:sp3d>
            <a:bevelT w="114300" prst="artDeco"/>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2000"/>
                                        <p:tgtEl>
                                          <p:spTgt spid="2050"/>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2000"/>
                                        <p:tgtEl>
                                          <p:spTgt spid="2052"/>
                                        </p:tgtEl>
                                      </p:cBhvr>
                                    </p:animEffect>
                                  </p:childTnLst>
                                </p:cTn>
                              </p:par>
                            </p:childTnLst>
                          </p:cTn>
                        </p:par>
                        <p:par>
                          <p:cTn id="25" fill="hold">
                            <p:stCondLst>
                              <p:cond delay="6000"/>
                            </p:stCondLst>
                            <p:childTnLst>
                              <p:par>
                                <p:cTn id="26" presetID="55" presetClass="entr" presetSubtype="0" fill="hold" nodeType="after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p:cTn id="28" dur="1000" fill="hold"/>
                                        <p:tgtEl>
                                          <p:spTgt spid="2054"/>
                                        </p:tgtEl>
                                        <p:attrNameLst>
                                          <p:attrName>ppt_w</p:attrName>
                                        </p:attrNameLst>
                                      </p:cBhvr>
                                      <p:tavLst>
                                        <p:tav tm="0">
                                          <p:val>
                                            <p:strVal val="#ppt_w*0.70"/>
                                          </p:val>
                                        </p:tav>
                                        <p:tav tm="100000">
                                          <p:val>
                                            <p:strVal val="#ppt_w"/>
                                          </p:val>
                                        </p:tav>
                                      </p:tavLst>
                                    </p:anim>
                                    <p:anim calcmode="lin" valueType="num">
                                      <p:cBhvr>
                                        <p:cTn id="29" dur="1000" fill="hold"/>
                                        <p:tgtEl>
                                          <p:spTgt spid="2054"/>
                                        </p:tgtEl>
                                        <p:attrNameLst>
                                          <p:attrName>ppt_h</p:attrName>
                                        </p:attrNameLst>
                                      </p:cBhvr>
                                      <p:tavLst>
                                        <p:tav tm="0">
                                          <p:val>
                                            <p:strVal val="#ppt_h"/>
                                          </p:val>
                                        </p:tav>
                                        <p:tav tm="100000">
                                          <p:val>
                                            <p:strVal val="#ppt_h"/>
                                          </p:val>
                                        </p:tav>
                                      </p:tavLst>
                                    </p:anim>
                                    <p:animEffect transition="in" filter="fade">
                                      <p:cBhvr>
                                        <p:cTn id="30" dur="1000"/>
                                        <p:tgtEl>
                                          <p:spTgt spid="2054"/>
                                        </p:tgtEl>
                                      </p:cBhvr>
                                    </p:animEffect>
                                  </p:childTnLst>
                                </p:cTn>
                              </p:par>
                            </p:childTnLst>
                          </p:cTn>
                        </p:par>
                        <p:par>
                          <p:cTn id="31" fill="hold">
                            <p:stCondLst>
                              <p:cond delay="7000"/>
                            </p:stCondLst>
                            <p:childTnLst>
                              <p:par>
                                <p:cTn id="32" presetID="10" presetClass="entr" presetSubtype="0" fill="hold" nodeType="after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fade">
                                      <p:cBhvr>
                                        <p:cTn id="34"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46</a:t>
            </a:fld>
            <a:endParaRPr lang="es-ES"/>
          </a:p>
        </p:txBody>
      </p:sp>
      <p:sp>
        <p:nvSpPr>
          <p:cNvPr id="3" name="2 CuadroTexto"/>
          <p:cNvSpPr txBox="1"/>
          <p:nvPr/>
        </p:nvSpPr>
        <p:spPr>
          <a:xfrm>
            <a:off x="323528" y="404664"/>
            <a:ext cx="3275856" cy="596919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rtlCol="0">
            <a:spAutoFit/>
          </a:bodyPr>
          <a:lstStyle/>
          <a:p>
            <a:r>
              <a:rPr lang="es-ES" sz="2400" b="1" dirty="0" err="1" smtClean="0"/>
              <a:t>Microrrelato</a:t>
            </a:r>
            <a:endParaRPr lang="es-ES" sz="2400" b="1" dirty="0" smtClean="0"/>
          </a:p>
          <a:p>
            <a:r>
              <a:rPr lang="es-ES" sz="2000" dirty="0" smtClean="0"/>
              <a:t>Obra literaria narrativa que tiene como característica fundamental su brevedad.  Poseen una situación narrativa única, formulada en un espacio imaginario presentada en su transcurso temporal, estos elementos pueden simplemente sugerirse dado que es un relato en el que debe primar la intensidad expresiva. </a:t>
            </a:r>
            <a:endParaRPr lang="es-ES" sz="2000" dirty="0"/>
          </a:p>
        </p:txBody>
      </p:sp>
      <p:sp>
        <p:nvSpPr>
          <p:cNvPr id="6" name="5 Rectángulo redondeado"/>
          <p:cNvSpPr/>
          <p:nvPr/>
        </p:nvSpPr>
        <p:spPr>
          <a:xfrm>
            <a:off x="4139952" y="332656"/>
            <a:ext cx="4662264" cy="6200715"/>
          </a:xfrm>
          <a:prstGeom prst="roundRect">
            <a:avLst/>
          </a:prstGeom>
          <a:gradFill flip="none" rotWithShape="1">
            <a:gsLst>
              <a:gs pos="0">
                <a:schemeClr val="bg2">
                  <a:shade val="30000"/>
                  <a:satMod val="115000"/>
                  <a:alpha val="22000"/>
                </a:schemeClr>
              </a:gs>
              <a:gs pos="50000">
                <a:schemeClr val="bg2">
                  <a:shade val="67500"/>
                  <a:satMod val="115000"/>
                </a:schemeClr>
              </a:gs>
              <a:gs pos="100000">
                <a:schemeClr val="bg2">
                  <a:shade val="100000"/>
                  <a:satMod val="115000"/>
                </a:schemeClr>
              </a:gs>
            </a:gsLst>
            <a:lin ang="16200000" scaled="1"/>
            <a:tileRect/>
          </a:gradFill>
          <a:scene3d>
            <a:camera prst="orthographicFront"/>
            <a:lightRig rig="threePt" dir="t"/>
          </a:scene3d>
          <a:sp3d>
            <a:bevelT w="114300" prst="artDeco"/>
          </a:sp3d>
        </p:spPr>
        <p:txBody>
          <a:bodyPr wrap="square">
            <a:spAutoFit/>
          </a:bodyPr>
          <a:lstStyle/>
          <a:p>
            <a:r>
              <a:rPr lang="es-ES" b="1" i="1" dirty="0" smtClean="0"/>
              <a:t> </a:t>
            </a:r>
            <a:r>
              <a:rPr lang="es-ES" b="1" i="1" dirty="0" smtClean="0">
                <a:solidFill>
                  <a:srgbClr val="FF0000"/>
                </a:solidFill>
              </a:rPr>
              <a:t> </a:t>
            </a:r>
            <a:r>
              <a:rPr lang="es-ES" b="1" i="1" dirty="0" smtClean="0"/>
              <a:t>   </a:t>
            </a:r>
            <a:r>
              <a:rPr lang="es-ES" sz="1400" b="1" i="1" dirty="0" smtClean="0"/>
              <a:t>Yo no sé, mira, es terrible cómo llueve. Llueve todo el tiempo, afuera tupido y gris, aquí contra el balcón con goterones cuajados y duros, que hacen </a:t>
            </a:r>
            <a:r>
              <a:rPr lang="es-ES" sz="1400" b="1" i="1" dirty="0" err="1" smtClean="0"/>
              <a:t>plaf</a:t>
            </a:r>
            <a:r>
              <a:rPr lang="es-ES" sz="1400" b="1" i="1" dirty="0" smtClean="0"/>
              <a:t> y se aplastan como bofetadas uno detrás de otro, qué hastío. Ahora aparece una gotita en lo alto del marco de la ventana; se queda temblequeando contra el cielo que la triza en mil brillos apagados, va creciendo y se tambalea, ya va a caer y no se cae, todavía no se cae. Está prendida con todas las uñas, no quiere caerse y se la ve que se agarra con los dientes, mientras le crece la barriga; ya es una </a:t>
            </a:r>
            <a:r>
              <a:rPr lang="es-ES" sz="1400" b="1" i="1" dirty="0" err="1" smtClean="0"/>
              <a:t>gotaza</a:t>
            </a:r>
            <a:r>
              <a:rPr lang="es-ES" sz="1400" b="1" i="1" dirty="0" smtClean="0"/>
              <a:t> que cuelga majestuosa, y de pronto </a:t>
            </a:r>
            <a:r>
              <a:rPr lang="es-ES" sz="1400" b="1" i="1" dirty="0" err="1" smtClean="0"/>
              <a:t>zup</a:t>
            </a:r>
            <a:r>
              <a:rPr lang="es-ES" sz="1400" b="1" i="1" dirty="0" smtClean="0"/>
              <a:t>, ahí va, </a:t>
            </a:r>
            <a:r>
              <a:rPr lang="es-ES" sz="1400" b="1" i="1" dirty="0" err="1" smtClean="0"/>
              <a:t>plaf</a:t>
            </a:r>
            <a:r>
              <a:rPr lang="es-ES" sz="1400" b="1" i="1" dirty="0" smtClean="0"/>
              <a:t>, deshecha, nada, una viscosidad en el mármol. </a:t>
            </a:r>
            <a:br>
              <a:rPr lang="es-ES" sz="1400" b="1" i="1" dirty="0" smtClean="0"/>
            </a:br>
            <a:r>
              <a:rPr lang="es-ES" sz="1400" b="1" i="1" dirty="0" smtClean="0"/>
              <a:t>     Pero las hay que se suicidan y se entregan enseguida, brotan en el marco y ahí mismo se tiran; me parece ver la vibración del salto, sus piernitas desprendiéndose y el grito que las emborracha en esa nada del caer y aniquilarse. Tristes gotas, redondas inocentes gotas. Adiós gotas. Adiós. </a:t>
            </a:r>
          </a:p>
          <a:p>
            <a:r>
              <a:rPr lang="es-ES" sz="1400" b="1" dirty="0" smtClean="0"/>
              <a:t>      Julio Cortázar </a:t>
            </a:r>
            <a:r>
              <a:rPr lang="es-ES" sz="1400" b="1" i="1" u="sng" dirty="0" smtClean="0"/>
              <a:t>Historia de </a:t>
            </a:r>
            <a:r>
              <a:rPr lang="es-ES" sz="1400" b="1" i="1" u="sng" dirty="0" err="1" smtClean="0"/>
              <a:t>Cronopios</a:t>
            </a:r>
            <a:r>
              <a:rPr lang="es-ES" sz="1400" b="1" i="1" u="sng" dirty="0" smtClean="0"/>
              <a:t> y de Famas</a:t>
            </a:r>
            <a:endParaRPr lang="es-ES" sz="1400" b="1" i="1" u="sng" dirty="0"/>
          </a:p>
        </p:txBody>
      </p:sp>
      <p:sp>
        <p:nvSpPr>
          <p:cNvPr id="2054" name="AutoShape 6" descr="data:image/jpeg;base64,/9j/4AAQSkZJRgABAQAAAQABAAD/2wCEAAkGBhQSERUUExQUFRUUFxwaGBgYGRgcHRgcFxwYFxccHBgcHCYeHBwjGhUXIC8gJCcpLCwsGB4xNTAqNSYrLCkBCQoKDgwOGg8PGikkHBwsKSksKSwsKSwpKSwpKSwpLCwsLCksKSksLCwsKSwsLCkpLCksKSwsKSksLCksLCksLP/AABEIALgBEgMBIgACEQEDEQH/xAAcAAACAgMBAQAAAAAAAAAAAAAABQQGAQMHAgj/xABBEAACAQMCBAQDBQUGBgIDAAABAgMABBESIQUGMUETIlFhBzJxFCNCgZFSobHB0RUkM2Jy4RdDkqLw8RaCCDST/8QAGgEAAwEBAQEAAAAAAAAAAAAAAAECAwQFBv/EACQRAQEAAgEEAwACAwAAAAAAAAABAhEhAxIxURNBYSKBBBRx/9oADAMBAAIRAxEAPwBtw6TApzBPVYsbimkVzXkwSnf2ivYuKTC596ybs1coO/tNapLylRuq0yXVVC2nS31RmvaWXF1UKS73potWKO/pha31VGG6pjazGq2JV0tL6m9rdZqnWUnSrXwojFXOWmNNBWaKK64BRRRQBRRRQBRRRQBRRRQBRRRQBRWqe4VACxxk4HufSiC4DjbOxwQdiD7ilub0GwmtZNbDXkiuXrzK+FRr11pluMVrupyDgKTgZY+g/nUG6uMV5ueWUb4Yypsc5JqXHJVGuuJAXOJ5HjgMf3bJr3lzvnSCcgbjOxp1wziLCJBIcuF8xPc+pHrjFVhlcZMvZ5Yy3SxlqiXd2FFJbrmDHSlcvF2Y0db/ACuNQYdL2ffbqzSRLs4Gxorg+RvqKBZybUzjk2pZZR0zRK9J5sj08xxsMnYAe52H78VHup3guzaTr94IxIGXJVgfTPoQf0qV4dbJo/El8V/NIVCazuSo3C59MnP51pLNXZ6YUmsSpW9UonhJU464O9LZWF0sNRjb70x5/wCA/ZLaC4tZJGZ5I0K6tQbWGJP7ulSbfhuTvV5SxPaWW9uewp1Z2J9DTOx4cop1bWox0okVMCm1sm22NWCwi09a3QWoFershFLEgAdSegq96aTFMFwvqK9LKD0IqvNcq66lYMPUbitEFwQever/ANiwdq1ZozUG0nyKmA1ePW2Vx09ZozWKKvupCsisUClLyHqiiityFFFFAeWjBIJHTp/CgKBn3616ryajK6DJNeHahjUO5nPauTqdRpjjtovrrFV+7u8mmFySetKbmHevOzlrol1w8i5PYkVk3G3WozIRWs5rDKVUrMjZryo/fXgisqhrmzlaSxLXoN/30VrQbD/eip1T3BY8qHA/oaZLyv7VYeHkYFMQBX0WPTxrzlIuOXio2BP61oHBm9DV9aIGuX85fE97ZpDb2iywxN4bTuWCeKOqAAb4OxPTINV8MLZsOEete/7NArHw55pHFYHd4likjfSVUkgggFWBI7+YY9verX/Y60vhv0e1ZThCt26dPQe4HatV6rRK7rEzpHu5HYdTgd8DrVuThSivEvCgQQDgN1Hr9RT+KzmjaswzjAPTIzv770wtr9fWvN7y+SSFrVb8rsOpP61hlM54i5YbR3w9a83U0ci4calyCR649a8Q8v471I/sT3qZj1fS94kV8IkctCNAYAFRsM+uOg2xWmGXen0nLSt1JrU3LPoav4upbuxG49WU1No2qNbcJCjrmpiwgVrj0sxcppnNZrOmjFbTDJnsCs0UVtjjohRRRVAUUUh/+TnxWAhJgR/DabI+fIXAT5iAx0k/WpuUnkH1YNZpc3HY/FMXnJUqrHSdKs4yoLep9qMtaCY1RJlFTWStMlnnvXBn0s7fDXHKQpuI6XzRU+fhWe9aH4IfWo+HP0q5xXZIqiyR1ZH5faoz8uvWeXQy9F3kGjFZRabty+/pWP7EYdqyvQvo5mhJEMD6UUwXhr46Vmn8F9H3pFgWAprDI1YtIhgVOVBXdh06y20rIfSqlzPwi3WDwJbW4mhlleRvBTxCjNqY6lHmAJOxAPvV1xWcV0Y9P2m1yv4R8El4bYXM1zHJHliyxuMOI0XI1ehJJ/SrLylzdcXMzJLAixshkikjYsrKraME4xudwds46VbXjDAggEEYIPQg9QRWix4bFCgSGNI1GwVFCgDJOwAx1JP5mq7bvySRRUexeQqfFVVYMQNJJBX8J33Bx1HrUmq0GMUClPNEc7QFbY6XdlUtnBRCcOy/5gOlIOAcIurXiJjEs09qYAzNK5bTJqIAAPc4JOPap8ULtRRRWgFFFFAFFFFAFFFFAFR77iEcKF5XWNR1ZiAKkVBvOEJLIrSKrhVICsARk43we+Bj86V3rgJFneJKgeN1dG3DKQQfoRW6lPK3BfslskOc6Sx/6mJ/nW+/4gysI4k8SQjOCwUKM4yc7469B2pS8boQeOc7Wlo4jllHikZEags+NznSu4G3U7Uw4TcxTRLLDgxy+cHGM56nHrkfrSG44Ctt5obcT3FwSjzORkagSxdjvp2+UewpjyrwuW2h8GVxIsZxGwGCVwDgj2YkD2AqZbbyZ1XnQPQb16orQhRVWveY7r7VJHBBG0MBjErs5DEyYLBFA/CrA79elWmlsEXHuaPs8scSwyTO6s5CY8kaEBnOeu7AYG9N7S6WVFkRgyOAykdCDuDXp7dSwYqCyggHG4BxkZ9Dgbewr1HGFAVQAAMAAYAHsKOQ9UUUUwKxprNFAY0Cis0UtQEllPsKZQy0kspNqZRSVzymYaqFcGtCvnatscYFbSk2Ur40lw2lLd1iJyWkZNY2xhQuRuc9famlYqqFS+G/MlxeW0r3KgPFO8YZRgOExuB9cjb0qXY81u1zHDLCYhOrmJtWSWiOHRlwNLafN1Pp2p/FEqjCgKPQAAfoKqXxCtJits9uFWRLlPvdOTEH8jN66TkBh3WlQuNFUOJuKx3Cxm4hlL9QYG0Iv7QZSNwcDBPelnNHxB4jw+5VJobZ7fys0y61ypOHwC58w323pTOULw3MSpOIplaLxGKxMxGJWXsMdCQCQD1ANN6UcY4Ql3HGQQQCrow6jP4kP4WwdmG+CfWvVq7weWZ9cfRJG+bfs/b6N+u9Etl5BrRWAc1mrAooqJdcWiiYK8iqx6AmgJdeZJAoJJAA3JPaiOUMAVIIPQjoapHxX47c21tqhjDx6WMrddO6LGAPdm/dU26mwe29jHNIsyylmVs5VjgAdEx0xvmnlIORfDNjC8Z1eIgdm9XIAfP0Ix+VO7icIjM2wUEn6AZNGPEBbzHzAtpEW0NLIR5Ik+Zz/IDO57Vo5XsyVa5kZHmuANRQ+RVXIVF3PTfJ7nNK+CpKoKznxby6DOf2YYSQoUHoFGRsN2JPptY+C8HjtYI4IhhIxgfqSSfckk/nUzmhOooorQCl/HeORWkDzzNpRBk+pPYAdyTtS/inGxJcLZwOfF2aYqD91Fvk6+iuxwoHXzE9qhWfw+jzc/aZHuEnbKpIxYRKDtpZiWye5zUW36Cv8K54vpYv7RMNvHZahrTcyiNTpZ/E2B07n5exrpUUoZQynIYAgjuDuD+lUbjq2fB+HiF3mMDsUSIedn1AsY8kbIQD17bVnkf4pwX0xthE9vIq+RW3DBRuBgDBAxsfXboaJ55C90UUVYFFFFAFFFFAFFFFAVS1bap8UlLrLOOlTVB965YExJa0cQ5gjgGZGCj3NVbm/m9rNQRGze4qp/8Az2O6ISaIkE46Z67dKLnrwW3WOG8ywzfI4J9jmp7T1V+A8vQRYeMaSR9OuDT4y1UyuuVRtNzXmfTIrI4DKwKsp3BB2IPrUYyV6D1UoUfmv4ZWogaUG7lZAEhQ3DkR6jpULsSFXV0z02qF4N/acQsoJJEuRceR08JcLDGqgknc7Z+b2966SJPz+tKb7my1gkGtl8QDGSMsAd8atyB7UXX2CKfgN/FJKkdxLDaxxs8BXQwjIIIiYEDK4JC56BQK0cO5oubuz+z3tpKGniOJoTGyuRufLkBWAxtk5Oaf3XErfiJjRZcxAkyKDgnbCg+q5O/viqNwzjycOlu8rNJaGYeB5A0R0giQZbOjLEjIAGV32pd0+gfHSssVwOIxQwxBAumMZlBVXZJcNj5SO2RqBqzWvPlqS4kkWIoxHmYYcdnUjqp/XY1xPi/Drc2sssMsjM7ySIsIAjWFmyTMgAKSKDoKnc6RjIAqd8PuUBP9mDvOyzKzswGlF0sVC5I3bAB9tVKZWeA73a3aSKHjYMp6EHIpfb8CCvO7+fxm1Yx0AAGPfof1ql8iW0ljxO4sWd2R4vHTU2rHnKZ9sgD9Ke8Y59+zrIxgkYRllwuCSV67DoOnWtO6WfyBnyvwf7OkmAVWSVnVDvoBAGPzxnHbNKeeubJbAxyCMSxOcFBq1k/5SAQCM6txuAelV7lD40LcylJowucBfDDkgk4UEHOc56jH76tvHeAPfLG2toDE2pBgEk9Dr36FcjA9etG5ZqE1Jx+G1sJLhYyqKSVU4UyM2Om2N2OOnY1zbmL4h3fEf7itoYQ2fFCsXc+GQzBfKNIBXfrkV1i45UhlVVl1OqlGCk5UFM4wO25/hUTjPC5Ynaezt7eS4fbL/d6QRuSwGW3/AD/jU5TLwCzkDjv92je8nj8ecsIgdKnw0OlVA79CSe+farxXNv8AhohgKk4uXxJhwrYfB1qj4yELbgA5HU0oTkfikkBxNNbOX2hW4cJGDjdWDaiO+M9T2oxyyn0HVuJcTit4zJM6xoPxMfXoPc+1VviPN4CB5A8EbthAwIkkXbLnG8S5zgblhjpmqnY8jabxLe5v5buVYzKIHeRgrAgK7ZJAXJ7/AJV0ux4ZphRJSJWA8zMAck7nr2ydh2AFVvLII/AOPW9wpEB2XtpI/lTeuc2vxetWkkS1tbiVIxu8UYAONjttt9avPB+LJcwJPHqCSDI1DBG5ByOxyDVY+gV818pi8a1fVpe1nEqgjIcD5kO+2dvNvjHQ1B4XyKBxOXiMpBkcARxjOIwF0sWb8RPsAB752twOazT0BRRRTBfxnj0NqmuZwg7ZqpXnxftl+QF/fOB/Crpf8NjmUpKiup7MAf41Wp/hnYn8AX6YFRe76K7eeFfE21lwGcKx2wT/ALVbYZg6hlOQehqpxfDexVg2gZH0/pVjgaOJQoOAoxTm/sTaZRUP+1I/Winsyjh/GYcAUwuZ4Zk068Z9Dg182cH+IbDyyfqM/wBas8fxCQfjH6/71y7uPFhbdMu+RjIdpyy/st/UVKtuWVj6RDbuMGuYP8WlTo+f1/rWk/G1h+I/v/rTmvQ4diYEdQRj2ryz1yb/AI/Oo+QP/qH+9ZHx/LED7LG2fTIP8aZ7dW8SvYmHrXOLf4xQt/iWkq/6HB/caYW3xa4a2A7XERJ/EgI/dRAd848dnt7cvbxGRs4OMbAg77/SuPjnNy5d1PiHr5fyrt9hxCG4QSQSLLG3Q4/cQe9ZPBrfOpo4/qVH9KLjsrtSfhqi3Vx4sls6lF8svRc5G2M5J710W34TLC+mIxm3JYmNgcqWJZtLAHILEnB6VPsIUVRoCgdsACpdaYYSQ3N+fOH/AGUXEscMP97t1twFByZiz6TsMfKx32wVFI+V+DXIjsprTQqQRlJFZMujNlXdlGDIMKApBzjNdU43wwTxFT1B1L/qGcZ9jnB+tUufm23sJE8R2Qy5yMZ+TyjIHQZJH5VOfF/DL+PX9xFFrUq7SnTFeJ8tsZTpmWUE+IVByyjSSvT8IqkSX8jyy2Flcr4U6os08wyJZMdVkClkB6DVjcepq+8Q49a3cZfxFjUkp92QrF2I1Mds6gh2JzvSfgQhSR7AlonM7yozBfvXYZhSbrsuclSTuVpTL0K8fDj4dul94jN5LcgEgNguNwqlhuRsS3TcYzXaaqbW/EPC+7+ywbebWjuUIHmZNDhWGMEZAO2CDXN+eeWb4yyOlzdy+FGjSFj4eA5IBiRMAgFd+471c/jC8O5lqWycV+8ABwMkdMliOgG+351znlH4uRNEsF8fDlUY8TDFJAAMMW3wx79id803uPijw5G8jSztk+WGJ2Jx1OSADgAnPpV72Fr4xapo8SWTw4kBeToOg2bV1Uj1HWue/wDE+1gd2Wa6njwAEXORlvIS8uk4O/fvvUbnTn+LiNqsMSzIjTxCUvpQ6SSVUbnGpgBqIwO9aOIcsWlrP9nvVmdrxQ/3ShlXwmACqQAwwoyzE4yelZ5edw2eH8bvIbW5ure2P2i5kDmeYqfEGCVREU48qKTucYB74FV4c58Q4oUtHcSF+iQhV1uo1jxNWCFTGWA2Ok9av3w/5JzBM00sgWZnUQqfJEA2xTIPmwBkjanfLXwztrKfx1aSSQZ0lyvl1AqflAycEjJ7USZceibeE8hJaiRLdykM4PjREagWYYZkbIKZGRjcb7AYqwcM4XHbwpDEoWONQqr1wB7nc164hCzxsqtpYggH0PauJcxc4cb4PKRJomhY+RpFLjscalKkHfua1DuoXFZrj3Lv/wCRMDjF5C0TftRedf0J1D99dL4HzXa3i6reeOQegO4+qncfmKYNq8yJkYo1V4MuKAU3PAWO4lYfmaSX/Dbtc6MP+dWmW5qHLdmoshWKLcy8RX/kk/QrSS+4pxHp4Df9v9a6ZNeGlk8xY4GPzNTcUubpxO/wPun/AO3+tFdLXhIx/jQ/9X+9YqOwPl614PLJ8qE/oP403TkebGXeOMf5j/SmC8B4gmAkLdOux+uN62xch3s3+J4v5gD+LVXeVtJpOVwnWUN7ID/E1oaK2XY6j75NXG1+Et1t94iepZ87f6QP51YeG/CG3QffTFz120J/HNLu/Ry5NcCDHk1Zptwf4fX1wA8ULKh6MxCj95z+6u6cK5RtLfeOCPV+0wDH9T/KmcjEdKcuoqOU8M+C7ggzzoM9l1Z/WrtwjkC0hIOkyOMeZyTjHfHSmkznP0qPc8TEKNI7aUQamPXAHXas/saRubuLXtuqiytvEUY1OCpK9dhGd/TfcUr5X564lLcLG1p4ikgOGMUbKO5G4z9MGtEfxhhZtMcUsg9SVTI9cEk0mSXhjStJKt/BqbLeHKHQe5IJYD9aN8m6pzDxqW3kAQnzJkJt1z6kVVLrj/F3P3UsEX+WQfz0kVdLCC2ubSNI38SIINDhtTDAwCWPmz65pdOot1AuUbT0EsYLL9W7oenY1VnOz5U664rzCis3iQHA6q1ufzINcr4tfzzXMjXT6pc+c7df/rtjHTFfRUdvCwyjBwd+qn/zrXHeYuE/auISCFUQatIBBAOnykkrnTls74xU5FUDgnK8k5BGk56d/fpV34d8Mpm0aypVhhTkn5d8DPQbdPaqhecnXNuMlWHvG+ofuwa82HN99ANKTtgfhc9PyYVnOPJTjy623L/EoUUx3gCxrgK2DsOg3GOnrUt+MThBJPbl3j+SSNlBOSC3+XBKgEf+65db/Ea+By0cbe+nr/3VMh+LrKfvIB+Qb+Tf1rTHKL3HV35zjEYYRyluhTCrjP8AmYhcbdjVb4jzyWcsrPbYXYk+KDvgnwwSoAOBnBO9Iv8AjPbnBa2ckdPbIxvtv+eaQXfxKRnLpZxqW66k1Z9NWwBP5EVVz/S3D6X4ihZZYrvXdI6aCyJHGoBKnVkosgAPr3xjO1R+L/EKJYHhZpZJHKMmQABoKhWGpc4KxqdLHc5yBnFUq4vpZ2Zwirq2wS2w7AAk7D9KRX9hhhrfOe/v7/1rPu35LufTHw2v4puGwtC7Ou4Or5g2TqU+4JqxSEjtXyhwzjtxYMJLWZ0DfhzkHpnKnY9PTPTerjZfHy+TaSOCX20sCf0b+VbzOa4Eyd9VzWZIwwKsAwPUHvSjlLjst1bJNPAbdn3CE5JHZsds+h3p3rFaRTm/MnwVt5WMtmxtZs52yUJ9CvTBPXFc545yg1mGbiNmxH4bu0YLg+pj+XuOwr6PLjvWqQKwIIUg9QcEGkWnEOW+L8T0D+zuIQ8RRNzBIumUL7mQBvbIerA/xjFu6xcQs57WTuww6Z7kdyOnQnGaYc0fCC1nYy2zNZz42aI6VJ7ZUD1x0IqtTcR4tw1Ql7BHf2q7eIPO4X31Z9R8y9utBLxwnm+1vc/Zp0lI/CCQ3/8ANgGx74xUiSbB36/+dq5lBwbgfEnLWzSWso30ofCIPQHQ2oHfHykH6VvHA+LWOo213HdxAE+HcE6sDfYE5zjPyuKQXyW460ov5Ac5/SuJP8Q717kTGZvnB8JciPG3l0Z6YGN8n3zXXL6XcHpnt9d6WXEJrWwTHyL+gorKXowNu3tRWWwykwqTHde38KhBdq3Rx1iDOK/x2qg8c5NvJblplnjmL9DIoBUdAMEaQB0261dIo6kJHVy0izkfhVzaKyz3AkQ7rEFGEJxk6j5u3yjy1ZXuxiomn2oK07aYklFaWRWBVgCpGCDvkHYgj0rLJQi1H2ah8a+ECSOXtpBCMf4bgsM99LZyB9c4pZbfB2+yPvIl366unuNs11iKP3plBGa32NK78P8AkL7A7yvctLI66cAaUxkHcHdjttnpvUnm74lRWsngxtI9wNii4CrqAKlyw323AU59akcy80Q2SAyN5mOFXbJ674z0261yvme8gv38ZiFZeh0suoDoGYMCfr2pXLXBvPMvO5kbzRRa+mrSEfJB3Dx47nuM1M+GttOfFaOV42YaTrVXVkznHm8w366ce9VPiXCYoxqQh9lbKkkDYhl33B1YOT2roXw68CKEO8yqZlyodgMBCwI/U/nUeU+VnS2mRC0kltpXqdMi4x64Yiq/xTiMF46Iy20+BhD4pXX9C6A9R61Y+M8MgvImgeTUjAMGjcfhPXuPyNcg505bisiiCeWR2yQpAUKoxgk+pz29KqT0dXyHlKOM5bh6qCcZW7YjzdtLZXPtikXHbaC1chrNlyNi0rBd++Y1xj+tVu25luJQFeZ8ABQA2kYAx165x3re/Fmhz4ckq57FxID9QwxiothbNZ7XwkWRreJFYZB+0HBB3GwUkdO/tTe24NcXEOIbMNrTyvHeW77dc4kfXn22671XLTnMS/d3QK5XAaPAGdiCRkfnv6bUnfjghdniOpiSQWHTV6777dvWq/o9rfecBv1IAs4ldk0lRcqSQu2dKPpHUZOfpVfn5Muo4mlmWKBEcIVyGfJxpIC6mK7gZz/Co782ySnMs8uT1EeEHpW234tHHh4pblHByDrB3wQSMj0JFG/wrVw5U+EkcsUcstyXjkAbTGmk79tTZOPoKvVjy7wvhn3wjihYf8yV2Zt9ttRJB36KK5lB8YrqHAYxTp0wyaWx/qU4/dV64Zxqw45A0bpkqRlHwHU+qMCTjpuKvGnJFhi5/sWKqLlBrOBqWVMk/wCdkA39zSDnY8YRs8PYNBjJCaGmGwzky5Lb5+TsaLb4N8OVgSs8mDkK8mV/QKM1e44QigABFAAAyFAA2AA9KqfpvmfiHMc5b+8LcM3QiSSQfw2rWvNcI/5EqsO63EoP6E19JXcETjS6xOD2Og0pm5Qs2OTBHv6bfwpTCJ1XCofiheQ48C4mA/YlCSD9WBNda5O5tuLq2Ek8DRPthtgsuc5ZV6qBgD0OrbvVgtOAW8O8cESH9oIuf1IzWLlvSnrUClcxcl2l0Xd4tErDaRDpIONiVHlOPpVbeDiVgFKyC7gjBypADKo9z5/+kkbdK6BPPvUK6AdWRujAg464IwcGlKW3F7PjUX29Zlt1VC6kIWdtJyCXByMnVk6Tle2K67duT161UOEfDIQ3AkeXWkbBkUDBODldR6dhnFWy7mqs/AvNRV1Y/wDVFell2HSiudRkBW6MVGlbHcH0I9KwJqkjJakR0rW6rat3ThGyt7V5mlCjLEAUv+21UOdODzXWDHJgL+EnAO30qwu8Tq5wjKx+orJUjbBBrkcXL18dtSLj3P8ASr5wGKSGILJK0jepOcfnU65OVaIZABkkD3NMLWcEbEE/UVR+YbM3ESqp+V1ZhnGpR1Ga38C4asN7JLGfDgkRQEdhksOuAaqU0bmn4bSX9wjiVoyEIZ2GR82VVQMbb1X+L/Cue3hLzX0SxJ3YdfoM7n2rp03MkQbRGfGc/hjKtp7eZs4X9c+1KoIZHuDJLF40y7xav/14O2RnBY46nHUdqoWOUryHJoifWw8eTQisNLOmNRmIz5YwBnf9aaclcuQvexjWk8RjkJRgdgjaMbEfMTqB9KsL8Ju+JyS/ZQUjcsk1zLt4gU4ZYQM4i9PXG9V/kngn2TiU51Ex2sZDsCPMzdl/ftR/0jXmNI+G3URt0YIU1NGh6MWKD5s5V8Bcf5amcz8Pg4qtsiOgaQM8b6TrjQgeRlBGcMjDJ9KqVhxa4vZLqdVDFPPuuWEYYr4QG+2gsSBuT3pxxPk17CRJrSfMJTxS3zPDjSo64G5kYY9A3pS1YFZv/hndQli3+Gp+cDK47E77D69Ki3fJ0yBsa20gFsKTgHoduxxXauWuLSSrKJdBeKUoSnRxpV1b/wCwb6Vm55UhfxcF0WfaRVbAIyT5f2c5IOPXtVXd8FpzzkL4epMvjSq7qwOktlB6al3y46j0rfxP4WRKrli0en8XzDHsoIOK6vEgRVVRgKAoHoFGAP0FZFOw9PnaDlEspYGTRrKq+jAYjc4/Kop4IDkCUZ9O/wCmK73xnlsSx6EYp5tYA2AbBGcdOh3HcVRrO0jt7drK4huPHdXEcsIB1HLNtkjbT1HbBxUW5QaU/lvkYXjAC6jTrgMp1EDGSq/iA746V13kXk+3segVpScCbJOsd9Az5QOhHXaufHiEEojivbWSGSHAZ4xpO3lRwM+vUjartw2eRH+w3PiOrn+73AwRgLq0ySbebOykA52FVMqNEvxH+IN9a3PhIDBH+FxhtY9QSNvpVIl5vWRi0weZj3d2/XAOK6HccDvvHK3BiuIFjL+cdVXqN8ecAnpWhuT+ESRLcF/BVxnDsAeuPlI9qjUvk+XNrnjsexiDI3qGYY/fV2+GfPd9JOICr3MWwJwB4Q33LAdPY+lO+E8g8Id9KyCZsZ0hx02ztjNX2wsIrdAkSKijoAAPpk960xxkLlLZaV3pO9T5Z9qU311/CqopTcA5qOg333Gazc3ZrQJ6gmma6mEhCwDwz0+9Hl/7cmi4Q/nUlptqhXsmVIz19/5074KPK2rYHT9R/WiqeeT4j/zJf+qio1FrijADA2A7Vs8XfrUFjXnxKyTsx8X3oElQFetqmnIW00y1FmuCK2HpUSfYZPbNXonkXBz1rxc3LEpGsgRnbBcgHQvUsF/EfQUnl46gO+rBOnOnbJ96l2PB1V0kO7IrDVkksWOckHYYXbajRyvV5whlmxBe3DsU3YRrpUnrnLYz06Ukbku8mlw8jsEwFkbuCfNgEkjqdz1q7wP/AObUytT3pzhSXy/weK0j0QqBn5m7ucbsfc9cDamj3dLw9aLq7VAS7BR6nAG3X8hkfqKNhT+audZeHsbSF5REULKMrgeIxyoOnVpAz1J3pHc8P8SzEks8MIbLrArEyzZK9cnAJDAjbcZq8ca4VHcppkAIHynuPcGoVpwNEfxCS7gBQzY8qrnSF9ANVTaGrkDhjwxvIw0tKQVX9lFA0A+/qaoF/wAz3ZkuYZZDiXUrq2MLg5GB26Y/OuvQGq/zhywjq1yi/fxjVsM68YG6/iIFXKC34Qcez40D5MhPiaieqqqx6fywP1rqImqm8E4nFdXSTQwtHotljmOnSrODnYe2/XerWtOXZt/jVWeN85tC+gRMw/aH/qnrNWl1B6gGnS2X8tc3PcMQ0LKB0J/9U84hbCVQNRRlbUjrgMjDoyn16j0IJFR4cDoK2+JvRIbm3HuAyzcRaO4vY4/Dh8RWcaQ6sd1C5wDsc79qOAcSkntbmK2ALQaHVAxYSMj5R1LZKMCB5Rsfzq6cf4BBeKFmB8vQqcMPz9Kj8vcuwWSssOrznLFjknHT8qWiIo+ZOJNarNMkDh5dHgsp1nP+XtsT27Gt3H+SWuxHq0KYgMBVYKQTuhGdsdiB3NW43FaZLqkNosfAbZJ4p4oRAYlI2bUWJ23PpUm45zt0JDSAEdiRUZp80ovuBQSnLLv7Ypbv0NrBa8yxzAmNg2PQio17dZ70h4Ne24AESsA2dJ0kK2n5sN0P5VMnmpyk1Tzb4rSJDWiQ714abFBJTzHHWl1/ckAnf61ru+YlgGrQXPsM1WeKc8tLkGMqP31X0I9f2r70VXluxjpRUdpukm7FeftY7ViisyrZHcZNb2vo0GXZVwMnNYoqktlvxFJFJjYPj0/dS97yTxArR4VkzqByAcbqduuaKKcptl9IssaxMqhFYHAGMn1J9alxYwMbUUVcgjTxPiQgjLkFsEDA75NSE47oliiZHUzLqUlcds/z60UUaDbecwSBZPChaQxnTv5cnBO2xyKmJOJYl8VMFl8ynfGcFh9MgfoKKKnR7e3nAG3T/aorXVFFFim2C5pb9knMMWJZftBmJlORoVAdsDuCNqKKJCWm3VU+UBc7nA61LW4GKKKuQ0d7oZ2rwZfWs0U07AuwPSvL39FFKjbS15Ws3e9YoqTLYpJwMtKM5+TR29dWalyXVFFTARQ8SuprmeGCJD4SFhrOCQAMsPr2rdwPjRmhDuuhskMPdTg49RRRT1wE0vGiKoI0pnSB0XPXA7ZqDPxFOzAisUUoCe64wB3xS9+Lnsf/AD9KKKqI2VXfG98dahNfhu29FFVo5GtJVwNu3tRRRRpWn//Z"/>
          <p:cNvSpPr>
            <a:spLocks noChangeAspect="1" noChangeArrowheads="1"/>
          </p:cNvSpPr>
          <p:nvPr/>
        </p:nvSpPr>
        <p:spPr bwMode="auto">
          <a:xfrm>
            <a:off x="155575"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strVal val="#ppt_w*0.70"/>
                                          </p:val>
                                        </p:tav>
                                        <p:tav tm="100000">
                                          <p:val>
                                            <p:strVal val="#ppt_w"/>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47</a:t>
            </a:fld>
            <a:endParaRPr lang="es-ES"/>
          </a:p>
        </p:txBody>
      </p:sp>
      <p:pic>
        <p:nvPicPr>
          <p:cNvPr id="103430" name="Picture 6" descr="https://encrypted-tbn2.google.com/images?q=tbn:ANd9GcS1ftUWpZ9xC88B8tXvSk2WoF3NLUVdRbW9-8-wlkwNoY6kq-694Q"/>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5 CuadroTexto"/>
          <p:cNvSpPr txBox="1"/>
          <p:nvPr/>
        </p:nvSpPr>
        <p:spPr>
          <a:xfrm>
            <a:off x="971600" y="2564904"/>
            <a:ext cx="7632848" cy="707886"/>
          </a:xfrm>
          <a:prstGeom prst="rect">
            <a:avLst/>
          </a:prstGeom>
          <a:noFill/>
        </p:spPr>
        <p:txBody>
          <a:bodyPr wrap="square" rtlCol="0">
            <a:spAutoFit/>
          </a:bodyPr>
          <a:lstStyle/>
          <a:p>
            <a:r>
              <a:rPr lang="es-ES" sz="4000" b="1" spc="300" dirty="0" smtClean="0">
                <a:solidFill>
                  <a:srgbClr val="FFFF00"/>
                </a:solidFill>
                <a:latin typeface="Lucida Handwriting" pitchFamily="66" charset="0"/>
              </a:rPr>
              <a:t>Los géneros literarios</a:t>
            </a:r>
            <a:endParaRPr lang="es-ES" sz="4000" b="1" spc="300" dirty="0">
              <a:solidFill>
                <a:srgbClr val="FFFF00"/>
              </a:solidFill>
              <a:latin typeface="Lucida Handwriting" pitchFamily="66" charset="0"/>
            </a:endParaRPr>
          </a:p>
        </p:txBody>
      </p:sp>
      <p:sp>
        <p:nvSpPr>
          <p:cNvPr id="7" name="6 CuadroTexto"/>
          <p:cNvSpPr txBox="1"/>
          <p:nvPr/>
        </p:nvSpPr>
        <p:spPr>
          <a:xfrm>
            <a:off x="5868144" y="5805264"/>
            <a:ext cx="2952328" cy="369332"/>
          </a:xfrm>
          <a:prstGeom prst="rect">
            <a:avLst/>
          </a:prstGeom>
          <a:noFill/>
        </p:spPr>
        <p:txBody>
          <a:bodyPr wrap="square" rtlCol="0">
            <a:spAutoFit/>
          </a:bodyPr>
          <a:lstStyle/>
          <a:p>
            <a:endParaRPr lang="es-ES" dirty="0"/>
          </a:p>
        </p:txBody>
      </p:sp>
      <p:sp>
        <p:nvSpPr>
          <p:cNvPr id="8" name="7 CuadroTexto"/>
          <p:cNvSpPr txBox="1"/>
          <p:nvPr/>
        </p:nvSpPr>
        <p:spPr>
          <a:xfrm>
            <a:off x="5687616" y="6309320"/>
            <a:ext cx="3456384" cy="369332"/>
          </a:xfrm>
          <a:prstGeom prst="rect">
            <a:avLst/>
          </a:prstGeom>
          <a:noFill/>
        </p:spPr>
        <p:txBody>
          <a:bodyPr wrap="square" rtlCol="0">
            <a:spAutoFit/>
          </a:bodyPr>
          <a:lstStyle/>
          <a:p>
            <a:r>
              <a:rPr lang="es-ES" b="1" i="1" dirty="0" smtClean="0"/>
              <a:t>Mª Dolores Vicente Sánchez</a:t>
            </a:r>
            <a:endParaRPr lang="es-ES" b="1" i="1"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
        <p:nvSpPr>
          <p:cNvPr id="5" name="4 CuadroTexto"/>
          <p:cNvSpPr txBox="1"/>
          <p:nvPr/>
        </p:nvSpPr>
        <p:spPr>
          <a:xfrm>
            <a:off x="179512" y="0"/>
            <a:ext cx="5904656" cy="707886"/>
          </a:xfrm>
          <a:prstGeom prst="rect">
            <a:avLst/>
          </a:prstGeom>
          <a:noFill/>
        </p:spPr>
        <p:txBody>
          <a:bodyPr wrap="square" rtlCol="0">
            <a:spAutoFit/>
          </a:bodyPr>
          <a:lstStyle/>
          <a:p>
            <a:r>
              <a:rPr lang="es-ES" sz="4000" dirty="0" smtClean="0">
                <a:latin typeface="Lucida Handwriting" pitchFamily="66" charset="0"/>
              </a:rPr>
              <a:t>Géneros literarios</a:t>
            </a:r>
            <a:endParaRPr lang="es-ES" sz="4000" dirty="0">
              <a:latin typeface="Lucida Handwriting" pitchFamily="66" charset="0"/>
            </a:endParaRPr>
          </a:p>
        </p:txBody>
      </p:sp>
      <p:sp>
        <p:nvSpPr>
          <p:cNvPr id="2049" name="Rectangle 1"/>
          <p:cNvSpPr>
            <a:spLocks noChangeArrowheads="1"/>
          </p:cNvSpPr>
          <p:nvPr/>
        </p:nvSpPr>
        <p:spPr bwMode="auto">
          <a:xfrm>
            <a:off x="179512" y="692696"/>
            <a:ext cx="8712968" cy="1188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noFill/>
            <a:miter lim="800000"/>
            <a:headEnd/>
            <a:tailEnd/>
          </a:ln>
          <a:effectLst/>
          <a:scene3d>
            <a:camera prst="orthographicFront"/>
            <a:lightRig rig="threePt" dir="t"/>
          </a:scene3d>
          <a:sp3d>
            <a:bevelT prst="convex"/>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Son  los distintos </a:t>
            </a:r>
            <a:r>
              <a:rPr lang="es-ES" b="1" dirty="0" smtClean="0">
                <a:latin typeface="Calibri" pitchFamily="34" charset="0"/>
                <a:ea typeface="Times New Roman" pitchFamily="18" charset="0"/>
                <a:cs typeface="Times New Roman" pitchFamily="18" charset="0"/>
              </a:rPr>
              <a:t>grupos </a:t>
            </a:r>
            <a:r>
              <a:rPr kumimoji="0" lang="es-E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los que se clasifican las obras literarias. Constituyen los diversos modelos de los que dispone el escritor, y han sido establecidos por  autores precedentes.  En la actualidad los géneros literarios no</a:t>
            </a:r>
            <a:r>
              <a:rPr kumimoji="0" lang="es-ES"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son categorías cerradas, un mismo texto puede contener características de  más de un género.</a:t>
            </a:r>
            <a:endParaRPr kumimoji="0" lang="es-E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1187624" y="2132856"/>
            <a:ext cx="6120680" cy="338554"/>
          </a:xfrm>
          <a:prstGeom prst="rect">
            <a:avLst/>
          </a:prstGeom>
          <a:noFill/>
        </p:spPr>
        <p:txBody>
          <a:bodyPr wrap="square" rtlCol="0">
            <a:spAutoFit/>
          </a:bodyPr>
          <a:lstStyle/>
          <a:p>
            <a:r>
              <a:rPr lang="es-ES" sz="1600" b="1" dirty="0" smtClean="0"/>
              <a:t>Se organizan teniendo en cuenta características comunes</a:t>
            </a:r>
            <a:endParaRPr lang="es-ES" sz="1600" b="1" dirty="0"/>
          </a:p>
        </p:txBody>
      </p:sp>
      <p:cxnSp>
        <p:nvCxnSpPr>
          <p:cNvPr id="9" name="8 Conector recto de flecha"/>
          <p:cNvCxnSpPr/>
          <p:nvPr/>
        </p:nvCxnSpPr>
        <p:spPr>
          <a:xfrm>
            <a:off x="4355976" y="1844824"/>
            <a:ext cx="0" cy="36004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51520" y="3068960"/>
            <a:ext cx="1944216"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relaxedInset"/>
          </a:sp3d>
        </p:spPr>
        <p:txBody>
          <a:bodyPr wrap="square" rtlCol="0">
            <a:spAutoFit/>
          </a:bodyPr>
          <a:lstStyle/>
          <a:p>
            <a:pPr algn="ctr"/>
            <a:r>
              <a:rPr lang="es-ES" b="1" dirty="0" smtClean="0"/>
              <a:t>LÍRICA</a:t>
            </a:r>
            <a:endParaRPr lang="es-ES" b="1" dirty="0"/>
          </a:p>
        </p:txBody>
      </p:sp>
      <p:sp>
        <p:nvSpPr>
          <p:cNvPr id="11" name="10 CuadroTexto"/>
          <p:cNvSpPr txBox="1"/>
          <p:nvPr/>
        </p:nvSpPr>
        <p:spPr>
          <a:xfrm>
            <a:off x="3419872" y="3068960"/>
            <a:ext cx="1728192"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convex"/>
          </a:sp3d>
        </p:spPr>
        <p:txBody>
          <a:bodyPr wrap="square" rtlCol="0">
            <a:spAutoFit/>
          </a:bodyPr>
          <a:lstStyle/>
          <a:p>
            <a:r>
              <a:rPr lang="es-ES" b="1" dirty="0" smtClean="0"/>
              <a:t>NARRATIVA</a:t>
            </a:r>
            <a:endParaRPr lang="es-ES" b="1" dirty="0"/>
          </a:p>
        </p:txBody>
      </p:sp>
      <p:sp>
        <p:nvSpPr>
          <p:cNvPr id="12" name="11 CuadroTexto"/>
          <p:cNvSpPr txBox="1"/>
          <p:nvPr/>
        </p:nvSpPr>
        <p:spPr>
          <a:xfrm>
            <a:off x="6084168" y="3212976"/>
            <a:ext cx="2880320"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relaxedInset"/>
          </a:sp3d>
        </p:spPr>
        <p:txBody>
          <a:bodyPr wrap="square" rtlCol="0">
            <a:spAutoFit/>
          </a:bodyPr>
          <a:lstStyle/>
          <a:p>
            <a:r>
              <a:rPr lang="es-ES" b="1" dirty="0" smtClean="0"/>
              <a:t>DRAMÁTICA (teatro)</a:t>
            </a:r>
            <a:endParaRPr lang="es-ES" b="1" dirty="0"/>
          </a:p>
        </p:txBody>
      </p:sp>
      <p:cxnSp>
        <p:nvCxnSpPr>
          <p:cNvPr id="15" name="14 Conector recto de flecha"/>
          <p:cNvCxnSpPr/>
          <p:nvPr/>
        </p:nvCxnSpPr>
        <p:spPr>
          <a:xfrm>
            <a:off x="971600" y="2492896"/>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971600" y="2492896"/>
            <a:ext cx="6768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283968" y="2564904"/>
            <a:ext cx="0" cy="5040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7740352" y="2492896"/>
            <a:ext cx="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51520" y="4149080"/>
            <a:ext cx="1656184" cy="163449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b="1" dirty="0" smtClean="0"/>
              <a:t>Elegía</a:t>
            </a:r>
          </a:p>
          <a:p>
            <a:pPr>
              <a:buFont typeface="Wingdings" pitchFamily="2" charset="2"/>
              <a:buChar char="q"/>
            </a:pPr>
            <a:r>
              <a:rPr lang="es-ES" b="1" dirty="0" smtClean="0"/>
              <a:t>Égloga</a:t>
            </a:r>
          </a:p>
          <a:p>
            <a:pPr>
              <a:buFont typeface="Wingdings" pitchFamily="2" charset="2"/>
              <a:buChar char="q"/>
            </a:pPr>
            <a:r>
              <a:rPr lang="es-ES" b="1" dirty="0" smtClean="0"/>
              <a:t>Sátira.</a:t>
            </a:r>
          </a:p>
          <a:p>
            <a:pPr>
              <a:buFont typeface="Wingdings" pitchFamily="2" charset="2"/>
              <a:buChar char="q"/>
            </a:pPr>
            <a:r>
              <a:rPr lang="es-ES" b="1" dirty="0" smtClean="0"/>
              <a:t>Oda</a:t>
            </a:r>
          </a:p>
          <a:p>
            <a:pPr>
              <a:buFont typeface="Wingdings" pitchFamily="2" charset="2"/>
              <a:buChar char="q"/>
            </a:pPr>
            <a:r>
              <a:rPr lang="es-ES" b="1" dirty="0" smtClean="0"/>
              <a:t>Canción </a:t>
            </a:r>
            <a:endParaRPr lang="es-ES" b="1" dirty="0"/>
          </a:p>
        </p:txBody>
      </p:sp>
      <p:sp>
        <p:nvSpPr>
          <p:cNvPr id="27" name="26 CuadroTexto"/>
          <p:cNvSpPr txBox="1"/>
          <p:nvPr/>
        </p:nvSpPr>
        <p:spPr>
          <a:xfrm>
            <a:off x="2195736" y="4221088"/>
            <a:ext cx="1656184" cy="163449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b="1" dirty="0" smtClean="0"/>
              <a:t>Epopeya</a:t>
            </a:r>
          </a:p>
          <a:p>
            <a:pPr>
              <a:buFont typeface="Wingdings" pitchFamily="2" charset="2"/>
              <a:buChar char="q"/>
            </a:pPr>
            <a:r>
              <a:rPr lang="es-ES" b="1" dirty="0" smtClean="0"/>
              <a:t>Poema épico</a:t>
            </a:r>
          </a:p>
          <a:p>
            <a:pPr>
              <a:buFont typeface="Wingdings" pitchFamily="2" charset="2"/>
              <a:buChar char="q"/>
            </a:pPr>
            <a:r>
              <a:rPr lang="es-ES" b="1" dirty="0" smtClean="0"/>
              <a:t>Romance (mixto)</a:t>
            </a:r>
            <a:endParaRPr lang="es-ES" b="1" dirty="0"/>
          </a:p>
        </p:txBody>
      </p:sp>
      <p:sp>
        <p:nvSpPr>
          <p:cNvPr id="28" name="27 CuadroTexto"/>
          <p:cNvSpPr txBox="1"/>
          <p:nvPr/>
        </p:nvSpPr>
        <p:spPr>
          <a:xfrm>
            <a:off x="4211960" y="4293096"/>
            <a:ext cx="1512168" cy="162020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b="1" dirty="0" smtClean="0"/>
              <a:t>Novela</a:t>
            </a:r>
          </a:p>
          <a:p>
            <a:pPr>
              <a:buFont typeface="Wingdings" pitchFamily="2" charset="2"/>
              <a:buChar char="q"/>
            </a:pPr>
            <a:r>
              <a:rPr lang="es-ES" b="1" dirty="0" smtClean="0"/>
              <a:t>Cuento</a:t>
            </a:r>
          </a:p>
          <a:p>
            <a:pPr>
              <a:buFont typeface="Wingdings" pitchFamily="2" charset="2"/>
              <a:buChar char="q"/>
            </a:pPr>
            <a:r>
              <a:rPr lang="es-ES" b="1" dirty="0" smtClean="0"/>
              <a:t>Leyenda</a:t>
            </a:r>
          </a:p>
          <a:p>
            <a:pPr>
              <a:buFont typeface="Wingdings" pitchFamily="2" charset="2"/>
              <a:buChar char="q"/>
            </a:pPr>
            <a:r>
              <a:rPr lang="es-ES" b="1" dirty="0" smtClean="0"/>
              <a:t>Fábula</a:t>
            </a:r>
          </a:p>
          <a:p>
            <a:endParaRPr lang="es-ES" dirty="0"/>
          </a:p>
        </p:txBody>
      </p:sp>
      <p:sp>
        <p:nvSpPr>
          <p:cNvPr id="30" name="29 CuadroTexto"/>
          <p:cNvSpPr txBox="1"/>
          <p:nvPr/>
        </p:nvSpPr>
        <p:spPr>
          <a:xfrm>
            <a:off x="5940152" y="4149080"/>
            <a:ext cx="2987824" cy="1838801"/>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pPr>
              <a:buFont typeface="Wingdings" pitchFamily="2" charset="2"/>
              <a:buChar char="q"/>
            </a:pPr>
            <a:r>
              <a:rPr lang="es-ES" b="1" dirty="0" smtClean="0"/>
              <a:t>Tragedia</a:t>
            </a:r>
          </a:p>
          <a:p>
            <a:pPr>
              <a:buFont typeface="Wingdings" pitchFamily="2" charset="2"/>
              <a:buChar char="q"/>
            </a:pPr>
            <a:r>
              <a:rPr lang="es-ES" b="1" dirty="0" smtClean="0"/>
              <a:t>Comedia</a:t>
            </a:r>
          </a:p>
          <a:p>
            <a:pPr>
              <a:buFont typeface="Wingdings" pitchFamily="2" charset="2"/>
              <a:buChar char="q"/>
            </a:pPr>
            <a:r>
              <a:rPr lang="es-ES" b="1" dirty="0" smtClean="0"/>
              <a:t>Drama</a:t>
            </a:r>
          </a:p>
          <a:p>
            <a:pPr>
              <a:buFont typeface="Wingdings" pitchFamily="2" charset="2"/>
              <a:buChar char="q"/>
            </a:pPr>
            <a:r>
              <a:rPr lang="es-ES" sz="1600" b="1" dirty="0" smtClean="0"/>
              <a:t>Paso, entremés, sainete</a:t>
            </a:r>
          </a:p>
          <a:p>
            <a:pPr>
              <a:buFont typeface="Wingdings" pitchFamily="2" charset="2"/>
              <a:buChar char="q"/>
            </a:pPr>
            <a:r>
              <a:rPr lang="es-ES" sz="1600" b="1" dirty="0" smtClean="0"/>
              <a:t>Auto sacramental</a:t>
            </a:r>
          </a:p>
          <a:p>
            <a:pPr>
              <a:buFont typeface="Wingdings" pitchFamily="2" charset="2"/>
              <a:buChar char="q"/>
            </a:pPr>
            <a:r>
              <a:rPr lang="es-ES" sz="1600" b="1" dirty="0" smtClean="0"/>
              <a:t>Ópera, zarzuela.</a:t>
            </a:r>
            <a:endParaRPr lang="es-ES" sz="1600" b="1" dirty="0"/>
          </a:p>
        </p:txBody>
      </p:sp>
      <p:sp>
        <p:nvSpPr>
          <p:cNvPr id="31" name="30 CuadroTexto"/>
          <p:cNvSpPr txBox="1"/>
          <p:nvPr/>
        </p:nvSpPr>
        <p:spPr>
          <a:xfrm rot="20293978">
            <a:off x="2868647" y="3642808"/>
            <a:ext cx="1224136" cy="369332"/>
          </a:xfrm>
          <a:prstGeom prst="rect">
            <a:avLst/>
          </a:prstGeom>
          <a:noFill/>
        </p:spPr>
        <p:txBody>
          <a:bodyPr wrap="square" rtlCol="0">
            <a:spAutoFit/>
          </a:bodyPr>
          <a:lstStyle/>
          <a:p>
            <a:r>
              <a:rPr lang="es-ES" b="1" dirty="0" smtClean="0"/>
              <a:t>VERSO</a:t>
            </a:r>
            <a:r>
              <a:rPr lang="es-ES" dirty="0" smtClean="0"/>
              <a:t> </a:t>
            </a:r>
            <a:endParaRPr lang="es-ES" dirty="0"/>
          </a:p>
        </p:txBody>
      </p:sp>
      <p:sp>
        <p:nvSpPr>
          <p:cNvPr id="32" name="31 CuadroTexto"/>
          <p:cNvSpPr txBox="1"/>
          <p:nvPr/>
        </p:nvSpPr>
        <p:spPr>
          <a:xfrm rot="1908006">
            <a:off x="4396810" y="3882786"/>
            <a:ext cx="1368152" cy="369332"/>
          </a:xfrm>
          <a:prstGeom prst="rect">
            <a:avLst/>
          </a:prstGeom>
          <a:noFill/>
        </p:spPr>
        <p:txBody>
          <a:bodyPr wrap="square" rtlCol="0">
            <a:spAutoFit/>
          </a:bodyPr>
          <a:lstStyle/>
          <a:p>
            <a:r>
              <a:rPr lang="es-ES" b="1" dirty="0" smtClean="0"/>
              <a:t>PROSA</a:t>
            </a:r>
            <a:r>
              <a:rPr lang="es-ES" dirty="0" smtClean="0"/>
              <a:t> </a:t>
            </a:r>
            <a:endParaRPr lang="es-ES" dirty="0"/>
          </a:p>
        </p:txBody>
      </p:sp>
      <p:sp>
        <p:nvSpPr>
          <p:cNvPr id="33" name="32 CuadroTexto"/>
          <p:cNvSpPr txBox="1"/>
          <p:nvPr/>
        </p:nvSpPr>
        <p:spPr>
          <a:xfrm>
            <a:off x="539552" y="6165304"/>
            <a:ext cx="7920880" cy="46166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w="114300" prst="artDeco"/>
          </a:sp3d>
        </p:spPr>
        <p:txBody>
          <a:bodyPr wrap="square" rtlCol="0">
            <a:spAutoFit/>
          </a:bodyPr>
          <a:lstStyle/>
          <a:p>
            <a:pPr algn="ctr"/>
            <a:r>
              <a:rPr lang="es-ES" b="1" dirty="0" smtClean="0"/>
              <a:t> </a:t>
            </a:r>
            <a:r>
              <a:rPr lang="es-ES" sz="2400" b="1" spc="600" dirty="0" smtClean="0"/>
              <a:t>SUBGÉNEROS</a:t>
            </a:r>
            <a:endParaRPr lang="es-ES" b="1" dirty="0"/>
          </a:p>
        </p:txBody>
      </p:sp>
      <p:cxnSp>
        <p:nvCxnSpPr>
          <p:cNvPr id="22" name="21 Conector recto de flecha"/>
          <p:cNvCxnSpPr/>
          <p:nvPr/>
        </p:nvCxnSpPr>
        <p:spPr>
          <a:xfrm>
            <a:off x="971600" y="3501008"/>
            <a:ext cx="0"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7740352" y="3573016"/>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3203848" y="3573016"/>
            <a:ext cx="1008112"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endCxn id="32" idx="2"/>
          </p:cNvCxnSpPr>
          <p:nvPr/>
        </p:nvCxnSpPr>
        <p:spPr>
          <a:xfrm>
            <a:off x="4211960" y="3573016"/>
            <a:ext cx="771615" cy="6513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15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49"/>
                                        </p:tgtEl>
                                        <p:attrNameLst>
                                          <p:attrName>style.visibility</p:attrName>
                                        </p:attrNameLst>
                                      </p:cBhvr>
                                      <p:to>
                                        <p:strVal val="visible"/>
                                      </p:to>
                                    </p:set>
                                    <p:anim calcmode="lin" valueType="num">
                                      <p:cBhvr>
                                        <p:cTn id="14" dur="1000" fill="hold"/>
                                        <p:tgtEl>
                                          <p:spTgt spid="2049"/>
                                        </p:tgtEl>
                                        <p:attrNameLst>
                                          <p:attrName>ppt_w</p:attrName>
                                        </p:attrNameLst>
                                      </p:cBhvr>
                                      <p:tavLst>
                                        <p:tav tm="0">
                                          <p:val>
                                            <p:strVal val="#ppt_w*0.70"/>
                                          </p:val>
                                        </p:tav>
                                        <p:tav tm="100000">
                                          <p:val>
                                            <p:strVal val="#ppt_w"/>
                                          </p:val>
                                        </p:tav>
                                      </p:tavLst>
                                    </p:anim>
                                    <p:anim calcmode="lin" valueType="num">
                                      <p:cBhvr>
                                        <p:cTn id="15" dur="1000" fill="hold"/>
                                        <p:tgtEl>
                                          <p:spTgt spid="2049"/>
                                        </p:tgtEl>
                                        <p:attrNameLst>
                                          <p:attrName>ppt_h</p:attrName>
                                        </p:attrNameLst>
                                      </p:cBhvr>
                                      <p:tavLst>
                                        <p:tav tm="0">
                                          <p:val>
                                            <p:strVal val="#ppt_h"/>
                                          </p:val>
                                        </p:tav>
                                        <p:tav tm="100000">
                                          <p:val>
                                            <p:strVal val="#ppt_h"/>
                                          </p:val>
                                        </p:tav>
                                      </p:tavLst>
                                    </p:anim>
                                    <p:animEffect transition="in" filter="fade">
                                      <p:cBhvr>
                                        <p:cTn id="16" dur="1000"/>
                                        <p:tgtEl>
                                          <p:spTgt spid="2049"/>
                                        </p:tgtEl>
                                      </p:cBhvr>
                                    </p:animEffect>
                                  </p:childTnLst>
                                </p:cTn>
                              </p:par>
                              <p:par>
                                <p:cTn id="17" presetID="5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par>
                                <p:cTn id="34" presetID="55"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par>
                                <p:cTn id="39" presetID="55"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0.70"/>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childTnLst>
                          </p:cTn>
                        </p:par>
                        <p:par>
                          <p:cTn id="44" fill="hold">
                            <p:stCondLst>
                              <p:cond delay="1000"/>
                            </p:stCondLst>
                            <p:childTnLst>
                              <p:par>
                                <p:cTn id="45" presetID="55"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strVal val="#ppt_w*0.70"/>
                                          </p:val>
                                        </p:tav>
                                        <p:tav tm="100000">
                                          <p:val>
                                            <p:strVal val="#ppt_w"/>
                                          </p:val>
                                        </p:tav>
                                      </p:tavLst>
                                    </p:anim>
                                    <p:anim calcmode="lin" valueType="num">
                                      <p:cBhvr>
                                        <p:cTn id="55" dur="1000" fill="hold"/>
                                        <p:tgtEl>
                                          <p:spTgt spid="25"/>
                                        </p:tgtEl>
                                        <p:attrNameLst>
                                          <p:attrName>ppt_h</p:attrName>
                                        </p:attrNameLst>
                                      </p:cBhvr>
                                      <p:tavLst>
                                        <p:tav tm="0">
                                          <p:val>
                                            <p:strVal val="#ppt_h"/>
                                          </p:val>
                                        </p:tav>
                                        <p:tav tm="100000">
                                          <p:val>
                                            <p:strVal val="#ppt_h"/>
                                          </p:val>
                                        </p:tav>
                                      </p:tavLst>
                                    </p:anim>
                                    <p:animEffect transition="in" filter="fade">
                                      <p:cBhvr>
                                        <p:cTn id="56" dur="10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strVal val="#ppt_w*0.70"/>
                                          </p:val>
                                        </p:tav>
                                        <p:tav tm="100000">
                                          <p:val>
                                            <p:strVal val="#ppt_w"/>
                                          </p:val>
                                        </p:tav>
                                      </p:tavLst>
                                    </p:anim>
                                    <p:anim calcmode="lin" valueType="num">
                                      <p:cBhvr>
                                        <p:cTn id="62" dur="1000" fill="hold"/>
                                        <p:tgtEl>
                                          <p:spTgt spid="20"/>
                                        </p:tgtEl>
                                        <p:attrNameLst>
                                          <p:attrName>ppt_h</p:attrName>
                                        </p:attrNameLst>
                                      </p:cBhvr>
                                      <p:tavLst>
                                        <p:tav tm="0">
                                          <p:val>
                                            <p:strVal val="#ppt_h"/>
                                          </p:val>
                                        </p:tav>
                                        <p:tav tm="100000">
                                          <p:val>
                                            <p:strVal val="#ppt_h"/>
                                          </p:val>
                                        </p:tav>
                                      </p:tavLst>
                                    </p:anim>
                                    <p:animEffect transition="in" filter="fade">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strVal val="#ppt_w*0.70"/>
                                          </p:val>
                                        </p:tav>
                                        <p:tav tm="100000">
                                          <p:val>
                                            <p:strVal val="#ppt_w"/>
                                          </p:val>
                                        </p:tav>
                                      </p:tavLst>
                                    </p:anim>
                                    <p:anim calcmode="lin" valueType="num">
                                      <p:cBhvr>
                                        <p:cTn id="69" dur="1000" fill="hold"/>
                                        <p:tgtEl>
                                          <p:spTgt spid="11"/>
                                        </p:tgtEl>
                                        <p:attrNameLst>
                                          <p:attrName>ppt_h</p:attrName>
                                        </p:attrNameLst>
                                      </p:cBhvr>
                                      <p:tavLst>
                                        <p:tav tm="0">
                                          <p:val>
                                            <p:strVal val="#ppt_h"/>
                                          </p:val>
                                        </p:tav>
                                        <p:tav tm="100000">
                                          <p:val>
                                            <p:strVal val="#ppt_h"/>
                                          </p:val>
                                        </p:tav>
                                      </p:tavLst>
                                    </p:anim>
                                    <p:animEffect transition="in" filter="fade">
                                      <p:cBhvr>
                                        <p:cTn id="70" dur="10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1000" fill="hold"/>
                                        <p:tgtEl>
                                          <p:spTgt spid="31"/>
                                        </p:tgtEl>
                                        <p:attrNameLst>
                                          <p:attrName>ppt_w</p:attrName>
                                        </p:attrNameLst>
                                      </p:cBhvr>
                                      <p:tavLst>
                                        <p:tav tm="0">
                                          <p:val>
                                            <p:strVal val="#ppt_w*0.70"/>
                                          </p:val>
                                        </p:tav>
                                        <p:tav tm="100000">
                                          <p:val>
                                            <p:strVal val="#ppt_w"/>
                                          </p:val>
                                        </p:tav>
                                      </p:tavLst>
                                    </p:anim>
                                    <p:anim calcmode="lin" valueType="num">
                                      <p:cBhvr>
                                        <p:cTn id="76" dur="1000" fill="hold"/>
                                        <p:tgtEl>
                                          <p:spTgt spid="31"/>
                                        </p:tgtEl>
                                        <p:attrNameLst>
                                          <p:attrName>ppt_h</p:attrName>
                                        </p:attrNameLst>
                                      </p:cBhvr>
                                      <p:tavLst>
                                        <p:tav tm="0">
                                          <p:val>
                                            <p:strVal val="#ppt_h"/>
                                          </p:val>
                                        </p:tav>
                                        <p:tav tm="100000">
                                          <p:val>
                                            <p:strVal val="#ppt_h"/>
                                          </p:val>
                                        </p:tav>
                                      </p:tavLst>
                                    </p:anim>
                                    <p:animEffect transition="in" filter="fade">
                                      <p:cBhvr>
                                        <p:cTn id="77" dur="1000"/>
                                        <p:tgtEl>
                                          <p:spTgt spid="31"/>
                                        </p:tgtEl>
                                      </p:cBhvr>
                                    </p:animEffect>
                                  </p:childTnLst>
                                </p:cTn>
                              </p:par>
                            </p:childTnLst>
                          </p:cTn>
                        </p:par>
                        <p:par>
                          <p:cTn id="78" fill="hold">
                            <p:stCondLst>
                              <p:cond delay="1000"/>
                            </p:stCondLst>
                            <p:childTnLst>
                              <p:par>
                                <p:cTn id="79" presetID="55" presetClass="entr" presetSubtype="0"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1000" fill="hold"/>
                                        <p:tgtEl>
                                          <p:spTgt spid="35"/>
                                        </p:tgtEl>
                                        <p:attrNameLst>
                                          <p:attrName>ppt_w</p:attrName>
                                        </p:attrNameLst>
                                      </p:cBhvr>
                                      <p:tavLst>
                                        <p:tav tm="0">
                                          <p:val>
                                            <p:strVal val="#ppt_w*0.70"/>
                                          </p:val>
                                        </p:tav>
                                        <p:tav tm="100000">
                                          <p:val>
                                            <p:strVal val="#ppt_w"/>
                                          </p:val>
                                        </p:tav>
                                      </p:tavLst>
                                    </p:anim>
                                    <p:anim calcmode="lin" valueType="num">
                                      <p:cBhvr>
                                        <p:cTn id="82" dur="1000" fill="hold"/>
                                        <p:tgtEl>
                                          <p:spTgt spid="35"/>
                                        </p:tgtEl>
                                        <p:attrNameLst>
                                          <p:attrName>ppt_h</p:attrName>
                                        </p:attrNameLst>
                                      </p:cBhvr>
                                      <p:tavLst>
                                        <p:tav tm="0">
                                          <p:val>
                                            <p:strVal val="#ppt_h"/>
                                          </p:val>
                                        </p:tav>
                                        <p:tav tm="100000">
                                          <p:val>
                                            <p:strVal val="#ppt_h"/>
                                          </p:val>
                                        </p:tav>
                                      </p:tavLst>
                                    </p:anim>
                                    <p:animEffect transition="in" filter="fade">
                                      <p:cBhvr>
                                        <p:cTn id="83" dur="1000"/>
                                        <p:tgtEl>
                                          <p:spTgt spid="35"/>
                                        </p:tgtEl>
                                      </p:cBhvr>
                                    </p:animEffect>
                                  </p:childTnLst>
                                </p:cTn>
                              </p:par>
                            </p:childTnLst>
                          </p:cTn>
                        </p:par>
                        <p:par>
                          <p:cTn id="84" fill="hold">
                            <p:stCondLst>
                              <p:cond delay="2000"/>
                            </p:stCondLst>
                            <p:childTnLst>
                              <p:par>
                                <p:cTn id="85" presetID="55"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ppt_w</p:attrName>
                                        </p:attrNameLst>
                                      </p:cBhvr>
                                      <p:tavLst>
                                        <p:tav tm="0">
                                          <p:val>
                                            <p:strVal val="#ppt_w*0.70"/>
                                          </p:val>
                                        </p:tav>
                                        <p:tav tm="100000">
                                          <p:val>
                                            <p:strVal val="#ppt_w"/>
                                          </p:val>
                                        </p:tav>
                                      </p:tavLst>
                                    </p:anim>
                                    <p:anim calcmode="lin" valueType="num">
                                      <p:cBhvr>
                                        <p:cTn id="88" dur="1000" fill="hold"/>
                                        <p:tgtEl>
                                          <p:spTgt spid="27"/>
                                        </p:tgtEl>
                                        <p:attrNameLst>
                                          <p:attrName>ppt_h</p:attrName>
                                        </p:attrNameLst>
                                      </p:cBhvr>
                                      <p:tavLst>
                                        <p:tav tm="0">
                                          <p:val>
                                            <p:strVal val="#ppt_h"/>
                                          </p:val>
                                        </p:tav>
                                        <p:tav tm="100000">
                                          <p:val>
                                            <p:strVal val="#ppt_h"/>
                                          </p:val>
                                        </p:tav>
                                      </p:tavLst>
                                    </p:anim>
                                    <p:animEffect transition="in" filter="fade">
                                      <p:cBhvr>
                                        <p:cTn id="89" dur="10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nodeType="click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p:cTn id="94" dur="1000" fill="hold"/>
                                        <p:tgtEl>
                                          <p:spTgt spid="37"/>
                                        </p:tgtEl>
                                        <p:attrNameLst>
                                          <p:attrName>ppt_w</p:attrName>
                                        </p:attrNameLst>
                                      </p:cBhvr>
                                      <p:tavLst>
                                        <p:tav tm="0">
                                          <p:val>
                                            <p:strVal val="#ppt_w*0.70"/>
                                          </p:val>
                                        </p:tav>
                                        <p:tav tm="100000">
                                          <p:val>
                                            <p:strVal val="#ppt_w"/>
                                          </p:val>
                                        </p:tav>
                                      </p:tavLst>
                                    </p:anim>
                                    <p:anim calcmode="lin" valueType="num">
                                      <p:cBhvr>
                                        <p:cTn id="95" dur="1000" fill="hold"/>
                                        <p:tgtEl>
                                          <p:spTgt spid="37"/>
                                        </p:tgtEl>
                                        <p:attrNameLst>
                                          <p:attrName>ppt_h</p:attrName>
                                        </p:attrNameLst>
                                      </p:cBhvr>
                                      <p:tavLst>
                                        <p:tav tm="0">
                                          <p:val>
                                            <p:strVal val="#ppt_h"/>
                                          </p:val>
                                        </p:tav>
                                        <p:tav tm="100000">
                                          <p:val>
                                            <p:strVal val="#ppt_h"/>
                                          </p:val>
                                        </p:tav>
                                      </p:tavLst>
                                    </p:anim>
                                    <p:animEffect transition="in" filter="fade">
                                      <p:cBhvr>
                                        <p:cTn id="96" dur="10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1000" fill="hold"/>
                                        <p:tgtEl>
                                          <p:spTgt spid="32"/>
                                        </p:tgtEl>
                                        <p:attrNameLst>
                                          <p:attrName>ppt_w</p:attrName>
                                        </p:attrNameLst>
                                      </p:cBhvr>
                                      <p:tavLst>
                                        <p:tav tm="0">
                                          <p:val>
                                            <p:strVal val="#ppt_w*0.70"/>
                                          </p:val>
                                        </p:tav>
                                        <p:tav tm="100000">
                                          <p:val>
                                            <p:strVal val="#ppt_w"/>
                                          </p:val>
                                        </p:tav>
                                      </p:tavLst>
                                    </p:anim>
                                    <p:anim calcmode="lin" valueType="num">
                                      <p:cBhvr>
                                        <p:cTn id="102" dur="1000" fill="hold"/>
                                        <p:tgtEl>
                                          <p:spTgt spid="32"/>
                                        </p:tgtEl>
                                        <p:attrNameLst>
                                          <p:attrName>ppt_h</p:attrName>
                                        </p:attrNameLst>
                                      </p:cBhvr>
                                      <p:tavLst>
                                        <p:tav tm="0">
                                          <p:val>
                                            <p:strVal val="#ppt_h"/>
                                          </p:val>
                                        </p:tav>
                                        <p:tav tm="100000">
                                          <p:val>
                                            <p:strVal val="#ppt_h"/>
                                          </p:val>
                                        </p:tav>
                                      </p:tavLst>
                                    </p:anim>
                                    <p:animEffect transition="in" filter="fade">
                                      <p:cBhvr>
                                        <p:cTn id="103" dur="1000"/>
                                        <p:tgtEl>
                                          <p:spTgt spid="32"/>
                                        </p:tgtEl>
                                      </p:cBhvr>
                                    </p:animEffect>
                                  </p:childTnLst>
                                </p:cTn>
                              </p:par>
                            </p:childTnLst>
                          </p:cTn>
                        </p:par>
                        <p:par>
                          <p:cTn id="104" fill="hold">
                            <p:stCondLst>
                              <p:cond delay="1000"/>
                            </p:stCondLst>
                            <p:childTnLst>
                              <p:par>
                                <p:cTn id="105" presetID="55"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1000" fill="hold"/>
                                        <p:tgtEl>
                                          <p:spTgt spid="28"/>
                                        </p:tgtEl>
                                        <p:attrNameLst>
                                          <p:attrName>ppt_w</p:attrName>
                                        </p:attrNameLst>
                                      </p:cBhvr>
                                      <p:tavLst>
                                        <p:tav tm="0">
                                          <p:val>
                                            <p:strVal val="#ppt_w*0.70"/>
                                          </p:val>
                                        </p:tav>
                                        <p:tav tm="100000">
                                          <p:val>
                                            <p:strVal val="#ppt_w"/>
                                          </p:val>
                                        </p:tav>
                                      </p:tavLst>
                                    </p:anim>
                                    <p:anim calcmode="lin" valueType="num">
                                      <p:cBhvr>
                                        <p:cTn id="108" dur="1000" fill="hold"/>
                                        <p:tgtEl>
                                          <p:spTgt spid="28"/>
                                        </p:tgtEl>
                                        <p:attrNameLst>
                                          <p:attrName>ppt_h</p:attrName>
                                        </p:attrNameLst>
                                      </p:cBhvr>
                                      <p:tavLst>
                                        <p:tav tm="0">
                                          <p:val>
                                            <p:strVal val="#ppt_h"/>
                                          </p:val>
                                        </p:tav>
                                        <p:tav tm="100000">
                                          <p:val>
                                            <p:strVal val="#ppt_h"/>
                                          </p:val>
                                        </p:tav>
                                      </p:tavLst>
                                    </p:anim>
                                    <p:animEffect transition="in" filter="fade">
                                      <p:cBhvr>
                                        <p:cTn id="109" dur="10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3"/>
                                        </p:tgtEl>
                                        <p:attrNameLst>
                                          <p:attrName>style.visibility</p:attrName>
                                        </p:attrNameLst>
                                      </p:cBhvr>
                                      <p:to>
                                        <p:strVal val="visible"/>
                                      </p:to>
                                    </p:set>
                                    <p:anim calcmode="lin" valueType="num">
                                      <p:cBhvr>
                                        <p:cTn id="114" dur="1000" fill="hold"/>
                                        <p:tgtEl>
                                          <p:spTgt spid="23"/>
                                        </p:tgtEl>
                                        <p:attrNameLst>
                                          <p:attrName>ppt_w</p:attrName>
                                        </p:attrNameLst>
                                      </p:cBhvr>
                                      <p:tavLst>
                                        <p:tav tm="0">
                                          <p:val>
                                            <p:strVal val="#ppt_w*0.70"/>
                                          </p:val>
                                        </p:tav>
                                        <p:tav tm="100000">
                                          <p:val>
                                            <p:strVal val="#ppt_w"/>
                                          </p:val>
                                        </p:tav>
                                      </p:tavLst>
                                    </p:anim>
                                    <p:anim calcmode="lin" valueType="num">
                                      <p:cBhvr>
                                        <p:cTn id="115" dur="1000" fill="hold"/>
                                        <p:tgtEl>
                                          <p:spTgt spid="23"/>
                                        </p:tgtEl>
                                        <p:attrNameLst>
                                          <p:attrName>ppt_h</p:attrName>
                                        </p:attrNameLst>
                                      </p:cBhvr>
                                      <p:tavLst>
                                        <p:tav tm="0">
                                          <p:val>
                                            <p:strVal val="#ppt_h"/>
                                          </p:val>
                                        </p:tav>
                                        <p:tav tm="100000">
                                          <p:val>
                                            <p:strVal val="#ppt_h"/>
                                          </p:val>
                                        </p:tav>
                                      </p:tavLst>
                                    </p:anim>
                                    <p:animEffect transition="in" filter="fade">
                                      <p:cBhvr>
                                        <p:cTn id="116" dur="1000"/>
                                        <p:tgtEl>
                                          <p:spTgt spid="23"/>
                                        </p:tgtEl>
                                      </p:cBhvr>
                                    </p:animEffect>
                                  </p:childTnLst>
                                </p:cTn>
                              </p:par>
                              <p:par>
                                <p:cTn id="117" presetID="55"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1000" fill="hold"/>
                                        <p:tgtEl>
                                          <p:spTgt spid="29"/>
                                        </p:tgtEl>
                                        <p:attrNameLst>
                                          <p:attrName>ppt_w</p:attrName>
                                        </p:attrNameLst>
                                      </p:cBhvr>
                                      <p:tavLst>
                                        <p:tav tm="0">
                                          <p:val>
                                            <p:strVal val="#ppt_w*0.70"/>
                                          </p:val>
                                        </p:tav>
                                        <p:tav tm="100000">
                                          <p:val>
                                            <p:strVal val="#ppt_w"/>
                                          </p:val>
                                        </p:tav>
                                      </p:tavLst>
                                    </p:anim>
                                    <p:anim calcmode="lin" valueType="num">
                                      <p:cBhvr>
                                        <p:cTn id="120" dur="1000" fill="hold"/>
                                        <p:tgtEl>
                                          <p:spTgt spid="29"/>
                                        </p:tgtEl>
                                        <p:attrNameLst>
                                          <p:attrName>ppt_h</p:attrName>
                                        </p:attrNameLst>
                                      </p:cBhvr>
                                      <p:tavLst>
                                        <p:tav tm="0">
                                          <p:val>
                                            <p:strVal val="#ppt_h"/>
                                          </p:val>
                                        </p:tav>
                                        <p:tav tm="100000">
                                          <p:val>
                                            <p:strVal val="#ppt_h"/>
                                          </p:val>
                                        </p:tav>
                                      </p:tavLst>
                                    </p:anim>
                                    <p:animEffect transition="in" filter="fade">
                                      <p:cBhvr>
                                        <p:cTn id="121" dur="1000"/>
                                        <p:tgtEl>
                                          <p:spTgt spid="29"/>
                                        </p:tgtEl>
                                      </p:cBhvr>
                                    </p:animEffect>
                                  </p:childTnLst>
                                </p:cTn>
                              </p:par>
                            </p:childTnLst>
                          </p:cTn>
                        </p:par>
                        <p:par>
                          <p:cTn id="122" fill="hold">
                            <p:stCondLst>
                              <p:cond delay="1000"/>
                            </p:stCondLst>
                            <p:childTnLst>
                              <p:par>
                                <p:cTn id="123" presetID="55" presetClass="entr" presetSubtype="0"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 calcmode="lin" valueType="num">
                                      <p:cBhvr>
                                        <p:cTn id="125" dur="1000" fill="hold"/>
                                        <p:tgtEl>
                                          <p:spTgt spid="12"/>
                                        </p:tgtEl>
                                        <p:attrNameLst>
                                          <p:attrName>ppt_w</p:attrName>
                                        </p:attrNameLst>
                                      </p:cBhvr>
                                      <p:tavLst>
                                        <p:tav tm="0">
                                          <p:val>
                                            <p:strVal val="#ppt_w*0.70"/>
                                          </p:val>
                                        </p:tav>
                                        <p:tav tm="100000">
                                          <p:val>
                                            <p:strVal val="#ppt_w"/>
                                          </p:val>
                                        </p:tav>
                                      </p:tavLst>
                                    </p:anim>
                                    <p:anim calcmode="lin" valueType="num">
                                      <p:cBhvr>
                                        <p:cTn id="126" dur="1000" fill="hold"/>
                                        <p:tgtEl>
                                          <p:spTgt spid="12"/>
                                        </p:tgtEl>
                                        <p:attrNameLst>
                                          <p:attrName>ppt_h</p:attrName>
                                        </p:attrNameLst>
                                      </p:cBhvr>
                                      <p:tavLst>
                                        <p:tav tm="0">
                                          <p:val>
                                            <p:strVal val="#ppt_h"/>
                                          </p:val>
                                        </p:tav>
                                        <p:tav tm="100000">
                                          <p:val>
                                            <p:strVal val="#ppt_h"/>
                                          </p:val>
                                        </p:tav>
                                      </p:tavLst>
                                    </p:anim>
                                    <p:animEffect transition="in" filter="fade">
                                      <p:cBhvr>
                                        <p:cTn id="127" dur="1000"/>
                                        <p:tgtEl>
                                          <p:spTgt spid="12"/>
                                        </p:tgtEl>
                                      </p:cBhvr>
                                    </p:animEffect>
                                  </p:childTnLst>
                                </p:cTn>
                              </p:par>
                            </p:childTnLst>
                          </p:cTn>
                        </p:par>
                        <p:par>
                          <p:cTn id="128" fill="hold">
                            <p:stCondLst>
                              <p:cond delay="2000"/>
                            </p:stCondLst>
                            <p:childTnLst>
                              <p:par>
                                <p:cTn id="129" presetID="55" presetClass="entr" presetSubtype="0"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strVal val="#ppt_w*0.70"/>
                                          </p:val>
                                        </p:tav>
                                        <p:tav tm="100000">
                                          <p:val>
                                            <p:strVal val="#ppt_w"/>
                                          </p:val>
                                        </p:tav>
                                      </p:tavLst>
                                    </p:anim>
                                    <p:anim calcmode="lin" valueType="num">
                                      <p:cBhvr>
                                        <p:cTn id="132" dur="1000" fill="hold"/>
                                        <p:tgtEl>
                                          <p:spTgt spid="30"/>
                                        </p:tgtEl>
                                        <p:attrNameLst>
                                          <p:attrName>ppt_h</p:attrName>
                                        </p:attrNameLst>
                                      </p:cBhvr>
                                      <p:tavLst>
                                        <p:tav tm="0">
                                          <p:val>
                                            <p:strVal val="#ppt_h"/>
                                          </p:val>
                                        </p:tav>
                                        <p:tav tm="100000">
                                          <p:val>
                                            <p:strVal val="#ppt_h"/>
                                          </p:val>
                                        </p:tav>
                                      </p:tavLst>
                                    </p:anim>
                                    <p:animEffect transition="in" filter="fade">
                                      <p:cBhvr>
                                        <p:cTn id="133" dur="10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2"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slide(fromRight)">
                                      <p:cBhvr>
                                        <p:cTn id="13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49" grpId="0" animBg="1"/>
      <p:bldP spid="7" grpId="0"/>
      <p:bldP spid="10" grpId="0" animBg="1"/>
      <p:bldP spid="11" grpId="0" animBg="1"/>
      <p:bldP spid="12" grpId="0" animBg="1"/>
      <p:bldP spid="25" grpId="0" animBg="1"/>
      <p:bldP spid="27" grpId="0" animBg="1"/>
      <p:bldP spid="28" grpId="0" animBg="1"/>
      <p:bldP spid="30" grpId="0" animBg="1"/>
      <p:bldP spid="31" grpId="0"/>
      <p:bldP spid="32"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
        <p:nvSpPr>
          <p:cNvPr id="4" name="3 Rectángulo redondeado"/>
          <p:cNvSpPr/>
          <p:nvPr/>
        </p:nvSpPr>
        <p:spPr>
          <a:xfrm>
            <a:off x="395536" y="188640"/>
            <a:ext cx="8352928" cy="7593568"/>
          </a:xfrm>
          <a:prstGeom prst="roundRect">
            <a:avLst/>
          </a:prstGeom>
          <a:noFill/>
          <a:ln w="28575">
            <a:noFill/>
          </a:ln>
          <a:scene3d>
            <a:camera prst="orthographicFront"/>
            <a:lightRig rig="threePt" dir="t"/>
          </a:scene3d>
          <a:sp3d>
            <a:bevelT w="114300" prst="artDeco"/>
          </a:sp3d>
        </p:spPr>
        <p:txBody>
          <a:bodyPr wrap="square">
            <a:spAutoFit/>
          </a:bodyPr>
          <a:lstStyle/>
          <a:p>
            <a:r>
              <a:rPr lang="es-ES" sz="2400" b="1" dirty="0" smtClean="0">
                <a:solidFill>
                  <a:srgbClr val="FF0000"/>
                </a:solidFill>
              </a:rPr>
              <a:t> </a:t>
            </a:r>
            <a:r>
              <a:rPr lang="es-ES" sz="2000" b="1" dirty="0" smtClean="0">
                <a:latin typeface="Lucida Console" pitchFamily="49" charset="0"/>
              </a:rPr>
              <a:t>Género literario en el que el autor transmite sentimientos, emociones o sensaciones. Expresión del “yo”, un “yo” de ficción inventado por el autor que no hay que confundir con él. Aunque los textos líricos suelen utilizar como forma de expresión el </a:t>
            </a:r>
            <a:r>
              <a:rPr lang="es-ES" sz="2000" b="1" dirty="0" smtClean="0">
                <a:solidFill>
                  <a:srgbClr val="FF0000"/>
                </a:solidFill>
                <a:latin typeface="Lucida Console" pitchFamily="49" charset="0"/>
              </a:rPr>
              <a:t>verso</a:t>
            </a:r>
            <a:r>
              <a:rPr lang="es-ES" sz="2000" b="1" dirty="0" smtClean="0">
                <a:latin typeface="Lucida Console" pitchFamily="49" charset="0"/>
              </a:rPr>
              <a:t>, podemos encontrar obras de este género en </a:t>
            </a:r>
            <a:r>
              <a:rPr lang="es-ES" sz="2000" b="1" dirty="0" smtClean="0">
                <a:solidFill>
                  <a:srgbClr val="FF0000"/>
                </a:solidFill>
                <a:latin typeface="Lucida Console" pitchFamily="49" charset="0"/>
              </a:rPr>
              <a:t>prosa</a:t>
            </a:r>
            <a:r>
              <a:rPr lang="es-ES" sz="2000" b="1" dirty="0" smtClean="0">
                <a:latin typeface="Lucida Console" pitchFamily="49" charset="0"/>
              </a:rPr>
              <a:t>: </a:t>
            </a:r>
            <a:r>
              <a:rPr lang="es-ES" sz="2000" b="1" i="1" dirty="0" smtClean="0">
                <a:solidFill>
                  <a:srgbClr val="FF0000"/>
                </a:solidFill>
                <a:latin typeface="Lucida Console" pitchFamily="49" charset="0"/>
              </a:rPr>
              <a:t>prosa poética</a:t>
            </a:r>
          </a:p>
          <a:p>
            <a:pPr>
              <a:buFont typeface="Wingdings" pitchFamily="2" charset="2"/>
              <a:buChar char="q"/>
            </a:pPr>
            <a:r>
              <a:rPr lang="es-ES" b="1" dirty="0" smtClean="0">
                <a:solidFill>
                  <a:srgbClr val="FF0000"/>
                </a:solidFill>
                <a:latin typeface="Lucida Console" pitchFamily="49" charset="0"/>
              </a:rPr>
              <a:t>ELEMENTOS: </a:t>
            </a:r>
          </a:p>
          <a:p>
            <a:pPr lvl="1">
              <a:buFont typeface="Wingdings" pitchFamily="2" charset="2"/>
              <a:buChar char="q"/>
            </a:pPr>
            <a:r>
              <a:rPr lang="es-ES" sz="2000" b="1" dirty="0" smtClean="0">
                <a:solidFill>
                  <a:srgbClr val="FF0000"/>
                </a:solidFill>
                <a:latin typeface="Lucida Console" pitchFamily="49" charset="0"/>
              </a:rPr>
              <a:t>Yo lírico</a:t>
            </a:r>
            <a:r>
              <a:rPr lang="es-ES" sz="2000" b="1" dirty="0" smtClean="0">
                <a:latin typeface="Lucida Console" pitchFamily="49" charset="0"/>
              </a:rPr>
              <a:t>:  es el que transmite sus sentimientos y emociones, la voz que en el poema expresa su mundo interior.</a:t>
            </a:r>
          </a:p>
          <a:p>
            <a:pPr lvl="1">
              <a:buFont typeface="Wingdings" pitchFamily="2" charset="2"/>
              <a:buChar char="q"/>
            </a:pPr>
            <a:r>
              <a:rPr lang="es-ES" sz="2000" b="1" dirty="0" smtClean="0">
                <a:solidFill>
                  <a:srgbClr val="FF0000"/>
                </a:solidFill>
                <a:latin typeface="Lucida Console" pitchFamily="49" charset="0"/>
              </a:rPr>
              <a:t>Objeto lírico </a:t>
            </a:r>
            <a:r>
              <a:rPr lang="es-ES" sz="2000" b="1" dirty="0" smtClean="0">
                <a:latin typeface="Lucida Console" pitchFamily="49" charset="0"/>
              </a:rPr>
              <a:t>: Es la persona, objeto o situación que provoca sentimientos en la voz poética.</a:t>
            </a:r>
          </a:p>
          <a:p>
            <a:pPr lvl="1">
              <a:buFont typeface="Wingdings" pitchFamily="2" charset="2"/>
              <a:buChar char="q"/>
            </a:pPr>
            <a:r>
              <a:rPr lang="es-ES" sz="2000" b="1" dirty="0" smtClean="0">
                <a:solidFill>
                  <a:srgbClr val="FF0000"/>
                </a:solidFill>
                <a:latin typeface="Lucida Console" pitchFamily="49" charset="0"/>
              </a:rPr>
              <a:t>Motivo lírico: </a:t>
            </a:r>
            <a:r>
              <a:rPr lang="es-ES" sz="2000" b="1" dirty="0" smtClean="0">
                <a:latin typeface="Lucida Console" pitchFamily="49" charset="0"/>
              </a:rPr>
              <a:t>Es el tema, el sentimiento predominante de la voz poética.</a:t>
            </a:r>
          </a:p>
          <a:p>
            <a:pPr lvl="1">
              <a:buFont typeface="Wingdings" pitchFamily="2" charset="2"/>
              <a:buChar char="q"/>
            </a:pPr>
            <a:r>
              <a:rPr lang="es-ES" sz="2000" b="1" dirty="0" smtClean="0">
                <a:solidFill>
                  <a:srgbClr val="FF0000"/>
                </a:solidFill>
                <a:latin typeface="Lucida Console" pitchFamily="49" charset="0"/>
              </a:rPr>
              <a:t>Actitud lírica:</a:t>
            </a:r>
            <a:r>
              <a:rPr lang="es-ES" sz="2000" b="1" dirty="0" smtClean="0">
                <a:latin typeface="Lucida Console" pitchFamily="49" charset="0"/>
              </a:rPr>
              <a:t> forma en que se relaciona la voz lírica con los distintos referentes del    poema </a:t>
            </a:r>
          </a:p>
          <a:p>
            <a:pPr lvl="1"/>
            <a:endParaRPr lang="es-ES" sz="2000" b="1" i="1" dirty="0" smtClean="0">
              <a:solidFill>
                <a:srgbClr val="FF0000"/>
              </a:solidFill>
              <a:latin typeface="Lucida Console" pitchFamily="49" charset="0"/>
            </a:endParaRPr>
          </a:p>
          <a:p>
            <a:pPr lvl="1">
              <a:buFont typeface="Wingdings" pitchFamily="2" charset="2"/>
              <a:buChar char="q"/>
            </a:pPr>
            <a:endParaRPr lang="es-ES" sz="2000" b="1" i="1" dirty="0" smtClean="0">
              <a:solidFill>
                <a:srgbClr val="FF0000"/>
              </a:solidFill>
              <a:latin typeface="Lucida Console" pitchFamily="49" charset="0"/>
            </a:endParaRPr>
          </a:p>
          <a:p>
            <a:endParaRPr lang="es-ES" dirty="0"/>
          </a:p>
        </p:txBody>
      </p:sp>
      <p:sp>
        <p:nvSpPr>
          <p:cNvPr id="5" name="4 CuadroTexto"/>
          <p:cNvSpPr txBox="1"/>
          <p:nvPr/>
        </p:nvSpPr>
        <p:spPr>
          <a:xfrm>
            <a:off x="179512" y="0"/>
            <a:ext cx="8640960" cy="707886"/>
          </a:xfrm>
          <a:prstGeom prst="rect">
            <a:avLst/>
          </a:prstGeom>
          <a:noFill/>
        </p:spPr>
        <p:txBody>
          <a:bodyPr wrap="square" rtlCol="0">
            <a:spAutoFit/>
          </a:bodyPr>
          <a:lstStyle/>
          <a:p>
            <a:r>
              <a:rPr lang="es-ES" sz="4000" b="1" spc="300" dirty="0" smtClean="0">
                <a:latin typeface="Lucida Handwriting" pitchFamily="66" charset="0"/>
              </a:rPr>
              <a:t> 1. G</a:t>
            </a:r>
            <a:r>
              <a:rPr lang="es-ES" sz="3200" b="1" spc="300" dirty="0" smtClean="0">
                <a:latin typeface="Lucida Handwriting" pitchFamily="66" charset="0"/>
              </a:rPr>
              <a:t>énero  lírico</a:t>
            </a:r>
            <a:endParaRPr lang="es-ES" sz="3200" b="1" spc="300" dirty="0">
              <a:latin typeface="Lucida Handwriting"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slide(fromRigh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duotone>
              <a:prstClr val="black"/>
              <a:srgbClr val="7030A0">
                <a:tint val="45000"/>
                <a:satMod val="400000"/>
              </a:srgbClr>
            </a:duotone>
          </a:blip>
          <a:stretch>
            <a:fillRect/>
          </a:stretch>
        </p:blipFill>
        <p:spPr bwMode="auto">
          <a:xfrm>
            <a:off x="5436096" y="404664"/>
            <a:ext cx="3707904" cy="6264696"/>
          </a:xfrm>
          <a:prstGeom prst="roundRect">
            <a:avLst/>
          </a:prstGeom>
          <a:noFill/>
          <a:ln w="9525">
            <a:noFill/>
            <a:miter lim="800000"/>
            <a:headEnd/>
            <a:tailEnd/>
          </a:ln>
          <a:scene3d>
            <a:camera prst="orthographicFront"/>
            <a:lightRig rig="threePt" dir="t"/>
          </a:scene3d>
          <a:sp3d contourW="12700">
            <a:bevelT prst="relaxedInset"/>
            <a:contourClr>
              <a:schemeClr val="accent6">
                <a:lumMod val="60000"/>
                <a:lumOff val="40000"/>
              </a:schemeClr>
            </a:contourClr>
          </a:sp3d>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
        <p:nvSpPr>
          <p:cNvPr id="8" name="7 Rectángulo redondeado"/>
          <p:cNvSpPr/>
          <p:nvPr/>
        </p:nvSpPr>
        <p:spPr>
          <a:xfrm>
            <a:off x="0" y="188640"/>
            <a:ext cx="5436096" cy="6552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prst="relaxedInset"/>
          </a:sp3d>
        </p:spPr>
        <p:txBody>
          <a:bodyPr wrap="square">
            <a:spAutoFit/>
          </a:bodyPr>
          <a:lstStyle/>
          <a:p>
            <a:r>
              <a:rPr lang="es-ES" dirty="0" smtClean="0"/>
              <a:t>  </a:t>
            </a:r>
            <a:r>
              <a:rPr lang="es-ES" sz="1700" dirty="0" smtClean="0"/>
              <a:t> </a:t>
            </a:r>
            <a:r>
              <a:rPr lang="es-ES" sz="1700" i="1" dirty="0" smtClean="0"/>
              <a:t> </a:t>
            </a:r>
            <a:r>
              <a:rPr lang="es-ES" sz="1600" i="1" dirty="0" smtClean="0"/>
              <a:t>Toco tu boca, con un dedo toco el borde de tu boca, voy dibujándola como si saliera de mi mano, como si por primera vez tu boca se entreabriera, y me basta cerrar los ojos para deshacerlo todo y recomenzar, hago nacer cada vez la boca que deseo, la boca que mi mano elige y te dibuja en la cara, una boca elegida entre todas, con soberana libertad elegida por mí para dibujarla con mi mano por tu cara, y que por un azar que no busco comprender coincide exactamente con tu boca que sonríe por debajo de la que mi mano te dibuja(…)</a:t>
            </a:r>
          </a:p>
          <a:p>
            <a:r>
              <a:rPr lang="es-ES" sz="1600" i="1" dirty="0" smtClean="0"/>
              <a:t> Entonces mis manos buscan hundirse en tu pelo, acariciar lentamente la profundidad de tu pelo mientras nos besamos como si tuviéramos la boca llena de flores o de peces, de movimientos vivos, de fragancia oscura. Y si nos mordemos el dolor es dulce, y si nos ahogamos en un breve y terrible absorber simultáneo del aliento, esa instantánea muerte es bella. Y hay una sola saliva y un solo sabor a fruta madura, y yo te siento temblar contra mí como una luna en el agua.</a:t>
            </a:r>
          </a:p>
          <a:p>
            <a:r>
              <a:rPr lang="es-ES" sz="1700" i="1" dirty="0" smtClean="0"/>
              <a:t>                                         </a:t>
            </a:r>
            <a:r>
              <a:rPr lang="es-ES" sz="1700" b="1" dirty="0" smtClean="0"/>
              <a:t>Julio Cortázar</a:t>
            </a:r>
          </a:p>
          <a:p>
            <a:r>
              <a:rPr lang="es-ES" dirty="0" smtClean="0"/>
              <a:t/>
            </a:r>
            <a:br>
              <a:rPr lang="es-ES" dirty="0" smtClean="0"/>
            </a:br>
            <a:endParaRPr lang="es-E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
        <p:nvSpPr>
          <p:cNvPr id="3" name="2 CuadroTexto"/>
          <p:cNvSpPr txBox="1"/>
          <p:nvPr/>
        </p:nvSpPr>
        <p:spPr>
          <a:xfrm>
            <a:off x="251520" y="260648"/>
            <a:ext cx="5472608" cy="646331"/>
          </a:xfrm>
          <a:prstGeom prst="rect">
            <a:avLst/>
          </a:prstGeom>
          <a:noFill/>
        </p:spPr>
        <p:txBody>
          <a:bodyPr wrap="square" rtlCol="0">
            <a:spAutoFit/>
          </a:bodyPr>
          <a:lstStyle/>
          <a:p>
            <a:r>
              <a:rPr lang="es-ES" sz="3600" b="1" dirty="0" smtClean="0">
                <a:latin typeface="Lucida Handwriting" pitchFamily="66" charset="0"/>
              </a:rPr>
              <a:t>Actitud   lírica</a:t>
            </a:r>
            <a:r>
              <a:rPr lang="es-ES" sz="2400" b="1" dirty="0" smtClean="0">
                <a:latin typeface="Lucida Handwriting" pitchFamily="66" charset="0"/>
              </a:rPr>
              <a:t> </a:t>
            </a:r>
            <a:endParaRPr lang="es-ES" sz="3600" b="1" dirty="0">
              <a:latin typeface="Lucida Handwriting" pitchFamily="66" charset="0"/>
            </a:endParaRPr>
          </a:p>
        </p:txBody>
      </p:sp>
      <p:sp>
        <p:nvSpPr>
          <p:cNvPr id="4" name="3 CuadroTexto"/>
          <p:cNvSpPr txBox="1"/>
          <p:nvPr/>
        </p:nvSpPr>
        <p:spPr>
          <a:xfrm>
            <a:off x="467544" y="836712"/>
            <a:ext cx="4320480"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sz="2000" b="1" dirty="0" smtClean="0"/>
              <a:t>1º persona-  actitud de canción</a:t>
            </a:r>
            <a:endParaRPr lang="es-ES" sz="2000" b="1" dirty="0"/>
          </a:p>
        </p:txBody>
      </p:sp>
      <p:sp>
        <p:nvSpPr>
          <p:cNvPr id="5" name="4 Rectángulo redondeado"/>
          <p:cNvSpPr/>
          <p:nvPr/>
        </p:nvSpPr>
        <p:spPr>
          <a:xfrm>
            <a:off x="251520" y="1412776"/>
            <a:ext cx="4608512" cy="513964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relaxedInset"/>
          </a:sp3d>
        </p:spPr>
        <p:txBody>
          <a:bodyPr wrap="square">
            <a:spAutoFit/>
          </a:bodyPr>
          <a:lstStyle/>
          <a:p>
            <a:pPr algn="ctr"/>
            <a:r>
              <a:rPr lang="es-ES" dirty="0" smtClean="0"/>
              <a:t>  </a:t>
            </a:r>
            <a:r>
              <a:rPr lang="es-ES" i="1" dirty="0" smtClean="0">
                <a:latin typeface="Lucida Handwriting" pitchFamily="66" charset="0"/>
              </a:rPr>
              <a:t>  </a:t>
            </a:r>
            <a:r>
              <a:rPr lang="es-ES" b="1" i="1" dirty="0" smtClean="0">
                <a:latin typeface="Lucida Handwriting" pitchFamily="66" charset="0"/>
              </a:rPr>
              <a:t>CUMPLEAÑOS</a:t>
            </a:r>
          </a:p>
          <a:p>
            <a:r>
              <a:rPr lang="es-ES" sz="1600" b="1" i="1" dirty="0" smtClean="0">
                <a:latin typeface="Lucida Handwriting" pitchFamily="66" charset="0"/>
              </a:rPr>
              <a:t>Yo lo noto: cómo me voy volviendo </a:t>
            </a:r>
            <a:br>
              <a:rPr lang="es-ES" sz="1600" b="1" i="1" dirty="0" smtClean="0">
                <a:latin typeface="Lucida Handwriting" pitchFamily="66" charset="0"/>
              </a:rPr>
            </a:br>
            <a:r>
              <a:rPr lang="es-ES" sz="1600" b="1" i="1" dirty="0" smtClean="0">
                <a:latin typeface="Lucida Handwriting" pitchFamily="66" charset="0"/>
              </a:rPr>
              <a:t>menos  cierto, confuso, </a:t>
            </a:r>
            <a:br>
              <a:rPr lang="es-ES" sz="1600" b="1" i="1" dirty="0" smtClean="0">
                <a:latin typeface="Lucida Handwriting" pitchFamily="66" charset="0"/>
              </a:rPr>
            </a:br>
            <a:r>
              <a:rPr lang="es-ES" sz="1600" b="1" i="1" dirty="0" smtClean="0">
                <a:latin typeface="Lucida Handwriting" pitchFamily="66" charset="0"/>
              </a:rPr>
              <a:t>disolviéndome en aire </a:t>
            </a:r>
            <a:br>
              <a:rPr lang="es-ES" sz="1600" b="1" i="1" dirty="0" smtClean="0">
                <a:latin typeface="Lucida Handwriting" pitchFamily="66" charset="0"/>
              </a:rPr>
            </a:br>
            <a:r>
              <a:rPr lang="es-ES" sz="1600" b="1" i="1" dirty="0" smtClean="0">
                <a:latin typeface="Lucida Handwriting" pitchFamily="66" charset="0"/>
              </a:rPr>
              <a:t>cotidiano, burdo </a:t>
            </a:r>
            <a:br>
              <a:rPr lang="es-ES" sz="1600" b="1" i="1" dirty="0" smtClean="0">
                <a:latin typeface="Lucida Handwriting" pitchFamily="66" charset="0"/>
              </a:rPr>
            </a:br>
            <a:r>
              <a:rPr lang="es-ES" sz="1600" b="1" i="1" dirty="0" smtClean="0">
                <a:latin typeface="Lucida Handwriting" pitchFamily="66" charset="0"/>
              </a:rPr>
              <a:t>jirón de mí, deshilachado </a:t>
            </a:r>
            <a:br>
              <a:rPr lang="es-ES" sz="1600" b="1" i="1" dirty="0" smtClean="0">
                <a:latin typeface="Lucida Handwriting" pitchFamily="66" charset="0"/>
              </a:rPr>
            </a:br>
            <a:r>
              <a:rPr lang="es-ES" sz="1600" b="1" i="1" dirty="0" smtClean="0">
                <a:latin typeface="Lucida Handwriting" pitchFamily="66" charset="0"/>
              </a:rPr>
              <a:t>y roto por los puños. </a:t>
            </a:r>
          </a:p>
          <a:p>
            <a:endParaRPr lang="es-ES" sz="1600" b="1" i="1" dirty="0" smtClean="0">
              <a:latin typeface="Lucida Handwriting" pitchFamily="66" charset="0"/>
            </a:endParaRPr>
          </a:p>
          <a:p>
            <a:r>
              <a:rPr lang="es-ES" sz="1600" b="1" i="1" dirty="0" smtClean="0">
                <a:latin typeface="Lucida Handwriting" pitchFamily="66" charset="0"/>
              </a:rPr>
              <a:t>Yo comprendo: he vivido </a:t>
            </a:r>
            <a:br>
              <a:rPr lang="es-ES" sz="1600" b="1" i="1" dirty="0" smtClean="0">
                <a:latin typeface="Lucida Handwriting" pitchFamily="66" charset="0"/>
              </a:rPr>
            </a:br>
            <a:r>
              <a:rPr lang="es-ES" sz="1600" b="1" i="1" dirty="0" smtClean="0">
                <a:latin typeface="Lucida Handwriting" pitchFamily="66" charset="0"/>
              </a:rPr>
              <a:t>un año más, y eso es muy duro. </a:t>
            </a:r>
            <a:br>
              <a:rPr lang="es-ES" sz="1600" b="1" i="1" dirty="0" smtClean="0">
                <a:latin typeface="Lucida Handwriting" pitchFamily="66" charset="0"/>
              </a:rPr>
            </a:br>
            <a:r>
              <a:rPr lang="es-ES" sz="1600" b="1" i="1" dirty="0" smtClean="0">
                <a:latin typeface="Lucida Handwriting" pitchFamily="66" charset="0"/>
              </a:rPr>
              <a:t>¡Mover el corazón todos los días </a:t>
            </a:r>
            <a:br>
              <a:rPr lang="es-ES" sz="1600" b="1" i="1" dirty="0" smtClean="0">
                <a:latin typeface="Lucida Handwriting" pitchFamily="66" charset="0"/>
              </a:rPr>
            </a:br>
            <a:r>
              <a:rPr lang="es-ES" sz="1600" b="1" i="1" dirty="0" smtClean="0">
                <a:latin typeface="Lucida Handwriting" pitchFamily="66" charset="0"/>
              </a:rPr>
              <a:t>casi cien veces por minuto! </a:t>
            </a:r>
          </a:p>
          <a:p>
            <a:endParaRPr lang="es-ES" sz="1600" b="1" i="1" dirty="0" smtClean="0">
              <a:latin typeface="Lucida Handwriting" pitchFamily="66" charset="0"/>
            </a:endParaRPr>
          </a:p>
          <a:p>
            <a:r>
              <a:rPr lang="es-ES" sz="1600" b="1" i="1" dirty="0" smtClean="0">
                <a:latin typeface="Lucida Handwriting" pitchFamily="66" charset="0"/>
              </a:rPr>
              <a:t>Para vivir un año es necesario </a:t>
            </a:r>
            <a:br>
              <a:rPr lang="es-ES" sz="1600" b="1" i="1" dirty="0" smtClean="0">
                <a:latin typeface="Lucida Handwriting" pitchFamily="66" charset="0"/>
              </a:rPr>
            </a:br>
            <a:r>
              <a:rPr lang="es-ES" sz="1600" b="1" i="1" dirty="0" smtClean="0">
                <a:latin typeface="Lucida Handwriting" pitchFamily="66" charset="0"/>
              </a:rPr>
              <a:t>morirse muchas veces mucho.</a:t>
            </a:r>
          </a:p>
          <a:p>
            <a:r>
              <a:rPr lang="es-ES" sz="1600" b="1" i="1" dirty="0" smtClean="0">
                <a:latin typeface="Lucida Handwriting" pitchFamily="66" charset="0"/>
              </a:rPr>
              <a:t>                </a:t>
            </a:r>
          </a:p>
          <a:p>
            <a:r>
              <a:rPr lang="es-ES" sz="1600" b="1" i="1" dirty="0" smtClean="0">
                <a:latin typeface="Lucida Handwriting" pitchFamily="66" charset="0"/>
              </a:rPr>
              <a:t>  Ángel    González</a:t>
            </a:r>
          </a:p>
          <a:p>
            <a:endParaRPr lang="es-ES" sz="1600" b="1" i="1" dirty="0">
              <a:latin typeface="Lucida Handwriting" pitchFamily="66" charset="0"/>
            </a:endParaRPr>
          </a:p>
        </p:txBody>
      </p:sp>
      <p:pic>
        <p:nvPicPr>
          <p:cNvPr id="21506" name="Picture 2" descr="http://1.bp.blogspot.com/-j89Joq6ZRTI/TeOKjMSLjVI/AAAAAAAABd4/vTCUVz-FcjU/s1600/melancolia.jpg"/>
          <p:cNvPicPr>
            <a:picLocks noChangeAspect="1" noChangeArrowheads="1"/>
          </p:cNvPicPr>
          <p:nvPr/>
        </p:nvPicPr>
        <p:blipFill>
          <a:blip r:embed="rId3" cstate="print"/>
          <a:srcRect/>
          <a:stretch>
            <a:fillRect/>
          </a:stretch>
        </p:blipFill>
        <p:spPr bwMode="auto">
          <a:xfrm>
            <a:off x="5076056" y="764704"/>
            <a:ext cx="3861817" cy="5760640"/>
          </a:xfrm>
          <a:prstGeom prst="roundRect">
            <a:avLst/>
          </a:prstGeom>
          <a:noFill/>
          <a:scene3d>
            <a:camera prst="orthographicFront"/>
            <a:lightRig rig="threePt" dir="t"/>
          </a:scene3d>
          <a:sp3d>
            <a:bevelT w="152400" h="50800" prst="softRound"/>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lide(from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strVal val="#ppt_w*0.70"/>
                                          </p:val>
                                        </p:tav>
                                        <p:tav tm="100000">
                                          <p:val>
                                            <p:strVal val="#ppt_w"/>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animEffect transition="in" filter="fade">
                                      <p:cBhvr>
                                        <p:cTn id="21" dur="2000"/>
                                        <p:tgtEl>
                                          <p:spTgt spid="5"/>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p:cTn id="25" dur="2000" fill="hold"/>
                                        <p:tgtEl>
                                          <p:spTgt spid="21506"/>
                                        </p:tgtEl>
                                        <p:attrNameLst>
                                          <p:attrName>ppt_w</p:attrName>
                                        </p:attrNameLst>
                                      </p:cBhvr>
                                      <p:tavLst>
                                        <p:tav tm="0">
                                          <p:val>
                                            <p:fltVal val="0"/>
                                          </p:val>
                                        </p:tav>
                                        <p:tav tm="100000">
                                          <p:val>
                                            <p:strVal val="#ppt_w"/>
                                          </p:val>
                                        </p:tav>
                                      </p:tavLst>
                                    </p:anim>
                                    <p:anim calcmode="lin" valueType="num">
                                      <p:cBhvr>
                                        <p:cTn id="26" dur="2000" fill="hold"/>
                                        <p:tgtEl>
                                          <p:spTgt spid="21506"/>
                                        </p:tgtEl>
                                        <p:attrNameLst>
                                          <p:attrName>ppt_h</p:attrName>
                                        </p:attrNameLst>
                                      </p:cBhvr>
                                      <p:tavLst>
                                        <p:tav tm="0">
                                          <p:val>
                                            <p:fltVal val="0"/>
                                          </p:val>
                                        </p:tav>
                                        <p:tav tm="100000">
                                          <p:val>
                                            <p:strVal val="#ppt_h"/>
                                          </p:val>
                                        </p:tav>
                                      </p:tavLst>
                                    </p:anim>
                                    <p:animEffect transition="in" filter="fade">
                                      <p:cBhvr>
                                        <p:cTn id="2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
        <p:nvSpPr>
          <p:cNvPr id="4" name="3 CuadroTexto"/>
          <p:cNvSpPr txBox="1"/>
          <p:nvPr/>
        </p:nvSpPr>
        <p:spPr>
          <a:xfrm>
            <a:off x="179512" y="188640"/>
            <a:ext cx="8784976" cy="38472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sz="1600" b="1" u="sng" dirty="0" smtClean="0"/>
              <a:t>ACTITUD APELATIVA: </a:t>
            </a:r>
            <a:r>
              <a:rPr lang="es-ES" sz="1600" b="1" dirty="0" smtClean="0"/>
              <a:t>El poeta se dirige a un “tú” con el que dialoga,  al que interroga</a:t>
            </a:r>
            <a:r>
              <a:rPr lang="es-ES" sz="1900" b="1" dirty="0" smtClean="0"/>
              <a:t>:</a:t>
            </a:r>
            <a:endParaRPr lang="es-ES" sz="1900" b="1" u="sng" dirty="0"/>
          </a:p>
        </p:txBody>
      </p:sp>
      <p:sp>
        <p:nvSpPr>
          <p:cNvPr id="235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323528" y="764704"/>
            <a:ext cx="8568952" cy="58680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scene3d>
            <a:camera prst="orthographicFront"/>
            <a:lightRig rig="threePt" dir="t"/>
          </a:scene3d>
          <a:sp3d>
            <a:bevelT w="114300" prst="artDeco"/>
          </a:sp3d>
        </p:spPr>
        <p:txBody>
          <a:bodyPr wrap="square">
            <a:spAutoFit/>
          </a:bodyPr>
          <a:lstStyle/>
          <a:p>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todo es confuso.</a:t>
            </a:r>
          </a:p>
          <a:p>
            <a:r>
              <a:rPr lang="es-ES" b="1" spc="300" dirty="0" smtClean="0">
                <a:latin typeface="Lucida Handwriting" pitchFamily="66" charset="0"/>
              </a:rPr>
              <a:t/>
            </a:r>
            <a:br>
              <a:rPr lang="es-ES" b="1" spc="300" dirty="0" smtClean="0">
                <a:latin typeface="Lucida Handwriting" pitchFamily="66" charset="0"/>
              </a:rPr>
            </a:br>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todo es futuro</a:t>
            </a:r>
            <a:br>
              <a:rPr lang="es-ES" b="1" spc="300" dirty="0" smtClean="0">
                <a:latin typeface="Lucida Handwriting" pitchFamily="66" charset="0"/>
              </a:rPr>
            </a:br>
            <a:r>
              <a:rPr lang="es-ES" b="1" spc="300" dirty="0" smtClean="0">
                <a:latin typeface="Lucida Handwriting" pitchFamily="66" charset="0"/>
              </a:rPr>
              <a:t>fugaz, pasado</a:t>
            </a:r>
            <a:br>
              <a:rPr lang="es-ES" b="1" spc="300" dirty="0" smtClean="0">
                <a:latin typeface="Lucida Handwriting" pitchFamily="66" charset="0"/>
              </a:rPr>
            </a:br>
            <a:r>
              <a:rPr lang="es-ES" b="1" spc="300" dirty="0" smtClean="0">
                <a:latin typeface="Lucida Handwriting" pitchFamily="66" charset="0"/>
              </a:rPr>
              <a:t>baldío, turbio.</a:t>
            </a:r>
          </a:p>
          <a:p>
            <a:r>
              <a:rPr lang="es-ES" b="1" spc="300" dirty="0" smtClean="0">
                <a:latin typeface="Lucida Handwriting" pitchFamily="66" charset="0"/>
              </a:rPr>
              <a:t/>
            </a:r>
            <a:br>
              <a:rPr lang="es-ES" b="1" spc="300" dirty="0" smtClean="0">
                <a:latin typeface="Lucida Handwriting" pitchFamily="66" charset="0"/>
              </a:rPr>
            </a:br>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todo es oculto,</a:t>
            </a:r>
            <a:br>
              <a:rPr lang="es-ES" b="1" spc="300" dirty="0" smtClean="0">
                <a:latin typeface="Lucida Handwriting" pitchFamily="66" charset="0"/>
              </a:rPr>
            </a:br>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todo inseguro,</a:t>
            </a:r>
            <a:br>
              <a:rPr lang="es-ES" b="1" spc="300" dirty="0" smtClean="0">
                <a:latin typeface="Lucida Handwriting" pitchFamily="66" charset="0"/>
              </a:rPr>
            </a:br>
            <a:r>
              <a:rPr lang="es-ES" b="1" spc="300" dirty="0" smtClean="0">
                <a:latin typeface="Lucida Handwriting" pitchFamily="66" charset="0"/>
              </a:rPr>
              <a:t>todo es postrero</a:t>
            </a:r>
            <a:br>
              <a:rPr lang="es-ES" b="1" spc="300" dirty="0" smtClean="0">
                <a:latin typeface="Lucida Handwriting" pitchFamily="66" charset="0"/>
              </a:rPr>
            </a:br>
            <a:r>
              <a:rPr lang="es-ES" b="1" spc="300" dirty="0" smtClean="0">
                <a:latin typeface="Lucida Handwriting" pitchFamily="66" charset="0"/>
              </a:rPr>
              <a:t>polvo sin mundo.</a:t>
            </a:r>
          </a:p>
          <a:p>
            <a:r>
              <a:rPr lang="es-ES" b="1" spc="300" dirty="0" smtClean="0">
                <a:latin typeface="Lucida Handwriting" pitchFamily="66" charset="0"/>
              </a:rPr>
              <a:t/>
            </a:r>
            <a:br>
              <a:rPr lang="es-ES" b="1" spc="300" dirty="0" smtClean="0">
                <a:latin typeface="Lucida Handwriting" pitchFamily="66" charset="0"/>
              </a:rPr>
            </a:br>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todo es oscuro,</a:t>
            </a:r>
            <a:br>
              <a:rPr lang="es-ES" b="1" spc="300" dirty="0" smtClean="0">
                <a:latin typeface="Lucida Handwriting" pitchFamily="66" charset="0"/>
              </a:rPr>
            </a:br>
            <a:r>
              <a:rPr lang="es-ES" b="1" spc="300" dirty="0" smtClean="0">
                <a:latin typeface="Lucida Handwriting" pitchFamily="66" charset="0"/>
              </a:rPr>
              <a:t>menos tu vientre</a:t>
            </a:r>
            <a:br>
              <a:rPr lang="es-ES" b="1" spc="300" dirty="0" smtClean="0">
                <a:latin typeface="Lucida Handwriting" pitchFamily="66" charset="0"/>
              </a:rPr>
            </a:br>
            <a:r>
              <a:rPr lang="es-ES" b="1" spc="300" dirty="0" smtClean="0">
                <a:latin typeface="Lucida Handwriting" pitchFamily="66" charset="0"/>
              </a:rPr>
              <a:t>claro y profundo</a:t>
            </a:r>
            <a:r>
              <a:rPr lang="es-ES" dirty="0" smtClean="0"/>
              <a:t>.</a:t>
            </a:r>
          </a:p>
          <a:p>
            <a:r>
              <a:rPr lang="es-ES" dirty="0" smtClean="0"/>
              <a:t>                                          </a:t>
            </a:r>
            <a:r>
              <a:rPr lang="es-ES" b="1" dirty="0" smtClean="0">
                <a:latin typeface="Lucida Handwriting" pitchFamily="66" charset="0"/>
              </a:rPr>
              <a:t>  Miguel Hernández</a:t>
            </a:r>
            <a:endParaRPr lang="es-ES" b="1" dirty="0">
              <a:latin typeface="Lucida Handwriting" pitchFamily="66" charset="0"/>
            </a:endParaRPr>
          </a:p>
        </p:txBody>
      </p:sp>
      <p:pic>
        <p:nvPicPr>
          <p:cNvPr id="23559" name="Picture 7" descr="http://4.bp.blogspot.com/_2TSgEPNt3Xk/Sw3HQoIeqLI/AAAAAAAAB-g/bLEk3t9AUts/s320/Gustav+Klimt+-+Bewegtes+Wasser+sfondo+.jpg"/>
          <p:cNvPicPr>
            <a:picLocks noChangeAspect="1" noChangeArrowheads="1"/>
          </p:cNvPicPr>
          <p:nvPr/>
        </p:nvPicPr>
        <p:blipFill>
          <a:blip r:embed="rId3" cstate="print"/>
          <a:srcRect/>
          <a:stretch>
            <a:fillRect/>
          </a:stretch>
        </p:blipFill>
        <p:spPr bwMode="auto">
          <a:xfrm>
            <a:off x="4211960" y="908720"/>
            <a:ext cx="4320480" cy="5112568"/>
          </a:xfrm>
          <a:prstGeom prst="roundRect">
            <a:avLst/>
          </a:prstGeom>
          <a:noFill/>
          <a:scene3d>
            <a:camera prst="orthographicFront"/>
            <a:lightRig rig="threePt" dir="t"/>
          </a:scene3d>
          <a:sp3d>
            <a:bevelT w="114300" prst="artDeco"/>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lide(fromRigh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7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Effect transition="in" filter="fade">
                                      <p:cBhvr>
                                        <p:cTn id="14" dur="2000"/>
                                        <p:tgtEl>
                                          <p:spTgt spid="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3559"/>
                                        </p:tgtEl>
                                        <p:attrNameLst>
                                          <p:attrName>style.visibility</p:attrName>
                                        </p:attrNameLst>
                                      </p:cBhvr>
                                      <p:to>
                                        <p:strVal val="visible"/>
                                      </p:to>
                                    </p:set>
                                    <p:animEffect transition="in" filter="fade">
                                      <p:cBhvr>
                                        <p:cTn id="18"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2635</TotalTime>
  <Words>5002</Words>
  <Application>Microsoft Office PowerPoint</Application>
  <PresentationFormat>Presentación en pantalla (4:3)</PresentationFormat>
  <Paragraphs>575</Paragraphs>
  <Slides>47</Slides>
  <Notes>44</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Concurrencia</vt:lpstr>
      <vt:lpstr>Los textos literarios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María Dolores</dc:creator>
  <cp:lastModifiedBy>Mª Dolores</cp:lastModifiedBy>
  <cp:revision>263</cp:revision>
  <dcterms:created xsi:type="dcterms:W3CDTF">2012-03-24T22:22:29Z</dcterms:created>
  <dcterms:modified xsi:type="dcterms:W3CDTF">2013-11-17T12:16:43Z</dcterms:modified>
</cp:coreProperties>
</file>