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  <p:sldMasterId id="2147483948" r:id="rId3"/>
  </p:sldMasterIdLst>
  <p:notesMasterIdLst>
    <p:notesMasterId r:id="rId16"/>
  </p:notesMasterIdLst>
  <p:sldIdLst>
    <p:sldId id="256" r:id="rId4"/>
    <p:sldId id="258" r:id="rId5"/>
    <p:sldId id="260" r:id="rId6"/>
    <p:sldId id="261" r:id="rId7"/>
    <p:sldId id="263" r:id="rId8"/>
    <p:sldId id="265" r:id="rId9"/>
    <p:sldId id="266" r:id="rId10"/>
    <p:sldId id="267" r:id="rId11"/>
    <p:sldId id="271" r:id="rId12"/>
    <p:sldId id="274" r:id="rId13"/>
    <p:sldId id="273" r:id="rId14"/>
    <p:sldId id="268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D7F20-02BD-4100-B091-252ED5B55739}" type="datetimeFigureOut">
              <a:rPr lang="es-ES" smtClean="0"/>
              <a:t>05/06/2017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E50A9-4A84-46DA-B2BF-C2AD124BC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98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B09A-8699-4389-8977-37B03AB1A34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41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B09A-8699-4389-8977-37B03AB1A346}" type="slidenum">
              <a:rPr lang="es-ES" smtClean="0">
                <a:solidFill>
                  <a:prstClr val="black"/>
                </a:solidFill>
              </a:rPr>
              <a:pPr/>
              <a:t>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3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B09A-8699-4389-8977-37B03AB1A346}" type="slidenum">
              <a:rPr lang="es-ES" smtClean="0">
                <a:solidFill>
                  <a:prstClr val="black"/>
                </a:solidFill>
              </a:rPr>
              <a:pPr/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B09A-8699-4389-8977-37B03AB1A346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75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44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4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0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5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79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2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4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1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4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22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94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7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8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40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89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76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57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8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84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5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7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394724-DF29-42AD-B1AA-11ECCE2340D0}" type="datetimeFigureOut">
              <a:rPr lang="es-ES" smtClean="0"/>
              <a:pPr/>
              <a:t>05/06/2017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F66341-B505-441A-9327-746BBB926704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4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4724-DF29-42AD-B1AA-11ECCE2340D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66341-B505-441A-9327-746BBB9267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4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6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11" Type="http://schemas.openxmlformats.org/officeDocument/2006/relationships/image" Target="../media/image11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3.jpeg"/><Relationship Id="rId4" Type="http://schemas.openxmlformats.org/officeDocument/2006/relationships/image" Target="../media/image68.png"/><Relationship Id="rId9" Type="http://schemas.openxmlformats.org/officeDocument/2006/relationships/image" Target="../media/image43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82.jpeg"/><Relationship Id="rId5" Type="http://schemas.openxmlformats.org/officeDocument/2006/relationships/image" Target="../media/image3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43.pn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43.pn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jpeg"/><Relationship Id="rId5" Type="http://schemas.openxmlformats.org/officeDocument/2006/relationships/image" Target="../media/image3.jpeg"/><Relationship Id="rId10" Type="http://schemas.openxmlformats.org/officeDocument/2006/relationships/image" Target="../media/image92.jpeg"/><Relationship Id="rId4" Type="http://schemas.openxmlformats.org/officeDocument/2006/relationships/image" Target="../media/image2.png"/><Relationship Id="rId9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12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1.jpeg"/><Relationship Id="rId4" Type="http://schemas.openxmlformats.org/officeDocument/2006/relationships/image" Target="../media/image3.jpe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11.pn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58.jpeg"/><Relationship Id="rId5" Type="http://schemas.openxmlformats.org/officeDocument/2006/relationships/image" Target="../media/image2.png"/><Relationship Id="rId10" Type="http://schemas.openxmlformats.org/officeDocument/2006/relationships/image" Target="../media/image57.jpe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5.jpeg"/><Relationship Id="rId5" Type="http://schemas.openxmlformats.org/officeDocument/2006/relationships/image" Target="../media/image3.jpeg"/><Relationship Id="rId10" Type="http://schemas.openxmlformats.org/officeDocument/2006/relationships/image" Target="../media/image64.jpeg"/><Relationship Id="rId4" Type="http://schemas.openxmlformats.org/officeDocument/2006/relationships/image" Target="../media/image43.pn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7008" y="1142983"/>
            <a:ext cx="4786346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5" name="34 Grupo"/>
          <p:cNvGrpSpPr/>
          <p:nvPr/>
        </p:nvGrpSpPr>
        <p:grpSpPr>
          <a:xfrm>
            <a:off x="928662" y="2500306"/>
            <a:ext cx="7858180" cy="3790965"/>
            <a:chOff x="857224" y="2857496"/>
            <a:chExt cx="7801016" cy="3790965"/>
          </a:xfrm>
        </p:grpSpPr>
        <p:grpSp>
          <p:nvGrpSpPr>
            <p:cNvPr id="34" name="33 Grupo"/>
            <p:cNvGrpSpPr/>
            <p:nvPr/>
          </p:nvGrpSpPr>
          <p:grpSpPr>
            <a:xfrm>
              <a:off x="857224" y="2857496"/>
              <a:ext cx="7748628" cy="1428760"/>
              <a:chOff x="857224" y="2857496"/>
              <a:chExt cx="7748628" cy="1428760"/>
            </a:xfrm>
          </p:grpSpPr>
          <p:pic>
            <p:nvPicPr>
              <p:cNvPr id="5" name="4 Imagen" descr="F:\PROYECTO EUROPEO\VIAJE RUMANÍA\04 WATER EXPERIMENTS\02 PHOTOS WATER EXPERIMENTS\01 ARCHIMEDES IS BACK\01 MATERIALS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224" y="2928935"/>
                <a:ext cx="1962150" cy="132549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0" name="9 Imagen" descr="F:\PROYECTO EUROPEO\VIAJE RUMANÍA\04 WATER EXPERIMENTS\02 PHOTOS WATER EXPERIMENTS\01 ARCHIMEDES IS BACK\02 MARK THE LEVEL OF WATER.jpg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744" y="2928934"/>
                <a:ext cx="2000264" cy="135732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1" name="10 Imagen" descr="F:\PROYECTO EUROPEO\VIAJE RUMANÍA\04 WATER EXPERIMENTS\02 PHOTOS WATER EXPERIMENTS\01 ARCHIMEDES IS BACK\03 FILL WITH WATER.jp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5140" y="2857496"/>
                <a:ext cx="1890712" cy="14287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pic>
          <p:nvPicPr>
            <p:cNvPr id="12" name="11 Imagen" descr="F:\PROYECTO EUROPEO\VIAJE RUMANÍA\04 WATER EXPERIMENTS\02 PHOTOS WATER EXPERIMENTS\01 ARCHIMEDES IS BACK\04 PUT  THE OBJECT IN THE JUG GENTLY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5286388"/>
              <a:ext cx="1819275" cy="13382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3" name="12 Imagen" descr="F:\PROYECTO EUROPEO\VIAJE RUMANÍA\04 WATER EXPERIMENTS\02 PHOTOS WATER EXPERIMENTS\01 ARCHIMEDES IS BACK\05 MARK THE DISPLACEMENT OF WATER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82" y="5282004"/>
              <a:ext cx="2009775" cy="1366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4" name="13 Imagen" descr="F:\PROYECTO EUROPEO\VIAJE RUMANÍA\04 WATER EXPERIMENTS\02 PHOTOS WATER EXPERIMENTS\01 ARCHIMEDES IS BACK\06  REGISTER THE LEVEL OF WATER BEFORE AND AFTER PUTTING THE OBJECT IN THE JUG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40" y="5282004"/>
              <a:ext cx="1943100" cy="1366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15" name="14 CuadroTexto"/>
          <p:cNvSpPr txBox="1"/>
          <p:nvPr/>
        </p:nvSpPr>
        <p:spPr>
          <a:xfrm>
            <a:off x="1000100" y="192880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1.   </a:t>
            </a:r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</a:rPr>
              <a:t>Materials</a:t>
            </a:r>
            <a:endParaRPr lang="es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429389" y="4357694"/>
            <a:ext cx="271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6.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Calculate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volumen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14348" y="435769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</a:rPr>
              <a:t>Put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objects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in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3500430" y="4357694"/>
            <a:ext cx="269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5. 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Mark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displacement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  <a:p>
            <a:endParaRPr lang="es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643702" y="192880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  </a:t>
            </a:r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</a:rPr>
              <a:t>Fill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jug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400000">
            <a:off x="-2197485" y="3697659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36 CuadroTexto"/>
          <p:cNvSpPr txBox="1"/>
          <p:nvPr/>
        </p:nvSpPr>
        <p:spPr>
          <a:xfrm>
            <a:off x="3643306" y="192880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Mark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water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level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  <a:p>
            <a:endParaRPr lang="es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65905">
            <a:off x="469976" y="5310506"/>
            <a:ext cx="861135" cy="876376"/>
          </a:xfrm>
          <a:prstGeom prst="rect">
            <a:avLst/>
          </a:prstGeom>
        </p:spPr>
      </p:pic>
      <p:pic>
        <p:nvPicPr>
          <p:cNvPr id="3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4562">
            <a:off x="5509369" y="5802007"/>
            <a:ext cx="800169" cy="845893"/>
          </a:xfrm>
          <a:prstGeom prst="rect">
            <a:avLst/>
          </a:prstGeom>
        </p:spPr>
      </p:pic>
      <p:pic>
        <p:nvPicPr>
          <p:cNvPr id="4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91318">
            <a:off x="7076841" y="5794735"/>
            <a:ext cx="800169" cy="861135"/>
          </a:xfrm>
          <a:prstGeom prst="rect">
            <a:avLst/>
          </a:prstGeom>
        </p:spPr>
      </p:pic>
      <p:pic>
        <p:nvPicPr>
          <p:cNvPr id="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26501">
            <a:off x="8160859" y="3010086"/>
            <a:ext cx="800169" cy="952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986" y="3514783"/>
            <a:ext cx="830652" cy="784928"/>
          </a:xfrm>
          <a:prstGeom prst="rect">
            <a:avLst/>
          </a:prstGeom>
        </p:spPr>
      </p:pic>
      <p:pic>
        <p:nvPicPr>
          <p:cNvPr id="7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351" y="3328792"/>
            <a:ext cx="922100" cy="83065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067" y="1026296"/>
            <a:ext cx="72771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2.jpg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400000">
            <a:off x="-2197485" y="3769097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1357290" y="107154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HUMAN BODY EXPERIMENT : JOINTED HAND</a:t>
            </a:r>
            <a:endParaRPr lang="es-ES" sz="2400" dirty="0"/>
          </a:p>
        </p:txBody>
      </p:sp>
      <p:pic>
        <p:nvPicPr>
          <p:cNvPr id="14" name="Imagen 26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7221" r="39361" b="21148"/>
          <a:stretch/>
        </p:blipFill>
        <p:spPr bwMode="auto">
          <a:xfrm>
            <a:off x="937828" y="2956185"/>
            <a:ext cx="2051641" cy="123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27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15934" r="33926" b="20879"/>
          <a:stretch/>
        </p:blipFill>
        <p:spPr bwMode="auto">
          <a:xfrm>
            <a:off x="3764348" y="2343208"/>
            <a:ext cx="1924699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28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23301" r="34772" b="29612"/>
          <a:stretch/>
        </p:blipFill>
        <p:spPr bwMode="auto">
          <a:xfrm>
            <a:off x="6124286" y="2838862"/>
            <a:ext cx="2133600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29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17463" r="38546" b="21741"/>
          <a:stretch/>
        </p:blipFill>
        <p:spPr bwMode="auto">
          <a:xfrm>
            <a:off x="6421661" y="4846804"/>
            <a:ext cx="2110532" cy="1085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30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15407" r="36133" b="20846"/>
          <a:stretch/>
        </p:blipFill>
        <p:spPr bwMode="auto">
          <a:xfrm>
            <a:off x="3693874" y="5305137"/>
            <a:ext cx="1914525" cy="113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31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7221" r="45136" b="21148"/>
          <a:stretch/>
        </p:blipFill>
        <p:spPr bwMode="auto">
          <a:xfrm>
            <a:off x="1218258" y="5211990"/>
            <a:ext cx="2061691" cy="1126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uadroTexto 8"/>
          <p:cNvSpPr txBox="1"/>
          <p:nvPr/>
        </p:nvSpPr>
        <p:spPr>
          <a:xfrm>
            <a:off x="1032772" y="2036694"/>
            <a:ext cx="2432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1 </a:t>
            </a:r>
            <a:r>
              <a:rPr lang="tr-TR" sz="1400" dirty="0" smtClean="0"/>
              <a:t>Stick </a:t>
            </a:r>
            <a:r>
              <a:rPr lang="tr-TR" sz="1400" dirty="0"/>
              <a:t>with sellotape the straws and mark the joints of each finger. </a:t>
            </a:r>
            <a:endParaRPr lang="es-ES" sz="1400" dirty="0"/>
          </a:p>
        </p:txBody>
      </p:sp>
      <p:sp>
        <p:nvSpPr>
          <p:cNvPr id="21" name="Rectángulo 9"/>
          <p:cNvSpPr/>
          <p:nvPr/>
        </p:nvSpPr>
        <p:spPr>
          <a:xfrm>
            <a:off x="3622084" y="1878569"/>
            <a:ext cx="2236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Trim</a:t>
            </a:r>
            <a:r>
              <a:rPr lang="tr-TR" sz="1400" dirty="0" smtClean="0">
                <a:ea typeface="Calibri" panose="020F0502020204030204" pitchFamily="34" charset="0"/>
              </a:rPr>
              <a:t> </a:t>
            </a:r>
            <a:r>
              <a:rPr lang="tr-TR" sz="1400" dirty="0">
                <a:ea typeface="Calibri" panose="020F0502020204030204" pitchFamily="34" charset="0"/>
              </a:rPr>
              <a:t>the edges of the straw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dirty="0"/>
          </a:p>
        </p:txBody>
      </p:sp>
      <p:sp>
        <p:nvSpPr>
          <p:cNvPr id="22" name="Rectángulo 10"/>
          <p:cNvSpPr/>
          <p:nvPr/>
        </p:nvSpPr>
        <p:spPr>
          <a:xfrm>
            <a:off x="6097647" y="2156150"/>
            <a:ext cx="2177160" cy="61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a typeface="Calibri" panose="020F0502020204030204" pitchFamily="34" charset="0"/>
                <a:cs typeface="Times New Roman" panose="02020603050405020304" pitchFamily="18" charset="0"/>
              </a:rPr>
              <a:t>Press, fold and cut diagonaly the marks</a:t>
            </a:r>
            <a:endParaRPr lang="es-E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11"/>
          <p:cNvSpPr/>
          <p:nvPr/>
        </p:nvSpPr>
        <p:spPr>
          <a:xfrm>
            <a:off x="6054746" y="4159444"/>
            <a:ext cx="269237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a typeface="Calibri" panose="020F0502020204030204" pitchFamily="34" charset="0"/>
                <a:cs typeface="Times New Roman" panose="02020603050405020304" pitchFamily="18" charset="0"/>
              </a:rPr>
              <a:t>Put scissors through the end of each straw and make a little cut</a:t>
            </a:r>
            <a:endParaRPr lang="es-E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12"/>
          <p:cNvSpPr/>
          <p:nvPr/>
        </p:nvSpPr>
        <p:spPr>
          <a:xfrm>
            <a:off x="3663301" y="4492151"/>
            <a:ext cx="22831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smtClean="0">
                <a:ea typeface="Calibri" panose="020F0502020204030204" pitchFamily="34" charset="0"/>
              </a:rPr>
              <a:t> </a:t>
            </a:r>
            <a:r>
              <a:rPr lang="tr-TR" sz="1400" dirty="0">
                <a:ea typeface="Calibri" panose="020F0502020204030204" pitchFamily="34" charset="0"/>
              </a:rPr>
              <a:t>Pass the string through each straw, make a knot at the top and put sellotape</a:t>
            </a:r>
            <a:endParaRPr lang="es-ES" sz="1400" dirty="0"/>
          </a:p>
        </p:txBody>
      </p:sp>
      <p:sp>
        <p:nvSpPr>
          <p:cNvPr id="25" name="Rectángulo 2"/>
          <p:cNvSpPr/>
          <p:nvPr/>
        </p:nvSpPr>
        <p:spPr>
          <a:xfrm>
            <a:off x="1042349" y="4324134"/>
            <a:ext cx="2238335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a typeface="Calibri" panose="020F0502020204030204" pitchFamily="34" charset="0"/>
                <a:cs typeface="Times New Roman" panose="02020603050405020304" pitchFamily="18" charset="0"/>
              </a:rPr>
              <a:t>Pull the strings and see how the joints bend and the hand picks small objects.</a:t>
            </a:r>
            <a:endParaRPr lang="es-E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4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000108"/>
            <a:ext cx="72771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2197485" y="3769097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1357290" y="107154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HUMAN BODY EXPERIMENT : DIGESTIVE SYSTEM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-2850182" y="3929066"/>
            <a:ext cx="285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</a:rPr>
              <a:t>.</a:t>
            </a:r>
            <a:endParaRPr lang="es-ES" dirty="0">
              <a:solidFill>
                <a:prstClr val="black"/>
              </a:solidFill>
            </a:endParaRPr>
          </a:p>
        </p:txBody>
      </p:sp>
      <p:grpSp>
        <p:nvGrpSpPr>
          <p:cNvPr id="59" name="58 Grupo"/>
          <p:cNvGrpSpPr/>
          <p:nvPr/>
        </p:nvGrpSpPr>
        <p:grpSpPr>
          <a:xfrm>
            <a:off x="2714612" y="1785926"/>
            <a:ext cx="3071834" cy="1428760"/>
            <a:chOff x="3071801" y="1785926"/>
            <a:chExt cx="2928959" cy="1285884"/>
          </a:xfrm>
          <a:solidFill>
            <a:srgbClr val="FFFF00"/>
          </a:solidFill>
        </p:grpSpPr>
        <p:pic>
          <p:nvPicPr>
            <p:cNvPr id="1028" name="Picture 4" descr="C:\Users\Casa\Downloads\03 Squish the foo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1801" y="1785926"/>
              <a:ext cx="1421239" cy="1285884"/>
            </a:xfrm>
            <a:prstGeom prst="flowChartAlternateProcess">
              <a:avLst/>
            </a:prstGeom>
            <a:grpFill/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9" name="Picture 5" descr="C:\Users\Casa\Downloads\04Food in the stomach is a past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1785926"/>
              <a:ext cx="1428760" cy="1260696"/>
            </a:xfrm>
            <a:prstGeom prst="flowChartAlternateProcess">
              <a:avLst/>
            </a:prstGeom>
            <a:grpFill/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034" name="Picture 10" descr="C:\Users\Casa\Downloads\01 Material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1714488"/>
            <a:ext cx="1524011" cy="1143008"/>
          </a:xfrm>
          <a:prstGeom prst="flowChartAlternateProcess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60 Grupo"/>
          <p:cNvGrpSpPr/>
          <p:nvPr/>
        </p:nvGrpSpPr>
        <p:grpSpPr>
          <a:xfrm>
            <a:off x="1928794" y="3571876"/>
            <a:ext cx="4071966" cy="1375181"/>
            <a:chOff x="2571736" y="3357562"/>
            <a:chExt cx="4071966" cy="1303743"/>
          </a:xfrm>
        </p:grpSpPr>
        <p:pic>
          <p:nvPicPr>
            <p:cNvPr id="1030" name="Picture 6" descr="C:\Users\Casa\Downloads\05Pass the paste into the stocking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4876" y="3357562"/>
              <a:ext cx="1928826" cy="1303743"/>
            </a:xfrm>
            <a:prstGeom prst="flowChartAlternateProcess">
              <a:avLst/>
            </a:prstGeom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11" descr="C:\Users\Casa\Downloads\06Food pass into the small intetine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71736" y="3357562"/>
              <a:ext cx="2045383" cy="1285884"/>
            </a:xfrm>
            <a:prstGeom prst="flowChartAlternateProcess">
              <a:avLst/>
            </a:prstGeom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15074" y="3929066"/>
            <a:ext cx="812607" cy="72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2910" y="3286124"/>
            <a:ext cx="1143008" cy="327829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2" name="61 Grupo"/>
          <p:cNvGrpSpPr/>
          <p:nvPr/>
        </p:nvGrpSpPr>
        <p:grpSpPr>
          <a:xfrm>
            <a:off x="2071670" y="5214950"/>
            <a:ext cx="3714776" cy="1393041"/>
            <a:chOff x="2643174" y="4929198"/>
            <a:chExt cx="3857652" cy="1178727"/>
          </a:xfrm>
        </p:grpSpPr>
        <p:pic>
          <p:nvPicPr>
            <p:cNvPr id="3" name="Picture 9" descr="C:\Users\Casa\Downloads\10Waste products are spelled through the anus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86314" y="4929198"/>
              <a:ext cx="1714512" cy="1178727"/>
            </a:xfrm>
            <a:prstGeom prst="flowChartAlternateProcess">
              <a:avLst/>
            </a:prstGeom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31" name="Picture 7" descr="C:\Users\Casa\Downloads\07Nutrients pass to our blood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43174" y="4929198"/>
              <a:ext cx="2071702" cy="1165332"/>
            </a:xfrm>
            <a:prstGeom prst="flowChartAlternateProcess">
              <a:avLst/>
            </a:prstGeom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4" name="63 CuadroTexto"/>
          <p:cNvSpPr txBox="1"/>
          <p:nvPr/>
        </p:nvSpPr>
        <p:spPr>
          <a:xfrm>
            <a:off x="1142976" y="2928934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prstClr val="black"/>
                </a:solidFill>
              </a:rPr>
              <a:t>Materials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7072330" y="1785926"/>
            <a:ext cx="1785950" cy="95410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prstClr val="black"/>
                </a:solidFill>
              </a:rPr>
              <a:t>Put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food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into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bag, </a:t>
            </a:r>
            <a:r>
              <a:rPr lang="es-ES" sz="1400" dirty="0" err="1" smtClean="0">
                <a:solidFill>
                  <a:prstClr val="black"/>
                </a:solidFill>
              </a:rPr>
              <a:t>squish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food</a:t>
            </a:r>
            <a:r>
              <a:rPr lang="es-ES" sz="1400" dirty="0" smtClean="0">
                <a:solidFill>
                  <a:prstClr val="black"/>
                </a:solidFill>
              </a:rPr>
              <a:t>  : </a:t>
            </a:r>
            <a:r>
              <a:rPr lang="es-ES" sz="1400" dirty="0" err="1" smtClean="0">
                <a:solidFill>
                  <a:prstClr val="black"/>
                </a:solidFill>
              </a:rPr>
              <a:t>food</a:t>
            </a:r>
            <a:r>
              <a:rPr lang="es-ES" sz="1400" dirty="0" smtClean="0">
                <a:solidFill>
                  <a:prstClr val="black"/>
                </a:solidFill>
              </a:rPr>
              <a:t> in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stomach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is</a:t>
            </a:r>
            <a:r>
              <a:rPr lang="es-ES" sz="1400" dirty="0" smtClean="0">
                <a:solidFill>
                  <a:prstClr val="black"/>
                </a:solidFill>
              </a:rPr>
              <a:t> a paste.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7215206" y="3071810"/>
            <a:ext cx="1643074" cy="141577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Pass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paste </a:t>
            </a:r>
            <a:r>
              <a:rPr lang="es-ES" sz="1400" dirty="0" err="1" smtClean="0">
                <a:solidFill>
                  <a:prstClr val="black"/>
                </a:solidFill>
              </a:rPr>
              <a:t>into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thestocking</a:t>
            </a:r>
            <a:r>
              <a:rPr lang="es-ES" sz="1400" dirty="0" smtClean="0">
                <a:solidFill>
                  <a:prstClr val="black"/>
                </a:solidFill>
              </a:rPr>
              <a:t> : </a:t>
            </a:r>
          </a:p>
          <a:p>
            <a:r>
              <a:rPr lang="es-ES" sz="1400" dirty="0" err="1" smtClean="0">
                <a:solidFill>
                  <a:prstClr val="black"/>
                </a:solidFill>
              </a:rPr>
              <a:t>food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pass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into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small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intestine</a:t>
            </a:r>
            <a:r>
              <a:rPr lang="es-ES" sz="1400" dirty="0" smtClean="0">
                <a:solidFill>
                  <a:prstClr val="black"/>
                </a:solidFill>
              </a:rPr>
              <a:t> and </a:t>
            </a:r>
            <a:r>
              <a:rPr lang="es-ES" sz="1400" dirty="0" err="1" smtClean="0">
                <a:solidFill>
                  <a:prstClr val="black"/>
                </a:solidFill>
              </a:rPr>
              <a:t>nutrients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pass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to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our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blood</a:t>
            </a:r>
            <a:r>
              <a:rPr lang="es-ES" sz="1400" dirty="0" smtClean="0">
                <a:solidFill>
                  <a:prstClr val="black"/>
                </a:solidFill>
              </a:rPr>
              <a:t>.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67" name="66 CuadroTexto"/>
          <p:cNvSpPr txBox="1"/>
          <p:nvPr/>
        </p:nvSpPr>
        <p:spPr>
          <a:xfrm>
            <a:off x="7143768" y="4714884"/>
            <a:ext cx="1714512" cy="181588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Pass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paste </a:t>
            </a:r>
            <a:r>
              <a:rPr lang="es-ES" sz="1400" dirty="0" err="1" smtClean="0">
                <a:solidFill>
                  <a:prstClr val="black"/>
                </a:solidFill>
              </a:rPr>
              <a:t>all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way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down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stocking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into</a:t>
            </a:r>
            <a:r>
              <a:rPr lang="es-ES" sz="1400" dirty="0" smtClean="0">
                <a:solidFill>
                  <a:prstClr val="black"/>
                </a:solidFill>
              </a:rPr>
              <a:t> a cup. </a:t>
            </a:r>
            <a:r>
              <a:rPr lang="es-ES" sz="1400" dirty="0" err="1" smtClean="0">
                <a:solidFill>
                  <a:prstClr val="black"/>
                </a:solidFill>
              </a:rPr>
              <a:t>Waste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products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pass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to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large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intestine</a:t>
            </a:r>
            <a:r>
              <a:rPr lang="es-ES" sz="1400" dirty="0" smtClean="0">
                <a:solidFill>
                  <a:prstClr val="black"/>
                </a:solidFill>
              </a:rPr>
              <a:t>. </a:t>
            </a:r>
            <a:r>
              <a:rPr lang="es-ES" sz="1400" dirty="0" err="1" smtClean="0">
                <a:solidFill>
                  <a:prstClr val="black"/>
                </a:solidFill>
              </a:rPr>
              <a:t>Waste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products</a:t>
            </a:r>
            <a:r>
              <a:rPr lang="es-ES" sz="1400" dirty="0" smtClean="0">
                <a:solidFill>
                  <a:prstClr val="black"/>
                </a:solidFill>
              </a:rPr>
              <a:t> are </a:t>
            </a:r>
            <a:r>
              <a:rPr lang="es-ES" sz="1400" dirty="0" err="1" smtClean="0">
                <a:solidFill>
                  <a:prstClr val="black"/>
                </a:solidFill>
              </a:rPr>
              <a:t>spelled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through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the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anus</a:t>
            </a:r>
            <a:r>
              <a:rPr lang="es-ES" sz="1400" dirty="0" smtClean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072198" y="5500702"/>
            <a:ext cx="857256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000760" y="1928802"/>
            <a:ext cx="8667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3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142984"/>
            <a:ext cx="72771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2197485" y="3697659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1214414" y="1214422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HUMAN BODY : EXCRETORY SYSTEM</a:t>
            </a:r>
            <a:endParaRPr lang="es-ES" sz="2400" dirty="0"/>
          </a:p>
        </p:txBody>
      </p:sp>
      <p:pic>
        <p:nvPicPr>
          <p:cNvPr id="2" name="Picture 2" descr="G:\MIRA CARMEN\cuerpo humano\aparato excretor\01blood vesse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78546" flipH="1">
            <a:off x="1113379" y="4424841"/>
            <a:ext cx="1451249" cy="1934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G:\MIRA CARMEN\cuerpo humano\aparato excretor\02kidney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2071678"/>
            <a:ext cx="1385659" cy="184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MIRA CARMEN\cuerpo humano\aparato excretor\03connecting ureters with bladd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89719">
            <a:off x="7341811" y="2107196"/>
            <a:ext cx="1371438" cy="1828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G:\MIRA CARMEN\cuerpo humano\aparato excretor\04finishig touc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337695">
            <a:off x="7055831" y="4450076"/>
            <a:ext cx="1385328" cy="180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:\MIRA CARMEN\cuerpo humano\aparato excretor\05excretory system workin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4500570"/>
            <a:ext cx="1232306" cy="16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32 Rectángulo"/>
          <p:cNvSpPr/>
          <p:nvPr/>
        </p:nvSpPr>
        <p:spPr>
          <a:xfrm>
            <a:off x="-2850182" y="3929066"/>
            <a:ext cx="285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35" name="34 CuadroTexto"/>
          <p:cNvSpPr txBox="1"/>
          <p:nvPr/>
        </p:nvSpPr>
        <p:spPr>
          <a:xfrm rot="14210154">
            <a:off x="3060009" y="3848571"/>
            <a:ext cx="892552" cy="149096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ES" sz="1600" b="1" dirty="0" smtClean="0"/>
              <a:t>01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straws</a:t>
            </a:r>
            <a:r>
              <a:rPr lang="es-ES" sz="1200" dirty="0" smtClean="0"/>
              <a:t> are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blood</a:t>
            </a:r>
            <a:r>
              <a:rPr lang="es-ES" sz="1200" dirty="0" smtClean="0"/>
              <a:t> </a:t>
            </a:r>
            <a:r>
              <a:rPr lang="es-ES" sz="1200" dirty="0" err="1" smtClean="0"/>
              <a:t>vessels</a:t>
            </a:r>
            <a:r>
              <a:rPr lang="es-ES" sz="1200" dirty="0" smtClean="0"/>
              <a:t>.</a:t>
            </a:r>
            <a:endParaRPr lang="es-ES" sz="1200" dirty="0" smtClean="0"/>
          </a:p>
          <a:p>
            <a:endParaRPr lang="es-E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71934" y="1928802"/>
            <a:ext cx="1214446" cy="184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0" name="49 Conector recto de flecha"/>
          <p:cNvCxnSpPr/>
          <p:nvPr/>
        </p:nvCxnSpPr>
        <p:spPr>
          <a:xfrm rot="10800000">
            <a:off x="2214546" y="3071810"/>
            <a:ext cx="171451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 flipV="1">
            <a:off x="5572132" y="3143248"/>
            <a:ext cx="128588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 rot="10800000" flipV="1">
            <a:off x="2786050" y="4071942"/>
            <a:ext cx="1857388" cy="1285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>
            <a:off x="5357818" y="4071942"/>
            <a:ext cx="1357322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 rot="1266301">
            <a:off x="2136761" y="2459287"/>
            <a:ext cx="1877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02</a:t>
            </a:r>
            <a:r>
              <a:rPr lang="es-ES" sz="1200" dirty="0" smtClean="0"/>
              <a:t> </a:t>
            </a:r>
            <a:r>
              <a:rPr lang="es-ES" sz="1200" dirty="0" err="1" smtClean="0"/>
              <a:t>They</a:t>
            </a:r>
            <a:r>
              <a:rPr lang="es-ES" sz="1200" dirty="0" smtClean="0"/>
              <a:t> are </a:t>
            </a:r>
            <a:r>
              <a:rPr lang="es-ES" sz="1200" dirty="0" err="1" smtClean="0"/>
              <a:t>conected</a:t>
            </a:r>
            <a:r>
              <a:rPr lang="es-ES" sz="1200" dirty="0" smtClean="0"/>
              <a:t> to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kidneys</a:t>
            </a:r>
            <a:r>
              <a:rPr lang="es-ES" sz="1200" dirty="0" smtClean="0"/>
              <a:t> </a:t>
            </a:r>
            <a:r>
              <a:rPr lang="es-ES" sz="1200" dirty="0" err="1" smtClean="0"/>
              <a:t>that</a:t>
            </a:r>
            <a:r>
              <a:rPr lang="es-ES" sz="1200" dirty="0" smtClean="0"/>
              <a:t> are </a:t>
            </a:r>
            <a:r>
              <a:rPr lang="es-ES" sz="1200" dirty="0" err="1" smtClean="0"/>
              <a:t>balloons</a:t>
            </a:r>
            <a:r>
              <a:rPr lang="es-ES" sz="1200" dirty="0" smtClean="0"/>
              <a:t> </a:t>
            </a:r>
            <a:r>
              <a:rPr lang="es-ES" sz="1200" dirty="0" err="1" smtClean="0"/>
              <a:t>filled</a:t>
            </a:r>
            <a:r>
              <a:rPr lang="es-ES" sz="1200" dirty="0" smtClean="0"/>
              <a:t> </a:t>
            </a:r>
            <a:r>
              <a:rPr lang="es-ES" sz="1200" dirty="0" err="1" smtClean="0"/>
              <a:t>with</a:t>
            </a:r>
            <a:r>
              <a:rPr lang="es-ES" sz="1200" dirty="0" smtClean="0"/>
              <a:t> </a:t>
            </a:r>
            <a:r>
              <a:rPr lang="es-ES" sz="1200" dirty="0" err="1" smtClean="0"/>
              <a:t>sponge</a:t>
            </a:r>
            <a:r>
              <a:rPr lang="es-ES" sz="1200" dirty="0" smtClean="0"/>
              <a:t>.</a:t>
            </a:r>
            <a:endParaRPr lang="es-ES" sz="1200" dirty="0" smtClean="0"/>
          </a:p>
          <a:p>
            <a:endParaRPr lang="es-ES" sz="1200" dirty="0"/>
          </a:p>
        </p:txBody>
      </p:sp>
      <p:sp>
        <p:nvSpPr>
          <p:cNvPr id="69" name="68 CuadroTexto"/>
          <p:cNvSpPr txBox="1"/>
          <p:nvPr/>
        </p:nvSpPr>
        <p:spPr>
          <a:xfrm rot="20427160">
            <a:off x="5451610" y="2195224"/>
            <a:ext cx="21279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03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straws</a:t>
            </a:r>
            <a:r>
              <a:rPr lang="es-ES" sz="1200" dirty="0" smtClean="0"/>
              <a:t> </a:t>
            </a:r>
            <a:r>
              <a:rPr lang="es-ES" sz="1200" dirty="0" err="1" smtClean="0"/>
              <a:t>conected</a:t>
            </a:r>
            <a:r>
              <a:rPr lang="es-ES" sz="1200" dirty="0" smtClean="0"/>
              <a:t> to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kidneys</a:t>
            </a:r>
            <a:r>
              <a:rPr lang="es-ES" sz="1200" dirty="0" smtClean="0"/>
              <a:t> are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ureters</a:t>
            </a:r>
            <a:r>
              <a:rPr lang="es-ES" sz="1200" dirty="0" smtClean="0"/>
              <a:t> </a:t>
            </a:r>
            <a:r>
              <a:rPr lang="es-ES" sz="1200" dirty="0" err="1" smtClean="0"/>
              <a:t>that</a:t>
            </a:r>
            <a:r>
              <a:rPr lang="es-ES" sz="1200" dirty="0" smtClean="0"/>
              <a:t> </a:t>
            </a:r>
            <a:r>
              <a:rPr lang="es-ES" sz="1200" dirty="0" err="1" smtClean="0"/>
              <a:t>also</a:t>
            </a:r>
            <a:r>
              <a:rPr lang="es-ES" sz="1200" dirty="0" smtClean="0"/>
              <a:t> </a:t>
            </a:r>
            <a:r>
              <a:rPr lang="es-ES" sz="1200" dirty="0" err="1" smtClean="0"/>
              <a:t>conect</a:t>
            </a:r>
            <a:r>
              <a:rPr lang="es-ES" sz="1200" dirty="0" smtClean="0"/>
              <a:t> to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bladder</a:t>
            </a:r>
            <a:r>
              <a:rPr lang="es-ES" sz="1200" dirty="0" smtClean="0"/>
              <a:t>.</a:t>
            </a:r>
            <a:endParaRPr lang="es-ES" sz="1200" dirty="0" smtClean="0"/>
          </a:p>
          <a:p>
            <a:endParaRPr lang="es-ES" dirty="0"/>
          </a:p>
        </p:txBody>
      </p:sp>
      <p:sp>
        <p:nvSpPr>
          <p:cNvPr id="72" name="71 CuadroTexto"/>
          <p:cNvSpPr txBox="1"/>
          <p:nvPr/>
        </p:nvSpPr>
        <p:spPr>
          <a:xfrm rot="2155235">
            <a:off x="5284001" y="4067221"/>
            <a:ext cx="20765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04</a:t>
            </a:r>
            <a:r>
              <a:rPr lang="es-ES" sz="1200" dirty="0" smtClean="0"/>
              <a:t> </a:t>
            </a:r>
            <a:r>
              <a:rPr lang="es-ES" sz="1200" dirty="0" err="1" smtClean="0"/>
              <a:t>Giving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finishing</a:t>
            </a:r>
            <a:r>
              <a:rPr lang="es-ES" sz="1200" dirty="0" smtClean="0"/>
              <a:t> </a:t>
            </a:r>
            <a:r>
              <a:rPr lang="es-ES" sz="1200" dirty="0" err="1" smtClean="0"/>
              <a:t>touch</a:t>
            </a:r>
            <a:r>
              <a:rPr lang="es-ES" sz="1200" dirty="0" smtClean="0"/>
              <a:t> to </a:t>
            </a:r>
            <a:r>
              <a:rPr lang="es-ES" sz="1200" dirty="0" err="1" smtClean="0"/>
              <a:t>our</a:t>
            </a:r>
            <a:r>
              <a:rPr lang="es-ES" sz="1200" dirty="0" smtClean="0"/>
              <a:t> </a:t>
            </a:r>
            <a:r>
              <a:rPr lang="es-ES" sz="1200" dirty="0" err="1" smtClean="0"/>
              <a:t>model</a:t>
            </a:r>
            <a:endParaRPr lang="es-ES" sz="1200" dirty="0" smtClean="0"/>
          </a:p>
          <a:p>
            <a:endParaRPr lang="es-ES" dirty="0"/>
          </a:p>
        </p:txBody>
      </p:sp>
      <p:sp>
        <p:nvSpPr>
          <p:cNvPr id="75" name="74 CuadroTexto"/>
          <p:cNvSpPr txBox="1"/>
          <p:nvPr/>
        </p:nvSpPr>
        <p:spPr>
          <a:xfrm>
            <a:off x="3500430" y="6211669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05</a:t>
            </a:r>
            <a:r>
              <a:rPr lang="es-ES" sz="1200" dirty="0" smtClean="0"/>
              <a:t> </a:t>
            </a:r>
            <a:r>
              <a:rPr lang="es-ES" sz="1200" dirty="0" err="1" smtClean="0"/>
              <a:t>Our</a:t>
            </a:r>
            <a:r>
              <a:rPr lang="es-ES" sz="1200" dirty="0" smtClean="0"/>
              <a:t> </a:t>
            </a:r>
            <a:r>
              <a:rPr lang="es-ES" sz="1200" dirty="0" err="1" smtClean="0"/>
              <a:t>excretory</a:t>
            </a:r>
            <a:r>
              <a:rPr lang="es-ES" sz="1200" dirty="0" smtClean="0"/>
              <a:t> </a:t>
            </a:r>
            <a:r>
              <a:rPr lang="es-ES" sz="1200" dirty="0" err="1" smtClean="0"/>
              <a:t>system</a:t>
            </a:r>
            <a:r>
              <a:rPr lang="es-ES" sz="1200" dirty="0" smtClean="0"/>
              <a:t> </a:t>
            </a:r>
            <a:r>
              <a:rPr lang="es-ES" sz="1200" dirty="0" err="1" smtClean="0"/>
              <a:t>works</a:t>
            </a:r>
            <a:r>
              <a:rPr lang="es-ES" sz="1200" dirty="0"/>
              <a:t>!</a:t>
            </a:r>
            <a:endParaRPr lang="es-ES" sz="1200" dirty="0"/>
          </a:p>
        </p:txBody>
      </p:sp>
      <p:sp>
        <p:nvSpPr>
          <p:cNvPr id="87" name="86 Flecha derecha"/>
          <p:cNvSpPr/>
          <p:nvPr/>
        </p:nvSpPr>
        <p:spPr>
          <a:xfrm>
            <a:off x="2928926" y="6357958"/>
            <a:ext cx="57150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8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31490">
            <a:off x="7715272" y="5143512"/>
            <a:ext cx="1143008" cy="131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197485" y="3769097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24 Imagen" descr="F:\PROYECTO EUROPEO\VIAJE RUMANÍA\04 WATER EXPERIMENTS\02 PHOTOS WATER EXPERIMENTS\02 THE RESTLESS MOLECULE\01 Add colouring to hot wat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500306"/>
            <a:ext cx="2000264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25 Imagen" descr="F:\PROYECTO EUROPEO\VIAJE RUMANÍA\04 WATER EXPERIMENTS\02 PHOTOS WATER EXPERIMENTS\02 THE RESTLESS MOLECULE\03 Water goes up the straw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571744"/>
            <a:ext cx="1928826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26 Imagen" descr="F:\PROYECTO EUROPEO\VIAJE RUMANÍA\04 WATER EXPERIMENTS\02 PHOTOS WATER EXPERIMENTS\02 THE RESTLESS MOLECULE\02 Look carefully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000636"/>
            <a:ext cx="2643206" cy="1385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30 CuadroTexto"/>
          <p:cNvSpPr txBox="1"/>
          <p:nvPr/>
        </p:nvSpPr>
        <p:spPr>
          <a:xfrm>
            <a:off x="928662" y="2786058"/>
            <a:ext cx="1571636" cy="16619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        </a:t>
            </a:r>
          </a:p>
          <a:p>
            <a:pPr algn="ctr"/>
            <a:r>
              <a:rPr lang="es-ES" dirty="0"/>
              <a:t> </a:t>
            </a:r>
            <a:r>
              <a:rPr lang="es-ES" sz="1600" b="1" dirty="0" smtClean="0"/>
              <a:t>1. </a:t>
            </a:r>
            <a:r>
              <a:rPr lang="en-US" sz="1600" b="1" dirty="0" smtClean="0"/>
              <a:t>Add </a:t>
            </a:r>
          </a:p>
          <a:p>
            <a:pPr algn="ctr"/>
            <a:r>
              <a:rPr lang="en-US" sz="1600" b="1" dirty="0"/>
              <a:t> </a:t>
            </a:r>
            <a:r>
              <a:rPr lang="en-US" sz="1600" b="1" dirty="0" smtClean="0"/>
              <a:t>  </a:t>
            </a:r>
            <a:r>
              <a:rPr lang="en-US" sz="1600" b="1" dirty="0" err="1" smtClean="0"/>
              <a:t>colouring</a:t>
            </a:r>
            <a:r>
              <a:rPr lang="en-US" sz="1600" b="1" dirty="0" smtClean="0"/>
              <a:t>     food to hot   water.</a:t>
            </a:r>
          </a:p>
          <a:p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143504" y="2714620"/>
            <a:ext cx="1571636" cy="16619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        </a:t>
            </a:r>
          </a:p>
          <a:p>
            <a:pPr algn="ctr"/>
            <a:r>
              <a:rPr lang="es-ES" dirty="0"/>
              <a:t> </a:t>
            </a:r>
            <a:r>
              <a:rPr lang="en-US" sz="1600" b="1" dirty="0" smtClean="0"/>
              <a:t>2. Put a </a:t>
            </a:r>
          </a:p>
          <a:p>
            <a:pPr algn="ctr"/>
            <a:r>
              <a:rPr lang="en-US" sz="1600" b="1" dirty="0" smtClean="0"/>
              <a:t>straw </a:t>
            </a:r>
          </a:p>
          <a:p>
            <a:pPr algn="ctr"/>
            <a:r>
              <a:rPr lang="en-US" sz="1600" b="1" dirty="0" smtClean="0"/>
              <a:t>inside.</a:t>
            </a:r>
          </a:p>
          <a:p>
            <a:pPr algn="ctr"/>
            <a:endParaRPr lang="en-US" sz="1600" b="1" dirty="0" smtClean="0"/>
          </a:p>
          <a:p>
            <a:endParaRPr lang="es-ES" dirty="0"/>
          </a:p>
        </p:txBody>
      </p:sp>
      <p:sp>
        <p:nvSpPr>
          <p:cNvPr id="38" name="37 CuadroTexto"/>
          <p:cNvSpPr txBox="1"/>
          <p:nvPr/>
        </p:nvSpPr>
        <p:spPr>
          <a:xfrm>
            <a:off x="2643174" y="5214950"/>
            <a:ext cx="1571636" cy="13542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        </a:t>
            </a:r>
          </a:p>
          <a:p>
            <a:pPr marL="342900" indent="-342900" algn="ctr">
              <a:buAutoNum type="arabicPeriod" startAt="3"/>
            </a:pPr>
            <a:r>
              <a:rPr lang="en-US" sz="1600" b="1" dirty="0" smtClean="0"/>
              <a:t>Look how water goes</a:t>
            </a:r>
          </a:p>
          <a:p>
            <a:pPr marL="342900" indent="-342900" algn="ctr"/>
            <a:r>
              <a:rPr lang="en-US" sz="1600" b="1" dirty="0" smtClean="0"/>
              <a:t> up the straw</a:t>
            </a:r>
            <a:endParaRPr lang="es-ES" sz="1600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0298" y="1142984"/>
            <a:ext cx="43148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38 Flecha curvada hacia abajo"/>
          <p:cNvSpPr/>
          <p:nvPr/>
        </p:nvSpPr>
        <p:spPr>
          <a:xfrm rot="19607383">
            <a:off x="1785918" y="2357430"/>
            <a:ext cx="1071570" cy="500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0" name="39 Flecha curvada hacia abajo"/>
          <p:cNvSpPr/>
          <p:nvPr/>
        </p:nvSpPr>
        <p:spPr>
          <a:xfrm>
            <a:off x="3517969" y="4841835"/>
            <a:ext cx="1071570" cy="500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1" name="40 Flecha curvada hacia abajo"/>
          <p:cNvSpPr/>
          <p:nvPr/>
        </p:nvSpPr>
        <p:spPr>
          <a:xfrm rot="19644852">
            <a:off x="5969709" y="2303140"/>
            <a:ext cx="1071570" cy="500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55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857750"/>
            <a:ext cx="2638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5000636"/>
            <a:ext cx="18573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39437">
            <a:off x="7357917" y="1631276"/>
            <a:ext cx="1609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428868"/>
            <a:ext cx="14763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23131">
            <a:off x="571472" y="2357430"/>
            <a:ext cx="2009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74" y="962014"/>
            <a:ext cx="44100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18 Imagen" descr="F:\PROYECTO EUROPEO\VIAJE RUMANÍA\04 WATER EXPERIMENTS\02 PHOTOS WATER EXPERIMENTS\03 THE NEVER ENDING CYCLE\03  FILL THE BAG WITH HOT WATER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3714752"/>
            <a:ext cx="1357322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20 Imagen" descr="F:\PROYECTO EUROPEO\VIAJE RUMANÍA\04 WATER EXPERIMENTS\02 PHOTOS WATER EXPERIMENTS\03 THE NEVER ENDING CYCLE\05 GRADE 2 AND THEIR WATER CYCLE BAGS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500570"/>
            <a:ext cx="1571636" cy="895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36 CuadroTexto"/>
          <p:cNvSpPr txBox="1"/>
          <p:nvPr/>
        </p:nvSpPr>
        <p:spPr>
          <a:xfrm>
            <a:off x="928662" y="307181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Decorate</a:t>
            </a:r>
            <a:r>
              <a:rPr lang="es-ES" dirty="0" smtClean="0"/>
              <a:t> a </a:t>
            </a:r>
            <a:r>
              <a:rPr lang="es-ES" dirty="0" err="1" smtClean="0"/>
              <a:t>zip</a:t>
            </a:r>
            <a:r>
              <a:rPr lang="es-ES" dirty="0" smtClean="0"/>
              <a:t> bag</a:t>
            </a:r>
            <a:endParaRPr lang="es-ES" dirty="0"/>
          </a:p>
        </p:txBody>
      </p:sp>
      <p:pic>
        <p:nvPicPr>
          <p:cNvPr id="17" name="16 Imagen" descr="F:\PROYECTO EUROPEO\VIAJE RUMANÍA\04 WATER EXPERIMENTS\02 PHOTOS WATER EXPERIMENTS\03 THE NEVER ENDING CYCLE\01 DECORATE A ZIP PLASTIC BAG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357430"/>
            <a:ext cx="1571636" cy="1285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" name="37 CuadroTexto"/>
          <p:cNvSpPr txBox="1"/>
          <p:nvPr/>
        </p:nvSpPr>
        <p:spPr>
          <a:xfrm>
            <a:off x="4214810" y="3000372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 </a:t>
            </a:r>
            <a:r>
              <a:rPr lang="es-ES" dirty="0" err="1" smtClean="0"/>
              <a:t>Write</a:t>
            </a:r>
            <a:r>
              <a:rPr lang="es-ES" dirty="0" smtClean="0"/>
              <a:t>  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words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0" name="39 CuadroTexto"/>
          <p:cNvSpPr txBox="1"/>
          <p:nvPr/>
        </p:nvSpPr>
        <p:spPr>
          <a:xfrm>
            <a:off x="7572364" y="2214554"/>
            <a:ext cx="1571636" cy="121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 the bag with hot water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0" name="19 Imagen" descr="F:\PROYECTO EUROPEO\VIAJE RUMANÍA\04 WATER EXPERIMENTS\02 PHOTOS WATER EXPERIMENTS\03 THE NEVER ENDING CYCLE\04  HANG IT ON A WINDOW AND LOOK CAREFULLY THE WATER CYCLE IS GOING TO START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286256"/>
            <a:ext cx="1285884" cy="1223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17 Imagen" descr="F:\PROYECTO EUROPEO\VIAJE RUMANÍA\04 WATER EXPERIMENTS\02 PHOTOS WATER EXPERIMENTS\03 THE NEVER ENDING CYCLE\02 WRITE EVAPORATION, CONDENSATION, PRECIPITATION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2285992"/>
            <a:ext cx="1500198" cy="1147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" name="40 CuadroTexto"/>
          <p:cNvSpPr txBox="1"/>
          <p:nvPr/>
        </p:nvSpPr>
        <p:spPr>
          <a:xfrm>
            <a:off x="7286644" y="5357826"/>
            <a:ext cx="100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Hang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on</a:t>
            </a:r>
            <a:r>
              <a:rPr lang="es-ES" dirty="0" smtClean="0"/>
              <a:t> and </a:t>
            </a:r>
          </a:p>
          <a:p>
            <a:r>
              <a:rPr lang="es-ES" dirty="0" err="1" smtClean="0"/>
              <a:t>window</a:t>
            </a:r>
            <a:endParaRPr lang="es-ES" dirty="0"/>
          </a:p>
        </p:txBody>
      </p:sp>
      <p:sp>
        <p:nvSpPr>
          <p:cNvPr id="42" name="41 CuadroTexto"/>
          <p:cNvSpPr txBox="1"/>
          <p:nvPr/>
        </p:nvSpPr>
        <p:spPr>
          <a:xfrm>
            <a:off x="3428992" y="5072074"/>
            <a:ext cx="1857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</a:t>
            </a:r>
          </a:p>
          <a:p>
            <a:r>
              <a:rPr lang="en-US" dirty="0" smtClean="0"/>
              <a:t>evaporates, </a:t>
            </a:r>
          </a:p>
          <a:p>
            <a:r>
              <a:rPr lang="en-US" dirty="0" smtClean="0"/>
              <a:t>condenses </a:t>
            </a:r>
          </a:p>
          <a:p>
            <a:r>
              <a:rPr lang="en-US" dirty="0" smtClean="0"/>
              <a:t>and </a:t>
            </a:r>
          </a:p>
          <a:p>
            <a:r>
              <a:rPr lang="en-US" dirty="0" smtClean="0"/>
              <a:t>precipitates.</a:t>
            </a:r>
            <a:endParaRPr lang="es-ES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5400000">
            <a:off x="-2197485" y="3697659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42 CuadroTexto"/>
          <p:cNvSpPr txBox="1"/>
          <p:nvPr/>
        </p:nvSpPr>
        <p:spPr>
          <a:xfrm>
            <a:off x="1643042" y="1857364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1</a:t>
            </a:r>
            <a:endParaRPr lang="es-ES" sz="400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4761819" y="2076994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2</a:t>
            </a:r>
            <a:endParaRPr lang="es-ES" sz="4000" dirty="0"/>
          </a:p>
        </p:txBody>
      </p:sp>
      <p:sp>
        <p:nvSpPr>
          <p:cNvPr id="46" name="45 CuadroTexto"/>
          <p:cNvSpPr txBox="1"/>
          <p:nvPr/>
        </p:nvSpPr>
        <p:spPr>
          <a:xfrm>
            <a:off x="8286776" y="2928934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3</a:t>
            </a:r>
            <a:endParaRPr lang="es-ES" sz="4000" dirty="0"/>
          </a:p>
        </p:txBody>
      </p:sp>
      <p:sp>
        <p:nvSpPr>
          <p:cNvPr id="47" name="46 CuadroTexto"/>
          <p:cNvSpPr txBox="1"/>
          <p:nvPr/>
        </p:nvSpPr>
        <p:spPr>
          <a:xfrm>
            <a:off x="6466898" y="5676634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4</a:t>
            </a:r>
            <a:endParaRPr lang="es-ES" sz="40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2574151" y="5527211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5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475739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Rectángulo redondeado"/>
          <p:cNvSpPr/>
          <p:nvPr/>
        </p:nvSpPr>
        <p:spPr>
          <a:xfrm>
            <a:off x="3571868" y="3929066"/>
            <a:ext cx="2428892" cy="2857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Rectángulo redondeado"/>
          <p:cNvSpPr/>
          <p:nvPr/>
        </p:nvSpPr>
        <p:spPr>
          <a:xfrm>
            <a:off x="3571868" y="5929330"/>
            <a:ext cx="2571768" cy="714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44 Rectángulo redondeado"/>
          <p:cNvSpPr/>
          <p:nvPr/>
        </p:nvSpPr>
        <p:spPr>
          <a:xfrm>
            <a:off x="857224" y="6357958"/>
            <a:ext cx="2428892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Rectángulo redondeado"/>
          <p:cNvSpPr/>
          <p:nvPr/>
        </p:nvSpPr>
        <p:spPr>
          <a:xfrm>
            <a:off x="857224" y="3929066"/>
            <a:ext cx="2428892" cy="28575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857488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286512" y="3929066"/>
            <a:ext cx="2428892" cy="2857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 descr="F:\PROYECTO EUROPEO\VIAJE RUMANÍA\04 WATER EXPERIMENTS\02 PHOTOS WATER EXPERIMENTS\04 SEPARATE AND YOU'LL WIN\01 FILL THE GLASS WITH WAT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143116"/>
            <a:ext cx="242889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27 Imagen" descr="F:\PROYECTO EUROPEO\VIAJE RUMANÍA\04 WATER EXPERIMENTS\02 PHOTOS WATER EXPERIMENTS\04 SEPARATE AND YOU'LL WIN\02 MIX WATER AND SAN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143116"/>
            <a:ext cx="2428892" cy="1662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28 Imagen" descr="F:\PROYECTO EUROPEO\VIAJE RUMANÍA\04 WATER EXPERIMENTS\02 PHOTOS WATER EXPERIMENTS\04 SEPARATE AND YOU'LL WIN\03 FILTER THE MIXTUR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143116"/>
            <a:ext cx="242889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29 Imagen" descr="F:\PROYECTO EUROPEO\VIAJE RUMANÍA\04 WATER EXPERIMENTS\02 PHOTOS WATER EXPERIMENTS\04 SEPARATE AND YOU'LL WIN\04 REGISTER THE RESULTS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357694"/>
            <a:ext cx="242889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30 Imagen" descr="F:\PROYECTO EUROPEO\VIAJE RUMANÍA\04 WATER EXPERIMENTS\02 PHOTOS WATER EXPERIMENTS\04 SEPARATE AND YOU'LL WIN\06 HETEROGENEOUS MIXTURES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357694"/>
            <a:ext cx="2500330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31 Imagen" descr="F:\PROYECTO EUROPEO\VIAJE RUMANÍA\04 WATER EXPERIMENTS\02 PHOTOS WATER EXPERIMENTS\04 SEPARATE AND YOU'LL WIN\05 WATER HAS EVAPORATED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357694"/>
            <a:ext cx="2357453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35 CuadroTexto"/>
          <p:cNvSpPr txBox="1"/>
          <p:nvPr/>
        </p:nvSpPr>
        <p:spPr>
          <a:xfrm>
            <a:off x="3500430" y="3643314"/>
            <a:ext cx="24288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</a:p>
          <a:p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 </a:t>
            </a:r>
            <a:r>
              <a:rPr lang="es-ES" dirty="0" smtClean="0">
                <a:latin typeface="Aharoni" pitchFamily="2" charset="-79"/>
                <a:cs typeface="Aharoni" pitchFamily="2" charset="-79"/>
              </a:rPr>
              <a:t> 2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. 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Mix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water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and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sand</a:t>
            </a:r>
            <a:endParaRPr lang="es-ES" sz="1400" dirty="0" smtClean="0">
              <a:latin typeface="Aharoni" pitchFamily="2" charset="-79"/>
              <a:cs typeface="Aharoni" pitchFamily="2" charset="-79"/>
            </a:endParaRPr>
          </a:p>
          <a:p>
            <a:endParaRPr lang="es-ES" dirty="0"/>
          </a:p>
        </p:txBody>
      </p:sp>
      <p:sp>
        <p:nvSpPr>
          <p:cNvPr id="37" name="36 CuadroTexto"/>
          <p:cNvSpPr txBox="1"/>
          <p:nvPr/>
        </p:nvSpPr>
        <p:spPr>
          <a:xfrm>
            <a:off x="6500826" y="3857628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dirty="0" smtClean="0">
                <a:latin typeface="Aharoni" pitchFamily="2" charset="-79"/>
                <a:cs typeface="Aharoni" pitchFamily="2" charset="-79"/>
              </a:rPr>
              <a:t>3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. 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Filter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the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mixture</a:t>
            </a:r>
          </a:p>
          <a:p>
            <a:endParaRPr lang="es-ES" dirty="0"/>
          </a:p>
        </p:txBody>
      </p:sp>
      <p:sp>
        <p:nvSpPr>
          <p:cNvPr id="40" name="39 CuadroTexto"/>
          <p:cNvSpPr txBox="1"/>
          <p:nvPr/>
        </p:nvSpPr>
        <p:spPr>
          <a:xfrm>
            <a:off x="1071538" y="628652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dirty="0" smtClean="0">
                <a:latin typeface="Aharoni" pitchFamily="2" charset="-79"/>
                <a:cs typeface="Aharoni" pitchFamily="2" charset="-79"/>
              </a:rPr>
              <a:t>4.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Register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the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results</a:t>
            </a:r>
            <a:endParaRPr lang="es-ES" sz="1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6357950" y="5929330"/>
            <a:ext cx="2428892" cy="7143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42 Rectángulo"/>
          <p:cNvSpPr/>
          <p:nvPr/>
        </p:nvSpPr>
        <p:spPr>
          <a:xfrm>
            <a:off x="928662" y="3857628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Aharoni" pitchFamily="2" charset="-79"/>
                <a:cs typeface="Aharoni" pitchFamily="2" charset="-79"/>
              </a:rPr>
              <a:t> 1.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Fill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the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glass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vith</a:t>
            </a:r>
            <a:r>
              <a:rPr lang="es-ES" sz="1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1400" dirty="0" err="1" smtClean="0">
                <a:latin typeface="Aharoni" pitchFamily="2" charset="-79"/>
                <a:cs typeface="Aharoni" pitchFamily="2" charset="-79"/>
              </a:rPr>
              <a:t>water</a:t>
            </a:r>
            <a:r>
              <a:rPr lang="es-ES" dirty="0" smtClean="0">
                <a:latin typeface="Aharoni" pitchFamily="2" charset="-79"/>
                <a:cs typeface="Aharoni" pitchFamily="2" charset="-79"/>
              </a:rPr>
              <a:t>.</a:t>
            </a:r>
            <a:endParaRPr lang="es-ES" dirty="0"/>
          </a:p>
        </p:txBody>
      </p:sp>
      <p:sp>
        <p:nvSpPr>
          <p:cNvPr id="48" name="47 CuadroTexto"/>
          <p:cNvSpPr txBox="1"/>
          <p:nvPr/>
        </p:nvSpPr>
        <p:spPr>
          <a:xfrm>
            <a:off x="3643306" y="5903893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5</a:t>
            </a:r>
            <a:r>
              <a:rPr lang="en-US" sz="1400" dirty="0" smtClean="0">
                <a:latin typeface="Aharoni" pitchFamily="2" charset="-79"/>
                <a:cs typeface="Aharoni" pitchFamily="2" charset="-79"/>
              </a:rPr>
              <a:t>. Heterogeneous mixtures can be separated by filtration</a:t>
            </a:r>
            <a:endParaRPr lang="es-ES" sz="14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es-ES" sz="1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6357950" y="5786454"/>
            <a:ext cx="250033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1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1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6</a:t>
            </a:r>
            <a:r>
              <a:rPr lang="en-US" sz="1400" dirty="0" smtClean="0">
                <a:latin typeface="Aharoni" pitchFamily="2" charset="-79"/>
                <a:cs typeface="Aharoni" pitchFamily="2" charset="-79"/>
              </a:rPr>
              <a:t>. Homogeneous mixtures can be separated by evaporation</a:t>
            </a:r>
            <a:endParaRPr lang="es-ES" sz="1400" dirty="0" smtClean="0">
              <a:latin typeface="Aharoni" pitchFamily="2" charset="-79"/>
              <a:cs typeface="Aharoni" pitchFamily="2" charset="-79"/>
            </a:endParaRPr>
          </a:p>
          <a:p>
            <a:endParaRPr lang="es-E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28862" y="1156492"/>
            <a:ext cx="44862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52 CuadroTexto"/>
          <p:cNvSpPr txBox="1"/>
          <p:nvPr/>
        </p:nvSpPr>
        <p:spPr>
          <a:xfrm>
            <a:off x="2285984" y="1285860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Microsoft Yi Baiti" pitchFamily="66" charset="0"/>
                <a:ea typeface="Microsoft Yi Baiti" pitchFamily="66" charset="0"/>
                <a:cs typeface="BrowalliaUPC" pitchFamily="34" charset="-34"/>
              </a:rPr>
              <a:t>SEPARATE AND YOU’LL WIN</a:t>
            </a:r>
            <a:endParaRPr lang="es-ES" sz="2800" b="1" dirty="0">
              <a:latin typeface="Microsoft Yi Baiti" pitchFamily="66" charset="0"/>
              <a:ea typeface="Microsoft Yi Baiti" pitchFamily="66" charset="0"/>
              <a:cs typeface="BrowalliaUPC" pitchFamily="34" charset="-34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571612"/>
            <a:ext cx="5048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38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857488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1612"/>
            <a:ext cx="5048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25 Imagen" descr="H:\PROYECTO EUROPEO\PROYECTO CEIP BLAS DE OTERO\EXPERIMENTOS\02MAGNETISM AND ELECTRICITY\FOTOS\01 SCALEXTRIC\01 CA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7808">
            <a:off x="731512" y="4919020"/>
            <a:ext cx="2133600" cy="135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26 Imagen" descr="H:\PROYECTO EUROPEO\PROYECTO CEIP BLAS DE OTERO\EXPERIMENTOS\02MAGNETISM AND ELECTRICITY\FOTOS\01 SCALEXTRIC\02 COLOUR CAR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0611">
            <a:off x="1309788" y="2565276"/>
            <a:ext cx="1886059" cy="1505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32 Imagen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0" t="5740" r="35794" b="24774"/>
          <a:stretch/>
        </p:blipFill>
        <p:spPr bwMode="auto">
          <a:xfrm rot="20559834">
            <a:off x="2970366" y="4482867"/>
            <a:ext cx="1618961" cy="19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33 Imagen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t="25680" r="36303" b="26284"/>
          <a:stretch/>
        </p:blipFill>
        <p:spPr bwMode="auto">
          <a:xfrm rot="934774">
            <a:off x="3274291" y="2866327"/>
            <a:ext cx="1903593" cy="176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34 Imagen" descr="H:\PROYECTO EUROPEO\PROYECTO CEIP BLAS DE OTERO\EXPERIMENTOS\02MAGNETISM AND ELECTRICITY\FOTOS\01 SCALEXTRIC\0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6738">
            <a:off x="4973535" y="2545415"/>
            <a:ext cx="2054452" cy="1448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37 Imagen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4531" r="35454" b="19335"/>
          <a:stretch/>
        </p:blipFill>
        <p:spPr bwMode="auto">
          <a:xfrm rot="14824194">
            <a:off x="7309525" y="2713243"/>
            <a:ext cx="1311530" cy="2004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46 CuadroTexto"/>
          <p:cNvSpPr txBox="1"/>
          <p:nvPr/>
        </p:nvSpPr>
        <p:spPr>
          <a:xfrm>
            <a:off x="5214942" y="4826675"/>
            <a:ext cx="39290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+mj-lt"/>
                <a:cs typeface="Aparajita" pitchFamily="34" charset="0"/>
              </a:rPr>
              <a:t>1 . Car </a:t>
            </a:r>
            <a:r>
              <a:rPr lang="es-ES" b="1" dirty="0" err="1" smtClean="0">
                <a:latin typeface="+mj-lt"/>
                <a:cs typeface="Aparajita" pitchFamily="34" charset="0"/>
              </a:rPr>
              <a:t>template</a:t>
            </a:r>
            <a:endParaRPr lang="es-ES" b="1" dirty="0" smtClean="0">
              <a:latin typeface="+mj-lt"/>
              <a:cs typeface="Aparajita" pitchFamily="34" charset="0"/>
            </a:endParaRPr>
          </a:p>
          <a:p>
            <a:r>
              <a:rPr lang="en-US" b="1" dirty="0" smtClean="0">
                <a:latin typeface="+mj-lt"/>
                <a:cs typeface="Aparajita" pitchFamily="34" charset="0"/>
              </a:rPr>
              <a:t>2.  </a:t>
            </a:r>
            <a:r>
              <a:rPr lang="en-US" b="1" dirty="0" err="1" smtClean="0">
                <a:latin typeface="+mj-lt"/>
                <a:cs typeface="Aparajita" pitchFamily="34" charset="0"/>
              </a:rPr>
              <a:t>Colour</a:t>
            </a:r>
            <a:r>
              <a:rPr lang="en-US" b="1" dirty="0" smtClean="0">
                <a:latin typeface="+mj-lt"/>
                <a:cs typeface="Aparajita" pitchFamily="34" charset="0"/>
              </a:rPr>
              <a:t> and cut the car out</a:t>
            </a:r>
            <a:endParaRPr lang="es-ES" b="1" dirty="0" smtClean="0">
              <a:latin typeface="+mj-lt"/>
              <a:cs typeface="Aparajita" pitchFamily="34" charset="0"/>
            </a:endParaRPr>
          </a:p>
          <a:p>
            <a:r>
              <a:rPr lang="es-ES" b="1" dirty="0" smtClean="0">
                <a:latin typeface="+mj-lt"/>
                <a:cs typeface="Aparajita" pitchFamily="34" charset="0"/>
              </a:rPr>
              <a:t>3.  </a:t>
            </a:r>
            <a:r>
              <a:rPr lang="es-ES" b="1" dirty="0" err="1" smtClean="0">
                <a:latin typeface="+mj-lt"/>
                <a:cs typeface="Aparajita" pitchFamily="34" charset="0"/>
              </a:rPr>
              <a:t>Put</a:t>
            </a:r>
            <a:r>
              <a:rPr lang="es-ES" b="1" dirty="0" smtClean="0">
                <a:latin typeface="+mj-lt"/>
                <a:cs typeface="Aparajita" pitchFamily="34" charset="0"/>
              </a:rPr>
              <a:t> a clip </a:t>
            </a:r>
            <a:r>
              <a:rPr lang="es-ES" b="1" dirty="0" err="1" smtClean="0">
                <a:latin typeface="+mj-lt"/>
                <a:cs typeface="Aparajita" pitchFamily="34" charset="0"/>
              </a:rPr>
              <a:t>inside</a:t>
            </a:r>
            <a:endParaRPr lang="es-ES" b="1" dirty="0" smtClean="0">
              <a:latin typeface="+mj-lt"/>
              <a:cs typeface="Aparajita" pitchFamily="34" charset="0"/>
            </a:endParaRPr>
          </a:p>
          <a:p>
            <a:r>
              <a:rPr lang="en-US" b="1" dirty="0" smtClean="0">
                <a:latin typeface="+mj-lt"/>
                <a:cs typeface="Aparajita" pitchFamily="34" charset="0"/>
              </a:rPr>
              <a:t>4.  Stick the car to the box</a:t>
            </a:r>
          </a:p>
          <a:p>
            <a:r>
              <a:rPr lang="es-ES" b="1" dirty="0" smtClean="0">
                <a:latin typeface="+mj-lt"/>
                <a:cs typeface="Aparajita" pitchFamily="34" charset="0"/>
              </a:rPr>
              <a:t>5.  </a:t>
            </a:r>
            <a:r>
              <a:rPr lang="es-ES" b="1" dirty="0" err="1" smtClean="0">
                <a:latin typeface="+mj-lt"/>
                <a:cs typeface="Aparajita" pitchFamily="34" charset="0"/>
              </a:rPr>
              <a:t>Draw</a:t>
            </a:r>
            <a:r>
              <a:rPr lang="es-ES" b="1" dirty="0" smtClean="0">
                <a:latin typeface="+mj-lt"/>
                <a:cs typeface="Aparajita" pitchFamily="34" charset="0"/>
              </a:rPr>
              <a:t> and </a:t>
            </a:r>
            <a:r>
              <a:rPr lang="es-ES" b="1" dirty="0" err="1" smtClean="0">
                <a:latin typeface="+mj-lt"/>
                <a:cs typeface="Aparajita" pitchFamily="34" charset="0"/>
              </a:rPr>
              <a:t>colour</a:t>
            </a:r>
            <a:r>
              <a:rPr lang="es-ES" b="1" dirty="0" smtClean="0">
                <a:latin typeface="+mj-lt"/>
                <a:cs typeface="Aparajita" pitchFamily="34" charset="0"/>
              </a:rPr>
              <a:t> </a:t>
            </a:r>
            <a:r>
              <a:rPr lang="es-ES" b="1" dirty="0" err="1" smtClean="0">
                <a:latin typeface="+mj-lt"/>
                <a:cs typeface="Aparajita" pitchFamily="34" charset="0"/>
              </a:rPr>
              <a:t>the</a:t>
            </a:r>
            <a:r>
              <a:rPr lang="es-ES" b="1" dirty="0" smtClean="0">
                <a:latin typeface="+mj-lt"/>
                <a:cs typeface="Aparajita" pitchFamily="34" charset="0"/>
              </a:rPr>
              <a:t> </a:t>
            </a:r>
            <a:r>
              <a:rPr lang="es-ES" b="1" dirty="0" err="1" smtClean="0">
                <a:latin typeface="+mj-lt"/>
                <a:cs typeface="Aparajita" pitchFamily="34" charset="0"/>
              </a:rPr>
              <a:t>circuit</a:t>
            </a:r>
            <a:endParaRPr lang="es-ES" b="1" dirty="0" smtClean="0">
              <a:latin typeface="+mj-lt"/>
              <a:cs typeface="Aparajita" pitchFamily="34" charset="0"/>
            </a:endParaRPr>
          </a:p>
          <a:p>
            <a:r>
              <a:rPr lang="en-US" b="1" dirty="0" smtClean="0">
                <a:latin typeface="+mj-lt"/>
                <a:cs typeface="Aparajita" pitchFamily="34" charset="0"/>
              </a:rPr>
              <a:t>6.  Move the cars using the magnets</a:t>
            </a:r>
            <a:endParaRPr lang="es-ES" b="1" dirty="0" smtClean="0">
              <a:latin typeface="+mj-lt"/>
              <a:cs typeface="Aparajita" pitchFamily="34" charset="0"/>
            </a:endParaRP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9" name="48 CuadroTexto"/>
          <p:cNvSpPr txBox="1"/>
          <p:nvPr/>
        </p:nvSpPr>
        <p:spPr>
          <a:xfrm>
            <a:off x="642910" y="5786454"/>
            <a:ext cx="78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itchFamily="34" charset="0"/>
              </a:rPr>
              <a:t>1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2428860" y="2428868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 Black" pitchFamily="34" charset="0"/>
              </a:rPr>
              <a:t>2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143372" y="5786454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 Black" pitchFamily="34" charset="0"/>
              </a:rPr>
              <a:t>3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5572132" y="39290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 Black" pitchFamily="34" charset="0"/>
              </a:rPr>
              <a:t>5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8488151" y="3636914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 Black" pitchFamily="34" charset="0"/>
              </a:rPr>
              <a:t>6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4572000" y="4429132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 Black" pitchFamily="34" charset="0"/>
              </a:rPr>
              <a:t>4</a:t>
            </a:r>
            <a:endParaRPr lang="es-ES" sz="2400" dirty="0">
              <a:latin typeface="Arial Black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1538" y="1214422"/>
            <a:ext cx="72771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60 CuadroTexto"/>
          <p:cNvSpPr txBox="1"/>
          <p:nvPr/>
        </p:nvSpPr>
        <p:spPr>
          <a:xfrm>
            <a:off x="1357290" y="1428736"/>
            <a:ext cx="72866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smtClean="0">
                <a:latin typeface="Microsoft New Tai Lue" pitchFamily="34" charset="0"/>
                <a:cs typeface="Microsoft New Tai Lue" pitchFamily="34" charset="0"/>
              </a:rPr>
              <a:t>MAGNETISM AND ELECTRICITY :  SCALEXTRIC</a:t>
            </a:r>
            <a:endParaRPr lang="es-ES" sz="2500" dirty="0">
              <a:latin typeface="Microsoft New Tai Lue" pitchFamily="34" charset="0"/>
              <a:cs typeface="Microsoft New Tai Lu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60 Rectángulo redondeado"/>
          <p:cNvSpPr/>
          <p:nvPr/>
        </p:nvSpPr>
        <p:spPr bwMode="grayWhite">
          <a:xfrm>
            <a:off x="714348" y="5786454"/>
            <a:ext cx="8215370" cy="928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197485" y="3697659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51 CuadroTexto"/>
          <p:cNvSpPr txBox="1"/>
          <p:nvPr/>
        </p:nvSpPr>
        <p:spPr>
          <a:xfrm>
            <a:off x="1000100" y="5786454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01 Testing objects with the energy stick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  <a:r>
              <a:rPr lang="es-ES" sz="1400" b="1" dirty="0" smtClean="0">
                <a:solidFill>
                  <a:srgbClr val="FF0000"/>
                </a:solidFill>
              </a:rPr>
              <a:t>   </a:t>
            </a:r>
            <a:r>
              <a:rPr lang="en-US" sz="1400" b="1" dirty="0" smtClean="0">
                <a:solidFill>
                  <a:srgbClr val="00B0F0"/>
                </a:solidFill>
              </a:rPr>
              <a:t>02 Is a pair of scissors a conductor?</a:t>
            </a:r>
            <a:r>
              <a:rPr lang="es-E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03 Is a coin a conductor?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7030A0"/>
                </a:solidFill>
              </a:rPr>
              <a:t>04 Use a home made circuit</a:t>
            </a:r>
            <a:r>
              <a:rPr lang="en-US" sz="1400" b="1" dirty="0" smtClean="0">
                <a:solidFill>
                  <a:srgbClr val="00B050"/>
                </a:solidFill>
              </a:rPr>
              <a:t>.   </a:t>
            </a:r>
            <a:r>
              <a:rPr lang="en-US" sz="1400" b="1" smtClean="0">
                <a:solidFill>
                  <a:srgbClr val="00B050"/>
                </a:solidFill>
              </a:rPr>
              <a:t>05 Put </a:t>
            </a:r>
            <a:r>
              <a:rPr lang="en-US" sz="1400" b="1" dirty="0" smtClean="0">
                <a:solidFill>
                  <a:srgbClr val="00B050"/>
                </a:solidFill>
              </a:rPr>
              <a:t>objects into the circuit</a:t>
            </a:r>
            <a:r>
              <a:rPr lang="en-US" sz="1400" b="1" dirty="0" smtClean="0">
                <a:solidFill>
                  <a:srgbClr val="FF6600"/>
                </a:solidFill>
              </a:rPr>
              <a:t>.</a:t>
            </a:r>
            <a:r>
              <a:rPr lang="es-ES" sz="1400" b="1" dirty="0" smtClean="0">
                <a:solidFill>
                  <a:srgbClr val="FF6600"/>
                </a:solidFill>
              </a:rPr>
              <a:t> </a:t>
            </a:r>
            <a:r>
              <a:rPr lang="en-US" sz="1400" b="1" dirty="0" smtClean="0">
                <a:solidFill>
                  <a:srgbClr val="FF6600"/>
                </a:solidFill>
              </a:rPr>
              <a:t>06 Is a piece of wood a conductor?</a:t>
            </a:r>
            <a:endParaRPr lang="es-ES" sz="1400" b="1" dirty="0" smtClean="0">
              <a:solidFill>
                <a:srgbClr val="FF6600"/>
              </a:solidFill>
            </a:endParaRPr>
          </a:p>
          <a:p>
            <a:r>
              <a:rPr lang="en-US" sz="1400" b="1" dirty="0" smtClean="0">
                <a:solidFill>
                  <a:srgbClr val="002060"/>
                </a:solidFill>
              </a:rPr>
              <a:t>07 Fill the table with your predictions before doing the experiment and with your results  after doing the experiment</a:t>
            </a:r>
            <a:r>
              <a:rPr lang="en-US" sz="1200" b="1" dirty="0" smtClean="0">
                <a:solidFill>
                  <a:srgbClr val="002060"/>
                </a:solidFill>
              </a:rPr>
              <a:t>.</a:t>
            </a:r>
            <a:endParaRPr lang="es-ES" sz="1200" b="1" dirty="0" smtClean="0">
              <a:solidFill>
                <a:srgbClr val="002060"/>
              </a:solidFill>
            </a:endParaRPr>
          </a:p>
          <a:p>
            <a:endParaRPr lang="es-ES" dirty="0"/>
          </a:p>
        </p:txBody>
      </p:sp>
      <p:pic>
        <p:nvPicPr>
          <p:cNvPr id="54" name="53 Imagen" descr="H:\PROYECTO EUROPEO\PROYECTO CEIP BLAS DE OTERO\EXPERIMENTOS\02MAGNETISM AND ELECTRICITY\FOTOS\02 CONDUCTOR OR INSULATOR\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214554"/>
            <a:ext cx="1181100" cy="1574800"/>
          </a:xfrm>
          <a:prstGeom prst="round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54 Imagen" descr="C:\Users\Carmen\Desktop\BLOG 2016\06 EXPERIMENTS\02 MAGNETISM AND ELECTRICITY\IMG_20170220_1054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428868"/>
            <a:ext cx="1905000" cy="1428750"/>
          </a:xfrm>
          <a:prstGeom prst="round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55 Imagen" descr="C:\Users\Carmen\Desktop\BLOG 2016\06 EXPERIMENTS\02 MAGNETISM AND ELECTRICITY\IMG_20170220_10594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14620"/>
            <a:ext cx="1790700" cy="1343025"/>
          </a:xfrm>
          <a:prstGeom prst="round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56 Imagen" descr="C:\Users\Carmen\Desktop\BLOG 2016\06 EXPERIMENTS\02 MAGNETISM AND ELECTRICITY\IMG_20170220_10552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2500306"/>
            <a:ext cx="1743075" cy="1304925"/>
          </a:xfrm>
          <a:prstGeom prst="round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57 Imagen" descr="C:\Users\Carmen\Desktop\BLOG 2016\06 EXPERIMENTS\02 MAGNETISM AND ELECTRICITY\IMG_20170220_10554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4214818"/>
            <a:ext cx="1771650" cy="1327785"/>
          </a:xfrm>
          <a:prstGeom prst="round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58 Imagen" descr="C:\Users\Carmen\Desktop\BLOG 2016\06 EXPERIMENTS\02 MAGNETISM AND ELECTRICITY\IMG_20170220_15462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214818"/>
            <a:ext cx="1743075" cy="1304925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59 Imagen" descr="C:\Users\Carmen\Desktop\BLOG 2016\06 EXPERIMENTS\02 MAGNETISM AND ELECTRICITY\IMG_20170220_15464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776">
            <a:off x="5957892" y="3750650"/>
            <a:ext cx="2190750" cy="1638300"/>
          </a:xfrm>
          <a:prstGeom prst="round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61 Rectángulo"/>
          <p:cNvSpPr/>
          <p:nvPr/>
        </p:nvSpPr>
        <p:spPr>
          <a:xfrm rot="877802">
            <a:off x="3965541" y="19814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2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3" name="62 Rectángulo"/>
          <p:cNvSpPr/>
          <p:nvPr/>
        </p:nvSpPr>
        <p:spPr>
          <a:xfrm rot="20842678">
            <a:off x="665804" y="1834002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</a:t>
            </a:r>
            <a:endParaRPr lang="es-E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5" name="64 Rectángulo"/>
          <p:cNvSpPr/>
          <p:nvPr/>
        </p:nvSpPr>
        <p:spPr>
          <a:xfrm rot="390485">
            <a:off x="8337377" y="195618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4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6" name="65 Rectángulo"/>
          <p:cNvSpPr/>
          <p:nvPr/>
        </p:nvSpPr>
        <p:spPr>
          <a:xfrm rot="21266166">
            <a:off x="5329879" y="216691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7" name="66 Rectángulo"/>
          <p:cNvSpPr/>
          <p:nvPr/>
        </p:nvSpPr>
        <p:spPr>
          <a:xfrm rot="20168122">
            <a:off x="2928926" y="37861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5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8" name="67 Rectángulo"/>
          <p:cNvSpPr/>
          <p:nvPr/>
        </p:nvSpPr>
        <p:spPr>
          <a:xfrm rot="1103272">
            <a:off x="5132582" y="47043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6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7929586" y="464344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7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00100" y="1142984"/>
            <a:ext cx="7277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1500166" y="1142984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MAGNETISM AND ELECTRICITY  : CONDUCTOR OR INSULATOR?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609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783372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197485" y="3697659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071546"/>
            <a:ext cx="7277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1142976" y="1000108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MAGNETISM AND ELECTRICITY : ELECTRICITY AND COMPASSES</a:t>
            </a:r>
            <a:endParaRPr lang="es-ES" sz="2400" dirty="0"/>
          </a:p>
        </p:txBody>
      </p:sp>
      <p:pic>
        <p:nvPicPr>
          <p:cNvPr id="27" name="26 Imagen" descr="C:\Users\Carmen\Downloads\IMG_20170228_10560168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 b="11815"/>
          <a:stretch/>
        </p:blipFill>
        <p:spPr bwMode="auto">
          <a:xfrm rot="3717192">
            <a:off x="5946793" y="1640474"/>
            <a:ext cx="2171767" cy="3627497"/>
          </a:xfrm>
          <a:prstGeom prst="ellipse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29 Imagen" descr="C:\Users\Carmen\Downloads\IMG_20170228_130014250 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525">
            <a:off x="885596" y="2459212"/>
            <a:ext cx="3443719" cy="2399627"/>
          </a:xfrm>
          <a:prstGeom prst="ellipse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1" name="30 CuadroTexto"/>
          <p:cNvSpPr txBox="1"/>
          <p:nvPr/>
        </p:nvSpPr>
        <p:spPr>
          <a:xfrm>
            <a:off x="990490" y="5589240"/>
            <a:ext cx="157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C00000"/>
                </a:solidFill>
              </a:rPr>
              <a:t>01 </a:t>
            </a:r>
            <a:r>
              <a:rPr lang="es-ES" dirty="0" err="1" smtClean="0">
                <a:solidFill>
                  <a:srgbClr val="C00000"/>
                </a:solidFill>
              </a:rPr>
              <a:t>Check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the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circuit</a:t>
            </a:r>
            <a:endParaRPr lang="es-ES" dirty="0" smtClean="0">
              <a:solidFill>
                <a:srgbClr val="C00000"/>
              </a:solidFill>
            </a:endParaRPr>
          </a:p>
          <a:p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3242560" y="4323204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02 Place the compass on any wires and look how the needle moves.</a:t>
            </a:r>
            <a:endParaRPr lang="es-ES" dirty="0" smtClean="0">
              <a:solidFill>
                <a:srgbClr val="C000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7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156492"/>
            <a:ext cx="8239175" cy="70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143380"/>
            <a:ext cx="39624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-2197485" y="3697659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700046" y="1164062"/>
            <a:ext cx="891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MAGNETISM AND ELECTRICITY : FLAPPING BUTTERFLIES</a:t>
            </a:r>
            <a:endParaRPr lang="es-ES" sz="2400" dirty="0"/>
          </a:p>
        </p:txBody>
      </p:sp>
      <p:pic>
        <p:nvPicPr>
          <p:cNvPr id="14" name="13 Imagen" descr="H:\PROYECTO EUROPEO\PROYECTO CEIP BLAS DE OTERO\EXPERIMENTOS\02MAGNETISM AND ELECTRICITY\FOTOS\03 FLAPPING BUTTERFLIES\01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0" t="39257" r="27822"/>
          <a:stretch/>
        </p:blipFill>
        <p:spPr bwMode="auto">
          <a:xfrm>
            <a:off x="4857752" y="1857364"/>
            <a:ext cx="1857388" cy="1857388"/>
          </a:xfrm>
          <a:prstGeom prst="smileyFace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 descr="H:\PROYECTO EUROPEO\PROYECTO CEIP BLAS DE OTERO\EXPERIMENTOS\02MAGNETISM AND ELECTRICITY\FOTOS\03 FLAPPING BUTTERFLIES\02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1" t="16779" r="28680"/>
          <a:stretch/>
        </p:blipFill>
        <p:spPr bwMode="auto">
          <a:xfrm>
            <a:off x="571472" y="2000240"/>
            <a:ext cx="2071702" cy="1858297"/>
          </a:xfrm>
          <a:prstGeom prst="flowChartSummingJunction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H:\PROYECTO EUROPEO\PROYECTO CEIP BLAS DE OTERO\EXPERIMENTOS\02MAGNETISM AND ELECTRICITY\FOTOS\03 FLAPPING BUTTERFLIES\04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3" t="14855" r="26775" b="9548"/>
          <a:stretch/>
        </p:blipFill>
        <p:spPr bwMode="auto">
          <a:xfrm>
            <a:off x="2857488" y="1875949"/>
            <a:ext cx="1928826" cy="1807302"/>
          </a:xfrm>
          <a:prstGeom prst="ellipse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 descr="H:\PROYECTO EUROPEO\PROYECTO CEIP BLAS DE OTERO\EXPERIMENTOS\02MAGNETISM AND ELECTRICITY\FOTOS\03 FLAPPING BUTTERFLIES\07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28913" r="26398"/>
          <a:stretch/>
        </p:blipFill>
        <p:spPr bwMode="auto">
          <a:xfrm>
            <a:off x="6929454" y="1857364"/>
            <a:ext cx="2000296" cy="1844473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 descr="H:\PROYECTO EUROPEO\PROYECTO CEIP BLAS DE OTERO\EXPERIMENTOS\02MAGNETISM AND ELECTRICITY\FOTOS\03 FLAPPING BUTTERFLIES\06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37401" r="57051"/>
          <a:stretch/>
        </p:blipFill>
        <p:spPr bwMode="auto">
          <a:xfrm>
            <a:off x="714348" y="4429132"/>
            <a:ext cx="1857388" cy="1809444"/>
          </a:xfrm>
          <a:prstGeom prst="smileyFace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18 Image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4500570"/>
            <a:ext cx="1928826" cy="1829016"/>
          </a:xfrm>
          <a:prstGeom prst="ellipse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29" name="28 CuadroTexto"/>
          <p:cNvSpPr txBox="1"/>
          <p:nvPr/>
        </p:nvSpPr>
        <p:spPr>
          <a:xfrm>
            <a:off x="5214910" y="4286256"/>
            <a:ext cx="3500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  Draw the butterfly’s body.</a:t>
            </a:r>
            <a:endParaRPr lang="es-ES" sz="1400" dirty="0" smtClean="0"/>
          </a:p>
          <a:p>
            <a:r>
              <a:rPr lang="en-US" sz="1400" dirty="0" smtClean="0"/>
              <a:t>2   Draw the butterfly’s wings.</a:t>
            </a:r>
            <a:endParaRPr lang="es-ES" sz="1400" dirty="0" smtClean="0"/>
          </a:p>
          <a:p>
            <a:r>
              <a:rPr lang="en-US" sz="1400" dirty="0" smtClean="0"/>
              <a:t>3   Cut the wings out.</a:t>
            </a:r>
            <a:endParaRPr lang="es-ES" sz="1400" dirty="0" smtClean="0"/>
          </a:p>
          <a:p>
            <a:pPr marL="342900" indent="-342900"/>
            <a:r>
              <a:rPr lang="en-US" sz="1400" dirty="0" smtClean="0"/>
              <a:t>4   Stick the butterfly on a cardboard</a:t>
            </a:r>
          </a:p>
          <a:p>
            <a:pPr marL="342900" indent="-342900"/>
            <a:r>
              <a:rPr lang="en-US" sz="1400" dirty="0" smtClean="0"/>
              <a:t>     and </a:t>
            </a:r>
            <a:r>
              <a:rPr lang="en-US" sz="1400" dirty="0" err="1" smtClean="0"/>
              <a:t>colour</a:t>
            </a:r>
            <a:r>
              <a:rPr lang="en-US" sz="1400" dirty="0" smtClean="0"/>
              <a:t> its body.</a:t>
            </a:r>
            <a:endParaRPr lang="es-ES" sz="1400" dirty="0" smtClean="0"/>
          </a:p>
          <a:p>
            <a:pPr marL="342900" indent="-342900"/>
            <a:r>
              <a:rPr lang="en-US" sz="1400" dirty="0" smtClean="0"/>
              <a:t>5  Blow the balloon and rub the balloon </a:t>
            </a:r>
          </a:p>
          <a:p>
            <a:pPr marL="342900" indent="-342900"/>
            <a:r>
              <a:rPr lang="en-US" sz="1400" dirty="0" smtClean="0"/>
              <a:t>     with your hair</a:t>
            </a:r>
            <a:endParaRPr lang="es-ES" sz="1400" dirty="0" smtClean="0"/>
          </a:p>
          <a:p>
            <a:pPr marL="342900" indent="-342900"/>
            <a:r>
              <a:rPr lang="en-US" sz="1400" dirty="0" smtClean="0"/>
              <a:t>6   Place the balloon close to the butterfly’s</a:t>
            </a:r>
          </a:p>
          <a:p>
            <a:pPr marL="342900" indent="-342900"/>
            <a:r>
              <a:rPr lang="en-US" sz="1400" dirty="0" smtClean="0"/>
              <a:t>     wings and see how it flaps</a:t>
            </a:r>
            <a:endParaRPr lang="es-ES" sz="1400" dirty="0"/>
          </a:p>
        </p:txBody>
      </p:sp>
      <p:sp>
        <p:nvSpPr>
          <p:cNvPr id="36" name="35 Elipse"/>
          <p:cNvSpPr/>
          <p:nvPr/>
        </p:nvSpPr>
        <p:spPr>
          <a:xfrm>
            <a:off x="4286248" y="2571744"/>
            <a:ext cx="428628" cy="42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6215074" y="2714620"/>
            <a:ext cx="428628" cy="42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571472" y="2857496"/>
            <a:ext cx="428628" cy="42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8143900" y="3143248"/>
            <a:ext cx="428628" cy="42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Elipse"/>
          <p:cNvSpPr/>
          <p:nvPr/>
        </p:nvSpPr>
        <p:spPr>
          <a:xfrm>
            <a:off x="2071670" y="4857760"/>
            <a:ext cx="428628" cy="42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Elipse"/>
          <p:cNvSpPr/>
          <p:nvPr/>
        </p:nvSpPr>
        <p:spPr>
          <a:xfrm>
            <a:off x="4286248" y="5214950"/>
            <a:ext cx="428628" cy="42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CuadroTexto"/>
          <p:cNvSpPr txBox="1"/>
          <p:nvPr/>
        </p:nvSpPr>
        <p:spPr>
          <a:xfrm>
            <a:off x="642910" y="2857496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43" name="42 CuadroTexto"/>
          <p:cNvSpPr txBox="1"/>
          <p:nvPr/>
        </p:nvSpPr>
        <p:spPr>
          <a:xfrm>
            <a:off x="4357686" y="2571744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44" name="43 CuadroTexto"/>
          <p:cNvSpPr txBox="1"/>
          <p:nvPr/>
        </p:nvSpPr>
        <p:spPr>
          <a:xfrm>
            <a:off x="6272186" y="274554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45" name="44 CuadroTexto"/>
          <p:cNvSpPr txBox="1"/>
          <p:nvPr/>
        </p:nvSpPr>
        <p:spPr>
          <a:xfrm>
            <a:off x="8208876" y="3166714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46" name="45 CuadroTexto"/>
          <p:cNvSpPr txBox="1"/>
          <p:nvPr/>
        </p:nvSpPr>
        <p:spPr>
          <a:xfrm>
            <a:off x="2146685" y="4872471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5</a:t>
            </a:r>
            <a:endParaRPr lang="es-ES" dirty="0"/>
          </a:p>
        </p:txBody>
      </p:sp>
      <p:sp>
        <p:nvSpPr>
          <p:cNvPr id="47" name="46 CuadroTexto"/>
          <p:cNvSpPr txBox="1"/>
          <p:nvPr/>
        </p:nvSpPr>
        <p:spPr>
          <a:xfrm>
            <a:off x="4357686" y="521495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86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77 Flecha abajo"/>
          <p:cNvSpPr/>
          <p:nvPr/>
        </p:nvSpPr>
        <p:spPr>
          <a:xfrm>
            <a:off x="2143108" y="1785926"/>
            <a:ext cx="500066" cy="35719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071546"/>
            <a:ext cx="72771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2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858148" y="0"/>
            <a:ext cx="1095375" cy="781050"/>
          </a:xfrm>
          <a:prstGeom prst="rect">
            <a:avLst/>
          </a:prstGeom>
          <a:ln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928926" y="214290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ERASMUS+ KA2: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SCIENCE THROUGH EXPERIMENT IN EUROPE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2197485" y="3769097"/>
            <a:ext cx="4848060" cy="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1214414" y="107154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HUMAN BODY EXPERIMENT</a:t>
            </a:r>
            <a:r>
              <a:rPr lang="en-US" sz="2400" dirty="0" smtClean="0">
                <a:solidFill>
                  <a:prstClr val="black"/>
                </a:solidFill>
              </a:rPr>
              <a:t>:  HOME MADE EAR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-2850182" y="3929066"/>
            <a:ext cx="285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</a:rPr>
              <a:t>.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5" name="Picture 4" descr="G:\MIRA CARMEN\cuerpo humano\Nueva carpeta\01 Cut the cardboar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071678"/>
            <a:ext cx="1714512" cy="1928827"/>
          </a:xfrm>
          <a:prstGeom prst="flowChartManualInput">
            <a:avLst/>
          </a:prstGeom>
          <a:ln w="57150" cap="sq">
            <a:noFill/>
            <a:prstDash val="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6" name="Picture 5" descr="G:\MIRA CARMEN\cuerpo humano\Nueva carpeta\02 roll the cardboar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214414" y="2071678"/>
            <a:ext cx="1571636" cy="1870994"/>
          </a:xfrm>
          <a:prstGeom prst="flowChartManualInpu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1033" name="Picture 9" descr="G:\MIRA CARMEN\cuerpo humano\Nueva carpeta\03 Join cardboard and roll pap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2071678"/>
            <a:ext cx="1571636" cy="1866318"/>
          </a:xfrm>
          <a:prstGeom prst="flowChartManualInpu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51" name="Picture 10" descr="G:\MIRA CARMEN\cuerpo humano\Nueva carpeta\04 Put the fil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1928802"/>
            <a:ext cx="1714512" cy="2016458"/>
          </a:xfrm>
          <a:prstGeom prst="flowChartManualInpu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10" name="Picture 11" descr="G:\MIRA CARMEN\cuerpo humano\Nueva carpeta\05 Fill  the vibratio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629" y="4213978"/>
            <a:ext cx="3571900" cy="2367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52 CuadroTexto"/>
          <p:cNvSpPr txBox="1"/>
          <p:nvPr/>
        </p:nvSpPr>
        <p:spPr>
          <a:xfrm>
            <a:off x="785786" y="4143381"/>
            <a:ext cx="4000528" cy="2554545"/>
          </a:xfrm>
          <a:prstGeom prst="rect">
            <a:avLst/>
          </a:prstGeom>
          <a:solidFill>
            <a:srgbClr val="FFC000"/>
          </a:solidFill>
          <a:ln w="76200">
            <a:noFill/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prstClr val="black"/>
                </a:solidFill>
              </a:rPr>
              <a:t>01 </a:t>
            </a:r>
            <a:r>
              <a:rPr lang="en-US" sz="1400" dirty="0" smtClean="0">
                <a:solidFill>
                  <a:prstClr val="black"/>
                </a:solidFill>
              </a:rPr>
              <a:t>Cut the cardboard like a funnel.</a:t>
            </a:r>
            <a:endParaRPr lang="es-ES" sz="1400" dirty="0" smtClean="0">
              <a:solidFill>
                <a:prstClr val="black"/>
              </a:solidFill>
            </a:endParaRPr>
          </a:p>
          <a:p>
            <a:pPr marL="342900" indent="-342900"/>
            <a:r>
              <a:rPr lang="en-US" dirty="0" smtClean="0">
                <a:solidFill>
                  <a:prstClr val="black"/>
                </a:solidFill>
              </a:rPr>
              <a:t>02 </a:t>
            </a:r>
            <a:r>
              <a:rPr lang="en-US" sz="1400" dirty="0" smtClean="0">
                <a:solidFill>
                  <a:prstClr val="black"/>
                </a:solidFill>
              </a:rPr>
              <a:t>Roll the cardboard like a funnel and glue it 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03 </a:t>
            </a:r>
            <a:r>
              <a:rPr lang="en-US" sz="1400" dirty="0" smtClean="0">
                <a:solidFill>
                  <a:prstClr val="black"/>
                </a:solidFill>
              </a:rPr>
              <a:t>Join the cardboard and the roll paper with </a:t>
            </a:r>
            <a:r>
              <a:rPr lang="en-US" sz="1400" dirty="0" err="1" smtClean="0">
                <a:solidFill>
                  <a:prstClr val="black"/>
                </a:solidFill>
              </a:rPr>
              <a:t>sellotape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</a:p>
          <a:p>
            <a:pPr algn="just"/>
            <a:r>
              <a:rPr lang="es-ES" dirty="0" smtClean="0">
                <a:solidFill>
                  <a:prstClr val="black"/>
                </a:solidFill>
              </a:rPr>
              <a:t>04 </a:t>
            </a:r>
            <a:r>
              <a:rPr lang="en-US" sz="1400" dirty="0" smtClean="0">
                <a:solidFill>
                  <a:prstClr val="black"/>
                </a:solidFill>
              </a:rPr>
              <a:t>In the other end of the cardboard tube put a piece of plastic well stretched (drum) and hold it with an elastic band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</a:p>
          <a:p>
            <a:pPr algn="just"/>
            <a:r>
              <a:rPr lang="es-ES" dirty="0" smtClean="0">
                <a:solidFill>
                  <a:prstClr val="black"/>
                </a:solidFill>
              </a:rPr>
              <a:t>05 </a:t>
            </a:r>
            <a:r>
              <a:rPr lang="en-US" sz="1400" dirty="0" smtClean="0">
                <a:solidFill>
                  <a:prstClr val="black"/>
                </a:solidFill>
              </a:rPr>
              <a:t>When we make sounds in the ear, the eardrum vibrates (the child can notice it with his or her fingers). 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76" name="75 CuadroTexto"/>
          <p:cNvSpPr txBox="1"/>
          <p:nvPr/>
        </p:nvSpPr>
        <p:spPr>
          <a:xfrm>
            <a:off x="3857620" y="178592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white">
                    <a:lumMod val="95000"/>
                  </a:prstClr>
                </a:solidFill>
              </a:rPr>
              <a:t>01</a:t>
            </a:r>
            <a:endParaRPr lang="es-ES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2" name="81 Flecha abajo"/>
          <p:cNvSpPr/>
          <p:nvPr/>
        </p:nvSpPr>
        <p:spPr>
          <a:xfrm rot="16200000">
            <a:off x="5143504" y="5429264"/>
            <a:ext cx="42862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5" name="84 Flecha abajo"/>
          <p:cNvSpPr/>
          <p:nvPr/>
        </p:nvSpPr>
        <p:spPr>
          <a:xfrm>
            <a:off x="3853513" y="1785926"/>
            <a:ext cx="428628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6" name="85 Flecha abajo"/>
          <p:cNvSpPr/>
          <p:nvPr/>
        </p:nvSpPr>
        <p:spPr>
          <a:xfrm>
            <a:off x="5421042" y="1841769"/>
            <a:ext cx="428628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8" name="87 Flecha abajo"/>
          <p:cNvSpPr/>
          <p:nvPr/>
        </p:nvSpPr>
        <p:spPr>
          <a:xfrm>
            <a:off x="6988571" y="1799566"/>
            <a:ext cx="428628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429256" y="178592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white">
                    <a:lumMod val="95000"/>
                  </a:prstClr>
                </a:solidFill>
              </a:rPr>
              <a:t>03</a:t>
            </a:r>
            <a:endParaRPr lang="es-ES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000892" y="178592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white">
                    <a:lumMod val="95000"/>
                  </a:prstClr>
                </a:solidFill>
              </a:rPr>
              <a:t>04</a:t>
            </a:r>
            <a:endParaRPr lang="es-ES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57620" y="178592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white">
                    <a:lumMod val="95000"/>
                  </a:prstClr>
                </a:solidFill>
              </a:rPr>
              <a:t>02</a:t>
            </a:r>
            <a:endParaRPr lang="es-ES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181560" y="1737611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white">
                    <a:lumMod val="95000"/>
                  </a:prstClr>
                </a:solidFill>
              </a:rPr>
              <a:t>01</a:t>
            </a:r>
            <a:endParaRPr lang="es-ES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rot="174152">
            <a:off x="5081051" y="5443497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white">
                    <a:lumMod val="95000"/>
                  </a:prstClr>
                </a:solidFill>
              </a:rPr>
              <a:t>05</a:t>
            </a:r>
            <a:endParaRPr lang="es-ES" b="1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</TotalTime>
  <Words>792</Words>
  <Application>Microsoft Office PowerPoint</Application>
  <PresentationFormat>Presentación en pantalla (4:3)</PresentationFormat>
  <Paragraphs>137</Paragraphs>
  <Slides>12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Flujo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</dc:creator>
  <cp:lastModifiedBy>Carmen</cp:lastModifiedBy>
  <cp:revision>27</cp:revision>
  <dcterms:created xsi:type="dcterms:W3CDTF">2017-05-17T19:45:45Z</dcterms:created>
  <dcterms:modified xsi:type="dcterms:W3CDTF">2017-06-05T19:47:54Z</dcterms:modified>
</cp:coreProperties>
</file>