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23/03/2020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Proporcionalidad inversa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1º ESO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00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_tradnl" altLang="es-ES_tradnl" dirty="0">
                <a:solidFill>
                  <a:schemeClr val="tx2">
                    <a:lumMod val="75000"/>
                  </a:schemeClr>
                </a:solidFill>
              </a:rPr>
              <a:t>Proporcionalidad INVERSA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ES_tradnl" altLang="es-ES_tradnl" sz="1800" dirty="0"/>
              <a:t>Dos magnitudes son inversamente proporcionales cuando se cumplen dos condiciones:</a:t>
            </a:r>
          </a:p>
          <a:p>
            <a:pPr>
              <a:lnSpc>
                <a:spcPct val="80000"/>
              </a:lnSpc>
            </a:pPr>
            <a:endParaRPr lang="es-ES_tradnl" altLang="es-ES_tradnl" sz="1800" b="1" dirty="0"/>
          </a:p>
          <a:p>
            <a:pPr>
              <a:lnSpc>
                <a:spcPct val="80000"/>
              </a:lnSpc>
            </a:pPr>
            <a:r>
              <a:rPr lang="es-ES_tradnl" altLang="es-ES_tradnl" sz="1800" b="1" dirty="0"/>
              <a:t>PRIMERA: Al aumentar una magnitud disminuye la otra.</a:t>
            </a:r>
          </a:p>
          <a:p>
            <a:pPr>
              <a:lnSpc>
                <a:spcPct val="80000"/>
              </a:lnSpc>
            </a:pPr>
            <a:r>
              <a:rPr lang="es-ES_tradnl" altLang="es-ES_tradnl" sz="1800" b="1" dirty="0"/>
              <a:t>SEGUNDA: En todo momento el producto de esas dos magnitudes debe ser constante, la misma.</a:t>
            </a:r>
          </a:p>
          <a:p>
            <a:pPr>
              <a:lnSpc>
                <a:spcPct val="80000"/>
              </a:lnSpc>
            </a:pPr>
            <a:endParaRPr lang="es-ES_tradnl" altLang="es-ES_tradnl" sz="1800" b="1" dirty="0"/>
          </a:p>
          <a:p>
            <a:pPr lvl="1">
              <a:lnSpc>
                <a:spcPct val="80000"/>
              </a:lnSpc>
            </a:pPr>
            <a:r>
              <a:rPr lang="es-ES_tradnl" altLang="es-ES_tradnl" sz="1800" b="1" dirty="0"/>
              <a:t>El producto, k, de esas dos magnitudes se llama constante de proporcionalidad inversa.</a:t>
            </a:r>
          </a:p>
          <a:p>
            <a:pPr>
              <a:lnSpc>
                <a:spcPct val="80000"/>
              </a:lnSpc>
            </a:pPr>
            <a:endParaRPr lang="es-ES_tradnl" altLang="es-ES_tradnl" sz="1800" dirty="0"/>
          </a:p>
          <a:p>
            <a:pPr>
              <a:lnSpc>
                <a:spcPct val="80000"/>
              </a:lnSpc>
            </a:pPr>
            <a:r>
              <a:rPr lang="es-ES_tradnl" altLang="es-ES_tradnl" sz="1800" dirty="0"/>
              <a:t>Magnitud M		a	</a:t>
            </a:r>
            <a:r>
              <a:rPr lang="es-ES_tradnl" altLang="es-ES_tradnl" sz="1800" dirty="0">
                <a:sym typeface="Wingdings" pitchFamily="2" charset="2"/>
              </a:rPr>
              <a:t>	b		c</a:t>
            </a:r>
          </a:p>
          <a:p>
            <a:pPr>
              <a:lnSpc>
                <a:spcPct val="80000"/>
              </a:lnSpc>
            </a:pPr>
            <a:r>
              <a:rPr lang="es-ES_tradnl" altLang="es-ES_tradnl" sz="1800" dirty="0"/>
              <a:t>Magnitud N		A	</a:t>
            </a:r>
            <a:r>
              <a:rPr lang="es-ES_tradnl" altLang="es-ES_tradnl" sz="1800" dirty="0">
                <a:sym typeface="Wingdings" pitchFamily="2" charset="2"/>
              </a:rPr>
              <a:t>	B		C</a:t>
            </a:r>
          </a:p>
          <a:p>
            <a:pPr>
              <a:lnSpc>
                <a:spcPct val="80000"/>
              </a:lnSpc>
            </a:pPr>
            <a:endParaRPr lang="es-ES_tradnl" altLang="es-ES_tradnl" sz="1800" dirty="0"/>
          </a:p>
          <a:p>
            <a:pPr>
              <a:lnSpc>
                <a:spcPct val="80000"/>
              </a:lnSpc>
            </a:pPr>
            <a:r>
              <a:rPr lang="es-ES_tradnl" altLang="es-ES_tradnl" sz="1800" dirty="0" smtClean="0"/>
              <a:t>a · A  </a:t>
            </a:r>
            <a:r>
              <a:rPr lang="es-ES_tradnl" altLang="es-ES_tradnl" sz="1800" dirty="0"/>
              <a:t>=  </a:t>
            </a:r>
            <a:r>
              <a:rPr lang="es-ES_tradnl" altLang="es-ES_tradnl" sz="1800" dirty="0" smtClean="0"/>
              <a:t>b · B </a:t>
            </a:r>
            <a:r>
              <a:rPr lang="es-ES_tradnl" altLang="es-ES_tradnl" sz="1800" dirty="0"/>
              <a:t>= </a:t>
            </a:r>
            <a:r>
              <a:rPr lang="es-ES_tradnl" altLang="es-ES_tradnl" sz="1800" dirty="0" smtClean="0"/>
              <a:t>c · C </a:t>
            </a:r>
            <a:r>
              <a:rPr lang="es-ES_tradnl" altLang="es-ES_tradnl" sz="1800" dirty="0"/>
              <a:t>= k</a:t>
            </a:r>
          </a:p>
          <a:p>
            <a:pPr>
              <a:lnSpc>
                <a:spcPct val="80000"/>
              </a:lnSpc>
            </a:pPr>
            <a:endParaRPr lang="es-ES_tradnl" altLang="es-ES_tradnl" sz="1800" dirty="0"/>
          </a:p>
          <a:p>
            <a:pPr>
              <a:lnSpc>
                <a:spcPct val="80000"/>
              </a:lnSpc>
            </a:pPr>
            <a:r>
              <a:rPr lang="es-ES_tradnl" altLang="es-ES_tradnl" sz="1800" dirty="0"/>
              <a:t>NOTA: Hay que distinguir perfectamente la proporcionalidad directa de la inversa.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726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s-ES_tradnl" altLang="es-ES_tradnl" dirty="0" smtClean="0">
                <a:solidFill>
                  <a:schemeClr val="tx2">
                    <a:lumMod val="75000"/>
                  </a:schemeClr>
                </a:solidFill>
              </a:rPr>
              <a:t>Ejemplo de Proporcionalidad </a:t>
            </a:r>
            <a:r>
              <a:rPr lang="es-ES_tradnl" altLang="es-ES_tradnl" dirty="0">
                <a:solidFill>
                  <a:schemeClr val="tx2">
                    <a:lumMod val="75000"/>
                  </a:schemeClr>
                </a:solidFill>
              </a:rPr>
              <a:t>INVERSA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endParaRPr lang="es-ES_tradnl" altLang="es-ES_tradnl" b="1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Un taxista cobra </a:t>
            </a:r>
            <a:r>
              <a:rPr lang="es-ES_tradnl" altLang="es-ES_tradnl" dirty="0" smtClean="0"/>
              <a:t>120 </a:t>
            </a:r>
            <a:r>
              <a:rPr lang="es-ES_tradnl" altLang="es-ES_tradnl" dirty="0"/>
              <a:t>€ por llevar a un grupo de amigos de un pueblo a una discoteca de la capital. ¿Cuánto corresponde pagar a cada uno?.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Magnitud “Coste </a:t>
            </a:r>
            <a:r>
              <a:rPr lang="es-ES_tradnl" altLang="es-ES_tradnl" dirty="0" smtClean="0"/>
              <a:t>por amigo”</a:t>
            </a:r>
            <a:r>
              <a:rPr lang="es-ES_tradnl" altLang="es-ES_tradnl" dirty="0"/>
              <a:t>	</a:t>
            </a:r>
            <a:r>
              <a:rPr lang="es-ES_tradnl" altLang="es-ES_tradnl" dirty="0" smtClean="0"/>
              <a:t>60</a:t>
            </a:r>
            <a:r>
              <a:rPr lang="es-ES_tradnl" altLang="es-ES_tradnl" dirty="0"/>
              <a:t>	</a:t>
            </a:r>
            <a:r>
              <a:rPr lang="es-ES_tradnl" altLang="es-ES_tradnl" dirty="0">
                <a:sym typeface="Wingdings" pitchFamily="2" charset="2"/>
              </a:rPr>
              <a:t>	</a:t>
            </a:r>
            <a:r>
              <a:rPr lang="es-ES_tradnl" altLang="es-ES_tradnl" dirty="0" smtClean="0">
                <a:sym typeface="Wingdings" pitchFamily="2" charset="2"/>
              </a:rPr>
              <a:t>30</a:t>
            </a:r>
            <a:r>
              <a:rPr lang="es-ES_tradnl" altLang="es-ES_tradnl" dirty="0">
                <a:sym typeface="Wingdings" pitchFamily="2" charset="2"/>
              </a:rPr>
              <a:t>		</a:t>
            </a:r>
            <a:r>
              <a:rPr lang="es-ES_tradnl" altLang="es-ES_tradnl" dirty="0" smtClean="0">
                <a:sym typeface="Wingdings" pitchFamily="2" charset="2"/>
              </a:rPr>
              <a:t>20</a:t>
            </a:r>
            <a:endParaRPr lang="es-ES_tradnl" altLang="es-ES_tradnl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s-ES_tradnl" altLang="es-ES_tradnl" dirty="0"/>
              <a:t>Magnitud “Nº amigos”		2	</a:t>
            </a:r>
            <a:r>
              <a:rPr lang="es-ES_tradnl" altLang="es-ES_tradnl" dirty="0">
                <a:sym typeface="Wingdings" pitchFamily="2" charset="2"/>
              </a:rPr>
              <a:t>	</a:t>
            </a:r>
            <a:r>
              <a:rPr lang="es-ES_tradnl" altLang="es-ES_tradnl" dirty="0" smtClean="0">
                <a:sym typeface="Wingdings" pitchFamily="2" charset="2"/>
              </a:rPr>
              <a:t> 4</a:t>
            </a:r>
            <a:r>
              <a:rPr lang="es-ES_tradnl" altLang="es-ES_tradnl" dirty="0">
                <a:sym typeface="Wingdings" pitchFamily="2" charset="2"/>
              </a:rPr>
              <a:t>		6</a:t>
            </a:r>
          </a:p>
          <a:p>
            <a:pPr>
              <a:lnSpc>
                <a:spcPct val="80000"/>
              </a:lnSpc>
            </a:pPr>
            <a:endParaRPr lang="es-ES_tradnl" altLang="es-ES_tradnl" b="1" dirty="0"/>
          </a:p>
          <a:p>
            <a:pPr>
              <a:lnSpc>
                <a:spcPct val="80000"/>
              </a:lnSpc>
            </a:pPr>
            <a:r>
              <a:rPr lang="es-ES_tradnl" altLang="es-ES_tradnl" b="1" dirty="0"/>
              <a:t>PRIMERA: Al aumentar una magnitud disminuye la otra.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endParaRPr lang="es-ES_tradnl" altLang="es-ES_tradnl" b="1" dirty="0"/>
          </a:p>
          <a:p>
            <a:pPr>
              <a:lnSpc>
                <a:spcPct val="80000"/>
              </a:lnSpc>
            </a:pPr>
            <a:r>
              <a:rPr lang="es-ES_tradnl" altLang="es-ES_tradnl" b="1" dirty="0"/>
              <a:t>SEGUNDA: El producto de esas dos magnitudes debe ser constante, la misma.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60 · 2 </a:t>
            </a:r>
            <a:r>
              <a:rPr lang="es-ES_tradnl" altLang="es-ES_tradnl" dirty="0"/>
              <a:t>= </a:t>
            </a:r>
            <a:r>
              <a:rPr lang="es-ES_tradnl" altLang="es-ES_tradnl" dirty="0" smtClean="0"/>
              <a:t>30 · 4 </a:t>
            </a:r>
            <a:r>
              <a:rPr lang="es-ES_tradnl" altLang="es-ES_tradnl" dirty="0"/>
              <a:t>= </a:t>
            </a:r>
            <a:r>
              <a:rPr lang="es-ES_tradnl" altLang="es-ES_tradnl" dirty="0" smtClean="0"/>
              <a:t>20 · 6 </a:t>
            </a:r>
            <a:r>
              <a:rPr lang="es-ES_tradnl" altLang="es-ES_tradnl" dirty="0"/>
              <a:t>=  </a:t>
            </a:r>
            <a:r>
              <a:rPr lang="es-ES_tradnl" altLang="es-ES_tradnl" dirty="0" smtClean="0"/>
              <a:t>120 </a:t>
            </a:r>
            <a:r>
              <a:rPr lang="es-ES_tradnl" altLang="es-ES_tradnl" dirty="0"/>
              <a:t>, como vemos es un valor constante:  k = </a:t>
            </a:r>
            <a:r>
              <a:rPr lang="es-ES_tradnl" altLang="es-ES_tradnl" dirty="0" smtClean="0"/>
              <a:t>120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Las dos magnitudes dadas son inversamente proporcionales.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4377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Regla de tres inversa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5 amigos pagaron 12 € cada uno a un taxista por ir de vuelta a su pueblo tras las fiestas. A la próxima fiesta irán 6 amigos. ¿Cuánto pagará cada uno?</a:t>
            </a: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5 </a:t>
            </a:r>
            <a:r>
              <a:rPr lang="es-ES_tradnl" altLang="es-ES_tradnl" dirty="0" smtClean="0"/>
              <a:t>amigos </a:t>
            </a:r>
            <a:r>
              <a:rPr lang="es-ES_tradnl" altLang="es-ES_tradnl" dirty="0"/>
              <a:t>	</a:t>
            </a:r>
            <a:r>
              <a:rPr lang="es-ES_tradnl" altLang="es-ES_tradnl" dirty="0">
                <a:sym typeface="Wingdings" pitchFamily="2" charset="2"/>
              </a:rPr>
              <a:t>	</a:t>
            </a:r>
            <a:r>
              <a:rPr lang="es-ES_tradnl" altLang="es-ES_tradnl" dirty="0" smtClean="0">
                <a:sym typeface="Wingdings" pitchFamily="2" charset="2"/>
              </a:rPr>
              <a:t>12 </a:t>
            </a:r>
            <a:r>
              <a:rPr lang="es-ES_tradnl" altLang="es-ES_tradnl" dirty="0">
                <a:sym typeface="Wingdings" pitchFamily="2" charset="2"/>
              </a:rPr>
              <a:t>€	</a:t>
            </a:r>
            <a:r>
              <a:rPr lang="es-ES_tradnl" altLang="es-ES_tradnl" dirty="0" smtClean="0">
                <a:sym typeface="Wingdings" pitchFamily="2" charset="2"/>
              </a:rPr>
              <a:t>cada uno</a:t>
            </a:r>
            <a:endParaRPr lang="es-ES_tradnl" altLang="es-ES_tradnl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s-ES_tradnl" altLang="es-ES_tradnl" dirty="0" smtClean="0"/>
              <a:t>6 amigos</a:t>
            </a:r>
            <a:r>
              <a:rPr lang="es-ES_tradnl" altLang="es-ES_tradnl" dirty="0"/>
              <a:t>	</a:t>
            </a:r>
            <a:r>
              <a:rPr lang="es-ES_tradnl" altLang="es-ES_tradnl" dirty="0" smtClean="0"/>
              <a:t>          </a:t>
            </a:r>
            <a:r>
              <a:rPr lang="es-ES_tradnl" altLang="es-ES_tradnl" dirty="0" smtClean="0">
                <a:sym typeface="Wingdings" pitchFamily="2" charset="2"/>
              </a:rPr>
              <a:t></a:t>
            </a:r>
            <a:r>
              <a:rPr lang="es-ES_tradnl" altLang="es-ES_tradnl" dirty="0">
                <a:sym typeface="Wingdings" pitchFamily="2" charset="2"/>
              </a:rPr>
              <a:t>	</a:t>
            </a:r>
            <a:r>
              <a:rPr lang="es-ES_tradnl" altLang="es-ES_tradnl" dirty="0" smtClean="0">
                <a:sym typeface="Wingdings" pitchFamily="2" charset="2"/>
              </a:rPr>
              <a:t>   x €     cada uno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 smtClean="0">
                <a:sym typeface="Wingdings" pitchFamily="2" charset="2"/>
              </a:rPr>
              <a:t>Como son magnitudes inversamente proporcionales, le damos la vuelta a una de las fracciones:</a:t>
            </a:r>
          </a:p>
          <a:p>
            <a:pPr>
              <a:lnSpc>
                <a:spcPct val="80000"/>
              </a:lnSpc>
            </a:pPr>
            <a:endParaRPr lang="es-ES_tradnl" altLang="es-ES_tradnl" dirty="0">
              <a:sym typeface="Wingdings" pitchFamily="2" charset="2"/>
            </a:endParaRP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14201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Regla de tres inversa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 smtClean="0"/>
              <a:t>     5          x </a:t>
            </a: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 smtClean="0"/>
              <a:t>    --- </a:t>
            </a:r>
            <a:r>
              <a:rPr lang="es-ES_tradnl" altLang="es-ES_tradnl" dirty="0"/>
              <a:t>= -------- </a:t>
            </a:r>
            <a:r>
              <a:rPr lang="es-ES_tradnl" altLang="es-ES_tradnl" dirty="0" smtClean="0"/>
              <a:t>, de donde 5 · 12 = 6 · x, y así :</a:t>
            </a: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 smtClean="0"/>
              <a:t>     6         12</a:t>
            </a:r>
            <a:endParaRPr lang="es-ES_tradnl" altLang="es-ES_tradnl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x= 5 · 12 /6 -----</a:t>
            </a:r>
            <a:r>
              <a:rPr lang="es-ES" dirty="0" smtClean="0">
                <a:sym typeface="Wingdings" panose="05000000000000000000" pitchFamily="2" charset="2"/>
              </a:rPr>
              <a:t> x = 10.</a:t>
            </a:r>
          </a:p>
          <a:p>
            <a:pPr marL="0" indent="0">
              <a:buNone/>
            </a:pPr>
            <a:endParaRPr lang="es-E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s-ES" dirty="0" smtClean="0">
                <a:sym typeface="Wingdings" panose="05000000000000000000" pitchFamily="2" charset="2"/>
              </a:rPr>
              <a:t>Por lo tanto, cada amigo pagará 10 €.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9157914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196</Words>
  <Application>Microsoft Office PowerPoint</Application>
  <PresentationFormat>Presentación en pantalla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Proporcionalidad inversa</vt:lpstr>
      <vt:lpstr>Proporcionalidad INVERSA</vt:lpstr>
      <vt:lpstr>Ejemplo de Proporcionalidad INVERSA</vt:lpstr>
      <vt:lpstr>Regla de tres inversa</vt:lpstr>
      <vt:lpstr>Regla de tres inversa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Proporcionalidad inversa</dc:title>
  <dc:creator>Rosalia</dc:creator>
  <cp:lastModifiedBy>Rosalia</cp:lastModifiedBy>
  <cp:revision>4</cp:revision>
  <dcterms:created xsi:type="dcterms:W3CDTF">2020-03-23T09:53:31Z</dcterms:created>
  <dcterms:modified xsi:type="dcterms:W3CDTF">2020-03-23T10:12:25Z</dcterms:modified>
</cp:coreProperties>
</file>