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483CF-CF93-4752-A2F9-3A81707ABD0D}" type="datetimeFigureOut">
              <a:rPr lang="es-ES" smtClean="0"/>
              <a:t>29/12/2022</a:t>
            </a:fld>
            <a:endParaRPr lang="es-E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s-E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7AD01-5862-49A1-B7EB-0230FD43B7E1}" type="slidenum">
              <a:rPr lang="es-ES" smtClean="0"/>
              <a:t>‹N°›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8059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AD01-5862-49A1-B7EB-0230FD43B7E1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80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F7AD01-5862-49A1-B7EB-0230FD43B7E1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6187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9A38F1A-1550-4DD2-952F-7680FDF8C1D6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3162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3E8B7-3D0F-4B95-B51C-377FE5D9D962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9137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9156E-B301-4885-8B7D-476D90458B92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04751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C8A3B-1979-466E-B11B-D2C459CA9BC2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64587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8BA6-3FBC-468C-896D-130FBE1CE6D5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64449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9495-D520-47D7-B52F-204EE2B8ED86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4115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D2C7-C794-4F0C-8AE3-075EBA99C2CE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8372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84F44ABD-47D3-4DB3-86C2-D9C4A5412D7F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64800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CCED-08C2-414A-8881-1E457C7A92A2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0650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8C47-BE9C-4792-93F3-358187B43F07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3255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3056-BCA2-4E4E-AD24-8D5FF85A0304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43967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DF9DC-AF53-4C4D-986E-C8067ECF4CB2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179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82FA-B927-4B52-8825-32BBA49FA983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70573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DB9F9-E266-4958-A432-51F9BA478F29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17197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95C-AD5D-4FD3-AD6E-1962DC4BDE25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5290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CD704-A416-4593-BA46-EC0F1483EF02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1538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AF8-DA30-4FBC-B98A-5613DB552184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9196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74E4558-51CF-4E30-BE41-05EF05B5BE24}" type="datetime1">
              <a:rPr lang="fr-FR" smtClean="0"/>
              <a:t>29/12/2022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1489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A%C3%AFd_al-Adha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outard.com/guide_agenda_detail/10162/achoura_au_maroc.ht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27784" y="392528"/>
            <a:ext cx="6343672" cy="709865"/>
          </a:xfrm>
        </p:spPr>
        <p:txBody>
          <a:bodyPr/>
          <a:lstStyle/>
          <a:p>
            <a:r>
              <a:rPr lang="es-ES" dirty="0">
                <a:solidFill>
                  <a:srgbClr val="00B050"/>
                </a:solidFill>
                <a:latin typeface="Algerian" panose="04020705040A02060702" pitchFamily="82" charset="0"/>
              </a:rPr>
              <a:t>LE MAROC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 </a:t>
            </a:r>
          </a:p>
          <a:p>
            <a:endParaRPr lang="fr-FR" dirty="0"/>
          </a:p>
        </p:txBody>
      </p:sp>
      <p:pic>
        <p:nvPicPr>
          <p:cNvPr id="4" name="Image 3" descr="Maro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0711"/>
            <a:ext cx="9144000" cy="54403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ville d’origine: FES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Une ville touristique, qui compte 1 millions d’habitants. </a:t>
            </a:r>
          </a:p>
          <a:p>
            <a:pPr algn="just"/>
            <a:r>
              <a:rPr lang="fr-FR" dirty="0"/>
              <a:t>C’est une ville qui est réputée pour sa médina, (le quartier historique de la ville), classée au patrimoine mondial de l'UNESCO.  </a:t>
            </a:r>
          </a:p>
          <a:p>
            <a:pPr algn="just"/>
            <a:r>
              <a:rPr lang="fr-FR" dirty="0"/>
              <a:t>Sa localisation lui à permis d’être la capitale culturelle et on fait d’elle une ville d’échange,  de savants,  de livres ou d’idées.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72D777-AD6C-391F-66C6-80F272E6D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973668"/>
            <a:ext cx="6571060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200"/>
              <a:t>Les plats typiques:</a:t>
            </a:r>
            <a:br>
              <a:rPr lang="fr-FR" sz="2200"/>
            </a:br>
            <a:r>
              <a:rPr lang="fr-FR" sz="2200" b="1" u="sng"/>
              <a:t>  Le couscous</a:t>
            </a:r>
            <a:endParaRPr lang="es-ES" sz="2200" b="1" u="sng"/>
          </a:p>
        </p:txBody>
      </p:sp>
      <p:pic>
        <p:nvPicPr>
          <p:cNvPr id="5" name="Espace réservé du contenu 4" descr="Une image contenant alimentation, plat, ragoût&#10;&#10;Description générée automatiquement">
            <a:extLst>
              <a:ext uri="{FF2B5EF4-FFF2-40B4-BE49-F238E27FC236}">
                <a16:creationId xmlns:a16="http://schemas.microsoft.com/office/drawing/2014/main" id="{8B6D418B-D85F-92CD-D1D2-ABF15DADF1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9" r="20492"/>
          <a:stretch/>
        </p:blipFill>
        <p:spPr>
          <a:xfrm>
            <a:off x="866215" y="2817169"/>
            <a:ext cx="3258768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Espace réservé du contenu 6" descr="Une image contenant assiette, personne, plat, plusieurs&#10;&#10;Description générée automatiquement">
            <a:extLst>
              <a:ext uri="{FF2B5EF4-FFF2-40B4-BE49-F238E27FC236}">
                <a16:creationId xmlns:a16="http://schemas.microsoft.com/office/drawing/2014/main" id="{692159EB-014F-7C25-9B77-AC7EB9D03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75" y="2946327"/>
            <a:ext cx="3908425" cy="2730646"/>
          </a:xfrm>
        </p:spPr>
      </p:pic>
    </p:spTree>
    <p:extLst>
      <p:ext uri="{BB962C8B-B14F-4D97-AF65-F5344CB8AC3E}">
        <p14:creationId xmlns:p14="http://schemas.microsoft.com/office/powerpoint/2010/main" val="2039868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AAFBFE-3E1A-E343-93D2-BDB3077CC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u="sng" dirty="0">
                <a:solidFill>
                  <a:schemeClr val="bg2"/>
                </a:solidFill>
                <a:highlight>
                  <a:srgbClr val="000000"/>
                </a:highlight>
              </a:rPr>
              <a:t>Le Tajine</a:t>
            </a:r>
          </a:p>
        </p:txBody>
      </p:sp>
      <p:pic>
        <p:nvPicPr>
          <p:cNvPr id="7" name="Espace réservé du contenu 6" descr="Une image contenant alimentation, assiette, plat&#10;&#10;Description générée automatiquement">
            <a:extLst>
              <a:ext uri="{FF2B5EF4-FFF2-40B4-BE49-F238E27FC236}">
                <a16:creationId xmlns:a16="http://schemas.microsoft.com/office/drawing/2014/main" id="{6EFCCAB9-4E84-6B9F-AE61-7E81BBE925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70" y="2135337"/>
            <a:ext cx="7450446" cy="4176464"/>
          </a:xfrm>
        </p:spPr>
      </p:pic>
    </p:spTree>
    <p:extLst>
      <p:ext uri="{BB962C8B-B14F-4D97-AF65-F5344CB8AC3E}">
        <p14:creationId xmlns:p14="http://schemas.microsoft.com/office/powerpoint/2010/main" val="372207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10C9632-BB6F-48EE-AB65-501878BA5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87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EC8AAB6-953B-4D29-9967-3C44D06BB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122264" y="751601"/>
            <a:ext cx="6053670" cy="5354799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C89ED458-2326-40DC-9C7B-1A717B655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8F80E8-A0EE-66C3-0FAA-6B5B31078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973668"/>
            <a:ext cx="2206657" cy="102023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FR" dirty="0">
                <a:solidFill>
                  <a:schemeClr val="tx1"/>
                </a:solidFill>
                <a:highlight>
                  <a:srgbClr val="000000"/>
                </a:highlight>
              </a:rPr>
              <a:t>Les fêtes célèbres du Maroc</a:t>
            </a:r>
            <a:endParaRPr lang="es-ES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pic>
        <p:nvPicPr>
          <p:cNvPr id="5" name="Image 4" descr="Une image contenant personne, extérieur, gens&#10;&#10;Description générée automatiquement">
            <a:extLst>
              <a:ext uri="{FF2B5EF4-FFF2-40B4-BE49-F238E27FC236}">
                <a16:creationId xmlns:a16="http://schemas.microsoft.com/office/drawing/2014/main" id="{FF9F0A46-8158-1640-FEA8-40C670834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0" r="23635" b="2"/>
          <a:stretch/>
        </p:blipFill>
        <p:spPr>
          <a:xfrm>
            <a:off x="3895955" y="803751"/>
            <a:ext cx="4793650" cy="525049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F9D1DE6-E368-4F07-85F9-D5B76747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63B1F66-4ACE-4A01-8ADF-F175A9C35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F8448ED-9332-4A9B-8CAB-B1985E596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897AF4-3D77-301C-43E3-9210069E1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16" y="3212976"/>
            <a:ext cx="2111089" cy="1800200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>
                <a:solidFill>
                  <a:schemeClr val="tx1"/>
                </a:solidFill>
                <a:highlight>
                  <a:srgbClr val="000000"/>
                </a:highlight>
              </a:rPr>
              <a:t>La fête du mouton (</a:t>
            </a:r>
            <a:r>
              <a:rPr lang="es-ES" sz="2800" b="0" i="0" u="sng" dirty="0" err="1">
                <a:solidFill>
                  <a:srgbClr val="1A0DAB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hlinkClick r:id="rId3"/>
              </a:rPr>
              <a:t>Aïd</a:t>
            </a:r>
            <a:r>
              <a:rPr lang="es-ES" sz="2800" b="0" i="0" u="sng" dirty="0">
                <a:solidFill>
                  <a:srgbClr val="1A0DAB"/>
                </a:solidFill>
                <a:effectLst/>
                <a:highlight>
                  <a:srgbClr val="000000"/>
                </a:highlight>
                <a:latin typeface="arial" panose="020B0604020202020204" pitchFamily="34" charset="0"/>
                <a:hlinkClick r:id="rId3"/>
              </a:rPr>
              <a:t> al-Adha)</a:t>
            </a:r>
          </a:p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ED3A2261-1C75-40FF-8CD6-18C5900C1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41260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91A5E26-1F21-459D-8C03-ADB057B09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personne, foule&#10;&#10;Description générée automatiquement">
            <a:extLst>
              <a:ext uri="{FF2B5EF4-FFF2-40B4-BE49-F238E27FC236}">
                <a16:creationId xmlns:a16="http://schemas.microsoft.com/office/drawing/2014/main" id="{67EB83E5-8983-3413-6ED5-1507DB7B55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2265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801B5EA-B7A2-950E-AEA1-5E337C15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2099733"/>
            <a:ext cx="6619243" cy="2677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u="sng">
                <a:solidFill>
                  <a:schemeClr val="tx1"/>
                </a:solidFill>
                <a:effectLst/>
                <a:highlight>
                  <a:srgbClr val="000000"/>
                </a:highlight>
                <a:hlinkClick r:id="rId4"/>
              </a:rPr>
              <a:t>Achoura Maroc</a:t>
            </a:r>
            <a:br>
              <a:rPr lang="en-US" sz="5400" u="sng">
                <a:solidFill>
                  <a:schemeClr val="tx1"/>
                </a:solidFill>
                <a:effectLst/>
              </a:rPr>
            </a:br>
            <a:endParaRPr lang="en-US" sz="5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4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CCC08F4-6649-4752-A49D-EC2C8E965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CCBFAE1-A7B8-4741-A1BD-1D22BE1B9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8DFBA0E-2986-4121-92BD-9ADBE9F79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6B514A6-1440-4614-B316-443C485A1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C4B390-CACA-4CE0-A179-19E2CAADF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9330A14-E127-4084-BA51-D86B9568B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47AD4CB-E128-49E9-A8C2-AC0CEA98F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76D76C3-9DFE-4C5F-8F74-D65651A74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7FC72400-C794-438B-90D7-5F6E03028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AD24BDB9-26CF-4AAC-B31C-95E190D55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E4947D45-3E3A-4249-A3DB-5B907C17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5BE4897-C7A1-4E8C-B5A5-8797DAC6D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C300240B-912F-4AD7-AE1B-923B3F987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421EF78-B00C-42F8-8908-2CF3E417C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122264" y="751601"/>
            <a:ext cx="6053670" cy="5354799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F3E0A6DF-2313-4EC2-B95B-212CD4861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B053D8-BA26-5B91-2FAB-FAE0C30A7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973668"/>
            <a:ext cx="2206657" cy="10202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chemeClr val="tx1"/>
                </a:solidFill>
              </a:rPr>
              <a:t>Les personnages célèbres</a:t>
            </a:r>
          </a:p>
        </p:txBody>
      </p:sp>
      <p:pic>
        <p:nvPicPr>
          <p:cNvPr id="6" name="Espace réservé du contenu 5" descr="UneY image contenant personne, homme, extérieur, joueur">
            <a:extLst>
              <a:ext uri="{FF2B5EF4-FFF2-40B4-BE49-F238E27FC236}">
                <a16:creationId xmlns:a16="http://schemas.microsoft.com/office/drawing/2014/main" id="{E105B33C-42D4-0546-A4A9-93841CBA14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23" b="-2"/>
          <a:stretch/>
        </p:blipFill>
        <p:spPr>
          <a:xfrm>
            <a:off x="6354177" y="803751"/>
            <a:ext cx="2335428" cy="5250498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083B194-504C-4B70-B8F6-80C51076F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9BF1AE2-40FC-4B8F-B531-AB84540A2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C4EB7C1-42EF-4F28-AF4F-02E879CB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1AC2A49-B317-BB26-C704-E0A74CC7C0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6216" y="3212976"/>
            <a:ext cx="2287982" cy="28068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  <a:highlight>
                  <a:srgbClr val="000000"/>
                </a:highlight>
              </a:rPr>
              <a:t>Achraf</a:t>
            </a:r>
            <a:r>
              <a:rPr lang="en-US" dirty="0">
                <a:solidFill>
                  <a:schemeClr val="tx1"/>
                </a:solidFill>
                <a:highlight>
                  <a:srgbClr val="000000"/>
                </a:highlight>
              </a:rPr>
              <a:t> Hakimi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ighlight>
                  <a:srgbClr val="000000"/>
                </a:highlight>
              </a:rPr>
              <a:t>Yassine </a:t>
            </a:r>
            <a:r>
              <a:rPr lang="en-US" dirty="0" err="1">
                <a:solidFill>
                  <a:schemeClr val="tx1"/>
                </a:solidFill>
                <a:highlight>
                  <a:srgbClr val="000000"/>
                </a:highlight>
              </a:rPr>
              <a:t>Bouno</a:t>
            </a:r>
            <a:endParaRPr lang="en-US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pic>
        <p:nvPicPr>
          <p:cNvPr id="8" name="Espace réservé du contenu 7" descr="Une image contenant personne, joueur, extérieur, sport athlétique&#10;&#10;Description générée automatiquement">
            <a:extLst>
              <a:ext uri="{FF2B5EF4-FFF2-40B4-BE49-F238E27FC236}">
                <a16:creationId xmlns:a16="http://schemas.microsoft.com/office/drawing/2014/main" id="{B9BE3C1C-BCD4-1884-31D4-A1A25B7AE3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1" r="28118" b="-2"/>
          <a:stretch/>
        </p:blipFill>
        <p:spPr>
          <a:xfrm>
            <a:off x="3895955" y="803751"/>
            <a:ext cx="2335427" cy="525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99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5" name="Image 4" descr="Une image contenant herbe, personne, extérieur, posant&#10;&#10;Description générée automatiquement">
            <a:extLst>
              <a:ext uri="{FF2B5EF4-FFF2-40B4-BE49-F238E27FC236}">
                <a16:creationId xmlns:a16="http://schemas.microsoft.com/office/drawing/2014/main" id="{054968C1-BE8C-810A-A066-41B59B89E8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2" r="28703"/>
          <a:stretch/>
        </p:blipFill>
        <p:spPr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28786E-96DD-4FBF-EF11-8DA0E0662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295" y="1162967"/>
            <a:ext cx="4071414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chemeClr val="bg2"/>
                </a:solidFill>
                <a:highlight>
                  <a:srgbClr val="000000"/>
                </a:highlight>
              </a:rPr>
              <a:t>Le sport </a:t>
            </a:r>
            <a:r>
              <a:rPr lang="en-US" sz="5400" b="1" dirty="0" err="1">
                <a:solidFill>
                  <a:schemeClr val="bg2"/>
                </a:solidFill>
                <a:highlight>
                  <a:srgbClr val="000000"/>
                </a:highlight>
              </a:rPr>
              <a:t>populaire</a:t>
            </a:r>
            <a:r>
              <a:rPr lang="en-US" sz="5400" b="1" dirty="0">
                <a:solidFill>
                  <a:schemeClr val="bg2"/>
                </a:solidFill>
                <a:highlight>
                  <a:srgbClr val="000000"/>
                </a:highlight>
              </a:rPr>
              <a:t> au Maroc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13F044-3460-5800-B03E-C4ECB24A3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985" y="5157191"/>
            <a:ext cx="3914724" cy="7920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cap="all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Le football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233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38C426-AC3D-B38B-05FC-82D7DAE9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</a:t>
            </a:r>
            <a:endParaRPr lang="es-E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E08D8-CB01-89C5-AA6C-70BB222E3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Ou se situe la Maroc géographiquement?</a:t>
            </a:r>
          </a:p>
          <a:p>
            <a:r>
              <a:rPr lang="fr-FR" dirty="0"/>
              <a:t>Quels sont les plats typiques du Maroc?</a:t>
            </a:r>
          </a:p>
          <a:p>
            <a:r>
              <a:rPr lang="fr-FR" dirty="0"/>
              <a:t>Quelles sont les fêtes célèbres au Maroc?</a:t>
            </a:r>
          </a:p>
          <a:p>
            <a:r>
              <a:rPr lang="fr-FR" dirty="0"/>
              <a:t>Quelle est la monnaie du Maroc?</a:t>
            </a:r>
          </a:p>
          <a:p>
            <a:r>
              <a:rPr lang="fr-FR" dirty="0"/>
              <a:t>Quel est le sport populaire au Maroc?</a:t>
            </a:r>
          </a:p>
          <a:p>
            <a:r>
              <a:rPr lang="fr-FR" dirty="0"/>
              <a:t>Quels sont les personnages connus au Maroc?</a:t>
            </a:r>
          </a:p>
          <a:p>
            <a:r>
              <a:rPr lang="fr-FR" dirty="0"/>
              <a:t>Est ce que vous avez aimé la culture marocaine?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009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dirty="0">
                <a:solidFill>
                  <a:srgbClr val="00B050"/>
                </a:solidFill>
                <a:latin typeface="Algerian" panose="04020705040A02060702" pitchFamily="82" charset="0"/>
              </a:rPr>
              <a:t>AU NIVEAU GÉOGRAPHIQUE</a:t>
            </a:r>
            <a:endParaRPr lang="fr-FR" sz="4000" dirty="0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/>
              <a:t>Le </a:t>
            </a:r>
            <a:r>
              <a:rPr lang="fr-FR" dirty="0">
                <a:solidFill>
                  <a:srgbClr val="FF0000"/>
                </a:solidFill>
              </a:rPr>
              <a:t>Maroc</a:t>
            </a:r>
            <a:r>
              <a:rPr lang="fr-FR" dirty="0"/>
              <a:t> est situé au </a:t>
            </a:r>
            <a:r>
              <a:rPr lang="fr-FR" b="1" u="sng" dirty="0"/>
              <a:t>nord-ouest</a:t>
            </a:r>
            <a:r>
              <a:rPr lang="fr-FR" dirty="0"/>
              <a:t> de l’Afrique et a comme pays frontaliers </a:t>
            </a:r>
            <a:r>
              <a:rPr lang="fr-FR" i="1" dirty="0"/>
              <a:t>l’Algérie</a:t>
            </a:r>
            <a:r>
              <a:rPr lang="fr-FR" dirty="0"/>
              <a:t>, la </a:t>
            </a:r>
            <a:r>
              <a:rPr lang="fr-FR" i="1" dirty="0"/>
              <a:t>Mauritanie</a:t>
            </a:r>
            <a:r>
              <a:rPr lang="fr-FR" dirty="0"/>
              <a:t> et l’enclave </a:t>
            </a:r>
            <a:r>
              <a:rPr lang="fr-FR" i="1" dirty="0">
                <a:latin typeface="+mj-lt"/>
              </a:rPr>
              <a:t>espagnol</a:t>
            </a:r>
            <a:r>
              <a:rPr lang="fr-F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dirty="0"/>
              <a:t>Le Maroc a aussi deux littoral: l'</a:t>
            </a:r>
            <a:r>
              <a:rPr lang="fr-FR" sz="2800" b="1" u="sng" dirty="0"/>
              <a:t>Atlantique</a:t>
            </a:r>
            <a:r>
              <a:rPr lang="fr-FR" dirty="0"/>
              <a:t> et </a:t>
            </a:r>
            <a:r>
              <a:rPr lang="fr-FR" sz="2800" dirty="0"/>
              <a:t>la</a:t>
            </a:r>
            <a:r>
              <a:rPr lang="fr-FR" sz="2800" b="1" u="sng" dirty="0"/>
              <a:t> Méditerranée</a:t>
            </a:r>
            <a:r>
              <a:rPr lang="fr-FR" dirty="0"/>
              <a:t>.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B050"/>
                </a:solidFill>
                <a:latin typeface="Algerian" panose="04020705040A02060702" pitchFamily="82" charset="0"/>
              </a:rPr>
              <a:t>LA CARTE DU MAROC</a:t>
            </a:r>
            <a:endParaRPr lang="fr-FR" dirty="0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Espace réservé du contenu 5" descr="1000_F_104469257_AdyocmDF1LIHwQZnNriRO9OlkLJvISM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3012" y="3340100"/>
            <a:ext cx="3048000" cy="18288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dirty="0">
                <a:solidFill>
                  <a:schemeClr val="tx1"/>
                </a:solidFill>
              </a:rPr>
              <a:t>La capitale administrative du pays est la ville de </a:t>
            </a:r>
            <a:r>
              <a:rPr lang="fr-FR" sz="4000" b="1" i="1" dirty="0">
                <a:solidFill>
                  <a:srgbClr val="00B050"/>
                </a:solidFill>
              </a:rPr>
              <a:t>Rabat</a:t>
            </a:r>
            <a:r>
              <a:rPr lang="fr-FR" dirty="0"/>
              <a:t>. </a:t>
            </a:r>
            <a:br>
              <a:rPr lang="fr-FR" dirty="0"/>
            </a:br>
            <a:endParaRPr lang="fr-FR" dirty="0"/>
          </a:p>
        </p:txBody>
      </p:sp>
      <p:pic>
        <p:nvPicPr>
          <p:cNvPr id="6" name="Espace réservé du contenu 5" descr="rabat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4989" y="2489200"/>
            <a:ext cx="5144046" cy="35306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80120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sz="3600" dirty="0">
                <a:solidFill>
                  <a:schemeClr val="tx1"/>
                </a:solidFill>
              </a:rPr>
              <a:t>Le pays est sous le règne d’une ‘’monarchie’’ qui a pour </a:t>
            </a:r>
            <a:r>
              <a:rPr lang="fr-FR" sz="3100" b="1" i="1" dirty="0">
                <a:solidFill>
                  <a:srgbClr val="00B050"/>
                </a:solidFill>
              </a:rPr>
              <a:t>Roi Mohamed VI</a:t>
            </a:r>
            <a:r>
              <a:rPr lang="fr-FR" sz="3100" dirty="0"/>
              <a:t>.</a:t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mohamed-6-770x4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392" y="2489200"/>
            <a:ext cx="6001240" cy="3530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tx1"/>
                </a:solidFill>
              </a:rPr>
              <a:t>LA MONNAIE DU MAROC EST LE </a:t>
            </a:r>
            <a:r>
              <a:rPr lang="es-ES" b="1" i="1" dirty="0">
                <a:solidFill>
                  <a:srgbClr val="00B050"/>
                </a:solidFill>
              </a:rPr>
              <a:t>DIRHAM</a:t>
            </a:r>
            <a:endParaRPr lang="fr-FR" b="1" i="1" dirty="0">
              <a:solidFill>
                <a:srgbClr val="00B050"/>
              </a:solidFill>
            </a:endParaRPr>
          </a:p>
        </p:txBody>
      </p:sp>
      <p:pic>
        <p:nvPicPr>
          <p:cNvPr id="4" name="Espace réservé du contenu 3" descr="12694935_137124116671089_618883777458373086_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600" y="2754398"/>
            <a:ext cx="6346825" cy="3000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B050"/>
                </a:solidFill>
                <a:latin typeface="Algerian" panose="04020705040A02060702" pitchFamily="82" charset="0"/>
              </a:rPr>
              <a:t>LA LANGUE</a:t>
            </a:r>
            <a:endParaRPr lang="fr-FR" dirty="0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ES" sz="2000" dirty="0">
                <a:latin typeface="Arial Rounded MT Bold" panose="020F0704030504030204" pitchFamily="34" charset="0"/>
              </a:rPr>
              <a:t>Il y a deux sortes de langues: </a:t>
            </a:r>
            <a:r>
              <a:rPr lang="es-ES" sz="2000" b="1" dirty="0">
                <a:solidFill>
                  <a:srgbClr val="FF4B4B"/>
                </a:solidFill>
                <a:latin typeface="Arial Rounded MT Bold" panose="020F0704030504030204" pitchFamily="34" charset="0"/>
              </a:rPr>
              <a:t>l</a:t>
            </a:r>
            <a:r>
              <a:rPr lang="fr-FR" sz="2000" b="1" dirty="0">
                <a:solidFill>
                  <a:srgbClr val="FF4B4B"/>
                </a:solidFill>
                <a:latin typeface="Arial Rounded MT Bold" panose="020F0704030504030204" pitchFamily="34" charset="0"/>
              </a:rPr>
              <a:t>’</a:t>
            </a:r>
            <a:r>
              <a:rPr lang="es-ES" sz="2000" b="1" dirty="0">
                <a:solidFill>
                  <a:srgbClr val="FF4B4B"/>
                </a:solidFill>
                <a:latin typeface="Arial Rounded MT Bold" panose="020F0704030504030204" pitchFamily="34" charset="0"/>
              </a:rPr>
              <a:t>arabe </a:t>
            </a:r>
            <a:r>
              <a:rPr lang="es-ES" sz="2000" dirty="0">
                <a:latin typeface="Arial Rounded MT Bold" panose="020F0704030504030204" pitchFamily="34" charset="0"/>
              </a:rPr>
              <a:t>et </a:t>
            </a:r>
            <a:r>
              <a:rPr lang="es-ES" sz="2000" b="1" dirty="0">
                <a:solidFill>
                  <a:srgbClr val="FF4B4B"/>
                </a:solidFill>
                <a:latin typeface="Arial Rounded MT Bold" panose="020F0704030504030204" pitchFamily="34" charset="0"/>
              </a:rPr>
              <a:t>l</a:t>
            </a:r>
            <a:r>
              <a:rPr lang="fr-FR" sz="2000" b="1" dirty="0">
                <a:solidFill>
                  <a:srgbClr val="FF4B4B"/>
                </a:solidFill>
                <a:latin typeface="Arial Rounded MT Bold" panose="020F0704030504030204" pitchFamily="34" charset="0"/>
              </a:rPr>
              <a:t>’</a:t>
            </a:r>
            <a:r>
              <a:rPr lang="es-ES" sz="2000" b="1" dirty="0">
                <a:solidFill>
                  <a:srgbClr val="FF4B4B"/>
                </a:solidFill>
                <a:latin typeface="Arial Rounded MT Bold" panose="020F0704030504030204" pitchFamily="34" charset="0"/>
              </a:rPr>
              <a:t>amazigh</a:t>
            </a:r>
            <a:r>
              <a:rPr lang="es-ES" sz="2000" dirty="0">
                <a:latin typeface="Arial Rounded MT Bold" panose="020F0704030504030204" pitchFamily="34" charset="0"/>
              </a:rPr>
              <a:t>.</a:t>
            </a:r>
            <a:endParaRPr lang="fr-FR" sz="20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A8FD0F5-61C8-898F-8EB5-2DE15CB97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43466"/>
            <a:ext cx="576769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43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6368213" y="4185117"/>
            <a:ext cx="2474555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341709" y="4241801"/>
            <a:ext cx="8458200" cy="233716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161E8F1-B130-6C4E-46E7-32046F67F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79038"/>
            <a:ext cx="7342069" cy="43020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Le Maroc </a:t>
            </a:r>
            <a:r>
              <a:rPr lang="en-US" sz="4400" b="1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est</a:t>
            </a:r>
            <a:r>
              <a: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 un pays </a:t>
            </a:r>
            <a:r>
              <a:rPr lang="en-US" sz="4400" b="1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francophone,le</a:t>
            </a:r>
            <a:r>
              <a: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 </a:t>
            </a:r>
            <a:r>
              <a:rPr lang="en-US" sz="4400" b="1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français</a:t>
            </a:r>
            <a:r>
              <a: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 </a:t>
            </a:r>
            <a:r>
              <a:rPr lang="en-US" sz="4400" b="1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est</a:t>
            </a:r>
            <a:r>
              <a: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 </a:t>
            </a:r>
            <a:r>
              <a:rPr lang="en-US" sz="4400" b="1" dirty="0" err="1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notre</a:t>
            </a:r>
            <a:r>
              <a:rPr lang="en-US" sz="4400" b="1" dirty="0">
                <a:solidFill>
                  <a:schemeClr val="accent2">
                    <a:lumMod val="20000"/>
                    <a:lumOff val="80000"/>
                  </a:schemeClr>
                </a:solidFill>
                <a:highlight>
                  <a:srgbClr val="000000"/>
                </a:highlight>
              </a:rPr>
              <a:t> premiere </a:t>
            </a:r>
            <a:r>
              <a:rPr lang="en-US" sz="4400" b="1" dirty="0">
                <a:solidFill>
                  <a:srgbClr val="FFFFFF"/>
                </a:solidFill>
                <a:highlight>
                  <a:srgbClr val="000000"/>
                </a:highlight>
              </a:rPr>
              <a:t>langue </a:t>
            </a:r>
            <a:r>
              <a:rPr lang="en-US" sz="4400" b="1" dirty="0" err="1">
                <a:solidFill>
                  <a:srgbClr val="FFFFFF"/>
                </a:solidFill>
                <a:highlight>
                  <a:srgbClr val="000000"/>
                </a:highlight>
              </a:rPr>
              <a:t>secondaire</a:t>
            </a:r>
            <a:endParaRPr lang="en-US" sz="4400" b="1" dirty="0">
              <a:solidFill>
                <a:srgbClr val="FFFFFF"/>
              </a:solidFill>
              <a:highlight>
                <a:srgbClr val="0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28047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5">
      <a:dk1>
        <a:srgbClr val="151515"/>
      </a:dk1>
      <a:lt1>
        <a:srgbClr val="00B050"/>
      </a:lt1>
      <a:dk2>
        <a:srgbClr val="D8D8D8"/>
      </a:dk2>
      <a:lt2>
        <a:srgbClr val="D8D8D8"/>
      </a:lt2>
      <a:accent1>
        <a:srgbClr val="FF0000"/>
      </a:accent1>
      <a:accent2>
        <a:srgbClr val="FF0000"/>
      </a:accent2>
      <a:accent3>
        <a:srgbClr val="00B050"/>
      </a:accent3>
      <a:accent4>
        <a:srgbClr val="00B050"/>
      </a:accent4>
      <a:accent5>
        <a:srgbClr val="FF0000"/>
      </a:accent5>
      <a:accent6>
        <a:srgbClr val="FF0000"/>
      </a:accent6>
      <a:hlink>
        <a:srgbClr val="FFFFFF"/>
      </a:hlink>
      <a:folHlink>
        <a:srgbClr val="FFFFFF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278</Words>
  <Application>Microsoft Office PowerPoint</Application>
  <PresentationFormat>Affichage à l'écran (4:3)</PresentationFormat>
  <Paragraphs>39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Algerian</vt:lpstr>
      <vt:lpstr>Arial</vt:lpstr>
      <vt:lpstr>Arial</vt:lpstr>
      <vt:lpstr>Arial Rounded MT Bold</vt:lpstr>
      <vt:lpstr>Calibri</vt:lpstr>
      <vt:lpstr>Century Gothic</vt:lpstr>
      <vt:lpstr>Wingdings 3</vt:lpstr>
      <vt:lpstr>Ion Boardroom</vt:lpstr>
      <vt:lpstr>LE MAROC</vt:lpstr>
      <vt:lpstr>AU NIVEAU GÉOGRAPHIQUE</vt:lpstr>
      <vt:lpstr>LA CARTE DU MAROC</vt:lpstr>
      <vt:lpstr> La capitale administrative du pays est la ville de Rabat.  </vt:lpstr>
      <vt:lpstr> Le pays est sous le règne d’une ‘’monarchie’’ qui a pour Roi Mohamed VI. </vt:lpstr>
      <vt:lpstr>LA MONNAIE DU MAROC EST LE DIRHAM</vt:lpstr>
      <vt:lpstr>LA LANGUE</vt:lpstr>
      <vt:lpstr>Présentation PowerPoint</vt:lpstr>
      <vt:lpstr>Le Maroc est un pays francophone,le français est notre premiere langue secondaire</vt:lpstr>
      <vt:lpstr>Ma ville d’origine: FES</vt:lpstr>
      <vt:lpstr>Les plats typiques:   Le couscous</vt:lpstr>
      <vt:lpstr>Le Tajine</vt:lpstr>
      <vt:lpstr>Les fêtes célèbres du Maroc</vt:lpstr>
      <vt:lpstr>Achoura Maroc </vt:lpstr>
      <vt:lpstr>Les personnages célèbres</vt:lpstr>
      <vt:lpstr>Le sport populaire au Maroc</vt:lpstr>
      <vt:lpstr>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MAROC</dc:title>
  <dc:creator>LENOVO</dc:creator>
  <cp:lastModifiedBy>Alumno</cp:lastModifiedBy>
  <cp:revision>23</cp:revision>
  <dcterms:created xsi:type="dcterms:W3CDTF">2022-10-02T08:44:27Z</dcterms:created>
  <dcterms:modified xsi:type="dcterms:W3CDTF">2022-12-29T16:15:20Z</dcterms:modified>
</cp:coreProperties>
</file>