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483CF-CF93-4752-A2F9-3A81707ABD0D}" type="datetimeFigureOut">
              <a:rPr lang="es-ES" smtClean="0"/>
              <a:t>29/12/2022</a:t>
            </a:fld>
            <a:endParaRPr lang="es-E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7AD01-5862-49A1-B7EB-0230FD43B7E1}" type="slidenum">
              <a:rPr lang="es-ES" smtClean="0"/>
              <a:t>‹N°›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05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7AD01-5862-49A1-B7EB-0230FD43B7E1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80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7AD01-5862-49A1-B7EB-0230FD43B7E1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618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9A38F1A-1550-4DD2-952F-7680FDF8C1D6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162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E8B7-3D0F-4B95-B51C-377FE5D9D962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137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6E-B301-4885-8B7D-476D90458B92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475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8A3B-1979-466E-B11B-D2C459CA9BC2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458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8BA6-3FBC-468C-896D-130FBE1CE6D5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444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495-D520-47D7-B52F-204EE2B8ED86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411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C7-C794-4F0C-8AE3-075EBA99C2CE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837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4F44ABD-47D3-4DB3-86C2-D9C4A5412D7F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480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CCED-08C2-414A-8881-1E457C7A92A2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650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C47-BE9C-4792-93F3-358187B43F07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255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3056-BCA2-4E4E-AD24-8D5FF85A0304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3967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F9DC-AF53-4C4D-986E-C8067ECF4CB2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793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82FA-B927-4B52-8825-32BBA49FA983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057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9F9-E266-4958-A432-51F9BA478F29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71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A95C-AD5D-4FD3-AD6E-1962DC4BDE25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29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04-A416-4593-BA46-EC0F1483EF02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538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AF8-DA30-4FBC-B98A-5613DB552184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196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74E4558-51CF-4E30-BE41-05EF05B5BE24}" type="datetime1">
              <a:rPr lang="fr-FR" smtClean="0"/>
              <a:t>29/12/2022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489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%C3%AFd_al-Adh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utard.com/guide_agenda_detail/10162/achoura_au_maroc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92528"/>
            <a:ext cx="6343672" cy="709865"/>
          </a:xfrm>
        </p:spPr>
        <p:txBody>
          <a:bodyPr/>
          <a:lstStyle/>
          <a:p>
            <a:r>
              <a:rPr lang="es-ES" dirty="0">
                <a:solidFill>
                  <a:srgbClr val="00B050"/>
                </a:solidFill>
                <a:latin typeface="Algerian" panose="04020705040A02060702" pitchFamily="82" charset="0"/>
              </a:rPr>
              <a:t>LE MAROC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4" name="Image 3" descr="Mar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711"/>
            <a:ext cx="9144000" cy="5440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ville d’origine: FES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Une ville touristique, qui compte 1 millions d’habitants. </a:t>
            </a:r>
          </a:p>
          <a:p>
            <a:pPr algn="just"/>
            <a:r>
              <a:rPr lang="fr-FR" dirty="0"/>
              <a:t>C’est une ville qui est réputée pour sa médina, (le quartier historique de la ville), classée au patrimoine mondial de l'UNESCO.  </a:t>
            </a:r>
          </a:p>
          <a:p>
            <a:pPr algn="just"/>
            <a:r>
              <a:rPr lang="fr-FR" dirty="0"/>
              <a:t>Sa localisation lui à permis d’être la capitale culturelle et on fait d’elle une ville d’échange,  de savants,  de livres ou d’idées.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2D777-AD6C-391F-66C6-80F272E6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200"/>
              <a:t>Les plats typiques:</a:t>
            </a:r>
            <a:br>
              <a:rPr lang="fr-FR" sz="2200"/>
            </a:br>
            <a:r>
              <a:rPr lang="fr-FR" sz="2200" b="1" u="sng"/>
              <a:t>  Le couscous</a:t>
            </a:r>
            <a:endParaRPr lang="es-ES" sz="2200" b="1" u="sng"/>
          </a:p>
        </p:txBody>
      </p:sp>
      <p:pic>
        <p:nvPicPr>
          <p:cNvPr id="5" name="Espace réservé du contenu 4" descr="Une image contenant alimentation, plat, ragoût&#10;&#10;Description générée automatiquement">
            <a:extLst>
              <a:ext uri="{FF2B5EF4-FFF2-40B4-BE49-F238E27FC236}">
                <a16:creationId xmlns:a16="http://schemas.microsoft.com/office/drawing/2014/main" id="{8B6D418B-D85F-92CD-D1D2-ABF15DADF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r="20492"/>
          <a:stretch/>
        </p:blipFill>
        <p:spPr>
          <a:xfrm>
            <a:off x="866215" y="2817169"/>
            <a:ext cx="325876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Une image contenant assiette, personne, plat, plusieurs&#10;&#10;Description générée automatiquement">
            <a:extLst>
              <a:ext uri="{FF2B5EF4-FFF2-40B4-BE49-F238E27FC236}">
                <a16:creationId xmlns:a16="http://schemas.microsoft.com/office/drawing/2014/main" id="{692159EB-014F-7C25-9B77-AC7EB9D03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946327"/>
            <a:ext cx="3908425" cy="2730646"/>
          </a:xfrm>
        </p:spPr>
      </p:pic>
    </p:spTree>
    <p:extLst>
      <p:ext uri="{BB962C8B-B14F-4D97-AF65-F5344CB8AC3E}">
        <p14:creationId xmlns:p14="http://schemas.microsoft.com/office/powerpoint/2010/main" val="203986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AFBFE-3E1A-E343-93D2-BDB3077C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u="sng" dirty="0">
                <a:solidFill>
                  <a:schemeClr val="bg2"/>
                </a:solidFill>
                <a:highlight>
                  <a:srgbClr val="000000"/>
                </a:highlight>
              </a:rPr>
              <a:t>Le Tajine</a:t>
            </a:r>
          </a:p>
        </p:txBody>
      </p:sp>
      <p:pic>
        <p:nvPicPr>
          <p:cNvPr id="7" name="Espace réservé du contenu 6" descr="Une image contenant alimentation, assiette, plat&#10;&#10;Description générée automatiquement">
            <a:extLst>
              <a:ext uri="{FF2B5EF4-FFF2-40B4-BE49-F238E27FC236}">
                <a16:creationId xmlns:a16="http://schemas.microsoft.com/office/drawing/2014/main" id="{6EFCCAB9-4E84-6B9F-AE61-7E81BBE92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2135337"/>
            <a:ext cx="7450446" cy="4176464"/>
          </a:xfrm>
        </p:spPr>
      </p:pic>
    </p:spTree>
    <p:extLst>
      <p:ext uri="{BB962C8B-B14F-4D97-AF65-F5344CB8AC3E}">
        <p14:creationId xmlns:p14="http://schemas.microsoft.com/office/powerpoint/2010/main" val="37220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8F80E8-A0EE-66C3-0FAA-6B5B3107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8"/>
            <a:ext cx="2206657" cy="10202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highlight>
                  <a:srgbClr val="000000"/>
                </a:highlight>
              </a:rPr>
              <a:t>Les fêtes célèbres du Maroc</a:t>
            </a:r>
            <a:endParaRPr lang="es-E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5" name="Image 4" descr="Une image contenant personne, extérieur, gens&#10;&#10;Description générée automatiquement">
            <a:extLst>
              <a:ext uri="{FF2B5EF4-FFF2-40B4-BE49-F238E27FC236}">
                <a16:creationId xmlns:a16="http://schemas.microsoft.com/office/drawing/2014/main" id="{FF9F0A46-8158-1640-FEA8-40C670834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23635" b="2"/>
          <a:stretch/>
        </p:blipFill>
        <p:spPr>
          <a:xfrm>
            <a:off x="3895955" y="803751"/>
            <a:ext cx="4793650" cy="52504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97AF4-3D77-301C-43E3-9210069E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3212976"/>
            <a:ext cx="2111089" cy="1800200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>
                <a:solidFill>
                  <a:schemeClr val="tx1"/>
                </a:solidFill>
                <a:highlight>
                  <a:srgbClr val="000000"/>
                </a:highlight>
              </a:rPr>
              <a:t>La fête du mouton (</a:t>
            </a:r>
            <a:r>
              <a:rPr lang="es-ES" sz="2800" b="0" i="0" u="sng" dirty="0" err="1">
                <a:solidFill>
                  <a:srgbClr val="1A0DAB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/>
              </a:rPr>
              <a:t>Aïd</a:t>
            </a:r>
            <a:r>
              <a:rPr lang="es-ES" sz="2800" b="0" i="0" u="sng" dirty="0">
                <a:solidFill>
                  <a:srgbClr val="1A0DAB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hlinkClick r:id="rId3"/>
              </a:rPr>
              <a:t> al-Adha)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12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67EB83E5-8983-3413-6ED5-1507DB7B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226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01B5EA-B7A2-950E-AEA1-5E337C15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2099733"/>
            <a:ext cx="6619243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>
                <a:solidFill>
                  <a:schemeClr val="tx1"/>
                </a:solidFill>
                <a:effectLst/>
                <a:highlight>
                  <a:srgbClr val="000000"/>
                </a:highlight>
                <a:hlinkClick r:id="rId4"/>
              </a:rPr>
              <a:t>Achoura Maroc</a:t>
            </a:r>
            <a:br>
              <a:rPr lang="en-US" sz="5400" u="sng">
                <a:solidFill>
                  <a:schemeClr val="tx1"/>
                </a:solidFill>
                <a:effectLst/>
              </a:rPr>
            </a:br>
            <a:endParaRPr lang="en-US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4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CCC08F4-6649-4752-A49D-EC2C8E96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CBFAE1-A7B8-4741-A1BD-1D22BE1B9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DFBA0E-2986-4121-92BD-9ADBE9F79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B514A6-1440-4614-B316-443C485A1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7C4B390-CACA-4CE0-A179-19E2CAADF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330A14-E127-4084-BA51-D86B9568B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7AD4CB-E128-49E9-A8C2-AC0CEA98F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76D76C3-9DFE-4C5F-8F74-D65651A7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FC72400-C794-438B-90D7-5F6E0302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D24BDB9-26CF-4AAC-B31C-95E190D55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4947D45-3E3A-4249-A3DB-5B907C17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B053D8-BA26-5B91-2FAB-FAE0C30A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8"/>
            <a:ext cx="2206657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Les personnages célèbres</a:t>
            </a:r>
          </a:p>
        </p:txBody>
      </p:sp>
      <p:pic>
        <p:nvPicPr>
          <p:cNvPr id="6" name="Espace réservé du contenu 5" descr="UneY image contenant personne, homme, extérieur, joueur">
            <a:extLst>
              <a:ext uri="{FF2B5EF4-FFF2-40B4-BE49-F238E27FC236}">
                <a16:creationId xmlns:a16="http://schemas.microsoft.com/office/drawing/2014/main" id="{E105B33C-42D4-0546-A4A9-93841CBA1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3" b="-2"/>
          <a:stretch/>
        </p:blipFill>
        <p:spPr>
          <a:xfrm>
            <a:off x="6354177" y="803751"/>
            <a:ext cx="2335428" cy="525049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AC2A49-B317-BB26-C704-E0A74CC7C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16" y="3212976"/>
            <a:ext cx="2287982" cy="28068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highlight>
                  <a:srgbClr val="000000"/>
                </a:highlight>
              </a:rPr>
              <a:t>Achraf</a:t>
            </a:r>
            <a:r>
              <a:rPr lang="en-US" dirty="0">
                <a:solidFill>
                  <a:schemeClr val="tx1"/>
                </a:solidFill>
                <a:highlight>
                  <a:srgbClr val="000000"/>
                </a:highlight>
              </a:rPr>
              <a:t> Hakimi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000000"/>
                </a:highlight>
              </a:rPr>
              <a:t>Yassine </a:t>
            </a:r>
            <a:r>
              <a:rPr lang="en-US" dirty="0" err="1">
                <a:solidFill>
                  <a:schemeClr val="tx1"/>
                </a:solidFill>
                <a:highlight>
                  <a:srgbClr val="000000"/>
                </a:highlight>
              </a:rPr>
              <a:t>Bouno</a:t>
            </a:r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8" name="Espace réservé du contenu 7" descr="Une image contenant personne, joueur, extérieur, sport athlétique&#10;&#10;Description générée automatiquement">
            <a:extLst>
              <a:ext uri="{FF2B5EF4-FFF2-40B4-BE49-F238E27FC236}">
                <a16:creationId xmlns:a16="http://schemas.microsoft.com/office/drawing/2014/main" id="{B9BE3C1C-BCD4-1884-31D4-A1A25B7AE3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r="28118" b="-2"/>
          <a:stretch/>
        </p:blipFill>
        <p:spPr>
          <a:xfrm>
            <a:off x="3895955" y="803751"/>
            <a:ext cx="2335427" cy="52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33036" y="1913001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5" name="Image 4" descr="Une image contenant herbe, personne, extérieur, posant&#10;&#10;Description générée automatiquement">
            <a:extLst>
              <a:ext uri="{FF2B5EF4-FFF2-40B4-BE49-F238E27FC236}">
                <a16:creationId xmlns:a16="http://schemas.microsoft.com/office/drawing/2014/main" id="{054968C1-BE8C-810A-A066-41B59B89E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r="28703"/>
          <a:stretch/>
        </p:blipFill>
        <p:spPr>
          <a:xfrm>
            <a:off x="317502" y="402166"/>
            <a:ext cx="3699714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28786E-96DD-4FBF-EF11-8DA0E066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95" y="1162967"/>
            <a:ext cx="4071414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highlight>
                  <a:srgbClr val="000000"/>
                </a:highlight>
              </a:rPr>
              <a:t>Le sport </a:t>
            </a:r>
            <a:r>
              <a:rPr lang="en-US" sz="5400" b="1" dirty="0" err="1">
                <a:solidFill>
                  <a:schemeClr val="bg2"/>
                </a:solidFill>
                <a:highlight>
                  <a:srgbClr val="000000"/>
                </a:highlight>
              </a:rPr>
              <a:t>populaire</a:t>
            </a:r>
            <a:r>
              <a:rPr lang="en-US" sz="5400" b="1" dirty="0">
                <a:solidFill>
                  <a:schemeClr val="bg2"/>
                </a:solidFill>
                <a:highlight>
                  <a:srgbClr val="000000"/>
                </a:highlight>
              </a:rPr>
              <a:t> au Maroc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13F044-3460-5800-B03E-C4ECB24A3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5" y="5157191"/>
            <a:ext cx="3914724" cy="792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cap="all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000000"/>
                </a:highlight>
              </a:rPr>
              <a:t>Le football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3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8C426-AC3D-B38B-05FC-82D7DAE9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  <a:endParaRPr lang="es-E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CE08D8-CB01-89C5-AA6C-70BB222E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 se situe la Maroc géographiquement?</a:t>
            </a:r>
          </a:p>
          <a:p>
            <a:r>
              <a:rPr lang="fr-FR" dirty="0"/>
              <a:t>Quels sont les plats typiques du Maroc?</a:t>
            </a:r>
          </a:p>
          <a:p>
            <a:r>
              <a:rPr lang="fr-FR" dirty="0"/>
              <a:t>Quelles sont les fêtes célèbres au Maroc?</a:t>
            </a:r>
          </a:p>
          <a:p>
            <a:r>
              <a:rPr lang="fr-FR" dirty="0"/>
              <a:t>Quelle est la monnaie du Maroc?</a:t>
            </a:r>
          </a:p>
          <a:p>
            <a:r>
              <a:rPr lang="fr-FR" dirty="0"/>
              <a:t>Quel est le sport populaire au Maroc?</a:t>
            </a:r>
          </a:p>
          <a:p>
            <a:r>
              <a:rPr lang="fr-FR" dirty="0"/>
              <a:t>Quels sont les personnages connus au Maroc?</a:t>
            </a:r>
          </a:p>
          <a:p>
            <a:r>
              <a:rPr lang="fr-FR" dirty="0"/>
              <a:t>Est ce que vous avez aimé la culture marocaine?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09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>
                <a:solidFill>
                  <a:srgbClr val="00B050"/>
                </a:solidFill>
                <a:latin typeface="Algerian" panose="04020705040A02060702" pitchFamily="82" charset="0"/>
              </a:rPr>
              <a:t>AU NIVEAU GÉOGRAPHIQUE</a:t>
            </a:r>
            <a:endParaRPr lang="fr-FR" sz="40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Maroc</a:t>
            </a:r>
            <a:r>
              <a:rPr lang="fr-FR" dirty="0"/>
              <a:t> est situé au </a:t>
            </a:r>
            <a:r>
              <a:rPr lang="fr-FR" b="1" u="sng" dirty="0"/>
              <a:t>nord-ouest</a:t>
            </a:r>
            <a:r>
              <a:rPr lang="fr-FR" dirty="0"/>
              <a:t> de l’Afrique et a comme pays frontaliers </a:t>
            </a:r>
            <a:r>
              <a:rPr lang="fr-FR" i="1" dirty="0"/>
              <a:t>l’Algérie</a:t>
            </a:r>
            <a:r>
              <a:rPr lang="fr-FR" dirty="0"/>
              <a:t>, la </a:t>
            </a:r>
            <a:r>
              <a:rPr lang="fr-FR" i="1" dirty="0"/>
              <a:t>Mauritanie</a:t>
            </a:r>
            <a:r>
              <a:rPr lang="fr-FR" dirty="0"/>
              <a:t> et l’enclave </a:t>
            </a:r>
            <a:r>
              <a:rPr lang="fr-FR" i="1" dirty="0">
                <a:latin typeface="+mj-lt"/>
              </a:rPr>
              <a:t>espagnol</a:t>
            </a:r>
            <a:r>
              <a:rPr lang="fr-FR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Le Maroc a aussi deux littoral: l'</a:t>
            </a:r>
            <a:r>
              <a:rPr lang="fr-FR" sz="2800" b="1" u="sng" dirty="0"/>
              <a:t>Atlantique</a:t>
            </a:r>
            <a:r>
              <a:rPr lang="fr-FR" dirty="0"/>
              <a:t> et </a:t>
            </a:r>
            <a:r>
              <a:rPr lang="fr-FR" sz="2800" dirty="0"/>
              <a:t>la</a:t>
            </a:r>
            <a:r>
              <a:rPr lang="fr-FR" sz="2800" b="1" u="sng" dirty="0"/>
              <a:t> Méditerranée</a:t>
            </a:r>
            <a:r>
              <a:rPr lang="fr-FR" dirty="0"/>
              <a:t>.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  <a:latin typeface="Algerian" panose="04020705040A02060702" pitchFamily="82" charset="0"/>
              </a:rPr>
              <a:t>LA CARTE DU MAROC</a:t>
            </a:r>
            <a:endParaRPr lang="fr-FR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Espace réservé du contenu 5" descr="1000_F_104469257_AdyocmDF1LIHwQZnNriRO9OlkLJvISM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12" y="3340100"/>
            <a:ext cx="3048000" cy="1828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La capitale administrative du pays est la ville de </a:t>
            </a:r>
            <a:r>
              <a:rPr lang="fr-FR" sz="4000" b="1" i="1" dirty="0">
                <a:solidFill>
                  <a:srgbClr val="00B050"/>
                </a:solidFill>
              </a:rPr>
              <a:t>Rabat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du contenu 5" descr="raba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989" y="2489200"/>
            <a:ext cx="5144046" cy="353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8012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600" dirty="0">
                <a:solidFill>
                  <a:schemeClr val="tx1"/>
                </a:solidFill>
              </a:rPr>
              <a:t>Le pays est sous le règne d’une ‘’monarchie’’ qui a pour </a:t>
            </a:r>
            <a:r>
              <a:rPr lang="fr-FR" sz="3100" b="1" i="1" dirty="0">
                <a:solidFill>
                  <a:srgbClr val="00B050"/>
                </a:solidFill>
              </a:rPr>
              <a:t>Roi Mohamed VI</a:t>
            </a:r>
            <a:r>
              <a:rPr lang="fr-FR" sz="3100" dirty="0"/>
              <a:t>.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 descr="mohamed-6-770x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92" y="2489200"/>
            <a:ext cx="6001240" cy="353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LA MONNAIE DU MAROC EST LE </a:t>
            </a:r>
            <a:r>
              <a:rPr lang="es-ES" b="1" i="1" dirty="0">
                <a:solidFill>
                  <a:srgbClr val="00B050"/>
                </a:solidFill>
              </a:rPr>
              <a:t>DIRHAM</a:t>
            </a:r>
            <a:endParaRPr lang="fr-FR" b="1" i="1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 descr="12694935_137124116671089_61888377745837308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2754398"/>
            <a:ext cx="6346825" cy="300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  <a:latin typeface="Algerian" panose="04020705040A02060702" pitchFamily="82" charset="0"/>
              </a:rPr>
              <a:t>LA LANGUE</a:t>
            </a:r>
            <a:endParaRPr lang="fr-FR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Arial Rounded MT Bold" panose="020F0704030504030204" pitchFamily="34" charset="0"/>
              </a:rPr>
              <a:t>Il y a deux sortes de langues: </a:t>
            </a:r>
            <a:r>
              <a:rPr lang="es-ES" sz="2000" b="1" dirty="0">
                <a:solidFill>
                  <a:srgbClr val="FF4B4B"/>
                </a:solidFill>
                <a:latin typeface="Arial Rounded MT Bold" panose="020F0704030504030204" pitchFamily="34" charset="0"/>
              </a:rPr>
              <a:t>l</a:t>
            </a:r>
            <a:r>
              <a:rPr lang="fr-FR" sz="2000" b="1" dirty="0">
                <a:solidFill>
                  <a:srgbClr val="FF4B4B"/>
                </a:solidFill>
                <a:latin typeface="Arial Rounded MT Bold" panose="020F0704030504030204" pitchFamily="34" charset="0"/>
              </a:rPr>
              <a:t>’</a:t>
            </a:r>
            <a:r>
              <a:rPr lang="es-ES" sz="2000" b="1" dirty="0">
                <a:solidFill>
                  <a:srgbClr val="FF4B4B"/>
                </a:solidFill>
                <a:latin typeface="Arial Rounded MT Bold" panose="020F0704030504030204" pitchFamily="34" charset="0"/>
              </a:rPr>
              <a:t>arabe </a:t>
            </a:r>
            <a:r>
              <a:rPr lang="es-ES" sz="2000" dirty="0">
                <a:latin typeface="Arial Rounded MT Bold" panose="020F0704030504030204" pitchFamily="34" charset="0"/>
              </a:rPr>
              <a:t>et </a:t>
            </a:r>
            <a:r>
              <a:rPr lang="es-ES" sz="2000" b="1" dirty="0">
                <a:solidFill>
                  <a:srgbClr val="FF4B4B"/>
                </a:solidFill>
                <a:latin typeface="Arial Rounded MT Bold" panose="020F0704030504030204" pitchFamily="34" charset="0"/>
              </a:rPr>
              <a:t>l</a:t>
            </a:r>
            <a:r>
              <a:rPr lang="fr-FR" sz="2000" b="1" dirty="0">
                <a:solidFill>
                  <a:srgbClr val="FF4B4B"/>
                </a:solidFill>
                <a:latin typeface="Arial Rounded MT Bold" panose="020F0704030504030204" pitchFamily="34" charset="0"/>
              </a:rPr>
              <a:t>’</a:t>
            </a:r>
            <a:r>
              <a:rPr lang="es-ES" sz="2000" b="1" dirty="0">
                <a:solidFill>
                  <a:srgbClr val="FF4B4B"/>
                </a:solidFill>
                <a:latin typeface="Arial Rounded MT Bold" panose="020F0704030504030204" pitchFamily="34" charset="0"/>
              </a:rPr>
              <a:t>amazigh</a:t>
            </a:r>
            <a:r>
              <a:rPr lang="es-ES" sz="2000" dirty="0">
                <a:latin typeface="Arial Rounded MT Bold" panose="020F0704030504030204" pitchFamily="34" charset="0"/>
              </a:rPr>
              <a:t>.</a:t>
            </a:r>
            <a:endParaRPr lang="fr-FR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8FD0F5-61C8-898F-8EB5-2DE15CB97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43466"/>
            <a:ext cx="57676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4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161E8F1-B130-6C4E-46E7-32046F67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9038"/>
            <a:ext cx="7342069" cy="4302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Le Maroc </a:t>
            </a:r>
            <a:r>
              <a:rPr lang="en-US" sz="4400" b="1" dirty="0" err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est</a:t>
            </a: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un pays </a:t>
            </a:r>
            <a:r>
              <a:rPr lang="en-US" sz="4400" b="1" dirty="0" err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francophone,le</a:t>
            </a: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en-US" sz="4400" b="1" dirty="0" err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français</a:t>
            </a: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en-US" sz="4400" b="1" dirty="0" err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est</a:t>
            </a: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en-US" sz="4400" b="1" dirty="0" err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notre</a:t>
            </a: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 premiere </a:t>
            </a:r>
            <a:r>
              <a:rPr lang="en-US" sz="4400" b="1" dirty="0">
                <a:solidFill>
                  <a:srgbClr val="FFFFFF"/>
                </a:solidFill>
                <a:highlight>
                  <a:srgbClr val="000000"/>
                </a:highlight>
              </a:rPr>
              <a:t>langue </a:t>
            </a:r>
            <a:r>
              <a:rPr lang="en-US" sz="4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secondaire</a:t>
            </a:r>
            <a:endParaRPr lang="en-US" sz="4400" b="1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8047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5">
      <a:dk1>
        <a:srgbClr val="151515"/>
      </a:dk1>
      <a:lt1>
        <a:srgbClr val="00B050"/>
      </a:lt1>
      <a:dk2>
        <a:srgbClr val="D8D8D8"/>
      </a:dk2>
      <a:lt2>
        <a:srgbClr val="D8D8D8"/>
      </a:lt2>
      <a:accent1>
        <a:srgbClr val="FF0000"/>
      </a:accent1>
      <a:accent2>
        <a:srgbClr val="FF0000"/>
      </a:accent2>
      <a:accent3>
        <a:srgbClr val="00B050"/>
      </a:accent3>
      <a:accent4>
        <a:srgbClr val="00B050"/>
      </a:accent4>
      <a:accent5>
        <a:srgbClr val="FF0000"/>
      </a:accent5>
      <a:accent6>
        <a:srgbClr val="FF0000"/>
      </a:accent6>
      <a:hlink>
        <a:srgbClr val="FFFFFF"/>
      </a:hlink>
      <a:folHlink>
        <a:srgbClr val="FFFFFF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278</Words>
  <Application>Microsoft Office PowerPoint</Application>
  <PresentationFormat>Affichage à l'écran (4:3)</PresentationFormat>
  <Paragraphs>39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Arial</vt:lpstr>
      <vt:lpstr>Arial Rounded MT Bold</vt:lpstr>
      <vt:lpstr>Calibri</vt:lpstr>
      <vt:lpstr>Century Gothic</vt:lpstr>
      <vt:lpstr>Wingdings 3</vt:lpstr>
      <vt:lpstr>Ion Boardroom</vt:lpstr>
      <vt:lpstr>LE MAROC</vt:lpstr>
      <vt:lpstr>AU NIVEAU GÉOGRAPHIQUE</vt:lpstr>
      <vt:lpstr>LA CARTE DU MAROC</vt:lpstr>
      <vt:lpstr> La capitale administrative du pays est la ville de Rabat.  </vt:lpstr>
      <vt:lpstr> Le pays est sous le règne d’une ‘’monarchie’’ qui a pour Roi Mohamed VI. </vt:lpstr>
      <vt:lpstr>LA MONNAIE DU MAROC EST LE DIRHAM</vt:lpstr>
      <vt:lpstr>LA LANGUE</vt:lpstr>
      <vt:lpstr>Présentation PowerPoint</vt:lpstr>
      <vt:lpstr>Le Maroc est un pays francophone,le français est notre premiere langue secondaire</vt:lpstr>
      <vt:lpstr>Ma ville d’origine: FES</vt:lpstr>
      <vt:lpstr>Les plats typiques:   Le couscous</vt:lpstr>
      <vt:lpstr>Le Tajine</vt:lpstr>
      <vt:lpstr>Les fêtes célèbres du Maroc</vt:lpstr>
      <vt:lpstr>Achoura Maroc </vt:lpstr>
      <vt:lpstr>Les personnages célèbres</vt:lpstr>
      <vt:lpstr>Le sport populaire au Maroc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MAROC</dc:title>
  <dc:creator>LENOVO</dc:creator>
  <cp:lastModifiedBy>Alumno</cp:lastModifiedBy>
  <cp:revision>23</cp:revision>
  <dcterms:created xsi:type="dcterms:W3CDTF">2022-10-02T08:44:27Z</dcterms:created>
  <dcterms:modified xsi:type="dcterms:W3CDTF">2022-12-29T16:15:20Z</dcterms:modified>
</cp:coreProperties>
</file>