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6" r:id="rId17"/>
    <p:sldId id="270" r:id="rId18"/>
    <p:sldId id="271" r:id="rId19"/>
    <p:sldId id="272" r:id="rId20"/>
    <p:sldId id="273" r:id="rId21"/>
    <p:sldId id="275" r:id="rId22"/>
    <p:sldId id="274" r:id="rId23"/>
    <p:sldId id="294" r:id="rId24"/>
    <p:sldId id="295" r:id="rId25"/>
    <p:sldId id="293" r:id="rId26"/>
    <p:sldId id="277" r:id="rId27"/>
    <p:sldId id="291" r:id="rId28"/>
    <p:sldId id="292" r:id="rId29"/>
    <p:sldId id="278" r:id="rId30"/>
    <p:sldId id="279" r:id="rId31"/>
    <p:sldId id="288" r:id="rId32"/>
    <p:sldId id="287" r:id="rId33"/>
    <p:sldId id="289" r:id="rId34"/>
    <p:sldId id="290" r:id="rId35"/>
    <p:sldId id="285" r:id="rId36"/>
    <p:sldId id="280" r:id="rId37"/>
    <p:sldId id="286" r:id="rId38"/>
    <p:sldId id="282" r:id="rId39"/>
    <p:sldId id="281" r:id="rId40"/>
    <p:sldId id="284" r:id="rId4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0" y="-5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2BB4E322-4799-4AB5-8A70-3A80AE420893}" type="datetimeFigureOut">
              <a:rPr lang="es-ES" smtClean="0"/>
              <a:t>10/01/2020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64B336-9D66-4FFF-802B-A5E99FA45156}" type="slidenum">
              <a:rPr lang="es-ES" smtClean="0"/>
              <a:t>‹Nº›</a:t>
            </a:fld>
            <a:endParaRPr lang="es-ES"/>
          </a:p>
        </p:txBody>
      </p:sp>
    </p:spTree>
    <p:extLst>
      <p:ext uri="{BB962C8B-B14F-4D97-AF65-F5344CB8AC3E}">
        <p14:creationId xmlns:p14="http://schemas.microsoft.com/office/powerpoint/2010/main" val="3581990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BB4E322-4799-4AB5-8A70-3A80AE420893}" type="datetimeFigureOut">
              <a:rPr lang="es-ES" smtClean="0"/>
              <a:t>10/01/2020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64B336-9D66-4FFF-802B-A5E99FA45156}" type="slidenum">
              <a:rPr lang="es-ES" smtClean="0"/>
              <a:t>‹Nº›</a:t>
            </a:fld>
            <a:endParaRPr lang="es-ES"/>
          </a:p>
        </p:txBody>
      </p:sp>
    </p:spTree>
    <p:extLst>
      <p:ext uri="{BB962C8B-B14F-4D97-AF65-F5344CB8AC3E}">
        <p14:creationId xmlns:p14="http://schemas.microsoft.com/office/powerpoint/2010/main" val="1682665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BB4E322-4799-4AB5-8A70-3A80AE420893}" type="datetimeFigureOut">
              <a:rPr lang="es-ES" smtClean="0"/>
              <a:t>10/01/2020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64B336-9D66-4FFF-802B-A5E99FA45156}" type="slidenum">
              <a:rPr lang="es-ES" smtClean="0"/>
              <a:t>‹Nº›</a:t>
            </a:fld>
            <a:endParaRPr lang="es-E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40589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BB4E322-4799-4AB5-8A70-3A80AE420893}" type="datetimeFigureOut">
              <a:rPr lang="es-ES" smtClean="0"/>
              <a:t>10/01/2020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64B336-9D66-4FFF-802B-A5E99FA45156}" type="slidenum">
              <a:rPr lang="es-ES" smtClean="0"/>
              <a:t>‹Nº›</a:t>
            </a:fld>
            <a:endParaRPr lang="es-ES"/>
          </a:p>
        </p:txBody>
      </p:sp>
    </p:spTree>
    <p:extLst>
      <p:ext uri="{BB962C8B-B14F-4D97-AF65-F5344CB8AC3E}">
        <p14:creationId xmlns:p14="http://schemas.microsoft.com/office/powerpoint/2010/main" val="2180688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BB4E322-4799-4AB5-8A70-3A80AE420893}" type="datetimeFigureOut">
              <a:rPr lang="es-ES" smtClean="0"/>
              <a:t>10/01/2020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64B336-9D66-4FFF-802B-A5E99FA45156}" type="slidenum">
              <a:rPr lang="es-ES" smtClean="0"/>
              <a:t>‹Nº›</a:t>
            </a:fld>
            <a:endParaRPr lang="es-E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72749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BB4E322-4799-4AB5-8A70-3A80AE420893}" type="datetimeFigureOut">
              <a:rPr lang="es-ES" smtClean="0"/>
              <a:t>10/01/2020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64B336-9D66-4FFF-802B-A5E99FA45156}" type="slidenum">
              <a:rPr lang="es-ES" smtClean="0"/>
              <a:t>‹Nº›</a:t>
            </a:fld>
            <a:endParaRPr lang="es-ES"/>
          </a:p>
        </p:txBody>
      </p:sp>
    </p:spTree>
    <p:extLst>
      <p:ext uri="{BB962C8B-B14F-4D97-AF65-F5344CB8AC3E}">
        <p14:creationId xmlns:p14="http://schemas.microsoft.com/office/powerpoint/2010/main" val="3229502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BB4E322-4799-4AB5-8A70-3A80AE420893}" type="datetimeFigureOut">
              <a:rPr lang="es-ES" smtClean="0"/>
              <a:t>10/01/2020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64B336-9D66-4FFF-802B-A5E99FA45156}" type="slidenum">
              <a:rPr lang="es-ES" smtClean="0"/>
              <a:t>‹Nº›</a:t>
            </a:fld>
            <a:endParaRPr lang="es-ES"/>
          </a:p>
        </p:txBody>
      </p:sp>
    </p:spTree>
    <p:extLst>
      <p:ext uri="{BB962C8B-B14F-4D97-AF65-F5344CB8AC3E}">
        <p14:creationId xmlns:p14="http://schemas.microsoft.com/office/powerpoint/2010/main" val="1637267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BB4E322-4799-4AB5-8A70-3A80AE420893}" type="datetimeFigureOut">
              <a:rPr lang="es-ES" smtClean="0"/>
              <a:t>10/01/2020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64B336-9D66-4FFF-802B-A5E99FA45156}" type="slidenum">
              <a:rPr lang="es-ES" smtClean="0"/>
              <a:t>‹Nº›</a:t>
            </a:fld>
            <a:endParaRPr lang="es-ES"/>
          </a:p>
        </p:txBody>
      </p:sp>
    </p:spTree>
    <p:extLst>
      <p:ext uri="{BB962C8B-B14F-4D97-AF65-F5344CB8AC3E}">
        <p14:creationId xmlns:p14="http://schemas.microsoft.com/office/powerpoint/2010/main" val="1231731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BB4E322-4799-4AB5-8A70-3A80AE420893}" type="datetimeFigureOut">
              <a:rPr lang="es-ES" smtClean="0"/>
              <a:t>10/01/2020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64B336-9D66-4FFF-802B-A5E99FA45156}" type="slidenum">
              <a:rPr lang="es-ES" smtClean="0"/>
              <a:t>‹Nº›</a:t>
            </a:fld>
            <a:endParaRPr lang="es-ES"/>
          </a:p>
        </p:txBody>
      </p:sp>
    </p:spTree>
    <p:extLst>
      <p:ext uri="{BB962C8B-B14F-4D97-AF65-F5344CB8AC3E}">
        <p14:creationId xmlns:p14="http://schemas.microsoft.com/office/powerpoint/2010/main" val="1242830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BB4E322-4799-4AB5-8A70-3A80AE420893}" type="datetimeFigureOut">
              <a:rPr lang="es-ES" smtClean="0"/>
              <a:t>10/01/2020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C64B336-9D66-4FFF-802B-A5E99FA45156}" type="slidenum">
              <a:rPr lang="es-ES" smtClean="0"/>
              <a:t>‹Nº›</a:t>
            </a:fld>
            <a:endParaRPr lang="es-ES"/>
          </a:p>
        </p:txBody>
      </p:sp>
    </p:spTree>
    <p:extLst>
      <p:ext uri="{BB962C8B-B14F-4D97-AF65-F5344CB8AC3E}">
        <p14:creationId xmlns:p14="http://schemas.microsoft.com/office/powerpoint/2010/main" val="3355766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2BB4E322-4799-4AB5-8A70-3A80AE420893}" type="datetimeFigureOut">
              <a:rPr lang="es-ES" smtClean="0"/>
              <a:t>10/01/2020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C64B336-9D66-4FFF-802B-A5E99FA45156}" type="slidenum">
              <a:rPr lang="es-ES" smtClean="0"/>
              <a:t>‹Nº›</a:t>
            </a:fld>
            <a:endParaRPr lang="es-ES"/>
          </a:p>
        </p:txBody>
      </p:sp>
    </p:spTree>
    <p:extLst>
      <p:ext uri="{BB962C8B-B14F-4D97-AF65-F5344CB8AC3E}">
        <p14:creationId xmlns:p14="http://schemas.microsoft.com/office/powerpoint/2010/main" val="156644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BB4E322-4799-4AB5-8A70-3A80AE420893}" type="datetimeFigureOut">
              <a:rPr lang="es-ES" smtClean="0"/>
              <a:t>10/01/2020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9C64B336-9D66-4FFF-802B-A5E99FA45156}" type="slidenum">
              <a:rPr lang="es-ES" smtClean="0"/>
              <a:t>‹Nº›</a:t>
            </a:fld>
            <a:endParaRPr lang="es-ES"/>
          </a:p>
        </p:txBody>
      </p:sp>
    </p:spTree>
    <p:extLst>
      <p:ext uri="{BB962C8B-B14F-4D97-AF65-F5344CB8AC3E}">
        <p14:creationId xmlns:p14="http://schemas.microsoft.com/office/powerpoint/2010/main" val="1944529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2BB4E322-4799-4AB5-8A70-3A80AE420893}" type="datetimeFigureOut">
              <a:rPr lang="es-ES" smtClean="0"/>
              <a:t>10/01/2020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9C64B336-9D66-4FFF-802B-A5E99FA45156}" type="slidenum">
              <a:rPr lang="es-ES" smtClean="0"/>
              <a:t>‹Nº›</a:t>
            </a:fld>
            <a:endParaRPr lang="es-ES"/>
          </a:p>
        </p:txBody>
      </p:sp>
    </p:spTree>
    <p:extLst>
      <p:ext uri="{BB962C8B-B14F-4D97-AF65-F5344CB8AC3E}">
        <p14:creationId xmlns:p14="http://schemas.microsoft.com/office/powerpoint/2010/main" val="2343780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B4E322-4799-4AB5-8A70-3A80AE420893}" type="datetimeFigureOut">
              <a:rPr lang="es-ES" smtClean="0"/>
              <a:t>10/01/2020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9C64B336-9D66-4FFF-802B-A5E99FA45156}" type="slidenum">
              <a:rPr lang="es-ES" smtClean="0"/>
              <a:t>‹Nº›</a:t>
            </a:fld>
            <a:endParaRPr lang="es-ES"/>
          </a:p>
        </p:txBody>
      </p:sp>
    </p:spTree>
    <p:extLst>
      <p:ext uri="{BB962C8B-B14F-4D97-AF65-F5344CB8AC3E}">
        <p14:creationId xmlns:p14="http://schemas.microsoft.com/office/powerpoint/2010/main" val="3035146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BB4E322-4799-4AB5-8A70-3A80AE420893}" type="datetimeFigureOut">
              <a:rPr lang="es-ES" smtClean="0"/>
              <a:t>10/01/2020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C64B336-9D66-4FFF-802B-A5E99FA45156}" type="slidenum">
              <a:rPr lang="es-ES" smtClean="0"/>
              <a:t>‹Nº›</a:t>
            </a:fld>
            <a:endParaRPr lang="es-ES"/>
          </a:p>
        </p:txBody>
      </p:sp>
    </p:spTree>
    <p:extLst>
      <p:ext uri="{BB962C8B-B14F-4D97-AF65-F5344CB8AC3E}">
        <p14:creationId xmlns:p14="http://schemas.microsoft.com/office/powerpoint/2010/main" val="1289532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BB4E322-4799-4AB5-8A70-3A80AE420893}" type="datetimeFigureOut">
              <a:rPr lang="es-ES" smtClean="0"/>
              <a:t>10/01/2020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C64B336-9D66-4FFF-802B-A5E99FA45156}" type="slidenum">
              <a:rPr lang="es-ES" smtClean="0"/>
              <a:t>‹Nº›</a:t>
            </a:fld>
            <a:endParaRPr lang="es-ES"/>
          </a:p>
        </p:txBody>
      </p:sp>
    </p:spTree>
    <p:extLst>
      <p:ext uri="{BB962C8B-B14F-4D97-AF65-F5344CB8AC3E}">
        <p14:creationId xmlns:p14="http://schemas.microsoft.com/office/powerpoint/2010/main" val="3286651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B4E322-4799-4AB5-8A70-3A80AE420893}" type="datetimeFigureOut">
              <a:rPr lang="es-ES" smtClean="0"/>
              <a:t>10/01/2020</a:t>
            </a:fld>
            <a:endParaRPr lang="es-E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C64B336-9D66-4FFF-802B-A5E99FA45156}" type="slidenum">
              <a:rPr lang="es-ES" smtClean="0"/>
              <a:t>‹Nº›</a:t>
            </a:fld>
            <a:endParaRPr lang="es-ES"/>
          </a:p>
        </p:txBody>
      </p:sp>
    </p:spTree>
    <p:extLst>
      <p:ext uri="{BB962C8B-B14F-4D97-AF65-F5344CB8AC3E}">
        <p14:creationId xmlns:p14="http://schemas.microsoft.com/office/powerpoint/2010/main" val="2300004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youtube.com/watch?v=bdzYORCMbt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Siglo XVIII. Crisis del Antiguo Régimen y dinastía Borbón</a:t>
            </a:r>
            <a:endParaRPr lang="es-ES" dirty="0"/>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3663679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098" name="Picture 2" descr="Resultado de imagen de oliver cromwell"/>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73699" y="-234269"/>
            <a:ext cx="6361444" cy="7729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891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 Ilustración</a:t>
            </a:r>
            <a:endParaRPr lang="es-ES" dirty="0"/>
          </a:p>
        </p:txBody>
      </p:sp>
      <p:sp>
        <p:nvSpPr>
          <p:cNvPr id="3" name="Marcador de contenido 2"/>
          <p:cNvSpPr>
            <a:spLocks noGrp="1"/>
          </p:cNvSpPr>
          <p:nvPr>
            <p:ph idx="1"/>
          </p:nvPr>
        </p:nvSpPr>
        <p:spPr/>
        <p:txBody>
          <a:bodyPr/>
          <a:lstStyle/>
          <a:p>
            <a:r>
              <a:rPr lang="es-ES" dirty="0" smtClean="0"/>
              <a:t>Es un movimiento de carácter intelectual desarrollado en Europa en el siglo XVIII (llamado también Siglo de las Luces), que cuestionó los fundamentos del antiguo régimen y del absolutismo. </a:t>
            </a:r>
          </a:p>
          <a:p>
            <a:r>
              <a:rPr lang="es-ES" dirty="0" smtClean="0"/>
              <a:t>Los ilustrados defendían la superioridad de la razón y la lógica sobre la fe. Dirigidos por la inteligencia, los seres humanos podían aspirar a lograr la felicidad por sus propios medios. Eran firmes defensores de la educación y el progreso o la mejora paulatina de las condiciones de vida. </a:t>
            </a:r>
            <a:endParaRPr lang="es-ES" dirty="0"/>
          </a:p>
        </p:txBody>
      </p:sp>
    </p:spTree>
    <p:extLst>
      <p:ext uri="{BB962C8B-B14F-4D97-AF65-F5344CB8AC3E}">
        <p14:creationId xmlns:p14="http://schemas.microsoft.com/office/powerpoint/2010/main" val="39481327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5122" name="Picture 2" descr="Resultado de imagen de siglo de las luc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715" y="9071"/>
            <a:ext cx="13697858" cy="6848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904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Algunos de los principales filósofos de esta época fueron Montesquieu, Voltaire, Diderot o Rousseau, personajes clave para entender el mundo moderno. </a:t>
            </a:r>
          </a:p>
          <a:p>
            <a:r>
              <a:rPr lang="es-ES" dirty="0" smtClean="0"/>
              <a:t>Defendieron las ideas de libertad e igualdad ante la ley, la movilidad social, los derechos individuales</a:t>
            </a:r>
          </a:p>
          <a:p>
            <a:r>
              <a:rPr lang="es-ES" dirty="0" smtClean="0"/>
              <a:t>Van a defender la fisiocracia como política económica, teoría que defiende que la agricultura y la explotación de los recursos propios es la clave para la riqueza del país, exportando al exterior y no importando o comprando nada de fuera. </a:t>
            </a:r>
            <a:endParaRPr lang="es-ES" dirty="0"/>
          </a:p>
        </p:txBody>
      </p:sp>
    </p:spTree>
    <p:extLst>
      <p:ext uri="{BB962C8B-B14F-4D97-AF65-F5344CB8AC3E}">
        <p14:creationId xmlns:p14="http://schemas.microsoft.com/office/powerpoint/2010/main" val="55221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Más duradero va a ser su pensamiento político. Se configuró una doctrina totalmente nueva, el liberalismo, que consistía en pasar de la concepción de la persona como súbdita a ciudadana, con libertad personal, con derechos, con libertad económica y capacidad de intervenir y participar en la política. </a:t>
            </a:r>
          </a:p>
          <a:p>
            <a:r>
              <a:rPr lang="es-ES" dirty="0" smtClean="0"/>
              <a:t>A Montesquieu le debemos nuestra actual división de los tres poderes o los modelos educativos libres de violencia. A Rousseau la idea de que los gobernantes solo pueden serlo si los ciudadanos les votamos para ello de forma activa, o a Voltaire la noción de que el parlamento debe limitar las acciones del rey y suponer un freno a sus ideas. </a:t>
            </a:r>
            <a:endParaRPr lang="es-ES" dirty="0"/>
          </a:p>
        </p:txBody>
      </p:sp>
    </p:spTree>
    <p:extLst>
      <p:ext uri="{BB962C8B-B14F-4D97-AF65-F5344CB8AC3E}">
        <p14:creationId xmlns:p14="http://schemas.microsoft.com/office/powerpoint/2010/main" val="357177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La Enciclopedia será una de las herencias más duraderas y perdurables de la Ilustración y será considerada un regalo de la razón a todo el género humano. En la Enciclopedia se compiló todo el conocimiento del mundo, siendo una obra escrita por los principales ilustrados franceses y apoyada por alguna de las mentes más brillantes del mundo: Voltaire, Rousseau, Montesquieu, Diderot o </a:t>
            </a:r>
            <a:r>
              <a:rPr lang="es-ES" dirty="0" err="1" smtClean="0"/>
              <a:t>D´Alembert</a:t>
            </a:r>
            <a:r>
              <a:rPr lang="es-ES" dirty="0" smtClean="0"/>
              <a:t>. </a:t>
            </a:r>
          </a:p>
          <a:p>
            <a:r>
              <a:rPr lang="es-ES" dirty="0" smtClean="0"/>
              <a:t>Trataron de extender el saber y la razón a toda la humanidad. Se desarrollaron enfoques críticos a la religión o bien se introdujeron ideas nuevas y novedosas en esta obra. </a:t>
            </a:r>
            <a:endParaRPr lang="es-ES" dirty="0"/>
          </a:p>
        </p:txBody>
      </p:sp>
    </p:spTree>
    <p:extLst>
      <p:ext uri="{BB962C8B-B14F-4D97-AF65-F5344CB8AC3E}">
        <p14:creationId xmlns:p14="http://schemas.microsoft.com/office/powerpoint/2010/main" val="426567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8194" name="Picture 2" descr="Imagen relacionad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1370" y="0"/>
            <a:ext cx="1371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617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Despotismo ilustrado</a:t>
            </a:r>
            <a:endParaRPr lang="es-ES" dirty="0"/>
          </a:p>
        </p:txBody>
      </p:sp>
      <p:sp>
        <p:nvSpPr>
          <p:cNvPr id="3" name="Marcador de contenido 2"/>
          <p:cNvSpPr>
            <a:spLocks noGrp="1"/>
          </p:cNvSpPr>
          <p:nvPr>
            <p:ph idx="1"/>
          </p:nvPr>
        </p:nvSpPr>
        <p:spPr/>
        <p:txBody>
          <a:bodyPr/>
          <a:lstStyle/>
          <a:p>
            <a:r>
              <a:rPr lang="es-ES" dirty="0" smtClean="0"/>
              <a:t>Influidos por la Ilustración o la Enciclopedia, algunos reyes absolutos trataron de gobernar de acuerdo a algunos principios ilustrados para guiar a sus pueblos y mejorar sus condiciones de vida. Por supuesto no adoptaron todos los principios de la Ilustración como la separación de poderes pero aquellos que no chocaban con la monarquía fueron adoptados como la fisiocracia o la mejora de las condiciones de vida de los súbditos. </a:t>
            </a:r>
          </a:p>
          <a:p>
            <a:r>
              <a:rPr lang="es-ES" dirty="0" smtClean="0"/>
              <a:t>Los monarcas promovieron cierto reformismo guiando al pueblo pero sin que este contase activamente en el proceso. Es lo que se conoció con la frase de: “Todo para el pueblo, pero sin el pueblo”. </a:t>
            </a:r>
          </a:p>
          <a:p>
            <a:r>
              <a:rPr lang="es-ES" dirty="0" smtClean="0"/>
              <a:t>Trataron de mejorar la economía, desarrollar el comercio, las manufacturas, la cultura, la educación básica y universitaria o la investigación científica. </a:t>
            </a:r>
            <a:endParaRPr lang="es-ES" dirty="0"/>
          </a:p>
        </p:txBody>
      </p:sp>
    </p:spTree>
    <p:extLst>
      <p:ext uri="{BB962C8B-B14F-4D97-AF65-F5344CB8AC3E}">
        <p14:creationId xmlns:p14="http://schemas.microsoft.com/office/powerpoint/2010/main" val="411321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146" name="Picture 2" descr="Resultado de imagen de carlos III"/>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1251" y="-32659"/>
            <a:ext cx="4918995" cy="689065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sultado de imagen de federico 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342" y="-83585"/>
            <a:ext cx="5159830" cy="69415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n de catalina 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0590" y="-83586"/>
            <a:ext cx="5193665" cy="694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0497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Los Borbones del siglo XVIII</a:t>
            </a:r>
            <a:endParaRPr lang="es-ES" dirty="0"/>
          </a:p>
        </p:txBody>
      </p:sp>
      <p:sp>
        <p:nvSpPr>
          <p:cNvPr id="3" name="Marcador de contenido 2"/>
          <p:cNvSpPr>
            <a:spLocks noGrp="1"/>
          </p:cNvSpPr>
          <p:nvPr>
            <p:ph idx="1"/>
          </p:nvPr>
        </p:nvSpPr>
        <p:spPr/>
        <p:txBody>
          <a:bodyPr/>
          <a:lstStyle/>
          <a:p>
            <a:r>
              <a:rPr lang="es-ES" dirty="0" smtClean="0"/>
              <a:t>Carlos II en su testamento nombró a Felipe de </a:t>
            </a:r>
            <a:r>
              <a:rPr lang="es-ES" dirty="0" err="1" smtClean="0"/>
              <a:t>Anjou</a:t>
            </a:r>
            <a:r>
              <a:rPr lang="es-ES" dirty="0" smtClean="0"/>
              <a:t>, nieto de Luis XIV, como sucesor al trono en 1700 por ser a su vez bisnieto del padre de Carlos II, Felipe IV. </a:t>
            </a:r>
          </a:p>
          <a:p>
            <a:r>
              <a:rPr lang="es-ES" dirty="0" smtClean="0"/>
              <a:t>Su proclamación no fue bien acogida ni por el Imperio Austriaco ni por Inglaterra. Esto dio lugar a la Guerra de Sucesión Española, una guerra en la que se enfrentaron Felipe de </a:t>
            </a:r>
            <a:r>
              <a:rPr lang="es-ES" dirty="0" err="1" smtClean="0"/>
              <a:t>Anjou</a:t>
            </a:r>
            <a:r>
              <a:rPr lang="es-ES" dirty="0" smtClean="0"/>
              <a:t> y el archiduque Carlos de Austria por la corona hispánica. </a:t>
            </a:r>
          </a:p>
          <a:p>
            <a:r>
              <a:rPr lang="es-ES" dirty="0" smtClean="0"/>
              <a:t>¿Por qué sucedió esto? Las potencias europeas se alarmaron ante el incremento de poder de Francia, que ahora podría controlar a España, lo que provocó una coalición de estados europeos contra Luis XIV para que no se rompiese el equilibrio de poder en el mundo (Holanda, Gran Bretaña, Portugal y el Imperio Austriaco). </a:t>
            </a:r>
            <a:endParaRPr lang="es-ES" dirty="0"/>
          </a:p>
        </p:txBody>
      </p:sp>
    </p:spTree>
    <p:extLst>
      <p:ext uri="{BB962C8B-B14F-4D97-AF65-F5344CB8AC3E}">
        <p14:creationId xmlns:p14="http://schemas.microsoft.com/office/powerpoint/2010/main" val="45114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r>
              <a:rPr lang="es-ES" dirty="0"/>
              <a:t>https://youtu.be/06Xi_Xu49x4</a:t>
            </a:r>
          </a:p>
        </p:txBody>
      </p:sp>
    </p:spTree>
    <p:extLst>
      <p:ext uri="{BB962C8B-B14F-4D97-AF65-F5344CB8AC3E}">
        <p14:creationId xmlns:p14="http://schemas.microsoft.com/office/powerpoint/2010/main" val="1887164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609600"/>
            <a:ext cx="8596668" cy="5725885"/>
          </a:xfrm>
        </p:spPr>
        <p:txBody>
          <a:bodyPr>
            <a:noAutofit/>
          </a:bodyPr>
          <a:lstStyle/>
          <a:p>
            <a:r>
              <a:rPr lang="es-ES" sz="2400" dirty="0" smtClean="0"/>
              <a:t>En el interior del país Castilla y las Indias se mantuvieron fieles a Felipe de </a:t>
            </a:r>
            <a:r>
              <a:rPr lang="es-ES" sz="2400" dirty="0" err="1" smtClean="0"/>
              <a:t>Anjou</a:t>
            </a:r>
            <a:r>
              <a:rPr lang="es-ES" sz="2400" dirty="0" smtClean="0"/>
              <a:t> mientras que Aragón respaldó a Carlos de Austria. Cuando en 1711 Carlos heredó la corona imperial una vez muerto su hermano sin descendencia, Holanda y Reino Unido urgieron firmar la paz porque tampoco querían ver renacido el imperio de Carlos V ante otra posible unión de España y Austria.</a:t>
            </a:r>
          </a:p>
          <a:p>
            <a:r>
              <a:rPr lang="es-ES" sz="2400" dirty="0" smtClean="0"/>
              <a:t>La guerra acabó con el triunfo de Felipe V y la firma del Tratado de Utrecht en 1713. Sus consecuencias fueron: </a:t>
            </a:r>
          </a:p>
          <a:p>
            <a:pPr lvl="1"/>
            <a:r>
              <a:rPr lang="es-ES" sz="2000" dirty="0" smtClean="0"/>
              <a:t>Felipe V era reconocido rey de España pero renunciaba a sus derechos a la corona de Francia. </a:t>
            </a:r>
          </a:p>
          <a:p>
            <a:pPr lvl="1"/>
            <a:r>
              <a:rPr lang="es-ES" sz="2000" dirty="0" smtClean="0"/>
              <a:t>Los Países Bajos españoles y los dominios italianos pasaron a Austria como compensación para Carlos de Austria. Sicilia pasó a Saboya y Reino Unido logró Menorca, Gibraltar y el derecho a comerciar con América con mercancías y esclavos.</a:t>
            </a:r>
            <a:endParaRPr lang="es-ES" sz="2000" dirty="0"/>
          </a:p>
        </p:txBody>
      </p:sp>
    </p:spTree>
    <p:extLst>
      <p:ext uri="{BB962C8B-B14F-4D97-AF65-F5344CB8AC3E}">
        <p14:creationId xmlns:p14="http://schemas.microsoft.com/office/powerpoint/2010/main" val="140573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170" name="Picture 2" descr="Resultado de imagen de felipe v"/>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523" y="-1567540"/>
            <a:ext cx="12385523" cy="15518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351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Felipe V (1700-1746)</a:t>
            </a:r>
            <a:endParaRPr lang="es-ES" dirty="0"/>
          </a:p>
        </p:txBody>
      </p:sp>
      <p:sp>
        <p:nvSpPr>
          <p:cNvPr id="3" name="Marcador de contenido 2"/>
          <p:cNvSpPr>
            <a:spLocks noGrp="1"/>
          </p:cNvSpPr>
          <p:nvPr>
            <p:ph idx="1"/>
          </p:nvPr>
        </p:nvSpPr>
        <p:spPr/>
        <p:txBody>
          <a:bodyPr/>
          <a:lstStyle/>
          <a:p>
            <a:r>
              <a:rPr lang="es-ES" dirty="0" smtClean="0"/>
              <a:t>Impuso la centralización al llegar al trono, reflejando el modelo absoluto francés en su gobierno. </a:t>
            </a:r>
          </a:p>
          <a:p>
            <a:r>
              <a:rPr lang="es-ES" dirty="0" smtClean="0"/>
              <a:t>Por su apoyo al candidato </a:t>
            </a:r>
            <a:r>
              <a:rPr lang="es-ES" dirty="0" err="1" smtClean="0"/>
              <a:t>austracista</a:t>
            </a:r>
            <a:r>
              <a:rPr lang="es-ES" dirty="0" smtClean="0"/>
              <a:t>, despojó a Aragón de sus privilegios con los Decretos de Nueva Planta (1714), acabando con todas sus libertades, integrando sus cortes en las de Castilla y dando nacimiento a España, no ya a la unión de Castilla y Aragón. Los fueros de País Vasco y Navarra se mantuvieron porque sí le fueron leales en la guerra. </a:t>
            </a:r>
          </a:p>
        </p:txBody>
      </p:sp>
    </p:spTree>
    <p:extLst>
      <p:ext uri="{BB962C8B-B14F-4D97-AF65-F5344CB8AC3E}">
        <p14:creationId xmlns:p14="http://schemas.microsoft.com/office/powerpoint/2010/main" val="1864785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r>
              <a:rPr lang="es-ES" dirty="0"/>
              <a:t>No obstante, Felipe V tuvo enormes problemas mentales. Fue el primer rey en </a:t>
            </a:r>
            <a:r>
              <a:rPr lang="es-ES" dirty="0" err="1"/>
              <a:t>abidcar</a:t>
            </a:r>
            <a:r>
              <a:rPr lang="es-ES" dirty="0"/>
              <a:t> (en 1724 en su hijo Luis I, que murió a los pocos meses de viruela y le obligó a volver a tomar el trono). Estuvo completamente dominado por sus esposas y su integridad mental fue muy dudosa, siendo considerado un loco. </a:t>
            </a:r>
          </a:p>
          <a:p>
            <a:endParaRPr lang="es-ES" dirty="0"/>
          </a:p>
        </p:txBody>
      </p:sp>
    </p:spTree>
    <p:extLst>
      <p:ext uri="{BB962C8B-B14F-4D97-AF65-F5344CB8AC3E}">
        <p14:creationId xmlns:p14="http://schemas.microsoft.com/office/powerpoint/2010/main" val="30616398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0560" y="1184"/>
            <a:ext cx="5282273" cy="6926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Luisa Isabel de Orle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838" y="0"/>
            <a:ext cx="5233289" cy="6927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2177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9744" y="0"/>
            <a:ext cx="9985248" cy="6993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45629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Fernando VI (1746-1759)</a:t>
            </a:r>
            <a:endParaRPr lang="es-ES" dirty="0"/>
          </a:p>
        </p:txBody>
      </p:sp>
      <p:sp>
        <p:nvSpPr>
          <p:cNvPr id="3" name="Marcador de contenido 2"/>
          <p:cNvSpPr>
            <a:spLocks noGrp="1"/>
          </p:cNvSpPr>
          <p:nvPr>
            <p:ph idx="1"/>
          </p:nvPr>
        </p:nvSpPr>
        <p:spPr/>
        <p:txBody>
          <a:bodyPr/>
          <a:lstStyle/>
          <a:p>
            <a:r>
              <a:rPr lang="es-ES" dirty="0" smtClean="0"/>
              <a:t>Durante su reinado se siguió avanzando por la senda de la reforma y por el intento de aumentar los recursos económicos de la monarquía. </a:t>
            </a:r>
          </a:p>
          <a:p>
            <a:r>
              <a:rPr lang="es-ES" dirty="0" smtClean="0"/>
              <a:t>En el exterior, aunque fue un rey de carácter pacifista, logró la recuperación de Menorca a manos de los ingleses. </a:t>
            </a:r>
          </a:p>
          <a:p>
            <a:r>
              <a:rPr lang="es-ES" dirty="0" smtClean="0"/>
              <a:t>Al igual que su padre, estuvo completamente sometido a su esposa, Bárbara de Braganza, que era la que controlaba el poder real. </a:t>
            </a:r>
          </a:p>
          <a:p>
            <a:endParaRPr lang="es-ES" dirty="0"/>
          </a:p>
        </p:txBody>
      </p:sp>
    </p:spTree>
    <p:extLst>
      <p:ext uri="{BB962C8B-B14F-4D97-AF65-F5344CB8AC3E}">
        <p14:creationId xmlns:p14="http://schemas.microsoft.com/office/powerpoint/2010/main" val="2186609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r>
              <a:rPr lang="es-ES" dirty="0" smtClean="0"/>
              <a:t>La Reforma se realizó con el protagonismo de personajes como el Marqués de la Ensenada, que durante el reinado de Fernando VI llevó a cabo el catastro que lleva su nombre. </a:t>
            </a:r>
          </a:p>
          <a:p>
            <a:r>
              <a:rPr lang="es-ES" dirty="0" smtClean="0"/>
              <a:t>En el catastro se recogía el número de habitantes, sus recursos y su riqueza, siendo el primer censo fiable de la monarquía española que tenemos. </a:t>
            </a:r>
            <a:endParaRPr lang="es-ES" dirty="0"/>
          </a:p>
        </p:txBody>
      </p:sp>
    </p:spTree>
    <p:extLst>
      <p:ext uri="{BB962C8B-B14F-4D97-AF65-F5344CB8AC3E}">
        <p14:creationId xmlns:p14="http://schemas.microsoft.com/office/powerpoint/2010/main" val="1575789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648310"/>
            <a:ext cx="10448544" cy="809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3826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9218" name="Picture 2" descr="Resultado de imagen de fernando v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486" y="-2542038"/>
            <a:ext cx="12431486" cy="14810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403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95943"/>
            <a:ext cx="8596668" cy="1320800"/>
          </a:xfrm>
        </p:spPr>
        <p:txBody>
          <a:bodyPr/>
          <a:lstStyle/>
          <a:p>
            <a:r>
              <a:rPr lang="es-ES" dirty="0" smtClean="0"/>
              <a:t>Introducción. </a:t>
            </a:r>
            <a:endParaRPr lang="es-ES" dirty="0"/>
          </a:p>
        </p:txBody>
      </p:sp>
      <p:sp>
        <p:nvSpPr>
          <p:cNvPr id="3" name="Marcador de contenido 2"/>
          <p:cNvSpPr>
            <a:spLocks noGrp="1"/>
          </p:cNvSpPr>
          <p:nvPr>
            <p:ph idx="1"/>
          </p:nvPr>
        </p:nvSpPr>
        <p:spPr>
          <a:xfrm>
            <a:off x="677334" y="1311503"/>
            <a:ext cx="8596668" cy="3880773"/>
          </a:xfrm>
        </p:spPr>
        <p:txBody>
          <a:bodyPr>
            <a:noAutofit/>
          </a:bodyPr>
          <a:lstStyle/>
          <a:p>
            <a:r>
              <a:rPr lang="es-ES" sz="2400" dirty="0" smtClean="0"/>
              <a:t>Durante el Siglo XVIII va a haber enormes cambios en España. </a:t>
            </a:r>
          </a:p>
          <a:p>
            <a:pPr algn="just"/>
            <a:r>
              <a:rPr lang="es-ES" sz="2400" dirty="0" smtClean="0"/>
              <a:t>La mayor parte de Europa se organizaba en monarquías cada vez más absolutas, en las que la posición del monarca se hacía cada vez más y más fuerte y donde se estaban perdiendo ya las ideas de monarquía feudal. </a:t>
            </a:r>
          </a:p>
          <a:p>
            <a:pPr algn="just"/>
            <a:r>
              <a:rPr lang="es-ES" sz="2400" dirty="0" smtClean="0"/>
              <a:t>La economía seguirá siendo fundamentalmente agraria aunque ahora los estados se preocuparán por ir desarrollando nuevas industrias con las que poder obtener más poder o comodidades (por ejemplo fábricas reales de cañones o de porcelana).</a:t>
            </a:r>
          </a:p>
          <a:p>
            <a:pPr algn="just"/>
            <a:r>
              <a:rPr lang="es-ES" sz="2400" dirty="0" smtClean="0"/>
              <a:t>La sociedad sigue dividiéndose entre privilegiados y no privilegiados. </a:t>
            </a:r>
            <a:endParaRPr lang="es-ES" sz="2400" dirty="0"/>
          </a:p>
        </p:txBody>
      </p:sp>
    </p:spTree>
    <p:extLst>
      <p:ext uri="{BB962C8B-B14F-4D97-AF65-F5344CB8AC3E}">
        <p14:creationId xmlns:p14="http://schemas.microsoft.com/office/powerpoint/2010/main" val="225131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Carlos III (1759-1788)</a:t>
            </a:r>
            <a:endParaRPr lang="es-ES" dirty="0"/>
          </a:p>
        </p:txBody>
      </p:sp>
      <p:sp>
        <p:nvSpPr>
          <p:cNvPr id="3" name="Marcador de contenido 2"/>
          <p:cNvSpPr>
            <a:spLocks noGrp="1"/>
          </p:cNvSpPr>
          <p:nvPr>
            <p:ph idx="1"/>
          </p:nvPr>
        </p:nvSpPr>
        <p:spPr/>
        <p:txBody>
          <a:bodyPr/>
          <a:lstStyle/>
          <a:p>
            <a:r>
              <a:rPr lang="es-ES" dirty="0" smtClean="0"/>
              <a:t>Fue el ejemplo de rey ilustrado en España. Durante su reinado se intentó mejorar y elevar el nivel cultural de los súbditos del país y llevar a cabo mejoras económicas. </a:t>
            </a:r>
          </a:p>
          <a:p>
            <a:r>
              <a:rPr lang="es-ES" dirty="0" smtClean="0"/>
              <a:t>No obstante, aunque reformista e ilustrado, fue un rey profundamente absolutista, que no dudó en enfrentarse a los privilegiados para lograr más recursos con los que sostener guerras en el exterior. </a:t>
            </a:r>
          </a:p>
          <a:p>
            <a:r>
              <a:rPr lang="es-ES" dirty="0" smtClean="0"/>
              <a:t>No </a:t>
            </a:r>
            <a:r>
              <a:rPr lang="es-ES" dirty="0" smtClean="0"/>
              <a:t>obstante, su mente simple y su obsesión por la caza obstaculizaron muchas de sus reformas. Estas fueron sacadas adelante por algunos de los ministros más capaces de la historia de España: El Conde de Aranda, Floridablanca, el Marqués de la Ensenada o Pablo de </a:t>
            </a:r>
            <a:r>
              <a:rPr lang="es-ES" dirty="0" err="1" smtClean="0"/>
              <a:t>Olavide</a:t>
            </a:r>
            <a:r>
              <a:rPr lang="es-ES" dirty="0" smtClean="0"/>
              <a:t>.</a:t>
            </a:r>
            <a:endParaRPr lang="es-ES" dirty="0"/>
          </a:p>
        </p:txBody>
      </p:sp>
    </p:spTree>
    <p:extLst>
      <p:ext uri="{BB962C8B-B14F-4D97-AF65-F5344CB8AC3E}">
        <p14:creationId xmlns:p14="http://schemas.microsoft.com/office/powerpoint/2010/main" val="375498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r>
              <a:rPr lang="es-ES" dirty="0"/>
              <a:t>Durante su reinado las Indias fueron explotadas a niveles nunca vistos, intentando convertir a España en una potencia marítima y naval. </a:t>
            </a:r>
          </a:p>
          <a:p>
            <a:endParaRPr lang="es-ES" dirty="0" smtClean="0"/>
          </a:p>
          <a:p>
            <a:endParaRPr lang="es-ES" dirty="0"/>
          </a:p>
        </p:txBody>
      </p:sp>
    </p:spTree>
    <p:extLst>
      <p:ext uri="{BB962C8B-B14F-4D97-AF65-F5344CB8AC3E}">
        <p14:creationId xmlns:p14="http://schemas.microsoft.com/office/powerpoint/2010/main" val="3463250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6448" y="0"/>
            <a:ext cx="10948416" cy="687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5167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38784"/>
            <a:ext cx="12192000" cy="8439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48146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6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0368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2985" y="0"/>
            <a:ext cx="1006678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14449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10242" name="Picture 2" descr="Resultado de imagen de carlos iii cazad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4994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0044"/>
            <a:ext cx="12141444" cy="5203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51544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r>
              <a:rPr lang="es-ES" dirty="0">
                <a:hlinkClick r:id="rId2"/>
              </a:rPr>
              <a:t>https://www.youtube.com/watch?v=bdzYORCMbtE</a:t>
            </a:r>
            <a:endParaRPr lang="es-ES" dirty="0"/>
          </a:p>
        </p:txBody>
      </p:sp>
    </p:spTree>
    <p:extLst>
      <p:ext uri="{BB962C8B-B14F-4D97-AF65-F5344CB8AC3E}">
        <p14:creationId xmlns:p14="http://schemas.microsoft.com/office/powerpoint/2010/main" val="2645940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Carlos IV (1788-1808)</a:t>
            </a:r>
            <a:endParaRPr lang="es-ES" dirty="0"/>
          </a:p>
        </p:txBody>
      </p:sp>
      <p:sp>
        <p:nvSpPr>
          <p:cNvPr id="3" name="Marcador de contenido 2"/>
          <p:cNvSpPr>
            <a:spLocks noGrp="1"/>
          </p:cNvSpPr>
          <p:nvPr>
            <p:ph idx="1"/>
          </p:nvPr>
        </p:nvSpPr>
        <p:spPr/>
        <p:txBody>
          <a:bodyPr/>
          <a:lstStyle/>
          <a:p>
            <a:r>
              <a:rPr lang="es-ES" dirty="0" smtClean="0"/>
              <a:t>Su hijo, Carlos IV, tuvo que enfrentarse a la Revolución Francesa iniciada en 1789 y la decapitación de su primo Luis XV </a:t>
            </a:r>
            <a:r>
              <a:rPr lang="es-ES" smtClean="0"/>
              <a:t>de Francia en 1793, </a:t>
            </a:r>
            <a:r>
              <a:rPr lang="es-ES" dirty="0" smtClean="0"/>
              <a:t>lo que traumatizó todo su reinado y supuso un corte en la historia de España.</a:t>
            </a:r>
            <a:endParaRPr lang="es-ES" dirty="0"/>
          </a:p>
        </p:txBody>
      </p:sp>
    </p:spTree>
    <p:extLst>
      <p:ext uri="{BB962C8B-B14F-4D97-AF65-F5344CB8AC3E}">
        <p14:creationId xmlns:p14="http://schemas.microsoft.com/office/powerpoint/2010/main" val="2067419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Monarquías absolutas</a:t>
            </a:r>
            <a:endParaRPr lang="es-ES" dirty="0"/>
          </a:p>
        </p:txBody>
      </p:sp>
      <p:sp>
        <p:nvSpPr>
          <p:cNvPr id="3" name="Marcador de contenido 2"/>
          <p:cNvSpPr>
            <a:spLocks noGrp="1"/>
          </p:cNvSpPr>
          <p:nvPr>
            <p:ph idx="1"/>
          </p:nvPr>
        </p:nvSpPr>
        <p:spPr/>
        <p:txBody>
          <a:bodyPr>
            <a:noAutofit/>
          </a:bodyPr>
          <a:lstStyle/>
          <a:p>
            <a:r>
              <a:rPr lang="es-ES" sz="2400" dirty="0" smtClean="0"/>
              <a:t>En ellas el rey tendrá un poder absoluto:</a:t>
            </a:r>
          </a:p>
          <a:p>
            <a:pPr lvl="1"/>
            <a:r>
              <a:rPr lang="es-ES" sz="2000" dirty="0" smtClean="0"/>
              <a:t>El rey es rey absoluto por la gracia de Dios. </a:t>
            </a:r>
          </a:p>
          <a:p>
            <a:pPr lvl="1"/>
            <a:r>
              <a:rPr lang="es-ES" sz="2000" dirty="0" smtClean="0"/>
              <a:t>El rey concentra los tres poderes en su persona (ejecutivo, legislativo y judicial). </a:t>
            </a:r>
          </a:p>
          <a:p>
            <a:pPr lvl="1"/>
            <a:r>
              <a:rPr lang="es-ES" sz="2000" dirty="0" smtClean="0"/>
              <a:t>El común de la población sigue siendo súbdita del monarca. </a:t>
            </a:r>
          </a:p>
          <a:p>
            <a:r>
              <a:rPr lang="es-ES" sz="2400" dirty="0" smtClean="0"/>
              <a:t>Las monarquías feudales quedan superadas por las absolutas, que concentran cada vez más poder en la persona del rey. No obstante, para lograr la transición de monarquía feudal a absoluta los reyes tuvieron que apoyarse en la nobleza y las instituciones. </a:t>
            </a:r>
            <a:endParaRPr lang="es-ES" sz="2400" dirty="0"/>
          </a:p>
        </p:txBody>
      </p:sp>
    </p:spTree>
    <p:extLst>
      <p:ext uri="{BB962C8B-B14F-4D97-AF65-F5344CB8AC3E}">
        <p14:creationId xmlns:p14="http://schemas.microsoft.com/office/powerpoint/2010/main" val="376348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5508" y="-1728660"/>
            <a:ext cx="9616188" cy="13097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5616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1030" name="Picture 6" descr="Resultado de imagen de luis xiv"/>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52" y="-3595348"/>
            <a:ext cx="12211352" cy="1722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169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2050" name="Picture 2" descr="Resultado de imagen de monarquía absolut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2972" y="0"/>
            <a:ext cx="81968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551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505960"/>
            <a:ext cx="8596668" cy="3880773"/>
          </a:xfrm>
        </p:spPr>
        <p:txBody>
          <a:bodyPr>
            <a:noAutofit/>
          </a:bodyPr>
          <a:lstStyle/>
          <a:p>
            <a:r>
              <a:rPr lang="es-ES" sz="2800" dirty="0" smtClean="0"/>
              <a:t>La sociedad se divide en dos grupos: </a:t>
            </a:r>
          </a:p>
          <a:p>
            <a:pPr lvl="1"/>
            <a:r>
              <a:rPr lang="es-ES" sz="2400" dirty="0" smtClean="0"/>
              <a:t>Privilegiados. Formados por la nobleza y el clero. Eran propietarios de la mayor parte de las tierras agrícolas, tenían los cargos de poder en las instituciones y el gobierno, poseían las rentas señoriales y además estaban exentos del pago de impuestos. </a:t>
            </a:r>
          </a:p>
          <a:p>
            <a:pPr lvl="1"/>
            <a:r>
              <a:rPr lang="es-ES" sz="2400" dirty="0" smtClean="0"/>
              <a:t>No Privilegiados. Compuesto por el tercer estado o estado llano. Son la inmensa mayoría de la población e incluía desde banqueros y burgueses ricos hasta al más pobre de los campesinos. Estaban obligados al pago de impuestos y no podían acceder a los puestos de poder. </a:t>
            </a:r>
          </a:p>
          <a:p>
            <a:r>
              <a:rPr lang="es-ES" sz="2800" dirty="0" smtClean="0"/>
              <a:t>En esta sociedad no podías cambiar de estamento. Si nacías noble morías noble independientemente de qué hicieses durante tu vida o tu dinero. </a:t>
            </a:r>
            <a:endParaRPr lang="es-ES" sz="2800" dirty="0"/>
          </a:p>
        </p:txBody>
      </p:sp>
    </p:spTree>
    <p:extLst>
      <p:ext uri="{BB962C8B-B14F-4D97-AF65-F5344CB8AC3E}">
        <p14:creationId xmlns:p14="http://schemas.microsoft.com/office/powerpoint/2010/main" val="371408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370115"/>
            <a:ext cx="8596668" cy="5671248"/>
          </a:xfrm>
        </p:spPr>
        <p:txBody>
          <a:bodyPr/>
          <a:lstStyle/>
          <a:p>
            <a:r>
              <a:rPr lang="es-ES" dirty="0" smtClean="0"/>
              <a:t>En Reino Unido se avanzó a un modelo distinto, el parlamentarismo o monarquía parlamentaria. </a:t>
            </a:r>
          </a:p>
          <a:p>
            <a:r>
              <a:rPr lang="es-ES" dirty="0" smtClean="0"/>
              <a:t>Desde la Edad Media la monarquía inglesa fue más débil que sus homólogas del continente y tuvo que apoyarse en un Parlamento (Parlamento de Westminster) para poder recaudar impuestos y gobernar, y por tanto no pudo imponer el absolutismo en su corona. </a:t>
            </a:r>
          </a:p>
          <a:p>
            <a:r>
              <a:rPr lang="es-ES" dirty="0" smtClean="0"/>
              <a:t>Carlos I de Inglaterra intentó en el Siglo XVII lograr el absolutismo pero fue derrocado y decapitado por el ejército y el Parlamento dirigidos por Oliver Cromwell, nombrado dictador del país. </a:t>
            </a:r>
          </a:p>
          <a:p>
            <a:r>
              <a:rPr lang="es-ES" dirty="0" smtClean="0"/>
              <a:t>Muerto Cromwell, el hijo de Carlos I, Carlos II, subió al trono con la condición de respetar al Parlamento y no volver a intentar resucitar el absolutismo, dando lugar la nacimiento de la monarquía parlamentaria. </a:t>
            </a:r>
            <a:endParaRPr lang="es-ES" dirty="0"/>
          </a:p>
        </p:txBody>
      </p:sp>
    </p:spTree>
    <p:extLst>
      <p:ext uri="{BB962C8B-B14F-4D97-AF65-F5344CB8AC3E}">
        <p14:creationId xmlns:p14="http://schemas.microsoft.com/office/powerpoint/2010/main" val="338289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074" name="Picture 2" descr="Imagen relacionad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6809" y="-1088571"/>
            <a:ext cx="9437019" cy="943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45639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164</TotalTime>
  <Words>1797</Words>
  <Application>Microsoft Office PowerPoint</Application>
  <PresentationFormat>Personalizado</PresentationFormat>
  <Paragraphs>61</Paragraphs>
  <Slides>40</Slides>
  <Notes>0</Notes>
  <HiddenSlides>0</HiddenSlides>
  <MMClips>0</MMClips>
  <ScaleCrop>false</ScaleCrop>
  <HeadingPairs>
    <vt:vector size="4" baseType="variant">
      <vt:variant>
        <vt:lpstr>Tema</vt:lpstr>
      </vt:variant>
      <vt:variant>
        <vt:i4>1</vt:i4>
      </vt:variant>
      <vt:variant>
        <vt:lpstr>Títulos de diapositiva</vt:lpstr>
      </vt:variant>
      <vt:variant>
        <vt:i4>40</vt:i4>
      </vt:variant>
    </vt:vector>
  </HeadingPairs>
  <TitlesOfParts>
    <vt:vector size="41" baseType="lpstr">
      <vt:lpstr>Faceta</vt:lpstr>
      <vt:lpstr>Siglo XVIII. Crisis del Antiguo Régimen y dinastía Borbón</vt:lpstr>
      <vt:lpstr>Presentación de PowerPoint</vt:lpstr>
      <vt:lpstr>Introducción. </vt:lpstr>
      <vt:lpstr>Monarquías absolutas</vt:lpstr>
      <vt:lpstr>Presentación de PowerPoint</vt:lpstr>
      <vt:lpstr>Presentación de PowerPoint</vt:lpstr>
      <vt:lpstr>Presentación de PowerPoint</vt:lpstr>
      <vt:lpstr>Presentación de PowerPoint</vt:lpstr>
      <vt:lpstr>Presentación de PowerPoint</vt:lpstr>
      <vt:lpstr>Presentación de PowerPoint</vt:lpstr>
      <vt:lpstr>La Ilustración</vt:lpstr>
      <vt:lpstr>Presentación de PowerPoint</vt:lpstr>
      <vt:lpstr>Presentación de PowerPoint</vt:lpstr>
      <vt:lpstr>Presentación de PowerPoint</vt:lpstr>
      <vt:lpstr>Presentación de PowerPoint</vt:lpstr>
      <vt:lpstr>Presentación de PowerPoint</vt:lpstr>
      <vt:lpstr>Despotismo ilustrado</vt:lpstr>
      <vt:lpstr>Presentación de PowerPoint</vt:lpstr>
      <vt:lpstr>Los Borbones del siglo XVIII</vt:lpstr>
      <vt:lpstr>Presentación de PowerPoint</vt:lpstr>
      <vt:lpstr>Presentación de PowerPoint</vt:lpstr>
      <vt:lpstr>Felipe V (1700-1746)</vt:lpstr>
      <vt:lpstr>Presentación de PowerPoint</vt:lpstr>
      <vt:lpstr>Presentación de PowerPoint</vt:lpstr>
      <vt:lpstr>Presentación de PowerPoint</vt:lpstr>
      <vt:lpstr>Fernando VI (1746-1759)</vt:lpstr>
      <vt:lpstr>Presentación de PowerPoint</vt:lpstr>
      <vt:lpstr>Presentación de PowerPoint</vt:lpstr>
      <vt:lpstr>Presentación de PowerPoint</vt:lpstr>
      <vt:lpstr>Carlos III (1759-1788)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Carlos IV (1788-1808)</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Siglo XVIII. Crisis del Antiguo Régimen y dinastía Borbón</dc:title>
  <dc:creator>HP</dc:creator>
  <cp:lastModifiedBy>Profesor</cp:lastModifiedBy>
  <cp:revision>16</cp:revision>
  <dcterms:created xsi:type="dcterms:W3CDTF">2019-12-29T10:07:53Z</dcterms:created>
  <dcterms:modified xsi:type="dcterms:W3CDTF">2020-01-10T09:50:36Z</dcterms:modified>
</cp:coreProperties>
</file>