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Default Extension="docx" ContentType="application/vnd.openxmlformats-officedocument.wordprocessingml.document"/>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Lst>
  <p:sldIdLst>
    <p:sldId id="256" r:id="rId4"/>
    <p:sldId id="257" r:id="rId5"/>
    <p:sldId id="258" r:id="rId6"/>
    <p:sldId id="260" r:id="rId7"/>
    <p:sldId id="261" r:id="rId8"/>
    <p:sldId id="262" r:id="rId9"/>
    <p:sldId id="263" r:id="rId10"/>
    <p:sldId id="264" r:id="rId11"/>
    <p:sldId id="265" r:id="rId12"/>
    <p:sldId id="266" r:id="rId13"/>
    <p:sldId id="268" r:id="rId14"/>
    <p:sldId id="269" r:id="rId15"/>
    <p:sldId id="270" r:id="rId16"/>
    <p:sldId id="271" r:id="rId17"/>
    <p:sldId id="272" r:id="rId18"/>
    <p:sldId id="273" r:id="rId19"/>
    <p:sldId id="281" r:id="rId20"/>
    <p:sldId id="276" r:id="rId21"/>
    <p:sldId id="282" r:id="rId22"/>
    <p:sldId id="283" r:id="rId23"/>
    <p:sldId id="296" r:id="rId24"/>
    <p:sldId id="297" r:id="rId25"/>
    <p:sldId id="298" r:id="rId26"/>
    <p:sldId id="299" r:id="rId27"/>
    <p:sldId id="286" r:id="rId28"/>
    <p:sldId id="287" r:id="rId29"/>
    <p:sldId id="288" r:id="rId30"/>
    <p:sldId id="289" r:id="rId31"/>
    <p:sldId id="290" r:id="rId32"/>
    <p:sldId id="291" r:id="rId33"/>
    <p:sldId id="292" r:id="rId34"/>
    <p:sldId id="294" r:id="rId35"/>
    <p:sldId id="295" r:id="rId36"/>
    <p:sldId id="284" r:id="rId37"/>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149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2">
        <a:schemeClr val="bg2"/>
      </p:bgRef>
    </p:bg>
    <p:spTree>
      <p:nvGrpSpPr>
        <p:cNvPr id="1" name=""/>
        <p:cNvGrpSpPr/>
        <p:nvPr/>
      </p:nvGrpSpPr>
      <p:grpSpPr>
        <a:xfrm>
          <a:off x="0" y="0"/>
          <a:ext cx="0" cy="0"/>
          <a:chOff x="0" y="0"/>
          <a:chExt cx="0" cy="0"/>
        </a:xfrm>
      </p:grpSpPr>
      <p:sp>
        <p:nvSpPr>
          <p:cNvPr id="9" name="8 Título"/>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29 Marcador de fecha"/>
          <p:cNvSpPr>
            <a:spLocks noGrp="1"/>
          </p:cNvSpPr>
          <p:nvPr>
            <p:ph type="dt" sz="half" idx="10"/>
          </p:nvPr>
        </p:nvSpPr>
        <p:spPr/>
        <p:txBody>
          <a:bodyPr/>
          <a:lstStyle/>
          <a:p>
            <a:fld id="{B57F818F-8D9E-4A4E-AB94-46E4C02B09A1}" type="datetimeFigureOut">
              <a:rPr lang="es-ES" smtClean="0"/>
              <a:pPr/>
              <a:t>02/05/2019</a:t>
            </a:fld>
            <a:endParaRPr lang="es-ES"/>
          </a:p>
        </p:txBody>
      </p:sp>
      <p:sp>
        <p:nvSpPr>
          <p:cNvPr id="19" name="18 Marcador de pie de página"/>
          <p:cNvSpPr>
            <a:spLocks noGrp="1"/>
          </p:cNvSpPr>
          <p:nvPr>
            <p:ph type="ftr" sz="quarter" idx="11"/>
          </p:nvPr>
        </p:nvSpPr>
        <p:spPr/>
        <p:txBody>
          <a:bodyPr/>
          <a:lstStyle/>
          <a:p>
            <a:endParaRPr lang="es-ES"/>
          </a:p>
        </p:txBody>
      </p:sp>
      <p:sp>
        <p:nvSpPr>
          <p:cNvPr id="27" name="26 Marcador de número de diapositiva"/>
          <p:cNvSpPr>
            <a:spLocks noGrp="1"/>
          </p:cNvSpPr>
          <p:nvPr>
            <p:ph type="sldNum" sz="quarter" idx="12"/>
          </p:nvPr>
        </p:nvSpPr>
        <p:spPr/>
        <p:txBody>
          <a:bodyPr/>
          <a:lstStyle/>
          <a:p>
            <a:fld id="{FF56B197-3ADB-4F9C-84DB-F9BE6107A342}" type="slidenum">
              <a:rPr lang="es-ES" smtClean="0"/>
              <a:pPr/>
              <a:t>‹Nº›</a:t>
            </a:fld>
            <a:endParaRPr lang="es-E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B57F818F-8D9E-4A4E-AB94-46E4C02B09A1}" type="datetimeFigureOut">
              <a:rPr lang="es-ES" smtClean="0"/>
              <a:pPr/>
              <a:t>02/05/2019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F56B197-3ADB-4F9C-84DB-F9BE6107A342}"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914401"/>
            <a:ext cx="2057400" cy="5211763"/>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914401"/>
            <a:ext cx="6019800" cy="5211763"/>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B57F818F-8D9E-4A4E-AB94-46E4C02B09A1}" type="datetimeFigureOut">
              <a:rPr lang="es-ES" smtClean="0"/>
              <a:pPr/>
              <a:t>02/05/2019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F56B197-3ADB-4F9C-84DB-F9BE6107A342}" type="slidenum">
              <a:rPr lang="es-ES" smtClean="0"/>
              <a:pPr/>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2">
        <a:schemeClr val="bg1"/>
      </p:bgRef>
    </p:bg>
    <p:spTree>
      <p:nvGrpSpPr>
        <p:cNvPr id="1" name=""/>
        <p:cNvGrpSpPr/>
        <p:nvPr/>
      </p:nvGrpSpPr>
      <p:grpSpPr>
        <a:xfrm>
          <a:off x="0" y="0"/>
          <a:ext cx="0" cy="0"/>
          <a:chOff x="0" y="0"/>
          <a:chExt cx="0" cy="0"/>
        </a:xfrm>
      </p:grpSpPr>
      <p:sp>
        <p:nvSpPr>
          <p:cNvPr id="8" name="7 Rectángulo"/>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8 Conector recto"/>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11 Título"/>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s-ES" smtClean="0"/>
              <a:t>Haga clic para modificar el estilo de título del patrón</a:t>
            </a:r>
            <a:endParaRPr kumimoji="0" lang="en-US"/>
          </a:p>
        </p:txBody>
      </p:sp>
      <p:sp>
        <p:nvSpPr>
          <p:cNvPr id="25" name="24 Subtítulo"/>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sp>
        <p:nvSpPr>
          <p:cNvPr id="31" name="30 Marcador de fecha"/>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B57F818F-8D9E-4A4E-AB94-46E4C02B09A1}" type="datetimeFigureOut">
              <a:rPr lang="es-ES" smtClean="0"/>
              <a:pPr/>
              <a:t>02/05/2019</a:t>
            </a:fld>
            <a:endParaRPr lang="es-ES"/>
          </a:p>
        </p:txBody>
      </p:sp>
      <p:sp>
        <p:nvSpPr>
          <p:cNvPr id="18" name="17 Marcador de pie de página"/>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s-ES"/>
          </a:p>
        </p:txBody>
      </p:sp>
      <p:sp>
        <p:nvSpPr>
          <p:cNvPr id="29" name="28 Marcador de número de diapositiva"/>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FF56B197-3ADB-4F9C-84DB-F9BE6107A342}" type="slidenum">
              <a:rPr lang="es-ES" smtClean="0"/>
              <a:pPr/>
              <a:t>‹Nº›</a:t>
            </a:fld>
            <a:endParaRPr lang="es-ES"/>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B57F818F-8D9E-4A4E-AB94-46E4C02B09A1}" type="datetimeFigureOut">
              <a:rPr lang="es-ES" smtClean="0"/>
              <a:pPr/>
              <a:t>02/05/2019</a:t>
            </a:fld>
            <a:endParaRPr lang="es-ES"/>
          </a:p>
        </p:txBody>
      </p:sp>
      <p:sp>
        <p:nvSpPr>
          <p:cNvPr id="5" name="4 Marcador de pie de página"/>
          <p:cNvSpPr>
            <a:spLocks noGrp="1"/>
          </p:cNvSpPr>
          <p:nvPr>
            <p:ph type="ftr" sz="quarter" idx="11"/>
          </p:nvPr>
        </p:nvSpPr>
        <p:spPr/>
        <p:txBody>
          <a:bodyPr/>
          <a:lstStyle>
            <a:extLst/>
          </a:lstStyle>
          <a:p>
            <a:endParaRPr lang="es-ES"/>
          </a:p>
        </p:txBody>
      </p:sp>
      <p:sp>
        <p:nvSpPr>
          <p:cNvPr id="6" name="5 Marcador de número de diapositiva"/>
          <p:cNvSpPr>
            <a:spLocks noGrp="1"/>
          </p:cNvSpPr>
          <p:nvPr>
            <p:ph type="sldNum" sz="quarter" idx="12"/>
          </p:nvPr>
        </p:nvSpPr>
        <p:spPr/>
        <p:txBody>
          <a:bodyPr/>
          <a:lstStyle>
            <a:extLst/>
          </a:lstStyle>
          <a:p>
            <a:fld id="{FF56B197-3ADB-4F9C-84DB-F9BE6107A342}" type="slidenum">
              <a:rPr lang="es-ES" smtClean="0"/>
              <a:pPr/>
              <a:t>‹Nº›</a:t>
            </a:fld>
            <a:endParaRPr lang="es-E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1">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B57F818F-8D9E-4A4E-AB94-46E4C02B09A1}" type="datetimeFigureOut">
              <a:rPr lang="es-ES" smtClean="0"/>
              <a:pPr/>
              <a:t>02/05/2019</a:t>
            </a:fld>
            <a:endParaRPr lang="es-ES"/>
          </a:p>
        </p:txBody>
      </p:sp>
      <p:sp>
        <p:nvSpPr>
          <p:cNvPr id="5" name="4 Marcador de pie de página"/>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s-ES"/>
          </a:p>
        </p:txBody>
      </p:sp>
      <p:sp>
        <p:nvSpPr>
          <p:cNvPr id="6" name="5 Marcador de número de diapositiva"/>
          <p:cNvSpPr>
            <a:spLocks noGrp="1"/>
          </p:cNvSpPr>
          <p:nvPr>
            <p:ph type="sldNum" sz="quarter" idx="12"/>
          </p:nvPr>
        </p:nvSpPr>
        <p:spPr>
          <a:xfrm>
            <a:off x="6733952" y="6555112"/>
            <a:ext cx="588336" cy="228600"/>
          </a:xfrm>
        </p:spPr>
        <p:txBody>
          <a:bodyPr/>
          <a:lstStyle>
            <a:extLst/>
          </a:lstStyle>
          <a:p>
            <a:fld id="{FF56B197-3ADB-4F9C-84DB-F9BE6107A342}" type="slidenum">
              <a:rPr lang="es-ES" smtClean="0"/>
              <a:pPr/>
              <a:t>‹Nº›</a:t>
            </a:fld>
            <a:endParaRPr lang="es-ES"/>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320040"/>
            <a:ext cx="7242048" cy="1143000"/>
          </a:xfrm>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B57F818F-8D9E-4A4E-AB94-46E4C02B09A1}" type="datetimeFigureOut">
              <a:rPr lang="es-ES" smtClean="0"/>
              <a:pPr/>
              <a:t>02/05/2019</a:t>
            </a:fld>
            <a:endParaRPr lang="es-ES"/>
          </a:p>
        </p:txBody>
      </p:sp>
      <p:sp>
        <p:nvSpPr>
          <p:cNvPr id="6" name="5 Marcador de pie de página"/>
          <p:cNvSpPr>
            <a:spLocks noGrp="1"/>
          </p:cNvSpPr>
          <p:nvPr>
            <p:ph type="ftr" sz="quarter" idx="11"/>
          </p:nvPr>
        </p:nvSpPr>
        <p:spPr/>
        <p:txBody>
          <a:bodyPr/>
          <a:lstStyle>
            <a:extLst/>
          </a:lstStyle>
          <a:p>
            <a:endParaRPr lang="es-ES"/>
          </a:p>
        </p:txBody>
      </p:sp>
      <p:sp>
        <p:nvSpPr>
          <p:cNvPr id="7" name="6 Marcador de número de diapositiva"/>
          <p:cNvSpPr>
            <a:spLocks noGrp="1"/>
          </p:cNvSpPr>
          <p:nvPr>
            <p:ph type="sldNum" sz="quarter" idx="12"/>
          </p:nvPr>
        </p:nvSpPr>
        <p:spPr/>
        <p:txBody>
          <a:bodyPr/>
          <a:lstStyle>
            <a:extLst/>
          </a:lstStyle>
          <a:p>
            <a:fld id="{FF56B197-3ADB-4F9C-84DB-F9BE6107A342}" type="slidenum">
              <a:rPr lang="es-ES" smtClean="0"/>
              <a:pPr/>
              <a:t>‹Nº›</a:t>
            </a:fld>
            <a:endParaRPr lang="es-E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320040"/>
            <a:ext cx="7242048" cy="1143000"/>
          </a:xfrm>
        </p:spPr>
        <p:txBody>
          <a:bodyPr anchor="b"/>
          <a:lstStyle>
            <a:lvl1pPr>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fld id="{B57F818F-8D9E-4A4E-AB94-46E4C02B09A1}" type="datetimeFigureOut">
              <a:rPr lang="es-ES" smtClean="0"/>
              <a:pPr/>
              <a:t>02/05/2019</a:t>
            </a:fld>
            <a:endParaRPr lang="es-ES"/>
          </a:p>
        </p:txBody>
      </p:sp>
      <p:sp>
        <p:nvSpPr>
          <p:cNvPr id="8" name="7 Marcador de pie de página"/>
          <p:cNvSpPr>
            <a:spLocks noGrp="1"/>
          </p:cNvSpPr>
          <p:nvPr>
            <p:ph type="ftr" sz="quarter" idx="11"/>
          </p:nvPr>
        </p:nvSpPr>
        <p:spPr/>
        <p:txBody>
          <a:bodyPr/>
          <a:lstStyle>
            <a:extLst/>
          </a:lstStyle>
          <a:p>
            <a:endParaRPr lang="es-ES"/>
          </a:p>
        </p:txBody>
      </p:sp>
      <p:sp>
        <p:nvSpPr>
          <p:cNvPr id="9" name="8 Marcador de número de diapositiva"/>
          <p:cNvSpPr>
            <a:spLocks noGrp="1"/>
          </p:cNvSpPr>
          <p:nvPr>
            <p:ph type="sldNum" sz="quarter" idx="12"/>
          </p:nvPr>
        </p:nvSpPr>
        <p:spPr/>
        <p:txBody>
          <a:bodyPr/>
          <a:lstStyle>
            <a:extLst/>
          </a:lstStyle>
          <a:p>
            <a:fld id="{FF56B197-3ADB-4F9C-84DB-F9BE6107A342}" type="slidenum">
              <a:rPr lang="es-ES" smtClean="0"/>
              <a:pPr/>
              <a:t>‹Nº›</a:t>
            </a:fld>
            <a:endParaRPr lang="es-E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320040"/>
            <a:ext cx="7242048" cy="1143000"/>
          </a:xfrm>
        </p:spPr>
        <p:txBody>
          <a:bodyPr/>
          <a:lstStyle>
            <a:extLst/>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extLst/>
          </a:lstStyle>
          <a:p>
            <a:fld id="{B57F818F-8D9E-4A4E-AB94-46E4C02B09A1}" type="datetimeFigureOut">
              <a:rPr lang="es-ES" smtClean="0"/>
              <a:pPr/>
              <a:t>02/05/2019</a:t>
            </a:fld>
            <a:endParaRPr lang="es-ES"/>
          </a:p>
        </p:txBody>
      </p:sp>
      <p:sp>
        <p:nvSpPr>
          <p:cNvPr id="4" name="3 Marcador de pie de página"/>
          <p:cNvSpPr>
            <a:spLocks noGrp="1"/>
          </p:cNvSpPr>
          <p:nvPr>
            <p:ph type="ftr" sz="quarter" idx="11"/>
          </p:nvPr>
        </p:nvSpPr>
        <p:spPr/>
        <p:txBody>
          <a:bodyPr/>
          <a:lstStyle>
            <a:extLst/>
          </a:lstStyle>
          <a:p>
            <a:endParaRPr lang="es-ES"/>
          </a:p>
        </p:txBody>
      </p:sp>
      <p:sp>
        <p:nvSpPr>
          <p:cNvPr id="5" name="4 Marcador de número de diapositiva"/>
          <p:cNvSpPr>
            <a:spLocks noGrp="1"/>
          </p:cNvSpPr>
          <p:nvPr>
            <p:ph type="sldNum" sz="quarter" idx="12"/>
          </p:nvPr>
        </p:nvSpPr>
        <p:spPr/>
        <p:txBody>
          <a:bodyPr/>
          <a:lstStyle>
            <a:extLst/>
          </a:lstStyle>
          <a:p>
            <a:fld id="{FF56B197-3ADB-4F9C-84DB-F9BE6107A342}" type="slidenum">
              <a:rPr lang="es-ES" smtClean="0"/>
              <a:pPr/>
              <a:t>‹Nº›</a:t>
            </a:fld>
            <a:endParaRPr lang="es-E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solidFill>
                  <a:schemeClr val="tx2"/>
                </a:solidFill>
              </a:defRPr>
            </a:lvl1pPr>
            <a:extLst/>
          </a:lstStyle>
          <a:p>
            <a:fld id="{B57F818F-8D9E-4A4E-AB94-46E4C02B09A1}" type="datetimeFigureOut">
              <a:rPr lang="es-ES" smtClean="0"/>
              <a:pPr/>
              <a:t>02/05/2019</a:t>
            </a:fld>
            <a:endParaRPr lang="es-ES"/>
          </a:p>
        </p:txBody>
      </p:sp>
      <p:sp>
        <p:nvSpPr>
          <p:cNvPr id="3" name="2 Marcador de pie de página"/>
          <p:cNvSpPr>
            <a:spLocks noGrp="1"/>
          </p:cNvSpPr>
          <p:nvPr>
            <p:ph type="ftr" sz="quarter" idx="11"/>
          </p:nvPr>
        </p:nvSpPr>
        <p:spPr/>
        <p:txBody>
          <a:bodyPr/>
          <a:lstStyle>
            <a:lvl1pPr>
              <a:defRPr>
                <a:solidFill>
                  <a:schemeClr val="tx2"/>
                </a:solidFill>
              </a:defRPr>
            </a:lvl1pPr>
            <a:extLst/>
          </a:lstStyle>
          <a:p>
            <a:endParaRPr lang="es-ES"/>
          </a:p>
        </p:txBody>
      </p:sp>
      <p:sp>
        <p:nvSpPr>
          <p:cNvPr id="4" name="3 Marcador de número de diapositiva"/>
          <p:cNvSpPr>
            <a:spLocks noGrp="1"/>
          </p:cNvSpPr>
          <p:nvPr>
            <p:ph type="sldNum" sz="quarter" idx="12"/>
          </p:nvPr>
        </p:nvSpPr>
        <p:spPr/>
        <p:txBody>
          <a:bodyPr/>
          <a:lstStyle>
            <a:extLst/>
          </a:lstStyle>
          <a:p>
            <a:fld id="{FF56B197-3ADB-4F9C-84DB-F9BE6107A342}" type="slidenum">
              <a:rPr lang="es-ES" smtClean="0"/>
              <a:pPr/>
              <a:t>‹Nº›</a:t>
            </a:fld>
            <a:endParaRPr lang="es-E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B57F818F-8D9E-4A4E-AB94-46E4C02B09A1}" type="datetimeFigureOut">
              <a:rPr lang="es-ES" smtClean="0"/>
              <a:pPr/>
              <a:t>02/05/2019</a:t>
            </a:fld>
            <a:endParaRPr lang="es-ES"/>
          </a:p>
        </p:txBody>
      </p:sp>
      <p:sp>
        <p:nvSpPr>
          <p:cNvPr id="6" name="5 Marcador de pie de página"/>
          <p:cNvSpPr>
            <a:spLocks noGrp="1"/>
          </p:cNvSpPr>
          <p:nvPr>
            <p:ph type="ftr" sz="quarter" idx="11"/>
          </p:nvPr>
        </p:nvSpPr>
        <p:spPr/>
        <p:txBody>
          <a:bodyPr/>
          <a:lstStyle>
            <a:extLst/>
          </a:lstStyle>
          <a:p>
            <a:endParaRPr lang="es-ES"/>
          </a:p>
        </p:txBody>
      </p:sp>
      <p:sp>
        <p:nvSpPr>
          <p:cNvPr id="7" name="6 Marcador de número de diapositiva"/>
          <p:cNvSpPr>
            <a:spLocks noGrp="1"/>
          </p:cNvSpPr>
          <p:nvPr>
            <p:ph type="sldNum" sz="quarter" idx="12"/>
          </p:nvPr>
        </p:nvSpPr>
        <p:spPr/>
        <p:txBody>
          <a:bodyPr/>
          <a:lstStyle>
            <a:extLst/>
          </a:lstStyle>
          <a:p>
            <a:fld id="{FF56B197-3ADB-4F9C-84DB-F9BE6107A342}"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B57F818F-8D9E-4A4E-AB94-46E4C02B09A1}" type="datetimeFigureOut">
              <a:rPr lang="es-ES" smtClean="0"/>
              <a:pPr/>
              <a:t>02/05/2019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F56B197-3ADB-4F9C-84DB-F9BE6107A342}" type="slidenum">
              <a:rPr lang="es-ES" smtClean="0"/>
              <a:pPr/>
              <a:t>‹Nº›</a:t>
            </a:fld>
            <a:endParaRPr lang="es-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Ref idx="1002">
        <a:schemeClr val="bg2"/>
      </p:bgRef>
    </p:bg>
    <p:spTree>
      <p:nvGrpSpPr>
        <p:cNvPr id="1" name=""/>
        <p:cNvGrpSpPr/>
        <p:nvPr/>
      </p:nvGrpSpPr>
      <p:grpSpPr>
        <a:xfrm>
          <a:off x="0" y="0"/>
          <a:ext cx="0" cy="0"/>
          <a:chOff x="0" y="0"/>
          <a:chExt cx="0" cy="0"/>
        </a:xfrm>
      </p:grpSpPr>
      <p:sp>
        <p:nvSpPr>
          <p:cNvPr id="8" name="7 Rectángulo"/>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8 Rectángulo"/>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1 Título"/>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s-ES" smtClean="0"/>
              <a:t>Haga clic para modificar el estilo de título del patrón</a:t>
            </a:r>
            <a:endParaRPr kumimoji="0" lang="en-US" dirty="0"/>
          </a:p>
        </p:txBody>
      </p:sp>
      <p:sp>
        <p:nvSpPr>
          <p:cNvPr id="4" name="3 Marcador de texto"/>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s-ES" smtClean="0"/>
              <a:t>Haga clic para modificar el estilo de texto del patrón</a:t>
            </a:r>
          </a:p>
        </p:txBody>
      </p:sp>
      <p:sp>
        <p:nvSpPr>
          <p:cNvPr id="5" name="4 Marcador de fecha"/>
          <p:cNvSpPr>
            <a:spLocks noGrp="1"/>
          </p:cNvSpPr>
          <p:nvPr>
            <p:ph type="dt" sz="half" idx="10"/>
          </p:nvPr>
        </p:nvSpPr>
        <p:spPr/>
        <p:txBody>
          <a:bodyPr/>
          <a:lstStyle>
            <a:extLst/>
          </a:lstStyle>
          <a:p>
            <a:fld id="{B57F818F-8D9E-4A4E-AB94-46E4C02B09A1}" type="datetimeFigureOut">
              <a:rPr lang="es-ES" smtClean="0"/>
              <a:pPr/>
              <a:t>02/05/2019</a:t>
            </a:fld>
            <a:endParaRPr lang="es-ES"/>
          </a:p>
        </p:txBody>
      </p:sp>
      <p:sp>
        <p:nvSpPr>
          <p:cNvPr id="6" name="5 Marcador de pie de página"/>
          <p:cNvSpPr>
            <a:spLocks noGrp="1"/>
          </p:cNvSpPr>
          <p:nvPr>
            <p:ph type="ftr" sz="quarter" idx="11"/>
          </p:nvPr>
        </p:nvSpPr>
        <p:spPr/>
        <p:txBody>
          <a:bodyPr/>
          <a:lstStyle>
            <a:extLst/>
          </a:lstStyle>
          <a:p>
            <a:endParaRPr lang="es-ES"/>
          </a:p>
        </p:txBody>
      </p:sp>
      <p:sp>
        <p:nvSpPr>
          <p:cNvPr id="7" name="6 Marcador de número de diapositiva"/>
          <p:cNvSpPr>
            <a:spLocks noGrp="1"/>
          </p:cNvSpPr>
          <p:nvPr>
            <p:ph type="sldNum" sz="quarter" idx="12"/>
          </p:nvPr>
        </p:nvSpPr>
        <p:spPr/>
        <p:txBody>
          <a:bodyPr/>
          <a:lstStyle>
            <a:extLst/>
          </a:lstStyle>
          <a:p>
            <a:fld id="{FF56B197-3ADB-4F9C-84DB-F9BE6107A342}" type="slidenum">
              <a:rPr lang="es-ES" smtClean="0"/>
              <a:pPr/>
              <a:t>‹Nº›</a:t>
            </a:fld>
            <a:endParaRPr lang="es-ES"/>
          </a:p>
        </p:txBody>
      </p:sp>
      <p:sp>
        <p:nvSpPr>
          <p:cNvPr id="10" name="9 Marcador de posición de imagen"/>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s-ES" smtClean="0"/>
              <a:t>Haga clic en el icono para agregar una imagen</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B57F818F-8D9E-4A4E-AB94-46E4C02B09A1}" type="datetimeFigureOut">
              <a:rPr lang="es-ES" smtClean="0"/>
              <a:pPr/>
              <a:t>02/05/2019</a:t>
            </a:fld>
            <a:endParaRPr lang="es-ES"/>
          </a:p>
        </p:txBody>
      </p:sp>
      <p:sp>
        <p:nvSpPr>
          <p:cNvPr id="5" name="4 Marcador de pie de página"/>
          <p:cNvSpPr>
            <a:spLocks noGrp="1"/>
          </p:cNvSpPr>
          <p:nvPr>
            <p:ph type="ftr" sz="quarter" idx="11"/>
          </p:nvPr>
        </p:nvSpPr>
        <p:spPr/>
        <p:txBody>
          <a:bodyPr/>
          <a:lstStyle>
            <a:extLst/>
          </a:lstStyle>
          <a:p>
            <a:endParaRPr lang="es-ES"/>
          </a:p>
        </p:txBody>
      </p:sp>
      <p:sp>
        <p:nvSpPr>
          <p:cNvPr id="6" name="5 Marcador de número de diapositiva"/>
          <p:cNvSpPr>
            <a:spLocks noGrp="1"/>
          </p:cNvSpPr>
          <p:nvPr>
            <p:ph type="sldNum" sz="quarter" idx="12"/>
          </p:nvPr>
        </p:nvSpPr>
        <p:spPr/>
        <p:txBody>
          <a:bodyPr/>
          <a:lstStyle>
            <a:extLst/>
          </a:lstStyle>
          <a:p>
            <a:fld id="{FF56B197-3ADB-4F9C-84DB-F9BE6107A342}" type="slidenum">
              <a:rPr lang="es-ES" smtClean="0"/>
              <a:pPr/>
              <a:t>‹Nº›</a:t>
            </a:fld>
            <a:endParaRPr lang="es-E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53200" y="274955"/>
            <a:ext cx="1524000" cy="5851525"/>
          </a:xfrm>
        </p:spPr>
        <p:txBody>
          <a:bodyPr vert="eaVert" anchor="t"/>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42"/>
            <a:ext cx="6019800" cy="5851525"/>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a:xfrm>
            <a:off x="4242816" y="6557946"/>
            <a:ext cx="2002464" cy="226902"/>
          </a:xfrm>
        </p:spPr>
        <p:txBody>
          <a:bodyPr/>
          <a:lstStyle>
            <a:extLst/>
          </a:lstStyle>
          <a:p>
            <a:fld id="{B57F818F-8D9E-4A4E-AB94-46E4C02B09A1}" type="datetimeFigureOut">
              <a:rPr lang="es-ES" smtClean="0"/>
              <a:pPr/>
              <a:t>02/05/2019</a:t>
            </a:fld>
            <a:endParaRPr lang="es-ES"/>
          </a:p>
        </p:txBody>
      </p:sp>
      <p:sp>
        <p:nvSpPr>
          <p:cNvPr id="5" name="4 Marcador de pie de página"/>
          <p:cNvSpPr>
            <a:spLocks noGrp="1"/>
          </p:cNvSpPr>
          <p:nvPr>
            <p:ph type="ftr" sz="quarter" idx="11"/>
          </p:nvPr>
        </p:nvSpPr>
        <p:spPr>
          <a:xfrm>
            <a:off x="457200" y="6556248"/>
            <a:ext cx="3657600" cy="228600"/>
          </a:xfrm>
        </p:spPr>
        <p:txBody>
          <a:bodyPr/>
          <a:lstStyle>
            <a:extLst/>
          </a:lstStyle>
          <a:p>
            <a:endParaRPr lang="es-ES"/>
          </a:p>
        </p:txBody>
      </p:sp>
      <p:sp>
        <p:nvSpPr>
          <p:cNvPr id="6" name="5 Marcador de número de diapositiva"/>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FF56B197-3ADB-4F9C-84DB-F9BE6107A342}" type="slidenum">
              <a:rPr lang="es-ES" smtClean="0"/>
              <a:pPr/>
              <a:t>‹Nº›</a:t>
            </a:fld>
            <a:endParaRPr lang="es-E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1">
        <a:schemeClr val="bg1"/>
      </p:bgRef>
    </p:bg>
    <p:spTree>
      <p:nvGrpSpPr>
        <p:cNvPr id="1" name=""/>
        <p:cNvGrpSpPr/>
        <p:nvPr/>
      </p:nvGrpSpPr>
      <p:grpSpPr>
        <a:xfrm>
          <a:off x="0" y="0"/>
          <a:ext cx="0" cy="0"/>
          <a:chOff x="0" y="0"/>
          <a:chExt cx="0" cy="0"/>
        </a:xfrm>
      </p:grpSpPr>
      <p:sp>
        <p:nvSpPr>
          <p:cNvPr id="8" name="7 Título"/>
          <p:cNvSpPr>
            <a:spLocks noGrp="1"/>
          </p:cNvSpPr>
          <p:nvPr>
            <p:ph type="ctrTitle"/>
          </p:nvPr>
        </p:nvSpPr>
        <p:spPr>
          <a:xfrm>
            <a:off x="2286000" y="3124200"/>
            <a:ext cx="6172200" cy="1894362"/>
          </a:xfrm>
        </p:spPr>
        <p:txBody>
          <a:bodyPr/>
          <a:lstStyle>
            <a:lvl1pPr>
              <a:defRPr b="1"/>
            </a:lvl1pPr>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bwMode="auto">
          <a:xfrm rot="5400000">
            <a:off x="7764621" y="1174097"/>
            <a:ext cx="2286000" cy="381000"/>
          </a:xfrm>
        </p:spPr>
        <p:txBody>
          <a:bodyPr/>
          <a:lstStyle/>
          <a:p>
            <a:fld id="{B57F818F-8D9E-4A4E-AB94-46E4C02B09A1}" type="datetimeFigureOut">
              <a:rPr lang="es-ES" smtClean="0"/>
              <a:pPr/>
              <a:t>02/05/2019</a:t>
            </a:fld>
            <a:endParaRPr lang="es-ES"/>
          </a:p>
        </p:txBody>
      </p:sp>
      <p:sp>
        <p:nvSpPr>
          <p:cNvPr id="17" name="16 Marcador de pie de página"/>
          <p:cNvSpPr>
            <a:spLocks noGrp="1"/>
          </p:cNvSpPr>
          <p:nvPr>
            <p:ph type="ftr" sz="quarter" idx="11"/>
          </p:nvPr>
        </p:nvSpPr>
        <p:spPr bwMode="auto">
          <a:xfrm rot="5400000">
            <a:off x="7077269" y="4181669"/>
            <a:ext cx="3657600" cy="384048"/>
          </a:xfrm>
        </p:spPr>
        <p:txBody>
          <a:bodyPr/>
          <a:lstStyle/>
          <a:p>
            <a:endParaRPr lang="es-ES"/>
          </a:p>
        </p:txBody>
      </p:sp>
      <p:sp>
        <p:nvSpPr>
          <p:cNvPr id="10" name="9 Rectángulo"/>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Rectángulo"/>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13 Rectángulo"/>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Rectángulo"/>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Conector recto"/>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17 Conector recto"/>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19 Conector recto"/>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15 Conector recto"/>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14 Conector recto"/>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21 Conector recto"/>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26 Rectángulo"/>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Elipse"/>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Elipse"/>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23 Elipse"/>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Elipse"/>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24 Elipse"/>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28 Marcador de número de diapositiva"/>
          <p:cNvSpPr>
            <a:spLocks noGrp="1"/>
          </p:cNvSpPr>
          <p:nvPr>
            <p:ph type="sldNum" sz="quarter" idx="12"/>
          </p:nvPr>
        </p:nvSpPr>
        <p:spPr bwMode="auto">
          <a:xfrm>
            <a:off x="1325544" y="4928702"/>
            <a:ext cx="609600" cy="517524"/>
          </a:xfrm>
        </p:spPr>
        <p:txBody>
          <a:bodyPr/>
          <a:lstStyle/>
          <a:p>
            <a:fld id="{FF56B197-3ADB-4F9C-84DB-F9BE6107A342}" type="slidenum">
              <a:rPr lang="es-ES" smtClean="0"/>
              <a:pPr/>
              <a:t>‹Nº›</a:t>
            </a:fld>
            <a:endParaRPr lang="es-ES"/>
          </a:p>
        </p:txBody>
      </p:sp>
    </p:spTree>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8" name="7 Marcador de contenido"/>
          <p:cNvSpPr>
            <a:spLocks noGrp="1"/>
          </p:cNvSpPr>
          <p:nvPr>
            <p:ph sz="quarter" idx="1"/>
          </p:nvPr>
        </p:nvSpPr>
        <p:spPr>
          <a:xfrm>
            <a:off x="457200" y="1600200"/>
            <a:ext cx="7467600" cy="4873752"/>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4"/>
          </p:nvPr>
        </p:nvSpPr>
        <p:spPr/>
        <p:txBody>
          <a:bodyPr rtlCol="0"/>
          <a:lstStyle/>
          <a:p>
            <a:fld id="{B57F818F-8D9E-4A4E-AB94-46E4C02B09A1}" type="datetimeFigureOut">
              <a:rPr lang="es-ES" smtClean="0"/>
              <a:pPr/>
              <a:t>02/05/2019</a:t>
            </a:fld>
            <a:endParaRPr lang="es-ES"/>
          </a:p>
        </p:txBody>
      </p:sp>
      <p:sp>
        <p:nvSpPr>
          <p:cNvPr id="9" name="8 Marcador de número de diapositiva"/>
          <p:cNvSpPr>
            <a:spLocks noGrp="1"/>
          </p:cNvSpPr>
          <p:nvPr>
            <p:ph type="sldNum" sz="quarter" idx="15"/>
          </p:nvPr>
        </p:nvSpPr>
        <p:spPr/>
        <p:txBody>
          <a:bodyPr rtlCol="0"/>
          <a:lstStyle/>
          <a:p>
            <a:fld id="{FF56B197-3ADB-4F9C-84DB-F9BE6107A342}" type="slidenum">
              <a:rPr lang="es-ES" smtClean="0"/>
              <a:pPr/>
              <a:t>‹Nº›</a:t>
            </a:fld>
            <a:endParaRPr lang="es-ES"/>
          </a:p>
        </p:txBody>
      </p:sp>
      <p:sp>
        <p:nvSpPr>
          <p:cNvPr id="10" name="9 Marcador de pie de página"/>
          <p:cNvSpPr>
            <a:spLocks noGrp="1"/>
          </p:cNvSpPr>
          <p:nvPr>
            <p:ph type="ftr" sz="quarter" idx="16"/>
          </p:nvPr>
        </p:nvSpPr>
        <p:spPr/>
        <p:txBody>
          <a:bodyPr rtlCol="0"/>
          <a:lstStyle/>
          <a:p>
            <a:endParaRPr lang="es-E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2286000" y="2895600"/>
            <a:ext cx="6172200" cy="2053590"/>
          </a:xfrm>
        </p:spPr>
        <p:txBody>
          <a:bodyPr/>
          <a:lstStyle>
            <a:lvl1pPr algn="l">
              <a:buNone/>
              <a:defRPr sz="3000" b="1" cap="small"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bwMode="auto">
          <a:xfrm rot="5400000">
            <a:off x="7763256" y="1170432"/>
            <a:ext cx="2286000" cy="381000"/>
          </a:xfrm>
        </p:spPr>
        <p:txBody>
          <a:bodyPr/>
          <a:lstStyle/>
          <a:p>
            <a:fld id="{B57F818F-8D9E-4A4E-AB94-46E4C02B09A1}" type="datetimeFigureOut">
              <a:rPr lang="es-ES" smtClean="0"/>
              <a:pPr/>
              <a:t>02/05/2019</a:t>
            </a:fld>
            <a:endParaRPr lang="es-ES"/>
          </a:p>
        </p:txBody>
      </p:sp>
      <p:sp>
        <p:nvSpPr>
          <p:cNvPr id="5" name="4 Marcador de pie de página"/>
          <p:cNvSpPr>
            <a:spLocks noGrp="1"/>
          </p:cNvSpPr>
          <p:nvPr>
            <p:ph type="ftr" sz="quarter" idx="11"/>
          </p:nvPr>
        </p:nvSpPr>
        <p:spPr bwMode="auto">
          <a:xfrm rot="5400000">
            <a:off x="7077456" y="4178808"/>
            <a:ext cx="3657600" cy="384048"/>
          </a:xfrm>
        </p:spPr>
        <p:txBody>
          <a:bodyPr/>
          <a:lstStyle/>
          <a:p>
            <a:endParaRPr lang="es-ES"/>
          </a:p>
        </p:txBody>
      </p:sp>
      <p:sp>
        <p:nvSpPr>
          <p:cNvPr id="9" name="8 Rectángulo"/>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Rectángulo"/>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Rectángulo"/>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Rectángulo"/>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Conector recto"/>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Conector recto"/>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14 Conector recto"/>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15 Conector recto"/>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16 Conector recto"/>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17 Rectángulo"/>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18 Elipse"/>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19 Elipse"/>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Elipse"/>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Elipse"/>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Elipse"/>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Conector recto"/>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5 Marcador de número de diapositiva"/>
          <p:cNvSpPr>
            <a:spLocks noGrp="1"/>
          </p:cNvSpPr>
          <p:nvPr>
            <p:ph type="sldNum" sz="quarter" idx="12"/>
          </p:nvPr>
        </p:nvSpPr>
        <p:spPr bwMode="auto">
          <a:xfrm>
            <a:off x="1340616" y="4928702"/>
            <a:ext cx="609600" cy="517524"/>
          </a:xfrm>
        </p:spPr>
        <p:txBody>
          <a:bodyPr/>
          <a:lstStyle/>
          <a:p>
            <a:fld id="{FF56B197-3ADB-4F9C-84DB-F9BE6107A342}" type="slidenum">
              <a:rPr lang="es-ES" smtClean="0"/>
              <a:pPr/>
              <a:t>‹Nº›</a:t>
            </a:fld>
            <a:endParaRPr lang="es-ES"/>
          </a:p>
        </p:txBody>
      </p:sp>
    </p:spTree>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p:txBody>
          <a:bodyPr/>
          <a:lstStyle/>
          <a:p>
            <a:fld id="{B57F818F-8D9E-4A4E-AB94-46E4C02B09A1}" type="datetimeFigureOut">
              <a:rPr lang="es-ES" smtClean="0"/>
              <a:pPr/>
              <a:t>02/05/2019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FF56B197-3ADB-4F9C-84DB-F9BE6107A342}" type="slidenum">
              <a:rPr lang="es-ES" smtClean="0"/>
              <a:pPr/>
              <a:t>‹Nº›</a:t>
            </a:fld>
            <a:endParaRPr lang="es-ES"/>
          </a:p>
        </p:txBody>
      </p:sp>
      <p:sp>
        <p:nvSpPr>
          <p:cNvPr id="9" name="8 Marcador de contenido"/>
          <p:cNvSpPr>
            <a:spLocks noGrp="1"/>
          </p:cNvSpPr>
          <p:nvPr>
            <p:ph sz="quarter" idx="1"/>
          </p:nvPr>
        </p:nvSpPr>
        <p:spPr>
          <a:xfrm>
            <a:off x="457200" y="1600200"/>
            <a:ext cx="3657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1" name="10 Marcador de contenido"/>
          <p:cNvSpPr>
            <a:spLocks noGrp="1"/>
          </p:cNvSpPr>
          <p:nvPr>
            <p:ph sz="quarter" idx="2"/>
          </p:nvPr>
        </p:nvSpPr>
        <p:spPr>
          <a:xfrm>
            <a:off x="4270248" y="1600200"/>
            <a:ext cx="3657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7543800" cy="1143000"/>
          </a:xfrm>
        </p:spPr>
        <p:txBody>
          <a:bodyPr anchor="b"/>
          <a:lstStyle>
            <a:lvl1pPr>
              <a:defRPr/>
            </a:lvl1pPr>
          </a:lstStyle>
          <a:p>
            <a:r>
              <a:rPr kumimoji="0" lang="es-ES" smtClean="0"/>
              <a:t>Haga clic para modificar el estilo de título del patrón</a:t>
            </a:r>
            <a:endParaRPr kumimoji="0" lang="en-US"/>
          </a:p>
        </p:txBody>
      </p:sp>
      <p:sp>
        <p:nvSpPr>
          <p:cNvPr id="7" name="6 Marcador de fecha"/>
          <p:cNvSpPr>
            <a:spLocks noGrp="1"/>
          </p:cNvSpPr>
          <p:nvPr>
            <p:ph type="dt" sz="half" idx="10"/>
          </p:nvPr>
        </p:nvSpPr>
        <p:spPr/>
        <p:txBody>
          <a:bodyPr/>
          <a:lstStyle/>
          <a:p>
            <a:fld id="{B57F818F-8D9E-4A4E-AB94-46E4C02B09A1}" type="datetimeFigureOut">
              <a:rPr lang="es-ES" smtClean="0"/>
              <a:pPr/>
              <a:t>02/05/2019</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FF56B197-3ADB-4F9C-84DB-F9BE6107A342}" type="slidenum">
              <a:rPr lang="es-ES" smtClean="0"/>
              <a:pPr/>
              <a:t>‹Nº›</a:t>
            </a:fld>
            <a:endParaRPr lang="es-ES"/>
          </a:p>
        </p:txBody>
      </p:sp>
      <p:sp>
        <p:nvSpPr>
          <p:cNvPr id="11" name="10 Marcador de contenido"/>
          <p:cNvSpPr>
            <a:spLocks noGrp="1"/>
          </p:cNvSpPr>
          <p:nvPr>
            <p:ph sz="quarter" idx="2"/>
          </p:nvPr>
        </p:nvSpPr>
        <p:spPr>
          <a:xfrm>
            <a:off x="457200" y="2362200"/>
            <a:ext cx="3657600" cy="38862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quarter" idx="4"/>
          </p:nvPr>
        </p:nvSpPr>
        <p:spPr>
          <a:xfrm>
            <a:off x="4371975" y="2362200"/>
            <a:ext cx="3657600" cy="38862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2" name="11 Marcador de texto"/>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
        <p:nvSpPr>
          <p:cNvPr id="14" name="13 Marcador de texto"/>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6" name="5 Marcador de fecha"/>
          <p:cNvSpPr>
            <a:spLocks noGrp="1"/>
          </p:cNvSpPr>
          <p:nvPr>
            <p:ph type="dt" sz="half" idx="10"/>
          </p:nvPr>
        </p:nvSpPr>
        <p:spPr/>
        <p:txBody>
          <a:bodyPr rtlCol="0"/>
          <a:lstStyle/>
          <a:p>
            <a:fld id="{B57F818F-8D9E-4A4E-AB94-46E4C02B09A1}" type="datetimeFigureOut">
              <a:rPr lang="es-ES" smtClean="0"/>
              <a:pPr/>
              <a:t>02/05/2019</a:t>
            </a:fld>
            <a:endParaRPr lang="es-ES"/>
          </a:p>
        </p:txBody>
      </p:sp>
      <p:sp>
        <p:nvSpPr>
          <p:cNvPr id="7" name="6 Marcador de número de diapositiva"/>
          <p:cNvSpPr>
            <a:spLocks noGrp="1"/>
          </p:cNvSpPr>
          <p:nvPr>
            <p:ph type="sldNum" sz="quarter" idx="11"/>
          </p:nvPr>
        </p:nvSpPr>
        <p:spPr/>
        <p:txBody>
          <a:bodyPr rtlCol="0"/>
          <a:lstStyle/>
          <a:p>
            <a:fld id="{FF56B197-3ADB-4F9C-84DB-F9BE6107A342}" type="slidenum">
              <a:rPr lang="es-ES" smtClean="0"/>
              <a:pPr/>
              <a:t>‹Nº›</a:t>
            </a:fld>
            <a:endParaRPr lang="es-ES"/>
          </a:p>
        </p:txBody>
      </p:sp>
      <p:sp>
        <p:nvSpPr>
          <p:cNvPr id="8" name="7 Marcador de pie de página"/>
          <p:cNvSpPr>
            <a:spLocks noGrp="1"/>
          </p:cNvSpPr>
          <p:nvPr>
            <p:ph type="ftr" sz="quarter" idx="12"/>
          </p:nvPr>
        </p:nvSpPr>
        <p:spPr/>
        <p:txBody>
          <a:bodyPr rtlCol="0"/>
          <a:lstStyle/>
          <a:p>
            <a:endParaRPr lang="es-E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57F818F-8D9E-4A4E-AB94-46E4C02B09A1}" type="datetimeFigureOut">
              <a:rPr lang="es-ES" smtClean="0"/>
              <a:pPr/>
              <a:t>02/05/2019</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FF56B197-3ADB-4F9C-84DB-F9BE6107A342}"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B57F818F-8D9E-4A4E-AB94-46E4C02B09A1}" type="datetimeFigureOut">
              <a:rPr lang="es-ES" smtClean="0"/>
              <a:pPr/>
              <a:t>02/05/2019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F56B197-3ADB-4F9C-84DB-F9BE6107A342}" type="slidenum">
              <a:rPr lang="es-ES" smtClean="0"/>
              <a:pPr/>
              <a:t>‹Nº›</a:t>
            </a:fld>
            <a:endParaRPr lang="es-E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1">
        <a:schemeClr val="bg1"/>
      </p:bgRef>
    </p:bg>
    <p:spTree>
      <p:nvGrpSpPr>
        <p:cNvPr id="1" name=""/>
        <p:cNvGrpSpPr/>
        <p:nvPr/>
      </p:nvGrpSpPr>
      <p:grpSpPr>
        <a:xfrm>
          <a:off x="0" y="0"/>
          <a:ext cx="0" cy="0"/>
          <a:chOff x="0" y="0"/>
          <a:chExt cx="0" cy="0"/>
        </a:xfrm>
      </p:grpSpPr>
      <p:sp>
        <p:nvSpPr>
          <p:cNvPr id="10" name="9 Conector recto"/>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1 Título"/>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8" name="7 Conector recto"/>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8 Conector recto"/>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10 Conector recto"/>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Rectángulo"/>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17 Marcador de contenido"/>
          <p:cNvSpPr>
            <a:spLocks noGrp="1"/>
          </p:cNvSpPr>
          <p:nvPr>
            <p:ph sz="quarter" idx="1"/>
          </p:nvPr>
        </p:nvSpPr>
        <p:spPr>
          <a:xfrm>
            <a:off x="304800" y="274320"/>
            <a:ext cx="5638800" cy="6327648"/>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1" name="20 Marcador de fecha"/>
          <p:cNvSpPr>
            <a:spLocks noGrp="1"/>
          </p:cNvSpPr>
          <p:nvPr>
            <p:ph type="dt" sz="half" idx="14"/>
          </p:nvPr>
        </p:nvSpPr>
        <p:spPr/>
        <p:txBody>
          <a:bodyPr rtlCol="0"/>
          <a:lstStyle/>
          <a:p>
            <a:fld id="{B57F818F-8D9E-4A4E-AB94-46E4C02B09A1}" type="datetimeFigureOut">
              <a:rPr lang="es-ES" smtClean="0"/>
              <a:pPr/>
              <a:t>02/05/2019</a:t>
            </a:fld>
            <a:endParaRPr lang="es-ES"/>
          </a:p>
        </p:txBody>
      </p:sp>
      <p:sp>
        <p:nvSpPr>
          <p:cNvPr id="22" name="21 Marcador de número de diapositiva"/>
          <p:cNvSpPr>
            <a:spLocks noGrp="1"/>
          </p:cNvSpPr>
          <p:nvPr>
            <p:ph type="sldNum" sz="quarter" idx="15"/>
          </p:nvPr>
        </p:nvSpPr>
        <p:spPr/>
        <p:txBody>
          <a:bodyPr rtlCol="0"/>
          <a:lstStyle/>
          <a:p>
            <a:fld id="{FF56B197-3ADB-4F9C-84DB-F9BE6107A342}" type="slidenum">
              <a:rPr lang="es-ES" smtClean="0"/>
              <a:pPr/>
              <a:t>‹Nº›</a:t>
            </a:fld>
            <a:endParaRPr lang="es-ES"/>
          </a:p>
        </p:txBody>
      </p:sp>
      <p:sp>
        <p:nvSpPr>
          <p:cNvPr id="23" name="22 Marcador de pie de página"/>
          <p:cNvSpPr>
            <a:spLocks noGrp="1"/>
          </p:cNvSpPr>
          <p:nvPr>
            <p:ph type="ftr" sz="quarter" idx="16"/>
          </p:nvPr>
        </p:nvSpPr>
        <p:spPr/>
        <p:txBody>
          <a:bodyPr rtlCol="0"/>
          <a:lstStyle/>
          <a:p>
            <a:endParaRPr lang="es-ES"/>
          </a:p>
        </p:txBody>
      </p:sp>
    </p:spTree>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8 Conector recto"/>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1 Título"/>
          <p:cNvSpPr>
            <a:spLocks noGrp="1"/>
          </p:cNvSpPr>
          <p:nvPr>
            <p:ph type="title"/>
          </p:nvPr>
        </p:nvSpPr>
        <p:spPr>
          <a:xfrm rot="5400000">
            <a:off x="3350133" y="3200400"/>
            <a:ext cx="6309360" cy="457200"/>
          </a:xfrm>
        </p:spPr>
        <p:txBody>
          <a:bodyPr anchor="b"/>
          <a:lstStyle>
            <a:lvl1pPr algn="l">
              <a:buNone/>
              <a:defRPr sz="2000" b="1"/>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s-ES" smtClean="0"/>
              <a:t>Haga clic en el icono para agregar una imagen</a:t>
            </a:r>
            <a:endParaRPr kumimoji="0" lang="en-US" dirty="0"/>
          </a:p>
        </p:txBody>
      </p:sp>
      <p:sp>
        <p:nvSpPr>
          <p:cNvPr id="4" name="3 Marcador de texto"/>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10" name="9 Conector recto"/>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10 Rectángulo"/>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18 Conector recto"/>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19 Conector recto"/>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16 Marcador de fecha"/>
          <p:cNvSpPr>
            <a:spLocks noGrp="1"/>
          </p:cNvSpPr>
          <p:nvPr>
            <p:ph type="dt" sz="half" idx="10"/>
          </p:nvPr>
        </p:nvSpPr>
        <p:spPr/>
        <p:txBody>
          <a:bodyPr rtlCol="0"/>
          <a:lstStyle/>
          <a:p>
            <a:fld id="{B57F818F-8D9E-4A4E-AB94-46E4C02B09A1}" type="datetimeFigureOut">
              <a:rPr lang="es-ES" smtClean="0"/>
              <a:pPr/>
              <a:t>02/05/2019</a:t>
            </a:fld>
            <a:endParaRPr lang="es-ES"/>
          </a:p>
        </p:txBody>
      </p:sp>
      <p:sp>
        <p:nvSpPr>
          <p:cNvPr id="18" name="17 Marcador de número de diapositiva"/>
          <p:cNvSpPr>
            <a:spLocks noGrp="1"/>
          </p:cNvSpPr>
          <p:nvPr>
            <p:ph type="sldNum" sz="quarter" idx="11"/>
          </p:nvPr>
        </p:nvSpPr>
        <p:spPr/>
        <p:txBody>
          <a:bodyPr rtlCol="0"/>
          <a:lstStyle/>
          <a:p>
            <a:fld id="{FF56B197-3ADB-4F9C-84DB-F9BE6107A342}" type="slidenum">
              <a:rPr lang="es-ES" smtClean="0"/>
              <a:pPr/>
              <a:t>‹Nº›</a:t>
            </a:fld>
            <a:endParaRPr lang="es-ES"/>
          </a:p>
        </p:txBody>
      </p:sp>
      <p:sp>
        <p:nvSpPr>
          <p:cNvPr id="21" name="20 Marcador de pie de página"/>
          <p:cNvSpPr>
            <a:spLocks noGrp="1"/>
          </p:cNvSpPr>
          <p:nvPr>
            <p:ph type="ftr" sz="quarter" idx="12"/>
          </p:nvPr>
        </p:nvSpPr>
        <p:spPr/>
        <p:txBody>
          <a:bodyPr rtlCol="0"/>
          <a:lstStyle/>
          <a:p>
            <a:endParaRPr lang="es-E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B57F818F-8D9E-4A4E-AB94-46E4C02B09A1}" type="datetimeFigureOut">
              <a:rPr lang="es-ES" smtClean="0"/>
              <a:pPr/>
              <a:t>02/05/2019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F56B197-3ADB-4F9C-84DB-F9BE6107A342}" type="slidenum">
              <a:rPr lang="es-ES" smtClean="0"/>
              <a:pPr/>
              <a:t>‹Nº›</a:t>
            </a:fld>
            <a:endParaRPr lang="es-E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9"/>
            <a:ext cx="167640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B57F818F-8D9E-4A4E-AB94-46E4C02B09A1}" type="datetimeFigureOut">
              <a:rPr lang="es-ES" smtClean="0"/>
              <a:pPr/>
              <a:t>02/05/2019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F56B197-3ADB-4F9C-84DB-F9BE6107A342}"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B57F818F-8D9E-4A4E-AB94-46E4C02B09A1}" type="datetimeFigureOut">
              <a:rPr lang="es-ES" smtClean="0"/>
              <a:pPr/>
              <a:t>02/05/2019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FF56B197-3ADB-4F9C-84DB-F9BE6107A342}"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tIns="45720" anchor="b"/>
          <a:lstStyle>
            <a:lvl1pPr>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p>
            <a:fld id="{B57F818F-8D9E-4A4E-AB94-46E4C02B09A1}" type="datetimeFigureOut">
              <a:rPr lang="es-ES" smtClean="0"/>
              <a:pPr/>
              <a:t>02/05/2019</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FF56B197-3ADB-4F9C-84DB-F9BE6107A342}"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B57F818F-8D9E-4A4E-AB94-46E4C02B09A1}" type="datetimeFigureOut">
              <a:rPr lang="es-ES" smtClean="0"/>
              <a:pPr/>
              <a:t>02/05/2019</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FF56B197-3ADB-4F9C-84DB-F9BE6107A342}"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57F818F-8D9E-4A4E-AB94-46E4C02B09A1}" type="datetimeFigureOut">
              <a:rPr lang="es-ES" smtClean="0"/>
              <a:pPr/>
              <a:t>02/05/2019</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FF56B197-3ADB-4F9C-84DB-F9BE6107A342}"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B57F818F-8D9E-4A4E-AB94-46E4C02B09A1}" type="datetimeFigureOut">
              <a:rPr lang="es-ES" smtClean="0"/>
              <a:pPr/>
              <a:t>02/05/2019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FF56B197-3ADB-4F9C-84DB-F9BE6107A342}"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8 Recortar y redondear rectángulo de esquina sencilla"/>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11 Triángulo rectángulo"/>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Título"/>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3 Marcador de texto"/>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B57F818F-8D9E-4A4E-AB94-46E4C02B09A1}" type="datetimeFigureOut">
              <a:rPr lang="es-ES" smtClean="0"/>
              <a:pPr/>
              <a:t>02/05/2019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a:xfrm>
            <a:off x="8077200" y="6356350"/>
            <a:ext cx="609600" cy="365125"/>
          </a:xfrm>
        </p:spPr>
        <p:txBody>
          <a:bodyPr/>
          <a:lstStyle/>
          <a:p>
            <a:fld id="{FF56B197-3ADB-4F9C-84DB-F9BE6107A342}" type="slidenum">
              <a:rPr lang="es-ES" smtClean="0"/>
              <a:pPr/>
              <a:t>‹Nº›</a:t>
            </a:fld>
            <a:endParaRPr lang="es-ES"/>
          </a:p>
        </p:txBody>
      </p:sp>
      <p:sp>
        <p:nvSpPr>
          <p:cNvPr id="3" name="2 Marcador de posición de imagen"/>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9 Forma libre"/>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10 Forma libre"/>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Forma libre"/>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7 Forma libre"/>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8 Marcador de título"/>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57F818F-8D9E-4A4E-AB94-46E4C02B09A1}" type="datetimeFigureOut">
              <a:rPr lang="es-ES" smtClean="0"/>
              <a:pPr/>
              <a:t>02/05/2019</a:t>
            </a:fld>
            <a:endParaRPr lang="es-ES"/>
          </a:p>
        </p:txBody>
      </p:sp>
      <p:sp>
        <p:nvSpPr>
          <p:cNvPr id="22" name="21 Marcador de pie de página"/>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ES"/>
          </a:p>
        </p:txBody>
      </p:sp>
      <p:sp>
        <p:nvSpPr>
          <p:cNvPr id="18" name="17 Marcador de número de diapositiva"/>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FF56B197-3ADB-4F9C-84DB-F9BE6107A342}" type="slidenum">
              <a:rPr lang="es-ES" smtClean="0"/>
              <a:pPr/>
              <a:t>‹Nº›</a:t>
            </a:fld>
            <a:endParaRPr lang="es-ES"/>
          </a:p>
        </p:txBody>
      </p:sp>
      <p:grpSp>
        <p:nvGrpSpPr>
          <p:cNvPr id="2" name="1 Grupo"/>
          <p:cNvGrpSpPr/>
          <p:nvPr/>
        </p:nvGrpSpPr>
        <p:grpSpPr>
          <a:xfrm>
            <a:off x="-19017" y="202408"/>
            <a:ext cx="9180548" cy="649224"/>
            <a:chOff x="-19045" y="216550"/>
            <a:chExt cx="9180548" cy="649224"/>
          </a:xfrm>
        </p:grpSpPr>
        <p:sp>
          <p:nvSpPr>
            <p:cNvPr id="12" name="11 Forma libre"/>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Forma libre"/>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8 Rectángulo"/>
          <p:cNvSpPr/>
          <p:nvPr/>
        </p:nvSpPr>
        <p:spPr>
          <a:xfrm flipH="1">
            <a:off x="8153400" y="0"/>
            <a:ext cx="990600" cy="6858000"/>
          </a:xfrm>
          <a:prstGeom prst="rect">
            <a:avLst/>
          </a:prstGeom>
          <a:blipFill>
            <a:blip r:embed="rId13"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2 Marcador de título"/>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s-ES" smtClean="0"/>
              <a:t>Haga clic para modificar el estilo de título del patrón</a:t>
            </a:r>
            <a:endParaRPr kumimoji="0" lang="en-US"/>
          </a:p>
        </p:txBody>
      </p:sp>
      <p:sp>
        <p:nvSpPr>
          <p:cNvPr id="31" name="30 Marcador de texto"/>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27" name="26 Marcador de fecha"/>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B57F818F-8D9E-4A4E-AB94-46E4C02B09A1}" type="datetimeFigureOut">
              <a:rPr lang="es-ES" smtClean="0"/>
              <a:pPr/>
              <a:t>02/05/2019</a:t>
            </a:fld>
            <a:endParaRPr lang="es-ES"/>
          </a:p>
        </p:txBody>
      </p:sp>
      <p:sp>
        <p:nvSpPr>
          <p:cNvPr id="4" name="3 Marcador de pie de página"/>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s-ES"/>
          </a:p>
        </p:txBody>
      </p:sp>
      <p:sp>
        <p:nvSpPr>
          <p:cNvPr id="16" name="15 Marcador de número de diapositiva"/>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FF56B197-3ADB-4F9C-84DB-F9BE6107A342}"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15 Conector recto"/>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21 Marcador de título"/>
          <p:cNvSpPr>
            <a:spLocks noGrp="1"/>
          </p:cNvSpPr>
          <p:nvPr>
            <p:ph type="title"/>
          </p:nvPr>
        </p:nvSpPr>
        <p:spPr>
          <a:xfrm>
            <a:off x="457200" y="274638"/>
            <a:ext cx="7467600" cy="1143000"/>
          </a:xfrm>
          <a:prstGeom prst="rect">
            <a:avLst/>
          </a:prstGeom>
        </p:spPr>
        <p:txBody>
          <a:bodyPr vert="horz" anchor="b">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B57F818F-8D9E-4A4E-AB94-46E4C02B09A1}" type="datetimeFigureOut">
              <a:rPr lang="es-ES" smtClean="0"/>
              <a:pPr/>
              <a:t>02/05/2019</a:t>
            </a:fld>
            <a:endParaRPr lang="es-ES"/>
          </a:p>
        </p:txBody>
      </p:sp>
      <p:sp>
        <p:nvSpPr>
          <p:cNvPr id="3" name="2 Marcador de pie de página"/>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s-ES"/>
          </a:p>
        </p:txBody>
      </p:sp>
      <p:sp>
        <p:nvSpPr>
          <p:cNvPr id="7" name="6 Conector recto"/>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8 Conector recto"/>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9 Rectángulo"/>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Marcador de número de diapositiva"/>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FF56B197-3ADB-4F9C-84DB-F9BE6107A342}"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actiludis.com/2010/06/15/series-de-calculo-estimativo/" TargetMode="External"/><Relationship Id="rId2" Type="http://schemas.openxmlformats.org/officeDocument/2006/relationships/hyperlink" Target="https://www.actiludis.com/inicios-en-el-algoritmo-abn/" TargetMode="External"/><Relationship Id="rId1" Type="http://schemas.openxmlformats.org/officeDocument/2006/relationships/slideLayout" Target="../slideLayouts/slideLayout27.xml"/><Relationship Id="rId4" Type="http://schemas.openxmlformats.org/officeDocument/2006/relationships/hyperlink" Target="https://www.penyagolosaeduca.com/ca/"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3.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package" Target="../embeddings/Documento_de_Microsoft_Office_Word1.docx"/><Relationship Id="rId2" Type="http://schemas.openxmlformats.org/officeDocument/2006/relationships/slideLayout" Target="../slideLayouts/slideLayout15.xml"/><Relationship Id="rId1" Type="http://schemas.openxmlformats.org/officeDocument/2006/relationships/vmlDrawing" Target="../drawings/vmlDrawing1.v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package" Target="../embeddings/Documento_de_Microsoft_Office_Word2.docx"/><Relationship Id="rId2" Type="http://schemas.openxmlformats.org/officeDocument/2006/relationships/slideLayout" Target="../slideLayouts/slideLayout18.xml"/><Relationship Id="rId1" Type="http://schemas.openxmlformats.org/officeDocument/2006/relationships/vmlDrawing" Target="../drawings/vmlDrawing2.v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package" Target="../embeddings/Documento_de_Microsoft_Office_Word3.docx"/><Relationship Id="rId2" Type="http://schemas.openxmlformats.org/officeDocument/2006/relationships/slideLayout" Target="../slideLayouts/slideLayout18.xml"/><Relationship Id="rId1" Type="http://schemas.openxmlformats.org/officeDocument/2006/relationships/vmlDrawing" Target="../drawings/vmlDrawing3.v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899592" y="1196752"/>
            <a:ext cx="7772400" cy="1470025"/>
          </a:xfrm>
        </p:spPr>
        <p:txBody>
          <a:bodyPr>
            <a:normAutofit fontScale="90000"/>
          </a:bodyPr>
          <a:lstStyle/>
          <a:p>
            <a:r>
              <a:rPr lang="es-ES" sz="3200" dirty="0" smtClean="0"/>
              <a:t/>
            </a:r>
            <a:br>
              <a:rPr lang="es-ES" sz="3200" dirty="0" smtClean="0"/>
            </a:br>
            <a:r>
              <a:rPr lang="es-ES" sz="3200" dirty="0" smtClean="0"/>
              <a:t>PDF Iniciación al método ABN</a:t>
            </a:r>
            <a:br>
              <a:rPr lang="es-ES" sz="3200" dirty="0" smtClean="0"/>
            </a:br>
            <a:r>
              <a:rPr lang="es-ES" sz="6000" b="1" dirty="0" smtClean="0">
                <a:latin typeface="Brush Script MT" pitchFamily="66" charset="0"/>
              </a:rPr>
              <a:t>LOS RECURSOS ELABORADOS</a:t>
            </a:r>
            <a:endParaRPr lang="es-ES" sz="6000" b="1" dirty="0">
              <a:latin typeface="Brush Script MT" pitchFamily="66" charset="0"/>
            </a:endParaRPr>
          </a:p>
        </p:txBody>
      </p:sp>
      <p:sp>
        <p:nvSpPr>
          <p:cNvPr id="3" name="2 Subtítulo"/>
          <p:cNvSpPr>
            <a:spLocks noGrp="1"/>
          </p:cNvSpPr>
          <p:nvPr>
            <p:ph type="subTitle" idx="1"/>
          </p:nvPr>
        </p:nvSpPr>
        <p:spPr/>
        <p:txBody>
          <a:bodyPr/>
          <a:lstStyle/>
          <a:p>
            <a:r>
              <a:rPr lang="es-ES" sz="2400" dirty="0" smtClean="0"/>
              <a:t>CEIP Julián </a:t>
            </a:r>
            <a:r>
              <a:rPr lang="es-ES" sz="2400" dirty="0" err="1" smtClean="0"/>
              <a:t>Besteiro</a:t>
            </a:r>
            <a:r>
              <a:rPr lang="es-ES" sz="2400" dirty="0" smtClean="0"/>
              <a:t> (Madrid)</a:t>
            </a:r>
          </a:p>
          <a:p>
            <a:r>
              <a:rPr lang="es-ES" sz="2400" dirty="0" smtClean="0"/>
              <a:t>Curso2018/19</a:t>
            </a:r>
            <a:endParaRPr lang="es-ES" sz="2400" dirty="0"/>
          </a:p>
        </p:txBody>
      </p:sp>
      <p:pic>
        <p:nvPicPr>
          <p:cNvPr id="4" name="3 Imagen" descr="http://es.creativecommons.org/blog/wp-content/uploads/2013/04/by-sa_petit.png"/>
          <p:cNvPicPr/>
          <p:nvPr/>
        </p:nvPicPr>
        <p:blipFill>
          <a:blip r:embed="rId2" cstate="print"/>
          <a:srcRect/>
          <a:stretch>
            <a:fillRect/>
          </a:stretch>
        </p:blipFill>
        <p:spPr bwMode="auto">
          <a:xfrm>
            <a:off x="7524328" y="6093296"/>
            <a:ext cx="1123950" cy="390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60648"/>
            <a:ext cx="8229600" cy="1143000"/>
          </a:xfrm>
        </p:spPr>
        <p:txBody>
          <a:bodyPr/>
          <a:lstStyle/>
          <a:p>
            <a:pPr eaLnBrk="1" fontAlgn="auto" hangingPunct="1">
              <a:spcAft>
                <a:spcPts val="0"/>
              </a:spcAft>
              <a:defRPr/>
            </a:pPr>
            <a:r>
              <a:rPr lang="es-ES" dirty="0" smtClean="0">
                <a:solidFill>
                  <a:schemeClr val="tx2">
                    <a:satMod val="130000"/>
                  </a:schemeClr>
                </a:solidFill>
              </a:rPr>
              <a:t>EL JARDÍN DE LAS DECENAS</a:t>
            </a:r>
            <a:r>
              <a:rPr lang="es-ES" sz="1000" dirty="0" smtClean="0">
                <a:solidFill>
                  <a:schemeClr val="tx2">
                    <a:satMod val="130000"/>
                  </a:schemeClr>
                </a:solidFill>
              </a:rPr>
              <a:t>(E.I.)</a:t>
            </a:r>
            <a:endParaRPr lang="es-ES" dirty="0">
              <a:solidFill>
                <a:schemeClr val="tx2">
                  <a:satMod val="130000"/>
                </a:schemeClr>
              </a:solidFill>
            </a:endParaRPr>
          </a:p>
        </p:txBody>
      </p:sp>
      <p:sp>
        <p:nvSpPr>
          <p:cNvPr id="3" name="2 Marcador de contenido"/>
          <p:cNvSpPr>
            <a:spLocks noGrp="1"/>
          </p:cNvSpPr>
          <p:nvPr>
            <p:ph idx="1"/>
          </p:nvPr>
        </p:nvSpPr>
        <p:spPr>
          <a:xfrm>
            <a:off x="1143000" y="4429125"/>
            <a:ext cx="7497763" cy="1838325"/>
          </a:xfrm>
        </p:spPr>
        <p:txBody>
          <a:bodyPr>
            <a:normAutofit fontScale="77500" lnSpcReduction="20000"/>
          </a:bodyPr>
          <a:lstStyle/>
          <a:p>
            <a:pPr marL="365760" indent="-283464" algn="just" eaLnBrk="1" fontAlgn="auto" hangingPunct="1">
              <a:lnSpc>
                <a:spcPct val="160000"/>
              </a:lnSpc>
              <a:spcAft>
                <a:spcPts val="0"/>
              </a:spcAft>
              <a:buFont typeface="Wingdings 2"/>
              <a:buNone/>
              <a:defRPr/>
            </a:pPr>
            <a:r>
              <a:rPr lang="es-ES" sz="2000" dirty="0" smtClean="0">
                <a:latin typeface="Californian FB" pitchFamily="18" charset="0"/>
              </a:rPr>
              <a:t>Con este material podemos realizar actividades como las siguientes:</a:t>
            </a:r>
          </a:p>
          <a:p>
            <a:pPr marL="365760" indent="-283464" algn="just" eaLnBrk="1" fontAlgn="auto" hangingPunct="1">
              <a:lnSpc>
                <a:spcPct val="160000"/>
              </a:lnSpc>
              <a:spcAft>
                <a:spcPts val="0"/>
              </a:spcAft>
              <a:buFont typeface="Wingdings 2"/>
              <a:buChar char=""/>
              <a:defRPr/>
            </a:pPr>
            <a:r>
              <a:rPr lang="es-ES" sz="2000" dirty="0" smtClean="0">
                <a:latin typeface="Californian FB" pitchFamily="18" charset="0"/>
              </a:rPr>
              <a:t>En grupo clase repartimos las hojas y las flores y deben salir en orden a colocarlas.</a:t>
            </a:r>
          </a:p>
          <a:p>
            <a:pPr marL="365760" indent="-283464" algn="just" eaLnBrk="1" fontAlgn="auto" hangingPunct="1">
              <a:lnSpc>
                <a:spcPct val="160000"/>
              </a:lnSpc>
              <a:spcAft>
                <a:spcPts val="0"/>
              </a:spcAft>
              <a:buFont typeface="Wingdings 2"/>
              <a:buChar char=""/>
              <a:defRPr/>
            </a:pPr>
            <a:r>
              <a:rPr lang="es-ES" sz="2000" dirty="0" smtClean="0">
                <a:latin typeface="Californian FB" pitchFamily="18" charset="0"/>
              </a:rPr>
              <a:t>Quitamos y decimos/colocamos en orden los impares/pares</a:t>
            </a:r>
          </a:p>
          <a:p>
            <a:pPr marL="365760" indent="-283464" algn="just" eaLnBrk="1" fontAlgn="auto" hangingPunct="1">
              <a:lnSpc>
                <a:spcPct val="160000"/>
              </a:lnSpc>
              <a:spcAft>
                <a:spcPts val="0"/>
              </a:spcAft>
              <a:buFont typeface="Wingdings 2"/>
              <a:buChar char=""/>
              <a:defRPr/>
            </a:pPr>
            <a:r>
              <a:rPr lang="es-ES" sz="2000" dirty="0" smtClean="0">
                <a:latin typeface="Californian FB" pitchFamily="18" charset="0"/>
              </a:rPr>
              <a:t>Colocamos únicamente las flores (conteo de 10 en 10)</a:t>
            </a:r>
          </a:p>
          <a:p>
            <a:pPr marL="365760" indent="-283464" eaLnBrk="1" fontAlgn="auto" hangingPunct="1">
              <a:spcAft>
                <a:spcPts val="0"/>
              </a:spcAft>
              <a:buFont typeface="Wingdings 2"/>
              <a:buNone/>
              <a:defRPr/>
            </a:pPr>
            <a:endParaRPr lang="es-ES" dirty="0"/>
          </a:p>
        </p:txBody>
      </p:sp>
      <p:pic>
        <p:nvPicPr>
          <p:cNvPr id="16388" name="Imagen 8" descr="C:\Users\Felisa\Desktop\fotos movil 2019\IMG-20190225-WA0015.jpg"/>
          <p:cNvPicPr>
            <a:picLocks noChangeAspect="1" noChangeArrowheads="1"/>
          </p:cNvPicPr>
          <p:nvPr/>
        </p:nvPicPr>
        <p:blipFill>
          <a:blip r:embed="rId2" cstate="print"/>
          <a:srcRect l="6619" t="26018" r="4584"/>
          <a:stretch>
            <a:fillRect/>
          </a:stretch>
        </p:blipFill>
        <p:spPr bwMode="auto">
          <a:xfrm>
            <a:off x="2483768" y="1484784"/>
            <a:ext cx="4481513" cy="2801938"/>
          </a:xfrm>
          <a:prstGeom prst="rect">
            <a:avLst/>
          </a:prstGeom>
          <a:noFill/>
          <a:ln w="9525">
            <a:noFill/>
            <a:miter lim="800000"/>
            <a:headEnd/>
            <a:tailEnd/>
          </a:ln>
        </p:spPr>
      </p:pic>
      <p:pic>
        <p:nvPicPr>
          <p:cNvPr id="5" name="4 Imagen" descr="http://es.creativecommons.org/blog/wp-content/uploads/2013/04/by-sa_petit.png"/>
          <p:cNvPicPr/>
          <p:nvPr/>
        </p:nvPicPr>
        <p:blipFill>
          <a:blip r:embed="rId3" cstate="print"/>
          <a:srcRect/>
          <a:stretch>
            <a:fillRect/>
          </a:stretch>
        </p:blipFill>
        <p:spPr bwMode="auto">
          <a:xfrm>
            <a:off x="7596336" y="6093296"/>
            <a:ext cx="1123950" cy="390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28750" y="214313"/>
            <a:ext cx="7497763" cy="1143000"/>
          </a:xfrm>
        </p:spPr>
        <p:txBody>
          <a:bodyPr/>
          <a:lstStyle/>
          <a:p>
            <a:pPr eaLnBrk="1" fontAlgn="auto" hangingPunct="1">
              <a:spcAft>
                <a:spcPts val="0"/>
              </a:spcAft>
              <a:defRPr/>
            </a:pPr>
            <a:r>
              <a:rPr lang="es-ES" dirty="0" smtClean="0">
                <a:solidFill>
                  <a:schemeClr val="tx2">
                    <a:satMod val="130000"/>
                  </a:schemeClr>
                </a:solidFill>
              </a:rPr>
              <a:t>CUENTA PLANETAS</a:t>
            </a:r>
            <a:r>
              <a:rPr lang="es-ES" sz="1000" dirty="0" smtClean="0">
                <a:solidFill>
                  <a:schemeClr val="tx2">
                    <a:satMod val="130000"/>
                  </a:schemeClr>
                </a:solidFill>
              </a:rPr>
              <a:t>(E.I.)</a:t>
            </a:r>
            <a:endParaRPr lang="es-ES" dirty="0">
              <a:solidFill>
                <a:schemeClr val="tx2">
                  <a:satMod val="130000"/>
                </a:schemeClr>
              </a:solidFill>
            </a:endParaRPr>
          </a:p>
        </p:txBody>
      </p:sp>
      <p:sp>
        <p:nvSpPr>
          <p:cNvPr id="3" name="2 Marcador de contenido"/>
          <p:cNvSpPr>
            <a:spLocks noGrp="1"/>
          </p:cNvSpPr>
          <p:nvPr>
            <p:ph idx="1"/>
          </p:nvPr>
        </p:nvSpPr>
        <p:spPr>
          <a:xfrm>
            <a:off x="714375" y="1714500"/>
            <a:ext cx="3714750" cy="4786313"/>
          </a:xfrm>
        </p:spPr>
        <p:txBody>
          <a:bodyPr>
            <a:normAutofit lnSpcReduction="10000"/>
          </a:bodyPr>
          <a:lstStyle/>
          <a:p>
            <a:pPr marL="365760" indent="-283464" algn="just" eaLnBrk="1" fontAlgn="auto" hangingPunct="1">
              <a:lnSpc>
                <a:spcPct val="150000"/>
              </a:lnSpc>
              <a:spcAft>
                <a:spcPts val="0"/>
              </a:spcAft>
              <a:buFont typeface="Wingdings 2"/>
              <a:buNone/>
              <a:defRPr/>
            </a:pPr>
            <a:r>
              <a:rPr lang="es-ES" sz="2000" dirty="0" smtClean="0">
                <a:latin typeface="Californian FB" pitchFamily="18" charset="0"/>
              </a:rPr>
              <a:t>     Dependiendo de la edad los alumnos tiran uno o dos dados y colocan el número indicado en el sol. Después deben contar tantos planetas como el número y colocarlos en su sistema planetario. Por último, colocamos el mismo número con los dedos de las manos y con puntos y los ponemos alrededor del título.</a:t>
            </a:r>
          </a:p>
          <a:p>
            <a:pPr marL="365760" indent="-283464" eaLnBrk="1" fontAlgn="auto" hangingPunct="1">
              <a:spcAft>
                <a:spcPts val="0"/>
              </a:spcAft>
              <a:buFont typeface="Wingdings 2"/>
              <a:buChar char=""/>
              <a:defRPr/>
            </a:pPr>
            <a:endParaRPr lang="es-ES" dirty="0"/>
          </a:p>
        </p:txBody>
      </p:sp>
      <p:pic>
        <p:nvPicPr>
          <p:cNvPr id="17412" name="Imagen 9" descr="F:\fotos universo 2t\IMG-20190225-WA0003.jpg"/>
          <p:cNvPicPr>
            <a:picLocks noChangeAspect="1" noChangeArrowheads="1"/>
          </p:cNvPicPr>
          <p:nvPr/>
        </p:nvPicPr>
        <p:blipFill>
          <a:blip r:embed="rId2" cstate="print"/>
          <a:srcRect l="14140"/>
          <a:stretch>
            <a:fillRect/>
          </a:stretch>
        </p:blipFill>
        <p:spPr bwMode="auto">
          <a:xfrm>
            <a:off x="4643438" y="1357313"/>
            <a:ext cx="4500562" cy="3929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332656"/>
            <a:ext cx="8229600" cy="1143000"/>
          </a:xfrm>
        </p:spPr>
        <p:txBody>
          <a:bodyPr/>
          <a:lstStyle/>
          <a:p>
            <a:pPr eaLnBrk="1" fontAlgn="auto" hangingPunct="1">
              <a:spcAft>
                <a:spcPts val="0"/>
              </a:spcAft>
              <a:defRPr/>
            </a:pPr>
            <a:r>
              <a:rPr lang="es-ES" dirty="0" smtClean="0">
                <a:solidFill>
                  <a:schemeClr val="tx2">
                    <a:satMod val="130000"/>
                  </a:schemeClr>
                </a:solidFill>
              </a:rPr>
              <a:t>ACOÍRIS AMIGOS DEL 10</a:t>
            </a:r>
            <a:r>
              <a:rPr lang="es-ES" sz="1000" dirty="0" smtClean="0">
                <a:solidFill>
                  <a:schemeClr val="tx2">
                    <a:satMod val="130000"/>
                  </a:schemeClr>
                </a:solidFill>
              </a:rPr>
              <a:t>(E.I.)</a:t>
            </a:r>
            <a:endParaRPr lang="es-ES" dirty="0">
              <a:solidFill>
                <a:schemeClr val="tx2">
                  <a:satMod val="130000"/>
                </a:schemeClr>
              </a:solidFill>
            </a:endParaRPr>
          </a:p>
        </p:txBody>
      </p:sp>
      <p:sp>
        <p:nvSpPr>
          <p:cNvPr id="3" name="2 Marcador de contenido"/>
          <p:cNvSpPr>
            <a:spLocks noGrp="1"/>
          </p:cNvSpPr>
          <p:nvPr>
            <p:ph idx="1"/>
          </p:nvPr>
        </p:nvSpPr>
        <p:spPr>
          <a:xfrm>
            <a:off x="1435100" y="1447800"/>
            <a:ext cx="6851650" cy="1624013"/>
          </a:xfrm>
        </p:spPr>
        <p:txBody>
          <a:bodyPr>
            <a:normAutofit fontScale="92500"/>
          </a:bodyPr>
          <a:lstStyle/>
          <a:p>
            <a:pPr marL="365760" indent="-283464" algn="just" eaLnBrk="1" fontAlgn="auto" hangingPunct="1">
              <a:lnSpc>
                <a:spcPct val="150000"/>
              </a:lnSpc>
              <a:spcAft>
                <a:spcPts val="0"/>
              </a:spcAft>
              <a:buFont typeface="Wingdings 2"/>
              <a:buChar char=""/>
              <a:defRPr/>
            </a:pPr>
            <a:r>
              <a:rPr lang="es-ES" sz="2400" dirty="0" smtClean="0">
                <a:latin typeface="Californian FB" pitchFamily="18" charset="0"/>
              </a:rPr>
              <a:t>Este material servirá a los niños y niñas para descomponer el número 10 en sus combinaciones posibles. </a:t>
            </a:r>
          </a:p>
          <a:p>
            <a:pPr marL="365760" indent="-283464" eaLnBrk="1" fontAlgn="auto" hangingPunct="1">
              <a:spcAft>
                <a:spcPts val="0"/>
              </a:spcAft>
              <a:buFont typeface="Wingdings 2"/>
              <a:buNone/>
              <a:defRPr/>
            </a:pPr>
            <a:endParaRPr lang="es-ES" dirty="0"/>
          </a:p>
        </p:txBody>
      </p:sp>
      <p:pic>
        <p:nvPicPr>
          <p:cNvPr id="18436" name="Imagen 10" descr="F:\fotos universo 2t\IMG-20190225-WA0004.jpg"/>
          <p:cNvPicPr>
            <a:picLocks noChangeAspect="1" noChangeArrowheads="1"/>
          </p:cNvPicPr>
          <p:nvPr/>
        </p:nvPicPr>
        <p:blipFill>
          <a:blip r:embed="rId2" cstate="print"/>
          <a:srcRect l="14941" t="29153" r="8029"/>
          <a:stretch>
            <a:fillRect/>
          </a:stretch>
        </p:blipFill>
        <p:spPr bwMode="auto">
          <a:xfrm>
            <a:off x="2571750" y="3143250"/>
            <a:ext cx="5000625" cy="3448050"/>
          </a:xfrm>
          <a:prstGeom prst="rect">
            <a:avLst/>
          </a:prstGeom>
          <a:noFill/>
          <a:ln w="9525">
            <a:noFill/>
            <a:miter lim="800000"/>
            <a:headEnd/>
            <a:tailEnd/>
          </a:ln>
        </p:spPr>
      </p:pic>
      <p:pic>
        <p:nvPicPr>
          <p:cNvPr id="5" name="4 Imagen" descr="http://es.creativecommons.org/blog/wp-content/uploads/2013/04/by-sa_petit.png"/>
          <p:cNvPicPr/>
          <p:nvPr/>
        </p:nvPicPr>
        <p:blipFill>
          <a:blip r:embed="rId3" cstate="print"/>
          <a:srcRect/>
          <a:stretch>
            <a:fillRect/>
          </a:stretch>
        </p:blipFill>
        <p:spPr bwMode="auto">
          <a:xfrm>
            <a:off x="251520" y="6165304"/>
            <a:ext cx="1123950" cy="390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60648"/>
            <a:ext cx="8229600" cy="1143000"/>
          </a:xfrm>
        </p:spPr>
        <p:txBody>
          <a:bodyPr/>
          <a:lstStyle/>
          <a:p>
            <a:pPr eaLnBrk="1" fontAlgn="auto" hangingPunct="1">
              <a:spcAft>
                <a:spcPts val="0"/>
              </a:spcAft>
              <a:defRPr/>
            </a:pPr>
            <a:r>
              <a:rPr lang="es-ES" dirty="0" smtClean="0">
                <a:solidFill>
                  <a:schemeClr val="tx2">
                    <a:satMod val="130000"/>
                  </a:schemeClr>
                </a:solidFill>
              </a:rPr>
              <a:t>PUZLES MATEMÁTICOS</a:t>
            </a:r>
            <a:r>
              <a:rPr lang="es-ES" sz="1000" dirty="0" smtClean="0">
                <a:solidFill>
                  <a:schemeClr val="tx2">
                    <a:satMod val="130000"/>
                  </a:schemeClr>
                </a:solidFill>
              </a:rPr>
              <a:t>(E.I.)</a:t>
            </a:r>
            <a:endParaRPr lang="es-ES" dirty="0">
              <a:solidFill>
                <a:schemeClr val="tx2">
                  <a:satMod val="130000"/>
                </a:schemeClr>
              </a:solidFill>
            </a:endParaRPr>
          </a:p>
        </p:txBody>
      </p:sp>
      <p:sp>
        <p:nvSpPr>
          <p:cNvPr id="3" name="2 Marcador de contenido"/>
          <p:cNvSpPr>
            <a:spLocks noGrp="1"/>
          </p:cNvSpPr>
          <p:nvPr>
            <p:ph idx="1"/>
          </p:nvPr>
        </p:nvSpPr>
        <p:spPr>
          <a:xfrm>
            <a:off x="1435100" y="1447800"/>
            <a:ext cx="7499350" cy="1052513"/>
          </a:xfrm>
        </p:spPr>
        <p:txBody>
          <a:bodyPr>
            <a:normAutofit fontScale="77500" lnSpcReduction="20000"/>
          </a:bodyPr>
          <a:lstStyle/>
          <a:p>
            <a:pPr marL="365760" indent="-283464" algn="just" eaLnBrk="1" fontAlgn="auto" hangingPunct="1">
              <a:lnSpc>
                <a:spcPct val="150000"/>
              </a:lnSpc>
              <a:spcAft>
                <a:spcPts val="0"/>
              </a:spcAft>
              <a:buFont typeface="Wingdings 2"/>
              <a:buChar char=""/>
              <a:defRPr/>
            </a:pPr>
            <a:r>
              <a:rPr lang="es-ES" sz="2000" dirty="0" smtClean="0">
                <a:latin typeface="Californian FB" pitchFamily="18" charset="0"/>
              </a:rPr>
              <a:t>Montamos el puzle asociando la grafía con el número de dedos, colocando tantas bolitas de plastilina en la tabla como el número y repasamos la grafía con el rotulador de pizarra.</a:t>
            </a:r>
          </a:p>
          <a:p>
            <a:pPr marL="365760" indent="-283464" eaLnBrk="1" fontAlgn="auto" hangingPunct="1">
              <a:spcAft>
                <a:spcPts val="0"/>
              </a:spcAft>
              <a:buFont typeface="Wingdings 2"/>
              <a:buChar char=""/>
              <a:defRPr/>
            </a:pPr>
            <a:endParaRPr lang="es-ES" dirty="0"/>
          </a:p>
        </p:txBody>
      </p:sp>
      <p:pic>
        <p:nvPicPr>
          <p:cNvPr id="19460" name="Imagen 11" descr="F:\fotos universo 2t\IMG-20190225-WA0008.jpg"/>
          <p:cNvPicPr>
            <a:picLocks noChangeAspect="1" noChangeArrowheads="1"/>
          </p:cNvPicPr>
          <p:nvPr/>
        </p:nvPicPr>
        <p:blipFill>
          <a:blip r:embed="rId2" cstate="print"/>
          <a:srcRect t="27788" r="9732" b="17754"/>
          <a:stretch>
            <a:fillRect/>
          </a:stretch>
        </p:blipFill>
        <p:spPr bwMode="auto">
          <a:xfrm>
            <a:off x="1428750" y="2857500"/>
            <a:ext cx="7427913" cy="3357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60648"/>
            <a:ext cx="8229600" cy="1143000"/>
          </a:xfrm>
        </p:spPr>
        <p:txBody>
          <a:bodyPr/>
          <a:lstStyle/>
          <a:p>
            <a:pPr eaLnBrk="1" fontAlgn="auto" hangingPunct="1">
              <a:spcAft>
                <a:spcPts val="0"/>
              </a:spcAft>
              <a:defRPr/>
            </a:pPr>
            <a:r>
              <a:rPr lang="es-ES" dirty="0" smtClean="0">
                <a:solidFill>
                  <a:schemeClr val="tx2">
                    <a:satMod val="130000"/>
                  </a:schemeClr>
                </a:solidFill>
              </a:rPr>
              <a:t>MURAL DEL NÚMERO</a:t>
            </a:r>
            <a:r>
              <a:rPr lang="es-ES" sz="1000" dirty="0" smtClean="0">
                <a:solidFill>
                  <a:schemeClr val="tx2">
                    <a:satMod val="130000"/>
                  </a:schemeClr>
                </a:solidFill>
              </a:rPr>
              <a:t>(E.I.)</a:t>
            </a:r>
            <a:endParaRPr lang="es-ES" dirty="0">
              <a:solidFill>
                <a:schemeClr val="tx2">
                  <a:satMod val="130000"/>
                </a:schemeClr>
              </a:solidFill>
            </a:endParaRPr>
          </a:p>
        </p:txBody>
      </p:sp>
      <p:sp>
        <p:nvSpPr>
          <p:cNvPr id="3" name="2 Marcador de contenido"/>
          <p:cNvSpPr>
            <a:spLocks noGrp="1"/>
          </p:cNvSpPr>
          <p:nvPr>
            <p:ph idx="1"/>
          </p:nvPr>
        </p:nvSpPr>
        <p:spPr>
          <a:xfrm>
            <a:off x="3929063" y="3286125"/>
            <a:ext cx="4786312" cy="2571750"/>
          </a:xfrm>
        </p:spPr>
        <p:txBody>
          <a:bodyPr>
            <a:normAutofit fontScale="55000" lnSpcReduction="20000"/>
          </a:bodyPr>
          <a:lstStyle/>
          <a:p>
            <a:pPr marL="365760" indent="-283464" algn="just" eaLnBrk="1" fontAlgn="auto" hangingPunct="1">
              <a:lnSpc>
                <a:spcPct val="170000"/>
              </a:lnSpc>
              <a:spcAft>
                <a:spcPts val="0"/>
              </a:spcAft>
              <a:buFont typeface="Wingdings 2"/>
              <a:buNone/>
              <a:defRPr/>
            </a:pPr>
            <a:r>
              <a:rPr lang="es-ES" dirty="0" smtClean="0">
                <a:latin typeface="Californian FB" pitchFamily="18" charset="0"/>
              </a:rPr>
              <a:t>       Murales en los que únicamente está fijo el   número, las manos, el dado y los palitos se pueden extraer, de manera que los niños y niñas puedan colocar aquello que corresponda a cada número. (Asociación patrón físico, numeración, cantidad).</a:t>
            </a:r>
          </a:p>
          <a:p>
            <a:pPr marL="365760" indent="-283464" algn="just" eaLnBrk="1" fontAlgn="auto" hangingPunct="1">
              <a:lnSpc>
                <a:spcPct val="170000"/>
              </a:lnSpc>
              <a:spcAft>
                <a:spcPts val="0"/>
              </a:spcAft>
              <a:buFont typeface="Wingdings 2"/>
              <a:buNone/>
              <a:defRPr/>
            </a:pPr>
            <a:r>
              <a:rPr lang="es-ES" dirty="0" smtClean="0">
                <a:latin typeface="Californian FB" pitchFamily="18" charset="0"/>
              </a:rPr>
              <a:t>        El número está picado por el reverso para repasar la grafía.</a:t>
            </a:r>
          </a:p>
          <a:p>
            <a:pPr marL="365760" indent="-283464" eaLnBrk="1" fontAlgn="auto" hangingPunct="1">
              <a:spcAft>
                <a:spcPts val="0"/>
              </a:spcAft>
              <a:buFont typeface="Wingdings 2"/>
              <a:buChar char=""/>
              <a:defRPr/>
            </a:pPr>
            <a:endParaRPr lang="es-ES" dirty="0" smtClean="0"/>
          </a:p>
        </p:txBody>
      </p:sp>
      <p:pic>
        <p:nvPicPr>
          <p:cNvPr id="20484" name="Imagen 12" descr="F:\fotos universo 2t\IMG-20190213-WA0000.jpeg"/>
          <p:cNvPicPr>
            <a:picLocks noChangeAspect="1" noChangeArrowheads="1"/>
          </p:cNvPicPr>
          <p:nvPr/>
        </p:nvPicPr>
        <p:blipFill>
          <a:blip r:embed="rId2" cstate="print"/>
          <a:srcRect l="2243" t="13261" r="13686" b="22935"/>
          <a:stretch>
            <a:fillRect/>
          </a:stretch>
        </p:blipFill>
        <p:spPr bwMode="auto">
          <a:xfrm>
            <a:off x="877888" y="1670050"/>
            <a:ext cx="3103562" cy="4187825"/>
          </a:xfrm>
          <a:prstGeom prst="rect">
            <a:avLst/>
          </a:prstGeom>
          <a:noFill/>
          <a:ln w="9525">
            <a:noFill/>
            <a:miter lim="800000"/>
            <a:headEnd/>
            <a:tailEnd/>
          </a:ln>
        </p:spPr>
      </p:pic>
      <p:pic>
        <p:nvPicPr>
          <p:cNvPr id="20485" name="Imagen 13" descr="F:\fotos universo 2t\IMG-20190213-WA0004.jpg"/>
          <p:cNvPicPr>
            <a:picLocks noChangeAspect="1" noChangeArrowheads="1"/>
          </p:cNvPicPr>
          <p:nvPr/>
        </p:nvPicPr>
        <p:blipFill>
          <a:blip r:embed="rId3" cstate="print"/>
          <a:srcRect l="14977" t="34258" r="14687" b="23663"/>
          <a:stretch>
            <a:fillRect/>
          </a:stretch>
        </p:blipFill>
        <p:spPr bwMode="auto">
          <a:xfrm>
            <a:off x="4143375" y="1571625"/>
            <a:ext cx="4506913" cy="1525588"/>
          </a:xfrm>
          <a:prstGeom prst="rect">
            <a:avLst/>
          </a:prstGeom>
          <a:noFill/>
          <a:ln w="9525">
            <a:noFill/>
            <a:miter lim="800000"/>
            <a:headEnd/>
            <a:tailEnd/>
          </a:ln>
        </p:spPr>
      </p:pic>
      <p:pic>
        <p:nvPicPr>
          <p:cNvPr id="6" name="5 Imagen" descr="http://es.creativecommons.org/blog/wp-content/uploads/2013/04/by-sa_petit.png"/>
          <p:cNvPicPr/>
          <p:nvPr/>
        </p:nvPicPr>
        <p:blipFill>
          <a:blip r:embed="rId4" cstate="print"/>
          <a:srcRect/>
          <a:stretch>
            <a:fillRect/>
          </a:stretch>
        </p:blipFill>
        <p:spPr bwMode="auto">
          <a:xfrm>
            <a:off x="7668344" y="6237312"/>
            <a:ext cx="1123950" cy="390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85813" y="0"/>
            <a:ext cx="7497762" cy="1143000"/>
          </a:xfrm>
        </p:spPr>
        <p:txBody>
          <a:bodyPr/>
          <a:lstStyle/>
          <a:p>
            <a:pPr algn="ctr" eaLnBrk="1" fontAlgn="auto" hangingPunct="1">
              <a:spcAft>
                <a:spcPts val="0"/>
              </a:spcAft>
              <a:defRPr/>
            </a:pPr>
            <a:r>
              <a:rPr lang="es-ES" dirty="0" smtClean="0">
                <a:solidFill>
                  <a:schemeClr val="tx2">
                    <a:satMod val="130000"/>
                  </a:schemeClr>
                </a:solidFill>
              </a:rPr>
              <a:t>COHETES</a:t>
            </a:r>
            <a:r>
              <a:rPr lang="es-ES" sz="1000" dirty="0" smtClean="0">
                <a:solidFill>
                  <a:schemeClr val="tx2">
                    <a:satMod val="130000"/>
                  </a:schemeClr>
                </a:solidFill>
              </a:rPr>
              <a:t>(E.I.)</a:t>
            </a:r>
            <a:endParaRPr lang="es-ES" dirty="0">
              <a:solidFill>
                <a:schemeClr val="tx2">
                  <a:satMod val="130000"/>
                </a:schemeClr>
              </a:solidFill>
            </a:endParaRPr>
          </a:p>
        </p:txBody>
      </p:sp>
      <p:sp>
        <p:nvSpPr>
          <p:cNvPr id="3" name="2 Marcador de contenido"/>
          <p:cNvSpPr>
            <a:spLocks noGrp="1"/>
          </p:cNvSpPr>
          <p:nvPr>
            <p:ph idx="1"/>
          </p:nvPr>
        </p:nvSpPr>
        <p:spPr>
          <a:xfrm>
            <a:off x="857250" y="1285875"/>
            <a:ext cx="5500688" cy="5000625"/>
          </a:xfrm>
        </p:spPr>
        <p:txBody>
          <a:bodyPr>
            <a:normAutofit fontScale="25000" lnSpcReduction="20000"/>
          </a:bodyPr>
          <a:lstStyle/>
          <a:p>
            <a:pPr marL="365760" indent="-283464" algn="just" eaLnBrk="1" fontAlgn="auto" hangingPunct="1">
              <a:lnSpc>
                <a:spcPct val="170000"/>
              </a:lnSpc>
              <a:spcAft>
                <a:spcPts val="0"/>
              </a:spcAft>
              <a:buFont typeface="Wingdings 2"/>
              <a:buNone/>
              <a:defRPr/>
            </a:pPr>
            <a:r>
              <a:rPr lang="es-ES" sz="6400" dirty="0" smtClean="0">
                <a:latin typeface="Californian FB" pitchFamily="18" charset="0"/>
              </a:rPr>
              <a:t>       Con este material se pretende fundamentalmente que los niños y niñas relacionen la cantidad de pinzas correspondientes al número del cohete. </a:t>
            </a:r>
          </a:p>
          <a:p>
            <a:pPr marL="365760" indent="-283464" algn="just" eaLnBrk="1" fontAlgn="auto" hangingPunct="1">
              <a:lnSpc>
                <a:spcPct val="170000"/>
              </a:lnSpc>
              <a:spcAft>
                <a:spcPts val="0"/>
              </a:spcAft>
              <a:buFont typeface="Wingdings 2"/>
              <a:buNone/>
              <a:defRPr/>
            </a:pPr>
            <a:r>
              <a:rPr lang="es-ES" sz="6400" dirty="0" smtClean="0">
                <a:latin typeface="Californian FB" pitchFamily="18" charset="0"/>
              </a:rPr>
              <a:t>           No obstante se pueden realizar variaciones por ejemplo:</a:t>
            </a:r>
          </a:p>
          <a:p>
            <a:pPr marL="365760" indent="-283464" algn="just" eaLnBrk="1" fontAlgn="auto" hangingPunct="1">
              <a:lnSpc>
                <a:spcPct val="170000"/>
              </a:lnSpc>
              <a:spcAft>
                <a:spcPts val="0"/>
              </a:spcAft>
              <a:buFont typeface="Wingdings 2"/>
              <a:buNone/>
              <a:defRPr/>
            </a:pPr>
            <a:r>
              <a:rPr lang="es-ES" sz="6400" dirty="0" smtClean="0">
                <a:latin typeface="Californian FB" pitchFamily="18" charset="0"/>
              </a:rPr>
              <a:t>          Entregamos al niño o niña el cohete del número 5 con tres pinzas colocadas y le preguntamos ¿Cuántos tripulantes (pinzas) faltan para que el cohete del 5 pueda despegar? El niño deberá colocar las pinzas que faltan. (Adición) </a:t>
            </a:r>
          </a:p>
          <a:p>
            <a:pPr marL="365760" indent="-283464" algn="just" eaLnBrk="1" fontAlgn="auto" hangingPunct="1">
              <a:lnSpc>
                <a:spcPct val="170000"/>
              </a:lnSpc>
              <a:spcAft>
                <a:spcPts val="0"/>
              </a:spcAft>
              <a:buFont typeface="Wingdings 2"/>
              <a:buNone/>
              <a:defRPr/>
            </a:pPr>
            <a:r>
              <a:rPr lang="es-ES" sz="6400" dirty="0" smtClean="0">
                <a:latin typeface="Californian FB" pitchFamily="18" charset="0"/>
              </a:rPr>
              <a:t>          Entregamos al niño o niña el cohete del número 5 con 7 pinzas colocadas y le preguntamos ¿este cohete puede despegar con tantos tripulantes? ¡pesará demasiado! ¿Cuántos tripulantes deben bajar del cohete? (Sustracción)</a:t>
            </a:r>
          </a:p>
          <a:p>
            <a:pPr marL="365760" indent="-283464" algn="just" eaLnBrk="1" fontAlgn="auto" hangingPunct="1">
              <a:lnSpc>
                <a:spcPct val="170000"/>
              </a:lnSpc>
              <a:spcAft>
                <a:spcPts val="0"/>
              </a:spcAft>
              <a:buFont typeface="Wingdings 2"/>
              <a:buNone/>
              <a:defRPr/>
            </a:pPr>
            <a:r>
              <a:rPr lang="es-ES" sz="6400" dirty="0" smtClean="0">
                <a:latin typeface="Californian FB" pitchFamily="18" charset="0"/>
              </a:rPr>
              <a:t>           Entregamos a cada niño un cohete y deben  ordenar la recta numérica en orden ascendente y descendente.</a:t>
            </a:r>
          </a:p>
          <a:p>
            <a:pPr marL="365760" indent="-283464" algn="just" eaLnBrk="1" fontAlgn="auto" hangingPunct="1">
              <a:spcAft>
                <a:spcPts val="0"/>
              </a:spcAft>
              <a:buFont typeface="Wingdings 2"/>
              <a:buNone/>
              <a:defRPr/>
            </a:pPr>
            <a:endParaRPr lang="es-ES" sz="4400" dirty="0" smtClean="0"/>
          </a:p>
        </p:txBody>
      </p:sp>
      <p:pic>
        <p:nvPicPr>
          <p:cNvPr id="21508" name="Imagen 14" descr="F:\fotos universo 2t\IMG-20190215-WA0002.jpg"/>
          <p:cNvPicPr>
            <a:picLocks noChangeAspect="1" noChangeArrowheads="1"/>
          </p:cNvPicPr>
          <p:nvPr/>
        </p:nvPicPr>
        <p:blipFill>
          <a:blip r:embed="rId2" cstate="print">
            <a:lum bright="10000"/>
          </a:blip>
          <a:srcRect t="5020" r="15169" b="33234"/>
          <a:stretch>
            <a:fillRect/>
          </a:stretch>
        </p:blipFill>
        <p:spPr bwMode="auto">
          <a:xfrm>
            <a:off x="6572250" y="2214563"/>
            <a:ext cx="2420938" cy="3143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188640"/>
            <a:ext cx="8229600" cy="1143000"/>
          </a:xfrm>
        </p:spPr>
        <p:txBody>
          <a:bodyPr/>
          <a:lstStyle/>
          <a:p>
            <a:pPr eaLnBrk="1" fontAlgn="auto" hangingPunct="1">
              <a:spcAft>
                <a:spcPts val="0"/>
              </a:spcAft>
              <a:defRPr/>
            </a:pPr>
            <a:r>
              <a:rPr lang="es-ES" dirty="0" smtClean="0">
                <a:solidFill>
                  <a:schemeClr val="tx2">
                    <a:satMod val="130000"/>
                  </a:schemeClr>
                </a:solidFill>
              </a:rPr>
              <a:t>COHETES Y TAPONES</a:t>
            </a:r>
            <a:r>
              <a:rPr lang="es-ES" sz="1000" dirty="0" smtClean="0">
                <a:solidFill>
                  <a:schemeClr val="tx2">
                    <a:satMod val="130000"/>
                  </a:schemeClr>
                </a:solidFill>
              </a:rPr>
              <a:t>(E.I.)</a:t>
            </a:r>
            <a:endParaRPr lang="es-ES" dirty="0">
              <a:solidFill>
                <a:schemeClr val="tx2">
                  <a:satMod val="130000"/>
                </a:schemeClr>
              </a:solidFill>
            </a:endParaRPr>
          </a:p>
        </p:txBody>
      </p:sp>
      <p:sp>
        <p:nvSpPr>
          <p:cNvPr id="3" name="2 Marcador de contenido"/>
          <p:cNvSpPr>
            <a:spLocks noGrp="1"/>
          </p:cNvSpPr>
          <p:nvPr>
            <p:ph idx="1"/>
          </p:nvPr>
        </p:nvSpPr>
        <p:spPr>
          <a:xfrm>
            <a:off x="642938" y="1357313"/>
            <a:ext cx="4143375" cy="5143500"/>
          </a:xfrm>
        </p:spPr>
        <p:txBody>
          <a:bodyPr>
            <a:noAutofit/>
          </a:bodyPr>
          <a:lstStyle/>
          <a:p>
            <a:pPr marL="365760" indent="-283464" algn="just" eaLnBrk="1" fontAlgn="auto" hangingPunct="1">
              <a:spcBef>
                <a:spcPts val="1200"/>
              </a:spcBef>
              <a:spcAft>
                <a:spcPts val="0"/>
              </a:spcAft>
              <a:buFont typeface="Wingdings 2"/>
              <a:buNone/>
              <a:defRPr/>
            </a:pPr>
            <a:r>
              <a:rPr lang="es-ES" sz="1600" dirty="0" smtClean="0">
                <a:latin typeface="Californian FB" pitchFamily="18" charset="0"/>
                <a:ea typeface="Calibri"/>
                <a:cs typeface="Times New Roman"/>
              </a:rPr>
              <a:t>       Este material nos permite realizar comparaciones entre dos conjuntos, trabajamos equivalencias, observación y manejo de cantidades. Además, facilita adaptarnos a los diferentes niveles de los alumnos o alumnas, para ello se pueden realizar actividades como las siguientes:</a:t>
            </a:r>
          </a:p>
          <a:p>
            <a:pPr marL="342900" indent="-342900" algn="just" eaLnBrk="1" fontAlgn="auto" hangingPunct="1">
              <a:spcBef>
                <a:spcPts val="1200"/>
              </a:spcBef>
              <a:spcAft>
                <a:spcPts val="0"/>
              </a:spcAft>
              <a:buFont typeface="Times New Roman"/>
              <a:buChar char="-"/>
              <a:defRPr/>
            </a:pPr>
            <a:r>
              <a:rPr lang="es-ES" sz="1600" dirty="0" smtClean="0">
                <a:latin typeface="Californian FB" pitchFamily="18" charset="0"/>
                <a:ea typeface="Calibri"/>
                <a:cs typeface="Times New Roman"/>
              </a:rPr>
              <a:t>Preguntar: ¿dónde hay más/menos?</a:t>
            </a:r>
          </a:p>
          <a:p>
            <a:pPr marL="342900" indent="-342900" algn="just" eaLnBrk="1" fontAlgn="auto" hangingPunct="1">
              <a:spcAft>
                <a:spcPts val="0"/>
              </a:spcAft>
              <a:buFont typeface="Times New Roman"/>
              <a:buChar char="-"/>
              <a:defRPr/>
            </a:pPr>
            <a:r>
              <a:rPr lang="es-ES" sz="1600" dirty="0" smtClean="0">
                <a:latin typeface="Californian FB" pitchFamily="18" charset="0"/>
                <a:ea typeface="Calibri"/>
                <a:cs typeface="Times New Roman"/>
              </a:rPr>
              <a:t>¿Cuántos tripulantes tiene este cohete? ¿Y si añado uno más? ¿y si quito dos?</a:t>
            </a:r>
          </a:p>
          <a:p>
            <a:pPr marL="342900" indent="-342900" algn="just" eaLnBrk="1" fontAlgn="auto" hangingPunct="1">
              <a:spcAft>
                <a:spcPts val="0"/>
              </a:spcAft>
              <a:buFont typeface="Times New Roman"/>
              <a:buChar char="-"/>
              <a:defRPr/>
            </a:pPr>
            <a:r>
              <a:rPr lang="es-ES" sz="1600" dirty="0" smtClean="0">
                <a:latin typeface="Californian FB" pitchFamily="18" charset="0"/>
                <a:ea typeface="Calibri"/>
                <a:cs typeface="Times New Roman"/>
              </a:rPr>
              <a:t>Añade dos tripulantes a cada cohete. ¿Cuántos hay entre los dos?</a:t>
            </a:r>
          </a:p>
          <a:p>
            <a:pPr marL="342900" indent="-342900" algn="just" eaLnBrk="1" fontAlgn="auto" hangingPunct="1">
              <a:spcAft>
                <a:spcPts val="0"/>
              </a:spcAft>
              <a:buFont typeface="Times New Roman"/>
              <a:buChar char="-"/>
              <a:defRPr/>
            </a:pPr>
            <a:r>
              <a:rPr lang="es-ES" sz="1600" dirty="0" smtClean="0">
                <a:latin typeface="Californian FB" pitchFamily="18" charset="0"/>
                <a:ea typeface="Calibri"/>
                <a:cs typeface="Times New Roman"/>
              </a:rPr>
              <a:t>Quita tres tripulantes de cada cohete. ¿En qué cohete hay más? ¿En qué cohete hay menos?</a:t>
            </a:r>
          </a:p>
          <a:p>
            <a:pPr marL="342900" indent="-342900" algn="just" eaLnBrk="1" fontAlgn="auto" hangingPunct="1">
              <a:spcAft>
                <a:spcPts val="0"/>
              </a:spcAft>
              <a:buFont typeface="Times New Roman"/>
              <a:buChar char="-"/>
              <a:defRPr/>
            </a:pPr>
            <a:r>
              <a:rPr lang="es-ES" sz="1600" dirty="0" smtClean="0">
                <a:latin typeface="Californian FB" pitchFamily="18" charset="0"/>
                <a:ea typeface="Calibri"/>
                <a:cs typeface="Times New Roman"/>
              </a:rPr>
              <a:t>¿Qué podemos hacer para que los dos cohetes tengan el mismo número de tripulantes?</a:t>
            </a:r>
          </a:p>
          <a:p>
            <a:pPr marL="365760" indent="-283464" eaLnBrk="1" fontAlgn="auto" hangingPunct="1">
              <a:spcAft>
                <a:spcPts val="0"/>
              </a:spcAft>
              <a:buFont typeface="Wingdings 2"/>
              <a:buChar char=""/>
              <a:defRPr/>
            </a:pPr>
            <a:endParaRPr lang="es-ES" sz="1100" dirty="0"/>
          </a:p>
        </p:txBody>
      </p:sp>
      <p:pic>
        <p:nvPicPr>
          <p:cNvPr id="22532" name="Picture 3" descr="IMG_20190307_133407"/>
          <p:cNvPicPr>
            <a:picLocks noChangeAspect="1" noChangeArrowheads="1"/>
          </p:cNvPicPr>
          <p:nvPr/>
        </p:nvPicPr>
        <p:blipFill>
          <a:blip r:embed="rId2" cstate="print"/>
          <a:srcRect r="20467" b="7507"/>
          <a:stretch>
            <a:fillRect/>
          </a:stretch>
        </p:blipFill>
        <p:spPr bwMode="auto">
          <a:xfrm>
            <a:off x="5357813" y="1928813"/>
            <a:ext cx="3524250" cy="3571875"/>
          </a:xfrm>
          <a:prstGeom prst="rect">
            <a:avLst/>
          </a:prstGeom>
          <a:noFill/>
          <a:ln w="9525">
            <a:noFill/>
            <a:miter lim="800000"/>
            <a:headEnd/>
            <a:tailEnd/>
          </a:ln>
        </p:spPr>
      </p:pic>
      <p:pic>
        <p:nvPicPr>
          <p:cNvPr id="5" name="4 Imagen" descr="http://es.creativecommons.org/blog/wp-content/uploads/2013/04/by-sa_petit.png"/>
          <p:cNvPicPr/>
          <p:nvPr/>
        </p:nvPicPr>
        <p:blipFill>
          <a:blip r:embed="rId3" cstate="print"/>
          <a:srcRect/>
          <a:stretch>
            <a:fillRect/>
          </a:stretch>
        </p:blipFill>
        <p:spPr bwMode="auto">
          <a:xfrm>
            <a:off x="7812360" y="6309320"/>
            <a:ext cx="1123950" cy="390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214813" y="214313"/>
            <a:ext cx="4643437" cy="5786437"/>
          </a:xfrm>
        </p:spPr>
        <p:txBody>
          <a:bodyPr>
            <a:normAutofit fontScale="47500" lnSpcReduction="20000"/>
          </a:bodyPr>
          <a:lstStyle/>
          <a:p>
            <a:pPr marL="342900" indent="-342900" algn="just" eaLnBrk="1" fontAlgn="auto" hangingPunct="1">
              <a:lnSpc>
                <a:spcPct val="170000"/>
              </a:lnSpc>
              <a:spcAft>
                <a:spcPts val="0"/>
              </a:spcAft>
              <a:buFont typeface="Times New Roman"/>
              <a:buChar char="-"/>
              <a:defRPr/>
            </a:pPr>
            <a:r>
              <a:rPr lang="es-ES" sz="3400" dirty="0" smtClean="0">
                <a:latin typeface="Californian FB" pitchFamily="18" charset="0"/>
                <a:ea typeface="Calibri"/>
                <a:cs typeface="Times New Roman"/>
              </a:rPr>
              <a:t>¿Cuántos tripulantes necesitamos añadir a cada cohete para que tengan 7 tripulantes cada uno?</a:t>
            </a:r>
          </a:p>
          <a:p>
            <a:pPr marL="342900" indent="-342900" algn="just" eaLnBrk="1" fontAlgn="auto" hangingPunct="1">
              <a:lnSpc>
                <a:spcPct val="170000"/>
              </a:lnSpc>
              <a:spcAft>
                <a:spcPts val="0"/>
              </a:spcAft>
              <a:buFont typeface="Times New Roman"/>
              <a:buChar char="-"/>
              <a:defRPr/>
            </a:pPr>
            <a:r>
              <a:rPr lang="es-ES" sz="3400" dirty="0" smtClean="0">
                <a:latin typeface="Californian FB" pitchFamily="18" charset="0"/>
                <a:ea typeface="Calibri"/>
                <a:cs typeface="Times New Roman"/>
              </a:rPr>
              <a:t>Presentando cantidades diferentes en cada cohete (siempre que sea un número par el total) podemos pedirle que coloque los tripulantes de manera que los dos cohetes tengan el mismo número de tripulantes. </a:t>
            </a:r>
          </a:p>
          <a:p>
            <a:pPr marL="342900" indent="-342900" algn="just" eaLnBrk="1" fontAlgn="auto" hangingPunct="1">
              <a:lnSpc>
                <a:spcPct val="170000"/>
              </a:lnSpc>
              <a:spcAft>
                <a:spcPts val="0"/>
              </a:spcAft>
              <a:buFont typeface="Times New Roman"/>
              <a:buChar char="-"/>
              <a:defRPr/>
            </a:pPr>
            <a:r>
              <a:rPr lang="es-ES" sz="3400" dirty="0" smtClean="0">
                <a:latin typeface="Californian FB" pitchFamily="18" charset="0"/>
                <a:ea typeface="Calibri"/>
                <a:cs typeface="Times New Roman"/>
              </a:rPr>
              <a:t>Presentando cantidades diferentes en cada cohete (NO será par) podemos pedirle que coloque los tripulantes de manera que los dos cohetes tengan el mismo número de tripulantes. ¿Qué pasará? ¿Falta o sobra algún tripulante? En función de lo que el niño verbalice, si falta o sobra, deberá poner o quitar el tapón. </a:t>
            </a:r>
          </a:p>
          <a:p>
            <a:pPr marL="365760" indent="-283464" eaLnBrk="1" fontAlgn="auto" hangingPunct="1">
              <a:spcAft>
                <a:spcPts val="0"/>
              </a:spcAft>
              <a:buFont typeface="Wingdings 2"/>
              <a:buChar char=""/>
              <a:defRPr/>
            </a:pPr>
            <a:endParaRPr lang="es-ES" dirty="0"/>
          </a:p>
        </p:txBody>
      </p:sp>
      <p:pic>
        <p:nvPicPr>
          <p:cNvPr id="23555" name="Picture 2" descr="IMG_20190307_133407"/>
          <p:cNvPicPr>
            <a:picLocks noChangeAspect="1" noChangeArrowheads="1"/>
          </p:cNvPicPr>
          <p:nvPr/>
        </p:nvPicPr>
        <p:blipFill>
          <a:blip r:embed="rId2" cstate="print"/>
          <a:srcRect r="20467" b="7507"/>
          <a:stretch>
            <a:fillRect/>
          </a:stretch>
        </p:blipFill>
        <p:spPr bwMode="auto">
          <a:xfrm>
            <a:off x="428625" y="1857375"/>
            <a:ext cx="3525838" cy="3074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188640"/>
            <a:ext cx="8229600" cy="1143000"/>
          </a:xfrm>
        </p:spPr>
        <p:txBody>
          <a:bodyPr/>
          <a:lstStyle/>
          <a:p>
            <a:pPr eaLnBrk="1" fontAlgn="auto" hangingPunct="1">
              <a:spcAft>
                <a:spcPts val="0"/>
              </a:spcAft>
              <a:defRPr/>
            </a:pPr>
            <a:r>
              <a:rPr lang="es-ES" dirty="0" smtClean="0">
                <a:solidFill>
                  <a:schemeClr val="tx2">
                    <a:satMod val="130000"/>
                  </a:schemeClr>
                </a:solidFill>
              </a:rPr>
              <a:t>PUZLES MATEMÁTICOS</a:t>
            </a:r>
            <a:r>
              <a:rPr lang="es-ES" sz="1000" dirty="0" smtClean="0">
                <a:solidFill>
                  <a:schemeClr val="tx2">
                    <a:satMod val="130000"/>
                  </a:schemeClr>
                </a:solidFill>
              </a:rPr>
              <a:t>(E.I.)</a:t>
            </a:r>
            <a:endParaRPr lang="es-ES" dirty="0">
              <a:solidFill>
                <a:schemeClr val="tx2">
                  <a:satMod val="130000"/>
                </a:schemeClr>
              </a:solidFill>
            </a:endParaRPr>
          </a:p>
        </p:txBody>
      </p:sp>
      <p:sp>
        <p:nvSpPr>
          <p:cNvPr id="3" name="2 Marcador de contenido"/>
          <p:cNvSpPr>
            <a:spLocks noGrp="1"/>
          </p:cNvSpPr>
          <p:nvPr>
            <p:ph idx="1"/>
          </p:nvPr>
        </p:nvSpPr>
        <p:spPr>
          <a:xfrm>
            <a:off x="1435100" y="1447800"/>
            <a:ext cx="7499350" cy="1052513"/>
          </a:xfrm>
        </p:spPr>
        <p:txBody>
          <a:bodyPr>
            <a:normAutofit fontScale="77500" lnSpcReduction="20000"/>
          </a:bodyPr>
          <a:lstStyle/>
          <a:p>
            <a:pPr marL="365760" indent="-283464" algn="just" eaLnBrk="1" fontAlgn="auto" hangingPunct="1">
              <a:lnSpc>
                <a:spcPct val="150000"/>
              </a:lnSpc>
              <a:spcAft>
                <a:spcPts val="0"/>
              </a:spcAft>
              <a:buFont typeface="Wingdings 2"/>
              <a:buChar char=""/>
              <a:defRPr/>
            </a:pPr>
            <a:r>
              <a:rPr lang="es-ES" sz="2000" dirty="0" smtClean="0">
                <a:latin typeface="Californian FB" pitchFamily="18" charset="0"/>
              </a:rPr>
              <a:t>Montamos el puzle asociando la grafía con el número de dedos, colocando tantas bolitas de plastilina en la tabla como el número y repasamos la grafía con el rotulador de pizarra.</a:t>
            </a:r>
          </a:p>
          <a:p>
            <a:pPr marL="365760" indent="-283464" eaLnBrk="1" fontAlgn="auto" hangingPunct="1">
              <a:spcAft>
                <a:spcPts val="0"/>
              </a:spcAft>
              <a:buFont typeface="Wingdings 2"/>
              <a:buChar char=""/>
              <a:defRPr/>
            </a:pPr>
            <a:endParaRPr lang="es-ES" dirty="0"/>
          </a:p>
        </p:txBody>
      </p:sp>
      <p:pic>
        <p:nvPicPr>
          <p:cNvPr id="19460" name="Imagen 11" descr="F:\fotos universo 2t\IMG-20190225-WA0008.jpg"/>
          <p:cNvPicPr>
            <a:picLocks noChangeAspect="1" noChangeArrowheads="1"/>
          </p:cNvPicPr>
          <p:nvPr/>
        </p:nvPicPr>
        <p:blipFill>
          <a:blip r:embed="rId2" cstate="print"/>
          <a:srcRect t="27788" r="9732" b="17754"/>
          <a:stretch>
            <a:fillRect/>
          </a:stretch>
        </p:blipFill>
        <p:spPr bwMode="auto">
          <a:xfrm>
            <a:off x="1428750" y="2857500"/>
            <a:ext cx="7427913" cy="3357563"/>
          </a:xfrm>
          <a:prstGeom prst="rect">
            <a:avLst/>
          </a:prstGeom>
          <a:noFill/>
          <a:ln w="9525">
            <a:noFill/>
            <a:miter lim="800000"/>
            <a:headEnd/>
            <a:tailEnd/>
          </a:ln>
        </p:spPr>
      </p:pic>
      <p:pic>
        <p:nvPicPr>
          <p:cNvPr id="5" name="4 Imagen" descr="http://es.creativecommons.org/blog/wp-content/uploads/2013/04/by-sa_petit.png"/>
          <p:cNvPicPr/>
          <p:nvPr/>
        </p:nvPicPr>
        <p:blipFill>
          <a:blip r:embed="rId3" cstate="print"/>
          <a:srcRect/>
          <a:stretch>
            <a:fillRect/>
          </a:stretch>
        </p:blipFill>
        <p:spPr bwMode="auto">
          <a:xfrm>
            <a:off x="251520" y="6237312"/>
            <a:ext cx="1123950" cy="390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eaLnBrk="1" fontAlgn="auto" hangingPunct="1">
              <a:spcAft>
                <a:spcPts val="0"/>
              </a:spcAft>
              <a:defRPr/>
            </a:pPr>
            <a:r>
              <a:rPr lang="es-ES" dirty="0" smtClean="0">
                <a:solidFill>
                  <a:schemeClr val="tx2">
                    <a:satMod val="130000"/>
                  </a:schemeClr>
                </a:solidFill>
              </a:rPr>
              <a:t>MÁQUINAS DE SUMAR Y RESTAR</a:t>
            </a:r>
            <a:r>
              <a:rPr lang="es-ES" sz="1000" dirty="0" smtClean="0">
                <a:solidFill>
                  <a:schemeClr val="tx2">
                    <a:satMod val="130000"/>
                  </a:schemeClr>
                </a:solidFill>
              </a:rPr>
              <a:t>(E.I.)</a:t>
            </a:r>
            <a:r>
              <a:rPr lang="es-ES" dirty="0" smtClean="0">
                <a:solidFill>
                  <a:schemeClr val="tx2">
                    <a:satMod val="130000"/>
                  </a:schemeClr>
                </a:solidFill>
              </a:rPr>
              <a:t/>
            </a:r>
            <a:br>
              <a:rPr lang="es-ES" dirty="0" smtClean="0">
                <a:solidFill>
                  <a:schemeClr val="tx2">
                    <a:satMod val="130000"/>
                  </a:schemeClr>
                </a:solidFill>
              </a:rPr>
            </a:br>
            <a:endParaRPr lang="es-ES" dirty="0">
              <a:solidFill>
                <a:schemeClr val="tx2">
                  <a:satMod val="130000"/>
                </a:schemeClr>
              </a:solidFill>
            </a:endParaRPr>
          </a:p>
        </p:txBody>
      </p:sp>
      <p:sp>
        <p:nvSpPr>
          <p:cNvPr id="3" name="2 Marcador de contenido"/>
          <p:cNvSpPr>
            <a:spLocks noGrp="1"/>
          </p:cNvSpPr>
          <p:nvPr>
            <p:ph idx="1"/>
          </p:nvPr>
        </p:nvSpPr>
        <p:spPr>
          <a:xfrm>
            <a:off x="642938" y="928688"/>
            <a:ext cx="6143625" cy="5214937"/>
          </a:xfrm>
        </p:spPr>
        <p:txBody>
          <a:bodyPr>
            <a:normAutofit fontScale="47500" lnSpcReduction="20000"/>
          </a:bodyPr>
          <a:lstStyle/>
          <a:p>
            <a:pPr marL="365760" indent="-283464" algn="just" eaLnBrk="1" fontAlgn="auto" hangingPunct="1">
              <a:lnSpc>
                <a:spcPct val="170000"/>
              </a:lnSpc>
              <a:spcAft>
                <a:spcPts val="0"/>
              </a:spcAft>
              <a:buFont typeface="Wingdings 2"/>
              <a:buNone/>
              <a:defRPr/>
            </a:pPr>
            <a:r>
              <a:rPr lang="es-ES" sz="3400" dirty="0" smtClean="0">
                <a:latin typeface="Californian FB" pitchFamily="18" charset="0"/>
              </a:rPr>
              <a:t>       Presentamos dos modelos de máquina de sumas. La primera es más visual para la suma.</a:t>
            </a:r>
          </a:p>
          <a:p>
            <a:pPr marL="365760" indent="-283464" algn="just" eaLnBrk="1" fontAlgn="auto" hangingPunct="1">
              <a:lnSpc>
                <a:spcPct val="170000"/>
              </a:lnSpc>
              <a:spcAft>
                <a:spcPts val="0"/>
              </a:spcAft>
              <a:buFont typeface="Wingdings 2"/>
              <a:buNone/>
              <a:defRPr/>
            </a:pPr>
            <a:r>
              <a:rPr lang="es-ES" sz="3400" dirty="0" smtClean="0">
                <a:latin typeface="Californian FB" pitchFamily="18" charset="0"/>
              </a:rPr>
              <a:t>       La segunda tiene como extra que se convierte en una máquina de restar cambiando el símbolo del centro. Para sumar escribimos los sumandos uno en cada pizarra y introducimos en cada agujero el número correspondiente. Luego realizamos la suma y escribimos nuestro resultado en el lateral para por último comprobar si hemos acertado. </a:t>
            </a:r>
          </a:p>
          <a:p>
            <a:pPr marL="365760" indent="-283464" algn="just" eaLnBrk="1" fontAlgn="auto" hangingPunct="1">
              <a:lnSpc>
                <a:spcPct val="170000"/>
              </a:lnSpc>
              <a:spcAft>
                <a:spcPts val="0"/>
              </a:spcAft>
              <a:buFont typeface="Wingdings 2"/>
              <a:buNone/>
              <a:defRPr/>
            </a:pPr>
            <a:r>
              <a:rPr lang="es-ES" sz="3400" dirty="0" smtClean="0">
                <a:latin typeface="Californian FB" pitchFamily="18" charset="0"/>
              </a:rPr>
              <a:t>       Para restar cambiamos el signo e introducimos por el primer agujero el número del minuendo. Después escribimos el sustraendo y retiramos por el segundo agujero tantos objetos como nos indica. Posteriormente pensamos el resultado y lo escribimos en el lateral para terminar confirmando el resultado de la operación.</a:t>
            </a:r>
          </a:p>
          <a:p>
            <a:pPr marL="365760" indent="-283464" eaLnBrk="1" fontAlgn="auto" hangingPunct="1">
              <a:spcAft>
                <a:spcPts val="0"/>
              </a:spcAft>
              <a:buFont typeface="Wingdings 2"/>
              <a:buChar char=""/>
              <a:defRPr/>
            </a:pPr>
            <a:endParaRPr lang="es-ES" dirty="0"/>
          </a:p>
        </p:txBody>
      </p:sp>
      <p:pic>
        <p:nvPicPr>
          <p:cNvPr id="24580" name="Picture 2" descr="IMG_20190408_141813"/>
          <p:cNvPicPr>
            <a:picLocks noChangeAspect="1" noChangeArrowheads="1"/>
          </p:cNvPicPr>
          <p:nvPr/>
        </p:nvPicPr>
        <p:blipFill>
          <a:blip r:embed="rId2" cstate="print"/>
          <a:srcRect/>
          <a:stretch>
            <a:fillRect/>
          </a:stretch>
        </p:blipFill>
        <p:spPr bwMode="auto">
          <a:xfrm>
            <a:off x="7043738" y="1214438"/>
            <a:ext cx="1233487" cy="1643062"/>
          </a:xfrm>
          <a:prstGeom prst="rect">
            <a:avLst/>
          </a:prstGeom>
          <a:noFill/>
          <a:ln w="9525">
            <a:noFill/>
            <a:miter lim="800000"/>
            <a:headEnd/>
            <a:tailEnd/>
          </a:ln>
        </p:spPr>
      </p:pic>
      <p:pic>
        <p:nvPicPr>
          <p:cNvPr id="24581" name="Imagen 17" descr="F:\fotos universo 2t\IMG-20190225-WA0014.jpg"/>
          <p:cNvPicPr>
            <a:picLocks noChangeAspect="1" noChangeArrowheads="1"/>
          </p:cNvPicPr>
          <p:nvPr/>
        </p:nvPicPr>
        <p:blipFill>
          <a:blip r:embed="rId3" cstate="print"/>
          <a:srcRect l="34978" t="21172" r="30699" b="31551"/>
          <a:stretch>
            <a:fillRect/>
          </a:stretch>
        </p:blipFill>
        <p:spPr bwMode="auto">
          <a:xfrm>
            <a:off x="7000875" y="3643313"/>
            <a:ext cx="1792288" cy="1857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71400"/>
            <a:ext cx="7543800" cy="1143000"/>
          </a:xfrm>
        </p:spPr>
        <p:txBody>
          <a:bodyPr>
            <a:normAutofit/>
          </a:bodyPr>
          <a:lstStyle/>
          <a:p>
            <a:r>
              <a:rPr lang="es-ES" dirty="0" smtClean="0">
                <a:latin typeface="Brush Script MT" pitchFamily="66" charset="0"/>
              </a:rPr>
              <a:t>Nuestra inquietud: conocer el método</a:t>
            </a:r>
            <a:r>
              <a:rPr lang="es-ES" dirty="0" smtClean="0"/>
              <a:t>.</a:t>
            </a:r>
            <a:endParaRPr lang="es-ES" dirty="0"/>
          </a:p>
        </p:txBody>
      </p:sp>
      <p:graphicFrame>
        <p:nvGraphicFramePr>
          <p:cNvPr id="7" name="6 Marcador de contenido"/>
          <p:cNvGraphicFramePr>
            <a:graphicFrameLocks noGrp="1"/>
          </p:cNvGraphicFramePr>
          <p:nvPr>
            <p:ph sz="quarter" idx="2"/>
          </p:nvPr>
        </p:nvGraphicFramePr>
        <p:xfrm>
          <a:off x="395536" y="2420888"/>
          <a:ext cx="4032448" cy="1280160"/>
        </p:xfrm>
        <a:graphic>
          <a:graphicData uri="http://schemas.openxmlformats.org/drawingml/2006/table">
            <a:tbl>
              <a:tblPr firstRow="1" bandRow="1">
                <a:tableStyleId>{5C22544A-7EE6-4342-B048-85BDC9FD1C3A}</a:tableStyleId>
              </a:tblPr>
              <a:tblGrid>
                <a:gridCol w="2046534"/>
                <a:gridCol w="1985914"/>
              </a:tblGrid>
              <a:tr h="124827">
                <a:tc>
                  <a:txBody>
                    <a:bodyPr/>
                    <a:lstStyle/>
                    <a:p>
                      <a:r>
                        <a:rPr lang="es-ES" dirty="0" smtClean="0"/>
                        <a:t>E. Infantil</a:t>
                      </a:r>
                      <a:endParaRPr lang="es-ES" dirty="0"/>
                    </a:p>
                  </a:txBody>
                  <a:tcPr/>
                </a:tc>
                <a:tc>
                  <a:txBody>
                    <a:bodyPr/>
                    <a:lstStyle/>
                    <a:p>
                      <a:r>
                        <a:rPr lang="es-ES" dirty="0" smtClean="0"/>
                        <a:t>Soledad Alcalá M.</a:t>
                      </a:r>
                      <a:endParaRPr lang="es-ES" dirty="0"/>
                    </a:p>
                  </a:txBody>
                  <a:tcPr/>
                </a:tc>
              </a:tr>
              <a:tr h="370840">
                <a:tc>
                  <a:txBody>
                    <a:bodyPr/>
                    <a:lstStyle/>
                    <a:p>
                      <a:r>
                        <a:rPr lang="es-ES" dirty="0" smtClean="0"/>
                        <a:t>E.</a:t>
                      </a:r>
                      <a:r>
                        <a:rPr lang="es-ES" baseline="0" dirty="0" smtClean="0"/>
                        <a:t> Primaria</a:t>
                      </a:r>
                      <a:endParaRPr lang="es-ES" dirty="0"/>
                    </a:p>
                  </a:txBody>
                  <a:tcPr/>
                </a:tc>
                <a:tc>
                  <a:txBody>
                    <a:bodyPr/>
                    <a:lstStyle/>
                    <a:p>
                      <a:r>
                        <a:rPr lang="es-ES" dirty="0" smtClean="0"/>
                        <a:t>Manuel Alcalá M.</a:t>
                      </a:r>
                      <a:endParaRPr lang="es-ES" dirty="0"/>
                    </a:p>
                  </a:txBody>
                  <a:tcPr/>
                </a:tc>
              </a:tr>
            </a:tbl>
          </a:graphicData>
        </a:graphic>
      </p:graphicFrame>
      <p:sp>
        <p:nvSpPr>
          <p:cNvPr id="6" name="5 Marcador de contenido"/>
          <p:cNvSpPr>
            <a:spLocks noGrp="1"/>
          </p:cNvSpPr>
          <p:nvPr>
            <p:ph sz="quarter" idx="4"/>
          </p:nvPr>
        </p:nvSpPr>
        <p:spPr/>
        <p:txBody>
          <a:bodyPr>
            <a:normAutofit fontScale="92500" lnSpcReduction="10000"/>
          </a:bodyPr>
          <a:lstStyle/>
          <a:p>
            <a:r>
              <a:rPr lang="es-ES" dirty="0" smtClean="0"/>
              <a:t>Inicio al algoritmo ABN: </a:t>
            </a:r>
            <a:r>
              <a:rPr lang="es-ES" dirty="0" smtClean="0">
                <a:hlinkClick r:id="rId2"/>
              </a:rPr>
              <a:t>https://www.actiludis.com/inicios-en-el-algoritmo-abn/</a:t>
            </a:r>
            <a:endParaRPr lang="es-ES" dirty="0" smtClean="0"/>
          </a:p>
          <a:p>
            <a:r>
              <a:rPr lang="es-ES" dirty="0" smtClean="0"/>
              <a:t>1. Conteo: </a:t>
            </a:r>
            <a:r>
              <a:rPr lang="es-ES" dirty="0" err="1" smtClean="0"/>
              <a:t>subitización</a:t>
            </a:r>
            <a:endParaRPr lang="es-ES" dirty="0" smtClean="0"/>
          </a:p>
          <a:p>
            <a:r>
              <a:rPr lang="es-ES" dirty="0" smtClean="0">
                <a:hlinkClick r:id="rId3"/>
              </a:rPr>
              <a:t>https://www.actiludis.com/2010/06/15/series-de-calculo-estimativo/</a:t>
            </a:r>
            <a:endParaRPr lang="es-ES" dirty="0" smtClean="0"/>
          </a:p>
          <a:p>
            <a:r>
              <a:rPr lang="es-ES" dirty="0" smtClean="0"/>
              <a:t>2. Numeración:</a:t>
            </a:r>
          </a:p>
          <a:p>
            <a:r>
              <a:rPr lang="es-ES" dirty="0" smtClean="0">
                <a:hlinkClick r:id="rId4"/>
              </a:rPr>
              <a:t>https://www.penyagolosaeduca.com/ca/</a:t>
            </a:r>
            <a:endParaRPr lang="es-ES" dirty="0" smtClean="0"/>
          </a:p>
          <a:p>
            <a:endParaRPr lang="es-ES" dirty="0"/>
          </a:p>
        </p:txBody>
      </p:sp>
      <p:sp>
        <p:nvSpPr>
          <p:cNvPr id="3" name="2 Marcador de texto"/>
          <p:cNvSpPr>
            <a:spLocks noGrp="1"/>
          </p:cNvSpPr>
          <p:nvPr>
            <p:ph type="body" sz="quarter" idx="1"/>
          </p:nvPr>
        </p:nvSpPr>
        <p:spPr>
          <a:xfrm>
            <a:off x="395536" y="1340768"/>
            <a:ext cx="3657600" cy="658368"/>
          </a:xfrm>
        </p:spPr>
        <p:txBody>
          <a:bodyPr/>
          <a:lstStyle/>
          <a:p>
            <a:r>
              <a:rPr lang="es-ES" dirty="0" smtClean="0"/>
              <a:t>PONENCIAS</a:t>
            </a:r>
            <a:endParaRPr lang="es-ES" dirty="0"/>
          </a:p>
        </p:txBody>
      </p:sp>
      <p:sp>
        <p:nvSpPr>
          <p:cNvPr id="5" name="4 Marcador de texto"/>
          <p:cNvSpPr>
            <a:spLocks noGrp="1"/>
          </p:cNvSpPr>
          <p:nvPr>
            <p:ph type="body" sz="quarter" idx="3"/>
          </p:nvPr>
        </p:nvSpPr>
        <p:spPr>
          <a:xfrm>
            <a:off x="4499992" y="1340768"/>
            <a:ext cx="3657600" cy="658368"/>
          </a:xfrm>
        </p:spPr>
        <p:txBody>
          <a:bodyPr/>
          <a:lstStyle/>
          <a:p>
            <a:r>
              <a:rPr lang="es-ES" dirty="0" smtClean="0"/>
              <a:t>ARCHIVOS Y VÍDEOS</a:t>
            </a:r>
            <a:endParaRPr lang="es-ES" dirty="0"/>
          </a:p>
        </p:txBody>
      </p:sp>
      <p:sp>
        <p:nvSpPr>
          <p:cNvPr id="8" name="7 CuadroTexto"/>
          <p:cNvSpPr txBox="1"/>
          <p:nvPr/>
        </p:nvSpPr>
        <p:spPr>
          <a:xfrm>
            <a:off x="323528" y="5949280"/>
            <a:ext cx="8568952" cy="646331"/>
          </a:xfrm>
          <a:prstGeom prst="rect">
            <a:avLst/>
          </a:prstGeom>
          <a:noFill/>
        </p:spPr>
        <p:txBody>
          <a:bodyPr wrap="square" rtlCol="0">
            <a:spAutoFit/>
          </a:bodyPr>
          <a:lstStyle/>
          <a:p>
            <a:r>
              <a:rPr lang="es-ES" i="1" dirty="0" smtClean="0"/>
              <a:t>A lo largo del curso, hemos leído, visualizado, escuchado…  y  elaborado recursos: tanto propuestas de sesiones didácticas como materiales diversos. He aquí algunos ejemplos:</a:t>
            </a:r>
            <a:endParaRPr lang="es-ES" i="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IMG_20190408_141813"/>
          <p:cNvPicPr>
            <a:picLocks noChangeAspect="1" noChangeArrowheads="1"/>
          </p:cNvPicPr>
          <p:nvPr/>
        </p:nvPicPr>
        <p:blipFill>
          <a:blip r:embed="rId2" cstate="print"/>
          <a:srcRect/>
          <a:stretch>
            <a:fillRect/>
          </a:stretch>
        </p:blipFill>
        <p:spPr bwMode="auto">
          <a:xfrm>
            <a:off x="785813" y="285750"/>
            <a:ext cx="2387600" cy="3181350"/>
          </a:xfrm>
          <a:prstGeom prst="rect">
            <a:avLst/>
          </a:prstGeom>
          <a:noFill/>
          <a:ln w="9525">
            <a:noFill/>
            <a:miter lim="800000"/>
            <a:headEnd/>
            <a:tailEnd/>
          </a:ln>
        </p:spPr>
      </p:pic>
      <p:pic>
        <p:nvPicPr>
          <p:cNvPr id="25603" name="Picture 3" descr="IMG_20190408_141751"/>
          <p:cNvPicPr>
            <a:picLocks noChangeAspect="1" noChangeArrowheads="1"/>
          </p:cNvPicPr>
          <p:nvPr/>
        </p:nvPicPr>
        <p:blipFill>
          <a:blip r:embed="rId3" cstate="print"/>
          <a:srcRect/>
          <a:stretch>
            <a:fillRect/>
          </a:stretch>
        </p:blipFill>
        <p:spPr bwMode="auto">
          <a:xfrm>
            <a:off x="3429000" y="357188"/>
            <a:ext cx="2357438" cy="3132137"/>
          </a:xfrm>
          <a:prstGeom prst="rect">
            <a:avLst/>
          </a:prstGeom>
          <a:noFill/>
          <a:ln w="9525">
            <a:noFill/>
            <a:miter lim="800000"/>
            <a:headEnd/>
            <a:tailEnd/>
          </a:ln>
        </p:spPr>
      </p:pic>
      <p:pic>
        <p:nvPicPr>
          <p:cNvPr id="25604" name="Imagen 18" descr="F:\fotos universo 2t\IMG-20190225-WA0013.jpg"/>
          <p:cNvPicPr>
            <a:picLocks noChangeAspect="1" noChangeArrowheads="1"/>
          </p:cNvPicPr>
          <p:nvPr/>
        </p:nvPicPr>
        <p:blipFill>
          <a:blip r:embed="rId4" cstate="print"/>
          <a:srcRect l="15393" t="13422" r="11148" b="24178"/>
          <a:stretch>
            <a:fillRect/>
          </a:stretch>
        </p:blipFill>
        <p:spPr bwMode="auto">
          <a:xfrm>
            <a:off x="1214438" y="3786188"/>
            <a:ext cx="3816350" cy="2428875"/>
          </a:xfrm>
          <a:prstGeom prst="rect">
            <a:avLst/>
          </a:prstGeom>
          <a:noFill/>
          <a:ln w="9525">
            <a:noFill/>
            <a:miter lim="800000"/>
            <a:headEnd/>
            <a:tailEnd/>
          </a:ln>
        </p:spPr>
      </p:pic>
      <p:pic>
        <p:nvPicPr>
          <p:cNvPr id="25605" name="Imagen 17" descr="F:\fotos universo 2t\IMG-20190225-WA0014.jpg"/>
          <p:cNvPicPr>
            <a:picLocks noChangeAspect="1" noChangeArrowheads="1"/>
          </p:cNvPicPr>
          <p:nvPr/>
        </p:nvPicPr>
        <p:blipFill>
          <a:blip r:embed="rId5" cstate="print"/>
          <a:srcRect l="34978" t="21172" r="30699" b="31551"/>
          <a:stretch>
            <a:fillRect/>
          </a:stretch>
        </p:blipFill>
        <p:spPr bwMode="auto">
          <a:xfrm>
            <a:off x="5429250" y="3571875"/>
            <a:ext cx="2928938" cy="3035300"/>
          </a:xfrm>
          <a:prstGeom prst="rect">
            <a:avLst/>
          </a:prstGeom>
          <a:noFill/>
          <a:ln w="9525">
            <a:noFill/>
            <a:miter lim="800000"/>
            <a:headEnd/>
            <a:tailEnd/>
          </a:ln>
        </p:spPr>
      </p:pic>
      <p:pic>
        <p:nvPicPr>
          <p:cNvPr id="6" name="5 Imagen" descr="http://es.creativecommons.org/blog/wp-content/uploads/2013/04/by-sa_petit.png"/>
          <p:cNvPicPr/>
          <p:nvPr/>
        </p:nvPicPr>
        <p:blipFill>
          <a:blip r:embed="rId6" cstate="print"/>
          <a:srcRect/>
          <a:stretch>
            <a:fillRect/>
          </a:stretch>
        </p:blipFill>
        <p:spPr bwMode="auto">
          <a:xfrm>
            <a:off x="179512" y="6309320"/>
            <a:ext cx="1123950" cy="390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0"/>
            <a:ext cx="8229600" cy="1143000"/>
          </a:xfrm>
        </p:spPr>
        <p:txBody>
          <a:bodyPr>
            <a:normAutofit/>
          </a:bodyPr>
          <a:lstStyle/>
          <a:p>
            <a:r>
              <a:rPr lang="es-ES" dirty="0" smtClean="0"/>
              <a:t>E. PRIMARIA: </a:t>
            </a:r>
            <a:r>
              <a:rPr lang="es-ES" sz="3600" dirty="0" smtClean="0"/>
              <a:t>nuestra práctica en las aulas</a:t>
            </a:r>
            <a:endParaRPr lang="es-ES" sz="3600" dirty="0"/>
          </a:p>
        </p:txBody>
      </p:sp>
      <p:sp>
        <p:nvSpPr>
          <p:cNvPr id="3" name="2 Marcador de contenido"/>
          <p:cNvSpPr>
            <a:spLocks noGrp="1"/>
          </p:cNvSpPr>
          <p:nvPr>
            <p:ph sz="half" idx="1"/>
          </p:nvPr>
        </p:nvSpPr>
        <p:spPr/>
        <p:txBody>
          <a:bodyPr>
            <a:normAutofit lnSpcReduction="10000"/>
          </a:bodyPr>
          <a:lstStyle/>
          <a:p>
            <a:endParaRPr lang="es-ES" dirty="0"/>
          </a:p>
        </p:txBody>
      </p:sp>
      <p:sp>
        <p:nvSpPr>
          <p:cNvPr id="4" name="3 Marcador de contenido"/>
          <p:cNvSpPr>
            <a:spLocks noGrp="1"/>
          </p:cNvSpPr>
          <p:nvPr>
            <p:ph sz="half" idx="2"/>
          </p:nvPr>
        </p:nvSpPr>
        <p:spPr>
          <a:xfrm>
            <a:off x="4648200" y="980728"/>
            <a:ext cx="4038600" cy="4968552"/>
          </a:xfrm>
        </p:spPr>
        <p:txBody>
          <a:bodyPr>
            <a:normAutofit lnSpcReduction="10000"/>
          </a:bodyPr>
          <a:lstStyle/>
          <a:p>
            <a:r>
              <a:rPr lang="es-ES" sz="1000" b="1" u="sng" dirty="0" smtClean="0"/>
              <a:t>PROPUESTA DIDÁCTICA</a:t>
            </a:r>
          </a:p>
          <a:p>
            <a:r>
              <a:rPr lang="es-ES" sz="1000" dirty="0" smtClean="0"/>
              <a:t>NIVEL : 1º y 2º Primaria</a:t>
            </a:r>
          </a:p>
          <a:p>
            <a:r>
              <a:rPr lang="es-ES" sz="1000" dirty="0" smtClean="0"/>
              <a:t>BLOQUES DE TRABAJO: Los amigos del 10 y sumas</a:t>
            </a:r>
          </a:p>
          <a:p>
            <a:r>
              <a:rPr lang="es-ES" sz="1000" dirty="0" smtClean="0"/>
              <a:t>SESIONES: Juegos en diferentes sesiones</a:t>
            </a:r>
          </a:p>
          <a:p>
            <a:r>
              <a:rPr lang="es-ES" sz="1000" dirty="0" smtClean="0"/>
              <a:t>DESARROLLO:</a:t>
            </a:r>
          </a:p>
          <a:p>
            <a:r>
              <a:rPr lang="es-ES" sz="1000" dirty="0" smtClean="0"/>
              <a:t>En juego de … los alumnos se desplazan por el espacio y el maestro dirá un número, por ejemplo el 4, los alumnos deberán pensar cuál es el “amigo del 4” y agruparse así, en este caso: de 6 en 6.</a:t>
            </a:r>
          </a:p>
          <a:p>
            <a:endParaRPr lang="es-ES" sz="1000" dirty="0" smtClean="0"/>
          </a:p>
          <a:p>
            <a:endParaRPr lang="es-ES" sz="1000" dirty="0" smtClean="0"/>
          </a:p>
          <a:p>
            <a:r>
              <a:rPr lang="es-ES" sz="1000" dirty="0" smtClean="0"/>
              <a:t>Juego del </a:t>
            </a:r>
            <a:r>
              <a:rPr lang="es-ES" sz="1000" dirty="0" err="1" smtClean="0"/>
              <a:t>pañelo</a:t>
            </a:r>
            <a:r>
              <a:rPr lang="es-ES" sz="1000" dirty="0" smtClean="0"/>
              <a:t>: El maestro dice una suma de la primera fase y los alumnos que tengan como número el resultado deben salir (siguiendo la forma de juego tradicional)</a:t>
            </a:r>
          </a:p>
          <a:p>
            <a:endParaRPr lang="es-ES" sz="1000" dirty="0" smtClean="0"/>
          </a:p>
          <a:p>
            <a:endParaRPr lang="es-ES" sz="1000" dirty="0" smtClean="0"/>
          </a:p>
          <a:p>
            <a:r>
              <a:rPr lang="es-ES" sz="1000" b="1" u="sng" dirty="0" smtClean="0"/>
              <a:t>PROPUESTA DIDÁCTICA</a:t>
            </a:r>
          </a:p>
          <a:p>
            <a:r>
              <a:rPr lang="es-ES" sz="1000" dirty="0" smtClean="0"/>
              <a:t>NIVEL: 3º</a:t>
            </a:r>
          </a:p>
          <a:p>
            <a:r>
              <a:rPr lang="es-ES" sz="1000" dirty="0" smtClean="0"/>
              <a:t>BLOQUE DE TRABAJO: Producto</a:t>
            </a:r>
          </a:p>
          <a:p>
            <a:r>
              <a:rPr lang="es-ES" sz="1000" dirty="0" smtClean="0"/>
              <a:t>SESIONES: 2</a:t>
            </a:r>
          </a:p>
          <a:p>
            <a:r>
              <a:rPr lang="es-ES" sz="1000" dirty="0" smtClean="0"/>
              <a:t>DESARROLLO:</a:t>
            </a:r>
          </a:p>
          <a:p>
            <a:r>
              <a:rPr lang="es-ES" sz="1000" dirty="0" smtClean="0"/>
              <a:t>Se contextualiza la operación a  través de  la resolución de problemas de la vida cotidiana.</a:t>
            </a:r>
          </a:p>
          <a:p>
            <a:r>
              <a:rPr lang="es-ES" sz="1000" dirty="0" smtClean="0"/>
              <a:t>Se descompone el multiplicador… usando la HOJA DE REJILLA.</a:t>
            </a:r>
          </a:p>
          <a:p>
            <a:endParaRPr lang="es-ES" sz="1000" dirty="0" smtClean="0"/>
          </a:p>
        </p:txBody>
      </p:sp>
      <p:graphicFrame>
        <p:nvGraphicFramePr>
          <p:cNvPr id="4098" name="Object 2"/>
          <p:cNvGraphicFramePr>
            <a:graphicFrameLocks noChangeAspect="1"/>
          </p:cNvGraphicFramePr>
          <p:nvPr/>
        </p:nvGraphicFramePr>
        <p:xfrm>
          <a:off x="539552" y="1052736"/>
          <a:ext cx="3744416" cy="6394732"/>
        </p:xfrm>
        <a:graphic>
          <a:graphicData uri="http://schemas.openxmlformats.org/presentationml/2006/ole">
            <p:oleObj spid="_x0000_s4098" name="Documento" r:id="rId3" imgW="5530101" imgH="9447977" progId="Word.Document.12">
              <p:embed/>
            </p:oleObj>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0"/>
            <a:ext cx="7242048" cy="1143000"/>
          </a:xfrm>
        </p:spPr>
        <p:txBody>
          <a:bodyPr>
            <a:normAutofit fontScale="90000"/>
          </a:bodyPr>
          <a:lstStyle/>
          <a:p>
            <a:r>
              <a:rPr lang="es-ES" dirty="0" smtClean="0"/>
              <a:t>E. PRIMARIA: práctica en aula</a:t>
            </a:r>
            <a:endParaRPr lang="es-ES" dirty="0"/>
          </a:p>
        </p:txBody>
      </p:sp>
      <p:pic>
        <p:nvPicPr>
          <p:cNvPr id="46082" name="Picture 2"/>
          <p:cNvPicPr>
            <a:picLocks noGrp="1" noChangeAspect="1" noChangeArrowheads="1"/>
          </p:cNvPicPr>
          <p:nvPr>
            <p:ph sz="half" idx="1"/>
          </p:nvPr>
        </p:nvPicPr>
        <p:blipFill>
          <a:blip r:embed="rId2" cstate="print"/>
          <a:stretch>
            <a:fillRect/>
          </a:stretch>
        </p:blipFill>
        <p:spPr bwMode="auto">
          <a:xfrm>
            <a:off x="682805" y="1600200"/>
            <a:ext cx="3069864" cy="4525963"/>
          </a:xfrm>
          <a:prstGeom prst="rect">
            <a:avLst/>
          </a:prstGeom>
          <a:noFill/>
          <a:ln w="9525">
            <a:noFill/>
            <a:miter lim="800000"/>
            <a:headEnd/>
            <a:tailEnd/>
          </a:ln>
        </p:spPr>
      </p:pic>
      <p:pic>
        <p:nvPicPr>
          <p:cNvPr id="46083" name="Picture 3"/>
          <p:cNvPicPr>
            <a:picLocks noChangeAspect="1" noChangeArrowheads="1"/>
          </p:cNvPicPr>
          <p:nvPr/>
        </p:nvPicPr>
        <p:blipFill>
          <a:blip r:embed="rId3" cstate="print"/>
          <a:srcRect/>
          <a:stretch>
            <a:fillRect/>
          </a:stretch>
        </p:blipFill>
        <p:spPr bwMode="auto">
          <a:xfrm>
            <a:off x="179512" y="1380329"/>
            <a:ext cx="3960440" cy="5793087"/>
          </a:xfrm>
          <a:prstGeom prst="rect">
            <a:avLst/>
          </a:prstGeom>
          <a:noFill/>
          <a:ln w="9525">
            <a:noFill/>
            <a:miter lim="800000"/>
            <a:headEnd/>
            <a:tailEnd/>
          </a:ln>
        </p:spPr>
      </p:pic>
      <p:pic>
        <p:nvPicPr>
          <p:cNvPr id="46084" name="Picture 4"/>
          <p:cNvPicPr>
            <a:picLocks noGrp="1" noChangeAspect="1" noChangeArrowheads="1"/>
          </p:cNvPicPr>
          <p:nvPr>
            <p:ph sz="half" idx="2"/>
          </p:nvPr>
        </p:nvPicPr>
        <p:blipFill>
          <a:blip r:embed="rId4" cstate="print"/>
          <a:srcRect/>
          <a:stretch>
            <a:fillRect/>
          </a:stretch>
        </p:blipFill>
        <p:spPr bwMode="auto">
          <a:xfrm>
            <a:off x="4283968" y="1340768"/>
            <a:ext cx="3840503" cy="56621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171400"/>
            <a:ext cx="7242048" cy="1143000"/>
          </a:xfrm>
        </p:spPr>
        <p:txBody>
          <a:bodyPr/>
          <a:lstStyle/>
          <a:p>
            <a:r>
              <a:rPr lang="es-ES" dirty="0" smtClean="0"/>
              <a:t>E.PRIMARIA: Practicamos</a:t>
            </a:r>
            <a:endParaRPr lang="es-ES" dirty="0"/>
          </a:p>
        </p:txBody>
      </p:sp>
      <p:sp>
        <p:nvSpPr>
          <p:cNvPr id="8" name="7 Marcador de contenido"/>
          <p:cNvSpPr>
            <a:spLocks noGrp="1"/>
          </p:cNvSpPr>
          <p:nvPr>
            <p:ph sz="half" idx="1"/>
          </p:nvPr>
        </p:nvSpPr>
        <p:spPr/>
        <p:txBody>
          <a:bodyPr/>
          <a:lstStyle/>
          <a:p>
            <a:endParaRPr lang="es-ES"/>
          </a:p>
        </p:txBody>
      </p:sp>
      <p:sp>
        <p:nvSpPr>
          <p:cNvPr id="4" name="3 Marcador de contenido"/>
          <p:cNvSpPr>
            <a:spLocks noGrp="1"/>
          </p:cNvSpPr>
          <p:nvPr>
            <p:ph sz="half" idx="2"/>
          </p:nvPr>
        </p:nvSpPr>
        <p:spPr/>
        <p:txBody>
          <a:bodyPr/>
          <a:lstStyle/>
          <a:p>
            <a:endParaRPr lang="es-ES"/>
          </a:p>
        </p:txBody>
      </p:sp>
      <p:pic>
        <p:nvPicPr>
          <p:cNvPr id="47107" name="Picture 3"/>
          <p:cNvPicPr>
            <a:picLocks noChangeAspect="1" noChangeArrowheads="1"/>
          </p:cNvPicPr>
          <p:nvPr/>
        </p:nvPicPr>
        <p:blipFill>
          <a:blip r:embed="rId2" cstate="print"/>
          <a:srcRect/>
          <a:stretch>
            <a:fillRect/>
          </a:stretch>
        </p:blipFill>
        <p:spPr bwMode="auto">
          <a:xfrm>
            <a:off x="179512" y="1052736"/>
            <a:ext cx="4070547" cy="6021288"/>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a:stretch>
            <a:fillRect/>
          </a:stretch>
        </p:blipFill>
        <p:spPr bwMode="auto">
          <a:xfrm>
            <a:off x="4427984" y="1052736"/>
            <a:ext cx="3888432" cy="634372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E. PRIMARIA: más propuestas</a:t>
            </a:r>
            <a:endParaRPr lang="es-ES" dirty="0"/>
          </a:p>
        </p:txBody>
      </p:sp>
      <p:pic>
        <p:nvPicPr>
          <p:cNvPr id="6" name="Picture 2"/>
          <p:cNvPicPr>
            <a:picLocks noGrp="1" noChangeAspect="1" noChangeArrowheads="1"/>
          </p:cNvPicPr>
          <p:nvPr>
            <p:ph sz="half" idx="1"/>
          </p:nvPr>
        </p:nvPicPr>
        <p:blipFill>
          <a:blip r:embed="rId2" cstate="print"/>
          <a:stretch>
            <a:fillRect/>
          </a:stretch>
        </p:blipFill>
        <p:spPr bwMode="auto">
          <a:xfrm>
            <a:off x="694834" y="1600200"/>
            <a:ext cx="3045807" cy="4525963"/>
          </a:xfrm>
          <a:prstGeom prst="rect">
            <a:avLst/>
          </a:prstGeom>
          <a:noFill/>
          <a:ln w="9525">
            <a:noFill/>
            <a:miter lim="800000"/>
            <a:headEnd/>
            <a:tailEnd/>
          </a:ln>
        </p:spPr>
      </p:pic>
      <p:pic>
        <p:nvPicPr>
          <p:cNvPr id="5" name="4 Marcador de contenido" descr="http://es.creativecommons.org/blog/wp-content/uploads/2013/04/by-sa_petit.png"/>
          <p:cNvPicPr>
            <a:picLocks noGrp="1"/>
          </p:cNvPicPr>
          <p:nvPr>
            <p:ph sz="half" idx="2"/>
          </p:nvPr>
        </p:nvPicPr>
        <p:blipFill>
          <a:blip r:embed="rId3" cstate="print"/>
          <a:srcRect/>
          <a:stretch>
            <a:fillRect/>
          </a:stretch>
        </p:blipFill>
        <p:spPr bwMode="auto">
          <a:xfrm>
            <a:off x="7020272" y="6021288"/>
            <a:ext cx="359665" cy="1249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E. PRIMARIA: materiales elaborados</a:t>
            </a:r>
            <a:br>
              <a:rPr lang="es-ES" dirty="0" smtClean="0"/>
            </a:br>
            <a:r>
              <a:rPr lang="es-ES" dirty="0" smtClean="0"/>
              <a:t>NUESTRO DOMINÓ</a:t>
            </a:r>
            <a:endParaRPr lang="es-ES" dirty="0"/>
          </a:p>
        </p:txBody>
      </p:sp>
      <p:pic>
        <p:nvPicPr>
          <p:cNvPr id="6" name="3 Marcador de contenido" descr="ABN fichas mayoresDOMINÓ.JPG"/>
          <p:cNvPicPr>
            <a:picLocks noGrp="1" noChangeAspect="1"/>
          </p:cNvPicPr>
          <p:nvPr>
            <p:ph idx="1"/>
          </p:nvPr>
        </p:nvPicPr>
        <p:blipFill>
          <a:blip r:embed="rId2" cstate="print"/>
          <a:stretch>
            <a:fillRect/>
          </a:stretch>
        </p:blipFill>
        <p:spPr>
          <a:xfrm>
            <a:off x="1104464" y="1609725"/>
            <a:ext cx="5944472" cy="4846638"/>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Jugamos con nuestro dominó.</a:t>
            </a:r>
            <a:r>
              <a:rPr lang="es-ES" sz="1000" dirty="0" smtClean="0"/>
              <a:t>(E.P.)</a:t>
            </a:r>
            <a:endParaRPr lang="es-ES" dirty="0"/>
          </a:p>
        </p:txBody>
      </p:sp>
      <p:pic>
        <p:nvPicPr>
          <p:cNvPr id="4" name="3 Marcador de contenido" descr="ABN fichas mayores manos fichas abajo.JPG"/>
          <p:cNvPicPr>
            <a:picLocks noGrp="1" noChangeAspect="1"/>
          </p:cNvPicPr>
          <p:nvPr>
            <p:ph idx="1"/>
          </p:nvPr>
        </p:nvPicPr>
        <p:blipFill>
          <a:blip r:embed="rId2" cstate="print"/>
          <a:stretch>
            <a:fillRect/>
          </a:stretch>
        </p:blipFill>
        <p:spPr>
          <a:xfrm>
            <a:off x="1768488" y="1609725"/>
            <a:ext cx="4616423" cy="4846638"/>
          </a:xfrm>
        </p:spPr>
      </p:pic>
      <p:pic>
        <p:nvPicPr>
          <p:cNvPr id="5" name="4 Imagen" descr="http://es.creativecommons.org/blog/wp-content/uploads/2013/04/by-sa_petit.png"/>
          <p:cNvPicPr/>
          <p:nvPr/>
        </p:nvPicPr>
        <p:blipFill>
          <a:blip r:embed="rId3" cstate="print"/>
          <a:srcRect/>
          <a:stretch>
            <a:fillRect/>
          </a:stretch>
        </p:blipFill>
        <p:spPr bwMode="auto">
          <a:xfrm>
            <a:off x="7668344" y="6309320"/>
            <a:ext cx="1123950" cy="390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0"/>
            <a:ext cx="7239000" cy="1143000"/>
          </a:xfrm>
        </p:spPr>
        <p:txBody>
          <a:bodyPr/>
          <a:lstStyle/>
          <a:p>
            <a:r>
              <a:rPr lang="es-ES" dirty="0" smtClean="0"/>
              <a:t>Ficha: unir </a:t>
            </a:r>
            <a:r>
              <a:rPr lang="es-ES" sz="1000" dirty="0" smtClean="0"/>
              <a:t>(E.P.)</a:t>
            </a:r>
            <a:endParaRPr lang="es-ES" dirty="0"/>
          </a:p>
        </p:txBody>
      </p:sp>
      <p:pic>
        <p:nvPicPr>
          <p:cNvPr id="4" name="3 Marcador de contenido" descr="ABN fichas mayores unir.JPG"/>
          <p:cNvPicPr>
            <a:picLocks noGrp="1" noChangeAspect="1"/>
          </p:cNvPicPr>
          <p:nvPr>
            <p:ph idx="1"/>
          </p:nvPr>
        </p:nvPicPr>
        <p:blipFill>
          <a:blip r:embed="rId2" cstate="print"/>
          <a:stretch>
            <a:fillRect/>
          </a:stretch>
        </p:blipFill>
        <p:spPr>
          <a:xfrm>
            <a:off x="2627784" y="1088119"/>
            <a:ext cx="3758885" cy="5365217"/>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Ficha: colocar y sumar </a:t>
            </a:r>
            <a:r>
              <a:rPr lang="es-ES" sz="1000" dirty="0" smtClean="0"/>
              <a:t>(E:P.)</a:t>
            </a:r>
            <a:endParaRPr lang="es-ES" dirty="0"/>
          </a:p>
        </p:txBody>
      </p:sp>
      <p:pic>
        <p:nvPicPr>
          <p:cNvPr id="4" name="3 Marcador de contenido" descr="ABN fichas mayores coloca la ficha.JPG"/>
          <p:cNvPicPr>
            <a:picLocks noGrp="1" noChangeAspect="1"/>
          </p:cNvPicPr>
          <p:nvPr>
            <p:ph idx="1"/>
          </p:nvPr>
        </p:nvPicPr>
        <p:blipFill>
          <a:blip r:embed="rId2" cstate="print"/>
          <a:stretch>
            <a:fillRect/>
          </a:stretch>
        </p:blipFill>
        <p:spPr>
          <a:xfrm>
            <a:off x="947313" y="1609725"/>
            <a:ext cx="6258774" cy="4846638"/>
          </a:xfrm>
        </p:spPr>
      </p:pic>
      <p:pic>
        <p:nvPicPr>
          <p:cNvPr id="5" name="4 Imagen" descr="http://es.creativecommons.org/blog/wp-content/uploads/2013/04/by-sa_petit.png"/>
          <p:cNvPicPr/>
          <p:nvPr/>
        </p:nvPicPr>
        <p:blipFill>
          <a:blip r:embed="rId3" cstate="print"/>
          <a:srcRect/>
          <a:stretch>
            <a:fillRect/>
          </a:stretch>
        </p:blipFill>
        <p:spPr bwMode="auto">
          <a:xfrm>
            <a:off x="7740352" y="6309320"/>
            <a:ext cx="1123950" cy="390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Ficha descomposición: </a:t>
            </a:r>
            <a:br>
              <a:rPr lang="es-ES" dirty="0" smtClean="0"/>
            </a:br>
            <a:r>
              <a:rPr lang="es-ES" i="1" dirty="0" smtClean="0"/>
              <a:t>Aparcando con nuestro dominó</a:t>
            </a:r>
            <a:endParaRPr lang="es-ES" i="1" dirty="0"/>
          </a:p>
        </p:txBody>
      </p:sp>
      <p:pic>
        <p:nvPicPr>
          <p:cNvPr id="4" name="3 Marcador de contenido" descr="ABN fichas mayores APARCAR.JPG"/>
          <p:cNvPicPr>
            <a:picLocks noGrp="1" noChangeAspect="1"/>
          </p:cNvPicPr>
          <p:nvPr>
            <p:ph idx="1"/>
          </p:nvPr>
        </p:nvPicPr>
        <p:blipFill>
          <a:blip r:embed="rId2" cstate="print"/>
          <a:stretch>
            <a:fillRect/>
          </a:stretch>
        </p:blipFill>
        <p:spPr>
          <a:xfrm>
            <a:off x="1043608" y="1484784"/>
            <a:ext cx="6840760" cy="5267384"/>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E. INFANTIL: práctica en nuestras aulas</a:t>
            </a:r>
            <a:endParaRPr lang="es-ES" dirty="0"/>
          </a:p>
        </p:txBody>
      </p:sp>
      <p:pic>
        <p:nvPicPr>
          <p:cNvPr id="22529" name="Picture 1"/>
          <p:cNvPicPr>
            <a:picLocks noChangeAspect="1" noChangeArrowheads="1"/>
          </p:cNvPicPr>
          <p:nvPr/>
        </p:nvPicPr>
        <p:blipFill>
          <a:blip r:embed="rId2" cstate="print"/>
          <a:stretch>
            <a:fillRect/>
          </a:stretch>
        </p:blipFill>
        <p:spPr bwMode="auto">
          <a:xfrm>
            <a:off x="0" y="1124744"/>
            <a:ext cx="4278776" cy="6207896"/>
          </a:xfrm>
          <a:prstGeom prst="rect">
            <a:avLst/>
          </a:prstGeom>
          <a:noFill/>
          <a:ln w="9525">
            <a:noFill/>
            <a:miter lim="800000"/>
            <a:headEnd/>
            <a:tailEnd/>
          </a:ln>
        </p:spPr>
      </p:pic>
      <p:pic>
        <p:nvPicPr>
          <p:cNvPr id="22530" name="Picture 2"/>
          <p:cNvPicPr>
            <a:picLocks noChangeAspect="1" noChangeArrowheads="1"/>
          </p:cNvPicPr>
          <p:nvPr/>
        </p:nvPicPr>
        <p:blipFill>
          <a:blip r:embed="rId3" cstate="print"/>
          <a:srcRect/>
          <a:stretch>
            <a:fillRect/>
          </a:stretch>
        </p:blipFill>
        <p:spPr bwMode="auto">
          <a:xfrm>
            <a:off x="4572000" y="1110180"/>
            <a:ext cx="4349662" cy="6279260"/>
          </a:xfrm>
          <a:prstGeom prst="rect">
            <a:avLst/>
          </a:prstGeom>
          <a:noFill/>
          <a:ln w="9525">
            <a:noFill/>
            <a:miter lim="800000"/>
            <a:headEnd/>
            <a:tailEnd/>
          </a:ln>
        </p:spPr>
      </p:pic>
      <p:pic>
        <p:nvPicPr>
          <p:cNvPr id="5" name="4 Imagen" descr="http://es.creativecommons.org/blog/wp-content/uploads/2013/04/by-sa_petit.png"/>
          <p:cNvPicPr/>
          <p:nvPr/>
        </p:nvPicPr>
        <p:blipFill>
          <a:blip r:embed="rId4" cstate="print"/>
          <a:srcRect/>
          <a:stretch>
            <a:fillRect/>
          </a:stretch>
        </p:blipFill>
        <p:spPr bwMode="auto">
          <a:xfrm>
            <a:off x="3851920" y="6165304"/>
            <a:ext cx="1123950" cy="390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Ficha: suma-fusas</a:t>
            </a:r>
            <a:r>
              <a:rPr lang="es-ES" sz="1000" dirty="0" smtClean="0"/>
              <a:t>(E.I.)</a:t>
            </a:r>
            <a:endParaRPr lang="es-ES" dirty="0"/>
          </a:p>
        </p:txBody>
      </p:sp>
      <p:pic>
        <p:nvPicPr>
          <p:cNvPr id="4" name="3 Marcador de contenido" descr="ABN fichas mayores suma fusas.JPG"/>
          <p:cNvPicPr>
            <a:picLocks noGrp="1" noChangeAspect="1"/>
          </p:cNvPicPr>
          <p:nvPr>
            <p:ph idx="1"/>
          </p:nvPr>
        </p:nvPicPr>
        <p:blipFill>
          <a:blip r:embed="rId2" cstate="print"/>
          <a:stretch>
            <a:fillRect/>
          </a:stretch>
        </p:blipFill>
        <p:spPr>
          <a:xfrm>
            <a:off x="2378349" y="1609725"/>
            <a:ext cx="3396702" cy="4846638"/>
          </a:xfrm>
        </p:spPr>
      </p:pic>
      <p:pic>
        <p:nvPicPr>
          <p:cNvPr id="5" name="4 Imagen" descr="http://es.creativecommons.org/blog/wp-content/uploads/2013/04/by-sa_petit.png"/>
          <p:cNvPicPr/>
          <p:nvPr/>
        </p:nvPicPr>
        <p:blipFill>
          <a:blip r:embed="rId3" cstate="print"/>
          <a:srcRect/>
          <a:stretch>
            <a:fillRect/>
          </a:stretch>
        </p:blipFill>
        <p:spPr bwMode="auto">
          <a:xfrm>
            <a:off x="7668344" y="6309320"/>
            <a:ext cx="1123950" cy="390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Ficha: suma-difusas </a:t>
            </a:r>
            <a:r>
              <a:rPr lang="es-ES" sz="1000" dirty="0" smtClean="0"/>
              <a:t>(E.I.)</a:t>
            </a:r>
            <a:endParaRPr lang="es-ES" dirty="0"/>
          </a:p>
        </p:txBody>
      </p:sp>
      <p:pic>
        <p:nvPicPr>
          <p:cNvPr id="4" name="3 Marcador de contenido" descr="ABN fichas mayores suma difusas.JPG"/>
          <p:cNvPicPr>
            <a:picLocks noGrp="1" noChangeAspect="1"/>
          </p:cNvPicPr>
          <p:nvPr>
            <p:ph idx="1"/>
          </p:nvPr>
        </p:nvPicPr>
        <p:blipFill>
          <a:blip r:embed="rId2" cstate="print"/>
          <a:stretch>
            <a:fillRect/>
          </a:stretch>
        </p:blipFill>
        <p:spPr>
          <a:xfrm>
            <a:off x="2390981" y="1609725"/>
            <a:ext cx="3371437" cy="4846638"/>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971600" y="764704"/>
            <a:ext cx="486030" cy="369332"/>
          </a:xfrm>
          <a:prstGeom prst="rect">
            <a:avLst/>
          </a:prstGeom>
          <a:noFill/>
        </p:spPr>
        <p:txBody>
          <a:bodyPr wrap="none" rtlCol="0">
            <a:spAutoFit/>
          </a:bodyPr>
          <a:lstStyle/>
          <a:p>
            <a:r>
              <a:rPr lang="es-ES" dirty="0" smtClean="0"/>
              <a:t>(</a:t>
            </a:r>
            <a:r>
              <a:rPr lang="es-ES" sz="1000" dirty="0" smtClean="0"/>
              <a:t>E.P.)</a:t>
            </a:r>
            <a:endParaRPr lang="es-ES" dirty="0"/>
          </a:p>
        </p:txBody>
      </p:sp>
      <p:graphicFrame>
        <p:nvGraphicFramePr>
          <p:cNvPr id="1026" name="Object 2"/>
          <p:cNvGraphicFramePr>
            <a:graphicFrameLocks noChangeAspect="1"/>
          </p:cNvGraphicFramePr>
          <p:nvPr/>
        </p:nvGraphicFramePr>
        <p:xfrm>
          <a:off x="2411760" y="203074"/>
          <a:ext cx="4208721" cy="6654926"/>
        </p:xfrm>
        <a:graphic>
          <a:graphicData uri="http://schemas.openxmlformats.org/presentationml/2006/ole">
            <p:oleObj spid="_x0000_s1026" name="Documento" r:id="rId3" imgW="5386812" imgH="8519069" progId="Word.Document.12">
              <p:embed/>
            </p:oleObj>
          </a:graphicData>
        </a:graphic>
      </p:graphicFrame>
      <p:pic>
        <p:nvPicPr>
          <p:cNvPr id="4" name="3 Imagen" descr="http://es.creativecommons.org/blog/wp-content/uploads/2013/04/by-sa_petit.png"/>
          <p:cNvPicPr/>
          <p:nvPr/>
        </p:nvPicPr>
        <p:blipFill>
          <a:blip r:embed="rId4" cstate="print"/>
          <a:srcRect/>
          <a:stretch>
            <a:fillRect/>
          </a:stretch>
        </p:blipFill>
        <p:spPr bwMode="auto">
          <a:xfrm>
            <a:off x="7740352" y="6309320"/>
            <a:ext cx="1123950" cy="390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1698625" y="20638"/>
          <a:ext cx="5746750" cy="6818312"/>
        </p:xfrm>
        <a:graphic>
          <a:graphicData uri="http://schemas.openxmlformats.org/presentationml/2006/ole">
            <p:oleObj spid="_x0000_s2050" name="Documento" r:id="rId3" imgW="5746651" imgH="6818346" progId="Word.Document.12">
              <p:embed/>
            </p:oleObj>
          </a:graphicData>
        </a:graphic>
      </p:graphicFrame>
      <p:sp>
        <p:nvSpPr>
          <p:cNvPr id="3" name="2 CuadroTexto"/>
          <p:cNvSpPr txBox="1"/>
          <p:nvPr/>
        </p:nvSpPr>
        <p:spPr>
          <a:xfrm>
            <a:off x="395536" y="476672"/>
            <a:ext cx="642548" cy="369332"/>
          </a:xfrm>
          <a:prstGeom prst="rect">
            <a:avLst/>
          </a:prstGeom>
          <a:noFill/>
        </p:spPr>
        <p:txBody>
          <a:bodyPr wrap="none" rtlCol="0">
            <a:spAutoFit/>
          </a:bodyPr>
          <a:lstStyle/>
          <a:p>
            <a:r>
              <a:rPr lang="es-ES" dirty="0" smtClean="0"/>
              <a:t>(E.P.)</a:t>
            </a:r>
            <a:endParaRPr lang="es-E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2 Marcador de contenido"/>
          <p:cNvSpPr>
            <a:spLocks noGrp="1"/>
          </p:cNvSpPr>
          <p:nvPr>
            <p:ph sz="quarter" idx="1"/>
          </p:nvPr>
        </p:nvSpPr>
        <p:spPr>
          <a:xfrm>
            <a:off x="1071563" y="1285875"/>
            <a:ext cx="7497762" cy="2571750"/>
          </a:xfrm>
        </p:spPr>
        <p:txBody>
          <a:bodyPr/>
          <a:lstStyle/>
          <a:p>
            <a:pPr algn="just" eaLnBrk="1" hangingPunct="1">
              <a:buFont typeface="Wingdings 2" pitchFamily="18" charset="2"/>
              <a:buNone/>
            </a:pPr>
            <a:r>
              <a:rPr lang="es-ES" sz="2400" i="1" smtClean="0">
                <a:latin typeface="Californian FB" pitchFamily="18" charset="0"/>
              </a:rPr>
              <a:t>  “SI TUVIESE QUE REDUCIR TODA LA PSICOLOGÍA EDUCATIVA A UN SOLO PRINCIPIO, ENUNCIARÍA ESTE: EL FACTOR MÁS IMPORTANTE QUE INFLUYE EN EL APRENDIZAJE ES LO QUE EL ALUMNO YA SABE. AVERÍGÜESE ESTO Y ENSÉÑESE CONSECUENTEMENTE”.  (Ausubel)</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eaLnBrk="1" fontAlgn="auto" hangingPunct="1">
              <a:spcAft>
                <a:spcPts val="0"/>
              </a:spcAft>
              <a:defRPr/>
            </a:pPr>
            <a:r>
              <a:rPr lang="es-ES" dirty="0" smtClean="0">
                <a:solidFill>
                  <a:schemeClr val="tx2">
                    <a:satMod val="130000"/>
                  </a:schemeClr>
                </a:solidFill>
              </a:rPr>
              <a:t/>
            </a:r>
            <a:br>
              <a:rPr lang="es-ES" dirty="0" smtClean="0">
                <a:solidFill>
                  <a:schemeClr val="tx2">
                    <a:satMod val="130000"/>
                  </a:schemeClr>
                </a:solidFill>
              </a:rPr>
            </a:br>
            <a:r>
              <a:rPr lang="es-ES" dirty="0" smtClean="0">
                <a:solidFill>
                  <a:schemeClr val="tx2">
                    <a:satMod val="130000"/>
                  </a:schemeClr>
                </a:solidFill>
              </a:rPr>
              <a:t/>
            </a:r>
            <a:br>
              <a:rPr lang="es-ES" dirty="0" smtClean="0">
                <a:solidFill>
                  <a:schemeClr val="tx2">
                    <a:satMod val="130000"/>
                  </a:schemeClr>
                </a:solidFill>
              </a:rPr>
            </a:br>
            <a:r>
              <a:rPr lang="es-ES" dirty="0" smtClean="0">
                <a:solidFill>
                  <a:schemeClr val="tx2">
                    <a:satMod val="130000"/>
                  </a:schemeClr>
                </a:solidFill>
              </a:rPr>
              <a:t>RECTA NUMÉRICA EN LA ASAMBLEA </a:t>
            </a:r>
            <a:r>
              <a:rPr lang="es-ES" sz="1000" dirty="0" smtClean="0">
                <a:solidFill>
                  <a:schemeClr val="tx2">
                    <a:satMod val="130000"/>
                  </a:schemeClr>
                </a:solidFill>
              </a:rPr>
              <a:t>(E.I.)</a:t>
            </a:r>
            <a:r>
              <a:rPr lang="es-ES" dirty="0" smtClean="0">
                <a:solidFill>
                  <a:schemeClr val="tx2">
                    <a:satMod val="130000"/>
                  </a:schemeClr>
                </a:solidFill>
              </a:rPr>
              <a:t/>
            </a:r>
            <a:br>
              <a:rPr lang="es-ES" dirty="0" smtClean="0">
                <a:solidFill>
                  <a:schemeClr val="tx2">
                    <a:satMod val="130000"/>
                  </a:schemeClr>
                </a:solidFill>
              </a:rPr>
            </a:br>
            <a:endParaRPr lang="es-ES" dirty="0">
              <a:solidFill>
                <a:schemeClr val="tx2">
                  <a:satMod val="130000"/>
                </a:schemeClr>
              </a:solidFill>
            </a:endParaRPr>
          </a:p>
        </p:txBody>
      </p:sp>
      <p:pic>
        <p:nvPicPr>
          <p:cNvPr id="10243" name="Imagen 1" descr="F:\fotos universo 2t\IMG-20190213-WA0008.jpg"/>
          <p:cNvPicPr>
            <a:picLocks noChangeAspect="1" noChangeArrowheads="1"/>
          </p:cNvPicPr>
          <p:nvPr/>
        </p:nvPicPr>
        <p:blipFill>
          <a:blip r:embed="rId2" cstate="print"/>
          <a:srcRect t="31898" b="33751"/>
          <a:stretch>
            <a:fillRect/>
          </a:stretch>
        </p:blipFill>
        <p:spPr bwMode="auto">
          <a:xfrm>
            <a:off x="2357438" y="1357313"/>
            <a:ext cx="4999037" cy="1285875"/>
          </a:xfrm>
          <a:prstGeom prst="rect">
            <a:avLst/>
          </a:prstGeom>
          <a:noFill/>
          <a:ln w="9525">
            <a:noFill/>
            <a:miter lim="800000"/>
            <a:headEnd/>
            <a:tailEnd/>
          </a:ln>
        </p:spPr>
      </p:pic>
      <p:sp>
        <p:nvSpPr>
          <p:cNvPr id="10244" name="Rectangle 6"/>
          <p:cNvSpPr>
            <a:spLocks noChangeArrowheads="1"/>
          </p:cNvSpPr>
          <p:nvPr/>
        </p:nvSpPr>
        <p:spPr bwMode="auto">
          <a:xfrm>
            <a:off x="1285875" y="2928938"/>
            <a:ext cx="6969125" cy="3324225"/>
          </a:xfrm>
          <a:prstGeom prst="rect">
            <a:avLst/>
          </a:prstGeom>
          <a:noFill/>
          <a:ln w="9525">
            <a:noFill/>
            <a:miter lim="800000"/>
            <a:headEnd/>
            <a:tailEnd/>
          </a:ln>
        </p:spPr>
        <p:txBody>
          <a:bodyPr anchor="ctr">
            <a:spAutoFit/>
          </a:bodyPr>
          <a:lstStyle/>
          <a:p>
            <a:pPr algn="just"/>
            <a:r>
              <a:rPr lang="es-ES" sz="1600">
                <a:latin typeface="Californian FB" pitchFamily="18" charset="0"/>
                <a:ea typeface="Calibri" pitchFamily="34" charset="0"/>
                <a:cs typeface="Times New Roman" pitchFamily="18" charset="0"/>
              </a:rPr>
              <a:t>Utilizamos la recta numérica para pasar lista, de manera que el encargado reparte un palito a cada niño o niña y, a medida que va nombrando a cada uno de sus compañeros, estos saldrán a colocar su palito en el número correspondiente, verbalizan el número y forman la cantidad con sus dedos, pidiendo si fuera necesario la ayuda de sus compañeros para poner más deditos. Así, los niños y niñas podrán calcular el número de niños y niñas que hay en clase y los que han faltado, escribiendo el número, analizando cuántas decenas y unidades tienen, realizando sumas… </a:t>
            </a:r>
          </a:p>
          <a:p>
            <a:pPr algn="just"/>
            <a:r>
              <a:rPr lang="es-ES" sz="1600">
                <a:latin typeface="Californian FB" pitchFamily="18" charset="0"/>
                <a:ea typeface="Calibri" pitchFamily="34" charset="0"/>
                <a:cs typeface="Times New Roman" pitchFamily="18" charset="0"/>
              </a:rPr>
              <a:t>Se trata de que los niños y niñas manejen diferentes cantidades, que las relacionen con sus grafías, que descompongan a partir de patrones físicos </a:t>
            </a:r>
          </a:p>
          <a:p>
            <a:pPr algn="just"/>
            <a:r>
              <a:rPr lang="es-ES" sz="1600">
                <a:latin typeface="Californian FB" pitchFamily="18" charset="0"/>
                <a:ea typeface="Calibri" pitchFamily="34" charset="0"/>
                <a:cs typeface="Times New Roman" pitchFamily="18" charset="0"/>
              </a:rPr>
              <a:t>( 10 deditos de Alan + 10 deditos de karen + 3 deditos de Guillermo es igual a dos decenas mas tres unidades, es el número 23)</a:t>
            </a:r>
          </a:p>
          <a:p>
            <a:pPr eaLnBrk="0" hangingPunct="0"/>
            <a:endParaRPr lang="es-ES">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476672"/>
            <a:ext cx="8229600" cy="1143000"/>
          </a:xfrm>
        </p:spPr>
        <p:txBody>
          <a:bodyPr>
            <a:normAutofit fontScale="90000"/>
          </a:bodyPr>
          <a:lstStyle/>
          <a:p>
            <a:pPr eaLnBrk="1" fontAlgn="auto" hangingPunct="1">
              <a:spcAft>
                <a:spcPts val="0"/>
              </a:spcAft>
              <a:defRPr/>
            </a:pPr>
            <a:r>
              <a:rPr lang="es-ES" dirty="0" smtClean="0">
                <a:solidFill>
                  <a:schemeClr val="tx2">
                    <a:satMod val="130000"/>
                  </a:schemeClr>
                </a:solidFill>
              </a:rPr>
              <a:t>RECTA NUMÉRICA 1-10 EN EL SUELO O ALFOMBRA.</a:t>
            </a:r>
            <a:r>
              <a:rPr lang="es-ES" sz="1000" dirty="0" smtClean="0">
                <a:solidFill>
                  <a:schemeClr val="tx2">
                    <a:satMod val="130000"/>
                  </a:schemeClr>
                </a:solidFill>
              </a:rPr>
              <a:t>(</a:t>
            </a:r>
            <a:r>
              <a:rPr lang="es-ES" sz="1000" dirty="0" err="1" smtClean="0">
                <a:solidFill>
                  <a:schemeClr val="tx2">
                    <a:satMod val="130000"/>
                  </a:schemeClr>
                </a:solidFill>
              </a:rPr>
              <a:t>e.i.</a:t>
            </a:r>
            <a:r>
              <a:rPr lang="es-ES" sz="1000" dirty="0" smtClean="0">
                <a:solidFill>
                  <a:schemeClr val="tx2">
                    <a:satMod val="130000"/>
                  </a:schemeClr>
                </a:solidFill>
              </a:rPr>
              <a:t>)</a:t>
            </a:r>
            <a:endParaRPr lang="es-ES" dirty="0">
              <a:solidFill>
                <a:schemeClr val="tx2">
                  <a:satMod val="130000"/>
                </a:schemeClr>
              </a:solidFill>
            </a:endParaRPr>
          </a:p>
        </p:txBody>
      </p:sp>
      <p:sp>
        <p:nvSpPr>
          <p:cNvPr id="3" name="2 Marcador de contenido"/>
          <p:cNvSpPr>
            <a:spLocks noGrp="1"/>
          </p:cNvSpPr>
          <p:nvPr>
            <p:ph idx="1"/>
          </p:nvPr>
        </p:nvSpPr>
        <p:spPr>
          <a:xfrm>
            <a:off x="500063" y="1500188"/>
            <a:ext cx="6143625" cy="5357812"/>
          </a:xfrm>
        </p:spPr>
        <p:txBody>
          <a:bodyPr>
            <a:normAutofit fontScale="55000" lnSpcReduction="20000"/>
          </a:bodyPr>
          <a:lstStyle/>
          <a:p>
            <a:pPr marL="365760" indent="-283464" algn="just" eaLnBrk="1" fontAlgn="auto" hangingPunct="1">
              <a:lnSpc>
                <a:spcPct val="170000"/>
              </a:lnSpc>
              <a:spcAft>
                <a:spcPts val="0"/>
              </a:spcAft>
              <a:buFont typeface="Wingdings 2"/>
              <a:buNone/>
              <a:defRPr/>
            </a:pPr>
            <a:r>
              <a:rPr lang="es-ES" dirty="0" smtClean="0">
                <a:latin typeface="Californian FB" pitchFamily="18" charset="0"/>
              </a:rPr>
              <a:t>       Colocamos en el aula una recta numérica del uno al diez, en cada número aparece la cantidad mediante la mano y el dado. Los niños pueden:</a:t>
            </a:r>
          </a:p>
          <a:p>
            <a:pPr marL="365760" indent="-283464" algn="just" eaLnBrk="1" fontAlgn="auto" hangingPunct="1">
              <a:lnSpc>
                <a:spcPct val="170000"/>
              </a:lnSpc>
              <a:spcAft>
                <a:spcPts val="0"/>
              </a:spcAft>
              <a:buFont typeface="Wingdings 2"/>
              <a:buChar char=""/>
              <a:defRPr/>
            </a:pPr>
            <a:r>
              <a:rPr lang="es-ES" dirty="0" smtClean="0">
                <a:latin typeface="Californian FB" pitchFamily="18" charset="0"/>
              </a:rPr>
              <a:t>Saltar siguiendo la recta numérica (cadena irrompible)</a:t>
            </a:r>
          </a:p>
          <a:p>
            <a:pPr marL="365760" indent="-283464" algn="just" eaLnBrk="1" fontAlgn="auto" hangingPunct="1">
              <a:lnSpc>
                <a:spcPct val="170000"/>
              </a:lnSpc>
              <a:spcAft>
                <a:spcPts val="0"/>
              </a:spcAft>
              <a:buFont typeface="Wingdings 2"/>
              <a:buChar char=""/>
              <a:defRPr/>
            </a:pPr>
            <a:r>
              <a:rPr lang="es-ES" dirty="0" smtClean="0">
                <a:latin typeface="Californian FB" pitchFamily="18" charset="0"/>
              </a:rPr>
              <a:t>Colocar en forma de torre tantos </a:t>
            </a:r>
            <a:r>
              <a:rPr lang="es-ES" dirty="0" err="1" smtClean="0">
                <a:latin typeface="Californian FB" pitchFamily="18" charset="0"/>
              </a:rPr>
              <a:t>policubos</a:t>
            </a:r>
            <a:r>
              <a:rPr lang="es-ES" dirty="0" smtClean="0">
                <a:latin typeface="Californian FB" pitchFamily="18" charset="0"/>
              </a:rPr>
              <a:t> como indique el número (conteo y asociación grafía-cantidad), en base a eso pueden comparar cantidades. </a:t>
            </a:r>
          </a:p>
          <a:p>
            <a:pPr marL="365760" indent="-283464" algn="just" eaLnBrk="1" fontAlgn="auto" hangingPunct="1">
              <a:lnSpc>
                <a:spcPct val="170000"/>
              </a:lnSpc>
              <a:spcAft>
                <a:spcPts val="0"/>
              </a:spcAft>
              <a:buFont typeface="Wingdings 2"/>
              <a:buChar char=""/>
              <a:defRPr/>
            </a:pPr>
            <a:r>
              <a:rPr lang="es-ES" dirty="0" smtClean="0">
                <a:latin typeface="Californian FB" pitchFamily="18" charset="0"/>
              </a:rPr>
              <a:t>Saltar a partir del número que les indiquemos (cadena numerable)</a:t>
            </a:r>
          </a:p>
          <a:p>
            <a:pPr marL="365760" indent="-283464" algn="just" eaLnBrk="1" fontAlgn="auto" hangingPunct="1">
              <a:lnSpc>
                <a:spcPct val="170000"/>
              </a:lnSpc>
              <a:spcAft>
                <a:spcPts val="0"/>
              </a:spcAft>
              <a:buFont typeface="Wingdings 2"/>
              <a:buChar char=""/>
              <a:defRPr/>
            </a:pPr>
            <a:r>
              <a:rPr lang="es-ES" dirty="0" smtClean="0">
                <a:latin typeface="Californian FB" pitchFamily="18" charset="0"/>
              </a:rPr>
              <a:t>Saltar para localizar el anterior y el posterior</a:t>
            </a:r>
          </a:p>
          <a:p>
            <a:pPr marL="365760" indent="-283464" algn="just" eaLnBrk="1" fontAlgn="auto" hangingPunct="1">
              <a:lnSpc>
                <a:spcPct val="170000"/>
              </a:lnSpc>
              <a:spcAft>
                <a:spcPts val="0"/>
              </a:spcAft>
              <a:buFont typeface="Wingdings 2"/>
              <a:buChar char=""/>
              <a:defRPr/>
            </a:pPr>
            <a:r>
              <a:rPr lang="es-ES" dirty="0" smtClean="0">
                <a:latin typeface="Californian FB" pitchFamily="18" charset="0"/>
              </a:rPr>
              <a:t>Dar un número de saltos a partir de un número dado y verbalizar a qué número llegan (inicio de la suma)</a:t>
            </a:r>
          </a:p>
          <a:p>
            <a:pPr marL="365760" indent="-283464" algn="just" eaLnBrk="1" fontAlgn="auto" hangingPunct="1">
              <a:lnSpc>
                <a:spcPct val="170000"/>
              </a:lnSpc>
              <a:spcAft>
                <a:spcPts val="0"/>
              </a:spcAft>
              <a:buFont typeface="Wingdings 2"/>
              <a:buChar char=""/>
              <a:defRPr/>
            </a:pPr>
            <a:r>
              <a:rPr lang="es-ES" dirty="0" smtClean="0">
                <a:latin typeface="Californian FB" pitchFamily="18" charset="0"/>
              </a:rPr>
              <a:t>Saltar en forma de retro cuenta (inicio de la cadena bidireccional)</a:t>
            </a:r>
          </a:p>
          <a:p>
            <a:pPr marL="365760" indent="-283464" algn="just" eaLnBrk="1" fontAlgn="auto" hangingPunct="1">
              <a:lnSpc>
                <a:spcPct val="170000"/>
              </a:lnSpc>
              <a:spcAft>
                <a:spcPts val="0"/>
              </a:spcAft>
              <a:buFont typeface="Wingdings 2"/>
              <a:buChar char=""/>
              <a:defRPr/>
            </a:pPr>
            <a:r>
              <a:rPr lang="es-ES" dirty="0" smtClean="0">
                <a:latin typeface="Californian FB" pitchFamily="18" charset="0"/>
              </a:rPr>
              <a:t>Saltar en retrocuenta a partir de un número dado (inicio de la resta)</a:t>
            </a:r>
          </a:p>
          <a:p>
            <a:pPr marL="365760" indent="-283464" algn="just" eaLnBrk="1" fontAlgn="auto" hangingPunct="1">
              <a:lnSpc>
                <a:spcPct val="170000"/>
              </a:lnSpc>
              <a:spcAft>
                <a:spcPts val="0"/>
              </a:spcAft>
              <a:buFont typeface="Wingdings 2"/>
              <a:buChar char=""/>
              <a:defRPr/>
            </a:pPr>
            <a:r>
              <a:rPr lang="es-ES" dirty="0" smtClean="0">
                <a:latin typeface="Californian FB" pitchFamily="18" charset="0"/>
              </a:rPr>
              <a:t>Saltar solo los números pares/impares.</a:t>
            </a:r>
          </a:p>
          <a:p>
            <a:pPr marL="365760" indent="-283464" eaLnBrk="1" fontAlgn="auto" hangingPunct="1">
              <a:spcAft>
                <a:spcPts val="0"/>
              </a:spcAft>
              <a:buFont typeface="Wingdings 2"/>
              <a:buNone/>
              <a:defRPr/>
            </a:pPr>
            <a:endParaRPr lang="es-ES" dirty="0" smtClean="0"/>
          </a:p>
        </p:txBody>
      </p:sp>
      <p:pic>
        <p:nvPicPr>
          <p:cNvPr id="11268" name="Imagen 2" descr="F:\fotos universo 2t\IMG-20190213-WA0007.jpg"/>
          <p:cNvPicPr>
            <a:picLocks noChangeAspect="1" noChangeArrowheads="1"/>
          </p:cNvPicPr>
          <p:nvPr/>
        </p:nvPicPr>
        <p:blipFill>
          <a:blip r:embed="rId2" cstate="print"/>
          <a:srcRect r="44427"/>
          <a:stretch>
            <a:fillRect/>
          </a:stretch>
        </p:blipFill>
        <p:spPr bwMode="auto">
          <a:xfrm>
            <a:off x="6643688" y="1571625"/>
            <a:ext cx="1727200" cy="4143375"/>
          </a:xfrm>
          <a:prstGeom prst="rect">
            <a:avLst/>
          </a:prstGeom>
          <a:noFill/>
          <a:ln w="9525">
            <a:noFill/>
            <a:miter lim="800000"/>
            <a:headEnd/>
            <a:tailEnd/>
          </a:ln>
        </p:spPr>
      </p:pic>
      <p:pic>
        <p:nvPicPr>
          <p:cNvPr id="5" name="4 Imagen" descr="http://es.creativecommons.org/blog/wp-content/uploads/2013/04/by-sa_petit.png"/>
          <p:cNvPicPr/>
          <p:nvPr/>
        </p:nvPicPr>
        <p:blipFill>
          <a:blip r:embed="rId3" cstate="print"/>
          <a:srcRect/>
          <a:stretch>
            <a:fillRect/>
          </a:stretch>
        </p:blipFill>
        <p:spPr bwMode="auto">
          <a:xfrm>
            <a:off x="7596336" y="6093296"/>
            <a:ext cx="1123950" cy="390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71563" y="0"/>
            <a:ext cx="7497762" cy="1143000"/>
          </a:xfrm>
        </p:spPr>
        <p:txBody>
          <a:bodyPr/>
          <a:lstStyle/>
          <a:p>
            <a:pPr eaLnBrk="1" fontAlgn="auto" hangingPunct="1">
              <a:spcAft>
                <a:spcPts val="0"/>
              </a:spcAft>
              <a:defRPr/>
            </a:pPr>
            <a:r>
              <a:rPr lang="es-ES" dirty="0" smtClean="0">
                <a:solidFill>
                  <a:schemeClr val="tx2">
                    <a:satMod val="130000"/>
                  </a:schemeClr>
                </a:solidFill>
              </a:rPr>
              <a:t>CASITAS DE LAS FAMILIAS</a:t>
            </a:r>
            <a:r>
              <a:rPr lang="es-ES" sz="1000" dirty="0" smtClean="0">
                <a:solidFill>
                  <a:schemeClr val="tx2">
                    <a:satMod val="130000"/>
                  </a:schemeClr>
                </a:solidFill>
              </a:rPr>
              <a:t>(E.I.)</a:t>
            </a:r>
            <a:endParaRPr lang="es-ES" dirty="0">
              <a:solidFill>
                <a:schemeClr val="tx2">
                  <a:satMod val="130000"/>
                </a:schemeClr>
              </a:solidFill>
            </a:endParaRPr>
          </a:p>
        </p:txBody>
      </p:sp>
      <p:sp>
        <p:nvSpPr>
          <p:cNvPr id="3" name="2 Marcador de contenido"/>
          <p:cNvSpPr>
            <a:spLocks noGrp="1"/>
          </p:cNvSpPr>
          <p:nvPr>
            <p:ph idx="1"/>
          </p:nvPr>
        </p:nvSpPr>
        <p:spPr>
          <a:xfrm>
            <a:off x="642938" y="1071563"/>
            <a:ext cx="8215312" cy="3357562"/>
          </a:xfrm>
        </p:spPr>
        <p:txBody>
          <a:bodyPr>
            <a:normAutofit fontScale="40000" lnSpcReduction="20000"/>
          </a:bodyPr>
          <a:lstStyle/>
          <a:p>
            <a:pPr marL="365760" indent="-283464" algn="just" eaLnBrk="1" fontAlgn="auto" hangingPunct="1">
              <a:lnSpc>
                <a:spcPct val="170000"/>
              </a:lnSpc>
              <a:spcAft>
                <a:spcPts val="0"/>
              </a:spcAft>
              <a:buFont typeface="Wingdings 2"/>
              <a:buNone/>
              <a:defRPr/>
            </a:pPr>
            <a:r>
              <a:rPr lang="es-ES" dirty="0" smtClean="0">
                <a:latin typeface="Californian FB" pitchFamily="18" charset="0"/>
              </a:rPr>
              <a:t>      Material que utilizamos para que los niños y niñas puedan afianzar el aprendizaje de las familias de los números, los números del 0 al 9 y las decenas. La familia del 10 es la que presenta mayor dificultad al encontrarnos en ella los números “tramposos o chulitos” (que se llaman como quieren), después podemos recordar la familia de un número para ayudar a los niños a recordar su nombre, por ejemplo, 16, como es de la familia del 10, su nombre empieza por </a:t>
            </a:r>
            <a:r>
              <a:rPr lang="es-ES" dirty="0" err="1" smtClean="0">
                <a:latin typeface="Californian FB" pitchFamily="18" charset="0"/>
              </a:rPr>
              <a:t>dieci</a:t>
            </a:r>
            <a:r>
              <a:rPr lang="es-ES" dirty="0" smtClean="0">
                <a:latin typeface="Californian FB" pitchFamily="18" charset="0"/>
              </a:rPr>
              <a:t>… y el añadimos las unidades: dieciséis. Este material nos permite ir introduciendo poco a poco las decenas realizando diferentes actividades como las siguientes:</a:t>
            </a:r>
          </a:p>
          <a:p>
            <a:pPr marL="365760" indent="-283464" algn="just" eaLnBrk="1" fontAlgn="auto" hangingPunct="1">
              <a:lnSpc>
                <a:spcPct val="170000"/>
              </a:lnSpc>
              <a:spcAft>
                <a:spcPts val="0"/>
              </a:spcAft>
              <a:buFont typeface="Wingdings 2"/>
              <a:buChar char=""/>
              <a:defRPr/>
            </a:pPr>
            <a:r>
              <a:rPr lang="es-ES" dirty="0" smtClean="0">
                <a:latin typeface="Californian FB" pitchFamily="18" charset="0"/>
              </a:rPr>
              <a:t>Quitamos un número y los niños deben buscar qué número falta contextualizándolo: por ejemplo: hay una habitación libre ¿De qué número será?</a:t>
            </a:r>
          </a:p>
          <a:p>
            <a:pPr marL="365760" indent="-283464" algn="just" eaLnBrk="1" fontAlgn="auto" hangingPunct="1">
              <a:lnSpc>
                <a:spcPct val="170000"/>
              </a:lnSpc>
              <a:spcAft>
                <a:spcPts val="0"/>
              </a:spcAft>
              <a:buFont typeface="Wingdings 2"/>
              <a:buChar char=""/>
              <a:defRPr/>
            </a:pPr>
            <a:r>
              <a:rPr lang="es-ES" dirty="0" smtClean="0">
                <a:latin typeface="Californian FB" pitchFamily="18" charset="0"/>
              </a:rPr>
              <a:t>Escondemos varios números de diferentes casitas (familias) por el aula y pedimos a los niños que los busquen y los coloquen en su casita correspondiente.</a:t>
            </a:r>
          </a:p>
          <a:p>
            <a:pPr marL="365760" indent="-283464" algn="just" eaLnBrk="1" fontAlgn="auto" hangingPunct="1">
              <a:lnSpc>
                <a:spcPct val="170000"/>
              </a:lnSpc>
              <a:spcAft>
                <a:spcPts val="0"/>
              </a:spcAft>
              <a:buFont typeface="Wingdings 2"/>
              <a:buChar char=""/>
              <a:defRPr/>
            </a:pPr>
            <a:r>
              <a:rPr lang="es-ES" dirty="0" smtClean="0">
                <a:latin typeface="Californian FB" pitchFamily="18" charset="0"/>
              </a:rPr>
              <a:t>Podemos introducir un número ocupa, por ejemplo el número 11 se ha enfadado con su familia y se ha ido a otra casita ¿puedes encontrarlo? ¿crees que debe estar ahí?</a:t>
            </a:r>
          </a:p>
          <a:p>
            <a:pPr marL="365760" indent="-283464" algn="just" eaLnBrk="1" fontAlgn="auto" hangingPunct="1">
              <a:lnSpc>
                <a:spcPct val="170000"/>
              </a:lnSpc>
              <a:spcAft>
                <a:spcPts val="0"/>
              </a:spcAft>
              <a:buFont typeface="Wingdings 2"/>
              <a:buChar char=""/>
              <a:defRPr/>
            </a:pPr>
            <a:r>
              <a:rPr lang="es-ES" dirty="0" smtClean="0">
                <a:latin typeface="Californian FB" pitchFamily="18" charset="0"/>
              </a:rPr>
              <a:t>También podemos hacer que la decena se mueva de la casita, podemos mezclar las decenas de las casitas que hemos trabajado y que el niño las ordene en su lugar. </a:t>
            </a:r>
          </a:p>
          <a:p>
            <a:pPr marL="365760" indent="-283464" eaLnBrk="1" fontAlgn="auto" hangingPunct="1">
              <a:spcAft>
                <a:spcPts val="0"/>
              </a:spcAft>
              <a:buFont typeface="Wingdings 2"/>
              <a:buNone/>
              <a:defRPr/>
            </a:pPr>
            <a:endParaRPr lang="es-ES" dirty="0" smtClean="0"/>
          </a:p>
        </p:txBody>
      </p:sp>
      <p:pic>
        <p:nvPicPr>
          <p:cNvPr id="12292" name="Imagen 3" descr="F:\fotos universo 2t\IMG-20190225-WA0011.jpg"/>
          <p:cNvPicPr>
            <a:picLocks noChangeAspect="1" noChangeArrowheads="1"/>
          </p:cNvPicPr>
          <p:nvPr/>
        </p:nvPicPr>
        <p:blipFill>
          <a:blip r:embed="rId2" cstate="print"/>
          <a:srcRect l="14766" t="20815" r="10048" b="10634"/>
          <a:stretch>
            <a:fillRect/>
          </a:stretch>
        </p:blipFill>
        <p:spPr bwMode="auto">
          <a:xfrm>
            <a:off x="5072063" y="4000500"/>
            <a:ext cx="3822700" cy="2617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0"/>
            <a:ext cx="7497763" cy="1143000"/>
          </a:xfrm>
        </p:spPr>
        <p:txBody>
          <a:bodyPr/>
          <a:lstStyle/>
          <a:p>
            <a:pPr eaLnBrk="1" fontAlgn="auto" hangingPunct="1">
              <a:spcAft>
                <a:spcPts val="0"/>
              </a:spcAft>
              <a:defRPr/>
            </a:pPr>
            <a:r>
              <a:rPr lang="es-ES" dirty="0" smtClean="0">
                <a:solidFill>
                  <a:schemeClr val="tx2">
                    <a:satMod val="130000"/>
                  </a:schemeClr>
                </a:solidFill>
              </a:rPr>
              <a:t>CAZAMOSCAS</a:t>
            </a:r>
            <a:r>
              <a:rPr lang="es-ES" sz="1000" dirty="0" smtClean="0">
                <a:solidFill>
                  <a:schemeClr val="tx2">
                    <a:satMod val="130000"/>
                  </a:schemeClr>
                </a:solidFill>
              </a:rPr>
              <a:t>(E.I.)</a:t>
            </a:r>
            <a:endParaRPr lang="es-ES" dirty="0">
              <a:solidFill>
                <a:schemeClr val="tx2">
                  <a:satMod val="130000"/>
                </a:schemeClr>
              </a:solidFill>
            </a:endParaRPr>
          </a:p>
        </p:txBody>
      </p:sp>
      <p:sp>
        <p:nvSpPr>
          <p:cNvPr id="13315" name="2 Marcador de contenido"/>
          <p:cNvSpPr>
            <a:spLocks noGrp="1"/>
          </p:cNvSpPr>
          <p:nvPr>
            <p:ph idx="1"/>
          </p:nvPr>
        </p:nvSpPr>
        <p:spPr>
          <a:xfrm>
            <a:off x="1285875" y="4643438"/>
            <a:ext cx="7148513" cy="1838325"/>
          </a:xfrm>
        </p:spPr>
        <p:txBody>
          <a:bodyPr/>
          <a:lstStyle/>
          <a:p>
            <a:pPr algn="just" eaLnBrk="1" hangingPunct="1"/>
            <a:r>
              <a:rPr lang="es-ES" sz="1800" smtClean="0">
                <a:latin typeface="Californian FB" pitchFamily="18" charset="0"/>
              </a:rPr>
              <a:t>Los niños por turnos van cazando con el cazamoscas y apuntan: en 3 años la cantidad de moscas que han cazado (comparándola después con los distintos jugadores para ver quién ha ganado), en 4 y 5 años realizan dos o 3 tiradas y deben sumar la cantidad de moscas que obtienen en cada una. Finalmente comparan los resultados de las sumas para ver quién es el ganador.</a:t>
            </a:r>
          </a:p>
          <a:p>
            <a:pPr eaLnBrk="1" hangingPunct="1">
              <a:buFont typeface="Wingdings 2" pitchFamily="18" charset="2"/>
              <a:buNone/>
            </a:pPr>
            <a:endParaRPr lang="es-ES" smtClean="0"/>
          </a:p>
          <a:p>
            <a:pPr eaLnBrk="1" hangingPunct="1">
              <a:buFont typeface="Wingdings 2" pitchFamily="18" charset="2"/>
              <a:buNone/>
            </a:pPr>
            <a:endParaRPr lang="es-ES" smtClean="0"/>
          </a:p>
        </p:txBody>
      </p:sp>
      <p:pic>
        <p:nvPicPr>
          <p:cNvPr id="13316" name="Imagen 4" descr="F:\fotos universo 2t\IMG-20190225-WA0007.jpg"/>
          <p:cNvPicPr>
            <a:picLocks noChangeAspect="1" noChangeArrowheads="1"/>
          </p:cNvPicPr>
          <p:nvPr/>
        </p:nvPicPr>
        <p:blipFill>
          <a:blip r:embed="rId2" cstate="print"/>
          <a:srcRect t="22087"/>
          <a:stretch>
            <a:fillRect/>
          </a:stretch>
        </p:blipFill>
        <p:spPr bwMode="auto">
          <a:xfrm>
            <a:off x="2357438" y="1214438"/>
            <a:ext cx="5143500" cy="3000375"/>
          </a:xfrm>
          <a:prstGeom prst="rect">
            <a:avLst/>
          </a:prstGeom>
          <a:noFill/>
          <a:ln w="9525">
            <a:noFill/>
            <a:miter lim="800000"/>
            <a:headEnd/>
            <a:tailEnd/>
          </a:ln>
        </p:spPr>
      </p:pic>
      <p:pic>
        <p:nvPicPr>
          <p:cNvPr id="5" name="4 Imagen" descr="http://es.creativecommons.org/blog/wp-content/uploads/2013/04/by-sa_petit.png"/>
          <p:cNvPicPr/>
          <p:nvPr/>
        </p:nvPicPr>
        <p:blipFill>
          <a:blip r:embed="rId3" cstate="print"/>
          <a:srcRect/>
          <a:stretch>
            <a:fillRect/>
          </a:stretch>
        </p:blipFill>
        <p:spPr bwMode="auto">
          <a:xfrm>
            <a:off x="7668344" y="260648"/>
            <a:ext cx="1123950" cy="390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188640"/>
            <a:ext cx="8229600" cy="1143000"/>
          </a:xfrm>
        </p:spPr>
        <p:txBody>
          <a:bodyPr/>
          <a:lstStyle/>
          <a:p>
            <a:pPr eaLnBrk="1" fontAlgn="auto" hangingPunct="1">
              <a:spcAft>
                <a:spcPts val="0"/>
              </a:spcAft>
              <a:defRPr/>
            </a:pPr>
            <a:r>
              <a:rPr lang="es-ES" dirty="0" smtClean="0">
                <a:solidFill>
                  <a:schemeClr val="tx2">
                    <a:satMod val="130000"/>
                  </a:schemeClr>
                </a:solidFill>
              </a:rPr>
              <a:t>VASOS CON CANTIDAD</a:t>
            </a:r>
            <a:r>
              <a:rPr lang="es-ES" sz="1000" dirty="0" smtClean="0">
                <a:solidFill>
                  <a:schemeClr val="tx2">
                    <a:satMod val="130000"/>
                  </a:schemeClr>
                </a:solidFill>
              </a:rPr>
              <a:t>(E.I.)</a:t>
            </a:r>
            <a:endParaRPr lang="es-ES" dirty="0">
              <a:solidFill>
                <a:schemeClr val="tx2">
                  <a:satMod val="130000"/>
                </a:schemeClr>
              </a:solidFill>
            </a:endParaRPr>
          </a:p>
        </p:txBody>
      </p:sp>
      <p:sp>
        <p:nvSpPr>
          <p:cNvPr id="3" name="2 Marcador de contenido"/>
          <p:cNvSpPr>
            <a:spLocks noGrp="1"/>
          </p:cNvSpPr>
          <p:nvPr>
            <p:ph idx="1"/>
          </p:nvPr>
        </p:nvSpPr>
        <p:spPr>
          <a:xfrm>
            <a:off x="1143000" y="4643438"/>
            <a:ext cx="7497763" cy="1857375"/>
          </a:xfrm>
        </p:spPr>
        <p:txBody>
          <a:bodyPr>
            <a:normAutofit lnSpcReduction="10000"/>
          </a:bodyPr>
          <a:lstStyle/>
          <a:p>
            <a:pPr marL="365760" indent="-283464" algn="just" eaLnBrk="1" fontAlgn="auto" hangingPunct="1">
              <a:lnSpc>
                <a:spcPct val="150000"/>
              </a:lnSpc>
              <a:spcAft>
                <a:spcPts val="0"/>
              </a:spcAft>
              <a:buFont typeface="Wingdings 2"/>
              <a:buChar char=""/>
              <a:defRPr/>
            </a:pPr>
            <a:r>
              <a:rPr lang="es-ES" sz="1600" dirty="0" smtClean="0">
                <a:latin typeface="Californian FB" pitchFamily="18" charset="0"/>
              </a:rPr>
              <a:t>En la primera imagen se puede observar un material para trabajar la relación grafía y cantidad. Tenemos vasitos con números y palitos depresores con cantidades de pegatinas de diferentes formas y colores. De esta manera, en el nivel de tres años, los niños contarán el número de pegatinas de cada palito y los introducirán en vasito correspondiente. </a:t>
            </a:r>
          </a:p>
          <a:p>
            <a:pPr marL="365760" indent="-283464" eaLnBrk="1" fontAlgn="auto" hangingPunct="1">
              <a:spcAft>
                <a:spcPts val="0"/>
              </a:spcAft>
              <a:buFont typeface="Wingdings 2"/>
              <a:buChar char=""/>
              <a:defRPr/>
            </a:pPr>
            <a:endParaRPr lang="es-ES" dirty="0"/>
          </a:p>
        </p:txBody>
      </p:sp>
      <p:pic>
        <p:nvPicPr>
          <p:cNvPr id="14340" name="Imagen 6" descr="C:\Users\Felisa\Desktop\fotos movil 2019\IMG-20190225-WA0006.jpg"/>
          <p:cNvPicPr>
            <a:picLocks noChangeAspect="1" noChangeArrowheads="1"/>
          </p:cNvPicPr>
          <p:nvPr/>
        </p:nvPicPr>
        <p:blipFill>
          <a:blip r:embed="rId2" cstate="print"/>
          <a:srcRect/>
          <a:stretch>
            <a:fillRect/>
          </a:stretch>
        </p:blipFill>
        <p:spPr bwMode="auto">
          <a:xfrm>
            <a:off x="2500313" y="1571625"/>
            <a:ext cx="4429125" cy="2786063"/>
          </a:xfrm>
          <a:prstGeom prst="rect">
            <a:avLst/>
          </a:prstGeom>
          <a:noFill/>
          <a:ln w="9525">
            <a:noFill/>
            <a:miter lim="800000"/>
            <a:headEnd/>
            <a:tailEnd/>
          </a:ln>
        </p:spPr>
      </p:pic>
      <p:pic>
        <p:nvPicPr>
          <p:cNvPr id="5" name="4 Imagen" descr="http://es.creativecommons.org/blog/wp-content/uploads/2013/04/by-sa_petit.png"/>
          <p:cNvPicPr/>
          <p:nvPr/>
        </p:nvPicPr>
        <p:blipFill>
          <a:blip r:embed="rId3" cstate="print"/>
          <a:srcRect/>
          <a:stretch>
            <a:fillRect/>
          </a:stretch>
        </p:blipFill>
        <p:spPr bwMode="auto">
          <a:xfrm>
            <a:off x="7740352" y="332656"/>
            <a:ext cx="1123950" cy="390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71563" y="4357688"/>
            <a:ext cx="7497762" cy="1714500"/>
          </a:xfrm>
        </p:spPr>
        <p:txBody>
          <a:bodyPr>
            <a:normAutofit lnSpcReduction="10000"/>
          </a:bodyPr>
          <a:lstStyle/>
          <a:p>
            <a:pPr marL="365760" indent="-283464" algn="just" eaLnBrk="1" fontAlgn="auto" hangingPunct="1">
              <a:lnSpc>
                <a:spcPct val="170000"/>
              </a:lnSpc>
              <a:spcAft>
                <a:spcPts val="0"/>
              </a:spcAft>
              <a:buFont typeface="Wingdings 2"/>
              <a:buChar char=""/>
              <a:defRPr/>
            </a:pPr>
            <a:r>
              <a:rPr lang="es-ES" sz="1600" dirty="0" smtClean="0">
                <a:latin typeface="Californian FB" pitchFamily="18" charset="0"/>
              </a:rPr>
              <a:t>Ya en los niveles de cuatro y cinco años, en vez de una cantidad de elementos, en los palitos depresores aparecen distintas sumas, tal y como se puede observar en la imagen. De manera que los niños y niñas colocarán cada palito (en función del resultado de la suma que contenga) en el vasito correspondiente. </a:t>
            </a:r>
          </a:p>
          <a:p>
            <a:pPr marL="365760" indent="-283464" eaLnBrk="1" fontAlgn="auto" hangingPunct="1">
              <a:spcAft>
                <a:spcPts val="0"/>
              </a:spcAft>
              <a:buFont typeface="Wingdings 2"/>
              <a:buChar char=""/>
              <a:defRPr/>
            </a:pPr>
            <a:endParaRPr lang="es-ES" dirty="0"/>
          </a:p>
        </p:txBody>
      </p:sp>
      <p:pic>
        <p:nvPicPr>
          <p:cNvPr id="15363" name="Imagen 5" descr="C:\Users\Felisa\Desktop\fotos movil 2019\IMG-20190225-WA0005.jpg"/>
          <p:cNvPicPr>
            <a:picLocks noChangeAspect="1" noChangeArrowheads="1"/>
          </p:cNvPicPr>
          <p:nvPr/>
        </p:nvPicPr>
        <p:blipFill>
          <a:blip r:embed="rId2" cstate="print"/>
          <a:srcRect/>
          <a:stretch>
            <a:fillRect/>
          </a:stretch>
        </p:blipFill>
        <p:spPr bwMode="auto">
          <a:xfrm>
            <a:off x="2286000" y="428625"/>
            <a:ext cx="5000625" cy="3746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Flujo">
  <a:themeElements>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pulento">
  <a:themeElements>
    <a:clrScheme name="Opulento">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o">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o">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Mirador">
  <a:themeElements>
    <a:clrScheme name="Mirador">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Mirador">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Mirador">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179</TotalTime>
  <Words>1913</Words>
  <Application>Microsoft Office PowerPoint</Application>
  <PresentationFormat>Presentación en pantalla (4:3)</PresentationFormat>
  <Paragraphs>110</Paragraphs>
  <Slides>34</Slides>
  <Notes>0</Notes>
  <HiddenSlides>0</HiddenSlides>
  <MMClips>0</MMClips>
  <ScaleCrop>false</ScaleCrop>
  <HeadingPairs>
    <vt:vector size="6" baseType="variant">
      <vt:variant>
        <vt:lpstr>Tema</vt:lpstr>
      </vt:variant>
      <vt:variant>
        <vt:i4>3</vt:i4>
      </vt:variant>
      <vt:variant>
        <vt:lpstr>Servidores OLE incrustados</vt:lpstr>
      </vt:variant>
      <vt:variant>
        <vt:i4>1</vt:i4>
      </vt:variant>
      <vt:variant>
        <vt:lpstr>Títulos de diapositiva</vt:lpstr>
      </vt:variant>
      <vt:variant>
        <vt:i4>34</vt:i4>
      </vt:variant>
    </vt:vector>
  </HeadingPairs>
  <TitlesOfParts>
    <vt:vector size="38" baseType="lpstr">
      <vt:lpstr>Flujo</vt:lpstr>
      <vt:lpstr>Opulento</vt:lpstr>
      <vt:lpstr>Mirador</vt:lpstr>
      <vt:lpstr>Documento</vt:lpstr>
      <vt:lpstr> PDF Iniciación al método ABN LOS RECURSOS ELABORADOS</vt:lpstr>
      <vt:lpstr>Nuestra inquietud: conocer el método.</vt:lpstr>
      <vt:lpstr>E. INFANTIL: práctica en nuestras aulas</vt:lpstr>
      <vt:lpstr>  RECTA NUMÉRICA EN LA ASAMBLEA (E.I.) </vt:lpstr>
      <vt:lpstr>RECTA NUMÉRICA 1-10 EN EL SUELO O ALFOMBRA.(e.i.)</vt:lpstr>
      <vt:lpstr>CASITAS DE LAS FAMILIAS(E.I.)</vt:lpstr>
      <vt:lpstr>CAZAMOSCAS(E.I.)</vt:lpstr>
      <vt:lpstr>VASOS CON CANTIDAD(E.I.)</vt:lpstr>
      <vt:lpstr>Diapositiva 9</vt:lpstr>
      <vt:lpstr>EL JARDÍN DE LAS DECENAS(E.I.)</vt:lpstr>
      <vt:lpstr>CUENTA PLANETAS(E.I.)</vt:lpstr>
      <vt:lpstr>ACOÍRIS AMIGOS DEL 10(E.I.)</vt:lpstr>
      <vt:lpstr>PUZLES MATEMÁTICOS(E.I.)</vt:lpstr>
      <vt:lpstr>MURAL DEL NÚMERO(E.I.)</vt:lpstr>
      <vt:lpstr>COHETES(E.I.)</vt:lpstr>
      <vt:lpstr>COHETES Y TAPONES(E.I.)</vt:lpstr>
      <vt:lpstr>Diapositiva 17</vt:lpstr>
      <vt:lpstr>PUZLES MATEMÁTICOS(E.I.)</vt:lpstr>
      <vt:lpstr>MÁQUINAS DE SUMAR Y RESTAR(E.I.) </vt:lpstr>
      <vt:lpstr>Diapositiva 20</vt:lpstr>
      <vt:lpstr>E. PRIMARIA: nuestra práctica en las aulas</vt:lpstr>
      <vt:lpstr>E. PRIMARIA: práctica en aula</vt:lpstr>
      <vt:lpstr>E.PRIMARIA: Practicamos</vt:lpstr>
      <vt:lpstr>E. PRIMARIA: más propuestas</vt:lpstr>
      <vt:lpstr>E. PRIMARIA: materiales elaborados NUESTRO DOMINÓ</vt:lpstr>
      <vt:lpstr>Jugamos con nuestro dominó.(E.P.)</vt:lpstr>
      <vt:lpstr>Ficha: unir (E.P.)</vt:lpstr>
      <vt:lpstr>Ficha: colocar y sumar (E:P.)</vt:lpstr>
      <vt:lpstr>Ficha descomposición:  Aparcando con nuestro dominó</vt:lpstr>
      <vt:lpstr>Ficha: suma-fusas(E.I.)</vt:lpstr>
      <vt:lpstr>Ficha: suma-difusas (E.I.)</vt:lpstr>
      <vt:lpstr>Diapositiva 32</vt:lpstr>
      <vt:lpstr>Diapositiva 33</vt:lpstr>
      <vt:lpstr>Diapositiva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PDF Iniciació al método ABN  LOS RECURSOS ELABORADOS</dc:title>
  <dc:creator>USER</dc:creator>
  <cp:lastModifiedBy>USER</cp:lastModifiedBy>
  <cp:revision>20</cp:revision>
  <dcterms:created xsi:type="dcterms:W3CDTF">2019-05-02T09:40:04Z</dcterms:created>
  <dcterms:modified xsi:type="dcterms:W3CDTF">2019-05-02T13:43:56Z</dcterms:modified>
</cp:coreProperties>
</file>