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0CB6A-F808-4721-9CE4-AB836CB81AC7}" v="1026" dt="2023-06-04T14:29:07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56" d="100"/>
          <a:sy n="56" d="100"/>
        </p:scale>
        <p:origin x="5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D97005-3646-4020-BD23-82A17BB9B3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CD5D135-F118-43A6-8406-EB9296153953}">
      <dgm:prSet/>
      <dgm:spPr/>
      <dgm:t>
        <a:bodyPr/>
        <a:lstStyle/>
        <a:p>
          <a:r>
            <a:rPr lang="es-ES" b="1"/>
            <a:t>Las curvas cónicas son resultantes de las diferentes intersecciones entre un cono y un plano. </a:t>
          </a:r>
          <a:endParaRPr lang="en-US"/>
        </a:p>
      </dgm:t>
    </dgm:pt>
    <dgm:pt modelId="{7ED7D7EB-66BD-48C8-9C5E-B905E3325694}" type="parTrans" cxnId="{A3C36668-5997-404D-B9C5-DD719B8BC654}">
      <dgm:prSet/>
      <dgm:spPr/>
      <dgm:t>
        <a:bodyPr/>
        <a:lstStyle/>
        <a:p>
          <a:endParaRPr lang="en-US"/>
        </a:p>
      </dgm:t>
    </dgm:pt>
    <dgm:pt modelId="{9AD3A74C-21C5-4503-B932-CA892D9D5F7D}" type="sibTrans" cxnId="{A3C36668-5997-404D-B9C5-DD719B8BC654}">
      <dgm:prSet/>
      <dgm:spPr/>
      <dgm:t>
        <a:bodyPr/>
        <a:lstStyle/>
        <a:p>
          <a:endParaRPr lang="en-US"/>
        </a:p>
      </dgm:t>
    </dgm:pt>
    <dgm:pt modelId="{DE69DA9D-4EBE-44A8-BC45-1C085BB08634}">
      <dgm:prSet/>
      <dgm:spPr/>
      <dgm:t>
        <a:bodyPr/>
        <a:lstStyle/>
        <a:p>
          <a:r>
            <a:rPr lang="es-ES" b="1"/>
            <a:t>Si el plano no pasa por el vértice, se obtienen las cónicas propiamente dichas: elipse, parábola, hipérbola y circunferencia. </a:t>
          </a:r>
          <a:endParaRPr lang="en-US"/>
        </a:p>
      </dgm:t>
    </dgm:pt>
    <dgm:pt modelId="{7731B169-4DC8-4988-8C02-BA0D10C72461}" type="parTrans" cxnId="{8D0DD619-3960-4D07-9E82-E1A231181762}">
      <dgm:prSet/>
      <dgm:spPr/>
      <dgm:t>
        <a:bodyPr/>
        <a:lstStyle/>
        <a:p>
          <a:endParaRPr lang="en-US"/>
        </a:p>
      </dgm:t>
    </dgm:pt>
    <dgm:pt modelId="{7294BA8D-196E-4A01-AB77-CD501E53D143}" type="sibTrans" cxnId="{8D0DD619-3960-4D07-9E82-E1A231181762}">
      <dgm:prSet/>
      <dgm:spPr/>
      <dgm:t>
        <a:bodyPr/>
        <a:lstStyle/>
        <a:p>
          <a:endParaRPr lang="en-US"/>
        </a:p>
      </dgm:t>
    </dgm:pt>
    <dgm:pt modelId="{1A356CF3-3B04-4723-B267-DAC64A370795}">
      <dgm:prSet/>
      <dgm:spPr/>
      <dgm:t>
        <a:bodyPr/>
        <a:lstStyle/>
        <a:p>
          <a:r>
            <a:rPr lang="es-ES" b="1"/>
            <a:t>Con esta situación de aprendizaje entenderemos cómo se obtienen y el modo de dibujarlas.</a:t>
          </a:r>
          <a:endParaRPr lang="en-US"/>
        </a:p>
      </dgm:t>
    </dgm:pt>
    <dgm:pt modelId="{0E1C1DBF-2603-4C72-BA19-79F30F3EB3C0}" type="parTrans" cxnId="{644939DC-50A3-4A57-9D97-119C06A8B213}">
      <dgm:prSet/>
      <dgm:spPr/>
      <dgm:t>
        <a:bodyPr/>
        <a:lstStyle/>
        <a:p>
          <a:endParaRPr lang="en-US"/>
        </a:p>
      </dgm:t>
    </dgm:pt>
    <dgm:pt modelId="{B348AB63-A85F-457F-BC05-B1475ED69D87}" type="sibTrans" cxnId="{644939DC-50A3-4A57-9D97-119C06A8B213}">
      <dgm:prSet/>
      <dgm:spPr/>
      <dgm:t>
        <a:bodyPr/>
        <a:lstStyle/>
        <a:p>
          <a:endParaRPr lang="en-US"/>
        </a:p>
      </dgm:t>
    </dgm:pt>
    <dgm:pt modelId="{A55BE9E1-6FBA-431D-8FF0-B70F43ED0B06}" type="pres">
      <dgm:prSet presAssocID="{FAD97005-3646-4020-BD23-82A17BB9B33B}" presName="linear" presStyleCnt="0">
        <dgm:presLayoutVars>
          <dgm:animLvl val="lvl"/>
          <dgm:resizeHandles val="exact"/>
        </dgm:presLayoutVars>
      </dgm:prSet>
      <dgm:spPr/>
    </dgm:pt>
    <dgm:pt modelId="{25F5AB19-3DA2-4ECF-90EE-EE2DE7E4FD08}" type="pres">
      <dgm:prSet presAssocID="{DCD5D135-F118-43A6-8406-EB929615395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82EB7DF-31C7-4713-ABBB-01E756B5E234}" type="pres">
      <dgm:prSet presAssocID="{9AD3A74C-21C5-4503-B932-CA892D9D5F7D}" presName="spacer" presStyleCnt="0"/>
      <dgm:spPr/>
    </dgm:pt>
    <dgm:pt modelId="{E30A9F85-296E-45F3-B8E2-2936551A30D7}" type="pres">
      <dgm:prSet presAssocID="{DE69DA9D-4EBE-44A8-BC45-1C085BB0863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37BCDB1-5A56-4DB2-9038-A1D46B8BA042}" type="pres">
      <dgm:prSet presAssocID="{7294BA8D-196E-4A01-AB77-CD501E53D143}" presName="spacer" presStyleCnt="0"/>
      <dgm:spPr/>
    </dgm:pt>
    <dgm:pt modelId="{92BCB3DB-41CD-448C-9D63-05B0637BFEB2}" type="pres">
      <dgm:prSet presAssocID="{1A356CF3-3B04-4723-B267-DAC64A37079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81B8E13-5647-48AB-97D3-ED102CD34B2B}" type="presOf" srcId="{1A356CF3-3B04-4723-B267-DAC64A370795}" destId="{92BCB3DB-41CD-448C-9D63-05B0637BFEB2}" srcOrd="0" destOrd="0" presId="urn:microsoft.com/office/officeart/2005/8/layout/vList2"/>
    <dgm:cxn modelId="{8D0DD619-3960-4D07-9E82-E1A231181762}" srcId="{FAD97005-3646-4020-BD23-82A17BB9B33B}" destId="{DE69DA9D-4EBE-44A8-BC45-1C085BB08634}" srcOrd="1" destOrd="0" parTransId="{7731B169-4DC8-4988-8C02-BA0D10C72461}" sibTransId="{7294BA8D-196E-4A01-AB77-CD501E53D143}"/>
    <dgm:cxn modelId="{FFCA6B2E-9E9B-4753-B5A4-D400F2069C29}" type="presOf" srcId="{DCD5D135-F118-43A6-8406-EB9296153953}" destId="{25F5AB19-3DA2-4ECF-90EE-EE2DE7E4FD08}" srcOrd="0" destOrd="0" presId="urn:microsoft.com/office/officeart/2005/8/layout/vList2"/>
    <dgm:cxn modelId="{A3C36668-5997-404D-B9C5-DD719B8BC654}" srcId="{FAD97005-3646-4020-BD23-82A17BB9B33B}" destId="{DCD5D135-F118-43A6-8406-EB9296153953}" srcOrd="0" destOrd="0" parTransId="{7ED7D7EB-66BD-48C8-9C5E-B905E3325694}" sibTransId="{9AD3A74C-21C5-4503-B932-CA892D9D5F7D}"/>
    <dgm:cxn modelId="{68A739D1-4EA2-4806-98C8-4452B87C6BDD}" type="presOf" srcId="{DE69DA9D-4EBE-44A8-BC45-1C085BB08634}" destId="{E30A9F85-296E-45F3-B8E2-2936551A30D7}" srcOrd="0" destOrd="0" presId="urn:microsoft.com/office/officeart/2005/8/layout/vList2"/>
    <dgm:cxn modelId="{644939DC-50A3-4A57-9D97-119C06A8B213}" srcId="{FAD97005-3646-4020-BD23-82A17BB9B33B}" destId="{1A356CF3-3B04-4723-B267-DAC64A370795}" srcOrd="2" destOrd="0" parTransId="{0E1C1DBF-2603-4C72-BA19-79F30F3EB3C0}" sibTransId="{B348AB63-A85F-457F-BC05-B1475ED69D87}"/>
    <dgm:cxn modelId="{F0776BDC-0EDF-4360-AB86-033F87A8252A}" type="presOf" srcId="{FAD97005-3646-4020-BD23-82A17BB9B33B}" destId="{A55BE9E1-6FBA-431D-8FF0-B70F43ED0B06}" srcOrd="0" destOrd="0" presId="urn:microsoft.com/office/officeart/2005/8/layout/vList2"/>
    <dgm:cxn modelId="{7DF20F01-BC19-44B8-AA82-C5BD6A724FA0}" type="presParOf" srcId="{A55BE9E1-6FBA-431D-8FF0-B70F43ED0B06}" destId="{25F5AB19-3DA2-4ECF-90EE-EE2DE7E4FD08}" srcOrd="0" destOrd="0" presId="urn:microsoft.com/office/officeart/2005/8/layout/vList2"/>
    <dgm:cxn modelId="{7CB4AD01-F221-40FB-8C51-8A23019D0975}" type="presParOf" srcId="{A55BE9E1-6FBA-431D-8FF0-B70F43ED0B06}" destId="{E82EB7DF-31C7-4713-ABBB-01E756B5E234}" srcOrd="1" destOrd="0" presId="urn:microsoft.com/office/officeart/2005/8/layout/vList2"/>
    <dgm:cxn modelId="{D542F28C-F9A4-4F6F-A44E-19AD4D04B293}" type="presParOf" srcId="{A55BE9E1-6FBA-431D-8FF0-B70F43ED0B06}" destId="{E30A9F85-296E-45F3-B8E2-2936551A30D7}" srcOrd="2" destOrd="0" presId="urn:microsoft.com/office/officeart/2005/8/layout/vList2"/>
    <dgm:cxn modelId="{2FA4742F-5A14-41D4-A59D-D0C41B3253D7}" type="presParOf" srcId="{A55BE9E1-6FBA-431D-8FF0-B70F43ED0B06}" destId="{737BCDB1-5A56-4DB2-9038-A1D46B8BA042}" srcOrd="3" destOrd="0" presId="urn:microsoft.com/office/officeart/2005/8/layout/vList2"/>
    <dgm:cxn modelId="{52DECD32-7D01-4463-B258-62934E25EF50}" type="presParOf" srcId="{A55BE9E1-6FBA-431D-8FF0-B70F43ED0B06}" destId="{92BCB3DB-41CD-448C-9D63-05B0637BFEB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EAECE1-CE83-41C6-8F3B-CE2A0C1D77E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CED833-D65B-4966-BE4E-3600B8391DCB}">
      <dgm:prSet/>
      <dgm:spPr/>
      <dgm:t>
        <a:bodyPr/>
        <a:lstStyle/>
        <a:p>
          <a:r>
            <a:rPr lang="es-ES" b="1" dirty="0"/>
            <a:t>DESCUBRIR, ENTENDER Y PRACTICAR EL TRAZADO DE LAS SECCIONES CÓNICAS (</a:t>
          </a:r>
          <a:r>
            <a:rPr lang="es-ES" b="1" dirty="0">
              <a:latin typeface="Calibri Light" panose="020F0302020204030204"/>
            </a:rPr>
            <a:t>Competencias</a:t>
          </a:r>
          <a:r>
            <a:rPr lang="es-ES" b="1" dirty="0"/>
            <a:t> específicas 1 y 2, y bloque "Fundamentos Geométricos" de los saberes básicos).</a:t>
          </a:r>
          <a:endParaRPr lang="en-US" b="1" dirty="0"/>
        </a:p>
      </dgm:t>
    </dgm:pt>
    <dgm:pt modelId="{A3AA453B-2441-4354-A141-1B3E3CF5E65D}" type="parTrans" cxnId="{18DA4B12-B66E-4C90-B9B2-7E0BAF1BB99D}">
      <dgm:prSet/>
      <dgm:spPr/>
      <dgm:t>
        <a:bodyPr/>
        <a:lstStyle/>
        <a:p>
          <a:endParaRPr lang="en-US"/>
        </a:p>
      </dgm:t>
    </dgm:pt>
    <dgm:pt modelId="{E23CCAEB-37C1-4DA6-B5A3-05D5776C6EE6}" type="sibTrans" cxnId="{18DA4B12-B66E-4C90-B9B2-7E0BAF1BB99D}">
      <dgm:prSet/>
      <dgm:spPr/>
      <dgm:t>
        <a:bodyPr/>
        <a:lstStyle/>
        <a:p>
          <a:endParaRPr lang="en-US"/>
        </a:p>
      </dgm:t>
    </dgm:pt>
    <dgm:pt modelId="{277002BD-0551-47CB-9F1D-DA4CCF7AE375}">
      <dgm:prSet/>
      <dgm:spPr/>
      <dgm:t>
        <a:bodyPr/>
        <a:lstStyle/>
        <a:p>
          <a:r>
            <a:rPr lang="es-ES" b="1" dirty="0"/>
            <a:t>TRABAJO EN EQUIPO.</a:t>
          </a:r>
          <a:endParaRPr lang="en-US" b="1" dirty="0"/>
        </a:p>
      </dgm:t>
    </dgm:pt>
    <dgm:pt modelId="{3723737D-4584-4A78-8DBE-CA23834279B9}" type="parTrans" cxnId="{92C728EE-60F0-49D1-B667-DE282D5225A7}">
      <dgm:prSet/>
      <dgm:spPr/>
      <dgm:t>
        <a:bodyPr/>
        <a:lstStyle/>
        <a:p>
          <a:endParaRPr lang="en-US"/>
        </a:p>
      </dgm:t>
    </dgm:pt>
    <dgm:pt modelId="{47594A4B-4211-4C31-9F20-76D72B552310}" type="sibTrans" cxnId="{92C728EE-60F0-49D1-B667-DE282D5225A7}">
      <dgm:prSet/>
      <dgm:spPr/>
      <dgm:t>
        <a:bodyPr/>
        <a:lstStyle/>
        <a:p>
          <a:endParaRPr lang="en-US"/>
        </a:p>
      </dgm:t>
    </dgm:pt>
    <dgm:pt modelId="{B2E60988-6971-464C-851F-E971F75A8007}">
      <dgm:prSet/>
      <dgm:spPr/>
      <dgm:t>
        <a:bodyPr/>
        <a:lstStyle/>
        <a:p>
          <a:r>
            <a:rPr lang="es-ES" b="1" dirty="0"/>
            <a:t>EMPLEO DE RECURSOS DIGITALES Y GAMIFICACIÓN</a:t>
          </a:r>
          <a:endParaRPr lang="en-US" b="1" dirty="0"/>
        </a:p>
      </dgm:t>
    </dgm:pt>
    <dgm:pt modelId="{B89EF5EE-6B98-4005-BEC2-F46580429266}" type="parTrans" cxnId="{67F6353E-9B29-4146-A31D-6CD09F449D56}">
      <dgm:prSet/>
      <dgm:spPr/>
      <dgm:t>
        <a:bodyPr/>
        <a:lstStyle/>
        <a:p>
          <a:endParaRPr lang="en-US"/>
        </a:p>
      </dgm:t>
    </dgm:pt>
    <dgm:pt modelId="{ADC97504-EB4F-4B14-B17A-46F58F8B67FF}" type="sibTrans" cxnId="{67F6353E-9B29-4146-A31D-6CD09F449D56}">
      <dgm:prSet/>
      <dgm:spPr/>
      <dgm:t>
        <a:bodyPr/>
        <a:lstStyle/>
        <a:p>
          <a:endParaRPr lang="en-US"/>
        </a:p>
      </dgm:t>
    </dgm:pt>
    <dgm:pt modelId="{A5CCA2AA-EBFE-4F05-95EC-5CBA0B02D641}">
      <dgm:prSet/>
      <dgm:spPr/>
      <dgm:t>
        <a:bodyPr/>
        <a:lstStyle/>
        <a:p>
          <a:r>
            <a:rPr lang="es-ES" b="1" dirty="0"/>
            <a:t>ATENCIÓN A LA DIVERSIDAD</a:t>
          </a:r>
          <a:endParaRPr lang="en-US" b="1" dirty="0"/>
        </a:p>
      </dgm:t>
    </dgm:pt>
    <dgm:pt modelId="{3117F00F-6816-4416-AD8F-D67E78D59EE0}" type="parTrans" cxnId="{3FCA6D0E-4C24-489F-89BD-0556EF4B68B4}">
      <dgm:prSet/>
      <dgm:spPr/>
      <dgm:t>
        <a:bodyPr/>
        <a:lstStyle/>
        <a:p>
          <a:endParaRPr lang="en-US"/>
        </a:p>
      </dgm:t>
    </dgm:pt>
    <dgm:pt modelId="{9F2AC69A-87C6-4ABD-ACF7-F027F559C851}" type="sibTrans" cxnId="{3FCA6D0E-4C24-489F-89BD-0556EF4B68B4}">
      <dgm:prSet/>
      <dgm:spPr/>
      <dgm:t>
        <a:bodyPr/>
        <a:lstStyle/>
        <a:p>
          <a:endParaRPr lang="en-US"/>
        </a:p>
      </dgm:t>
    </dgm:pt>
    <dgm:pt modelId="{9B870280-D9B9-4C90-8CF8-28E6AF6E900F}">
      <dgm:prSet phldr="0"/>
      <dgm:spPr/>
      <dgm:t>
        <a:bodyPr/>
        <a:lstStyle/>
        <a:p>
          <a:pPr rtl="0"/>
          <a:r>
            <a:rPr lang="es-ES" b="1" dirty="0">
              <a:latin typeface="Calibri Light" panose="020F0302020204030204"/>
            </a:rPr>
            <a:t>APLICACIONES EN ARTE E INGENIERÍA. SOSTENIBILIDAD.</a:t>
          </a:r>
        </a:p>
      </dgm:t>
    </dgm:pt>
    <dgm:pt modelId="{FFC8B4FB-76A0-4FBC-9199-1CC6AB7C1B0F}" type="parTrans" cxnId="{AABBAE78-7B63-4D0B-998F-0EFB0A976AA8}">
      <dgm:prSet/>
      <dgm:spPr/>
    </dgm:pt>
    <dgm:pt modelId="{7D969934-9AF5-4352-A73E-4F61DAE59A86}" type="sibTrans" cxnId="{AABBAE78-7B63-4D0B-998F-0EFB0A976AA8}">
      <dgm:prSet/>
      <dgm:spPr/>
    </dgm:pt>
    <dgm:pt modelId="{A96CDD34-B0CC-46F0-BAE3-11C4BD10EF9A}" type="pres">
      <dgm:prSet presAssocID="{11EAECE1-CE83-41C6-8F3B-CE2A0C1D77E5}" presName="linear" presStyleCnt="0">
        <dgm:presLayoutVars>
          <dgm:animLvl val="lvl"/>
          <dgm:resizeHandles val="exact"/>
        </dgm:presLayoutVars>
      </dgm:prSet>
      <dgm:spPr/>
    </dgm:pt>
    <dgm:pt modelId="{6F28C2F7-0378-48D7-97FE-11C7ABB2C13D}" type="pres">
      <dgm:prSet presAssocID="{A2CED833-D65B-4966-BE4E-3600B8391DC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6382F89-C039-468F-9E74-A7615F48D616}" type="pres">
      <dgm:prSet presAssocID="{E23CCAEB-37C1-4DA6-B5A3-05D5776C6EE6}" presName="spacer" presStyleCnt="0"/>
      <dgm:spPr/>
    </dgm:pt>
    <dgm:pt modelId="{9D818FB3-1191-47D4-9EC9-E6E82C316188}" type="pres">
      <dgm:prSet presAssocID="{9B870280-D9B9-4C90-8CF8-28E6AF6E900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CD11E0E-5B36-4FF8-8531-A06A1EB7D692}" type="pres">
      <dgm:prSet presAssocID="{7D969934-9AF5-4352-A73E-4F61DAE59A86}" presName="spacer" presStyleCnt="0"/>
      <dgm:spPr/>
    </dgm:pt>
    <dgm:pt modelId="{88917EC6-F9DE-4DF5-BFF4-C1B8F5511D6D}" type="pres">
      <dgm:prSet presAssocID="{277002BD-0551-47CB-9F1D-DA4CCF7AE37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5E74B07-EF57-4E08-87DB-79E1DD5F4893}" type="pres">
      <dgm:prSet presAssocID="{47594A4B-4211-4C31-9F20-76D72B552310}" presName="spacer" presStyleCnt="0"/>
      <dgm:spPr/>
    </dgm:pt>
    <dgm:pt modelId="{6D8DEB5F-0F7C-4983-BDAB-F9C70034A870}" type="pres">
      <dgm:prSet presAssocID="{B2E60988-6971-464C-851F-E971F75A800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93E96FC-DB3D-4016-8156-F16F174D7B9C}" type="pres">
      <dgm:prSet presAssocID="{ADC97504-EB4F-4B14-B17A-46F58F8B67FF}" presName="spacer" presStyleCnt="0"/>
      <dgm:spPr/>
    </dgm:pt>
    <dgm:pt modelId="{D616D701-E9CB-4C87-84FE-6425B1DD81AB}" type="pres">
      <dgm:prSet presAssocID="{A5CCA2AA-EBFE-4F05-95EC-5CBA0B02D64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FCA6D0E-4C24-489F-89BD-0556EF4B68B4}" srcId="{11EAECE1-CE83-41C6-8F3B-CE2A0C1D77E5}" destId="{A5CCA2AA-EBFE-4F05-95EC-5CBA0B02D641}" srcOrd="4" destOrd="0" parTransId="{3117F00F-6816-4416-AD8F-D67E78D59EE0}" sibTransId="{9F2AC69A-87C6-4ABD-ACF7-F027F559C851}"/>
    <dgm:cxn modelId="{18DA4B12-B66E-4C90-B9B2-7E0BAF1BB99D}" srcId="{11EAECE1-CE83-41C6-8F3B-CE2A0C1D77E5}" destId="{A2CED833-D65B-4966-BE4E-3600B8391DCB}" srcOrd="0" destOrd="0" parTransId="{A3AA453B-2441-4354-A141-1B3E3CF5E65D}" sibTransId="{E23CCAEB-37C1-4DA6-B5A3-05D5776C6EE6}"/>
    <dgm:cxn modelId="{67F6353E-9B29-4146-A31D-6CD09F449D56}" srcId="{11EAECE1-CE83-41C6-8F3B-CE2A0C1D77E5}" destId="{B2E60988-6971-464C-851F-E971F75A8007}" srcOrd="3" destOrd="0" parTransId="{B89EF5EE-6B98-4005-BEC2-F46580429266}" sibTransId="{ADC97504-EB4F-4B14-B17A-46F58F8B67FF}"/>
    <dgm:cxn modelId="{E8F54670-BBFF-4CD3-A960-EA31C476212E}" type="presOf" srcId="{B2E60988-6971-464C-851F-E971F75A8007}" destId="{6D8DEB5F-0F7C-4983-BDAB-F9C70034A870}" srcOrd="0" destOrd="0" presId="urn:microsoft.com/office/officeart/2005/8/layout/vList2"/>
    <dgm:cxn modelId="{AABBAE78-7B63-4D0B-998F-0EFB0A976AA8}" srcId="{11EAECE1-CE83-41C6-8F3B-CE2A0C1D77E5}" destId="{9B870280-D9B9-4C90-8CF8-28E6AF6E900F}" srcOrd="1" destOrd="0" parTransId="{FFC8B4FB-76A0-4FBC-9199-1CC6AB7C1B0F}" sibTransId="{7D969934-9AF5-4352-A73E-4F61DAE59A86}"/>
    <dgm:cxn modelId="{93AB1D9B-9599-4178-B22E-4E97261B7467}" type="presOf" srcId="{A2CED833-D65B-4966-BE4E-3600B8391DCB}" destId="{6F28C2F7-0378-48D7-97FE-11C7ABB2C13D}" srcOrd="0" destOrd="0" presId="urn:microsoft.com/office/officeart/2005/8/layout/vList2"/>
    <dgm:cxn modelId="{BE9D03A0-254E-4094-A61A-48CDEE4C2EA1}" type="presOf" srcId="{9B870280-D9B9-4C90-8CF8-28E6AF6E900F}" destId="{9D818FB3-1191-47D4-9EC9-E6E82C316188}" srcOrd="0" destOrd="0" presId="urn:microsoft.com/office/officeart/2005/8/layout/vList2"/>
    <dgm:cxn modelId="{566AAFAF-BC0C-4DC5-8FDF-25730A0F4515}" type="presOf" srcId="{11EAECE1-CE83-41C6-8F3B-CE2A0C1D77E5}" destId="{A96CDD34-B0CC-46F0-BAE3-11C4BD10EF9A}" srcOrd="0" destOrd="0" presId="urn:microsoft.com/office/officeart/2005/8/layout/vList2"/>
    <dgm:cxn modelId="{ACE247CB-1CFB-4B8D-836A-0F4FF322D2EA}" type="presOf" srcId="{A5CCA2AA-EBFE-4F05-95EC-5CBA0B02D641}" destId="{D616D701-E9CB-4C87-84FE-6425B1DD81AB}" srcOrd="0" destOrd="0" presId="urn:microsoft.com/office/officeart/2005/8/layout/vList2"/>
    <dgm:cxn modelId="{92C728EE-60F0-49D1-B667-DE282D5225A7}" srcId="{11EAECE1-CE83-41C6-8F3B-CE2A0C1D77E5}" destId="{277002BD-0551-47CB-9F1D-DA4CCF7AE375}" srcOrd="2" destOrd="0" parTransId="{3723737D-4584-4A78-8DBE-CA23834279B9}" sibTransId="{47594A4B-4211-4C31-9F20-76D72B552310}"/>
    <dgm:cxn modelId="{2C7A87F2-2E2C-4AED-BF9B-B2190663BCF9}" type="presOf" srcId="{277002BD-0551-47CB-9F1D-DA4CCF7AE375}" destId="{88917EC6-F9DE-4DF5-BFF4-C1B8F5511D6D}" srcOrd="0" destOrd="0" presId="urn:microsoft.com/office/officeart/2005/8/layout/vList2"/>
    <dgm:cxn modelId="{5BD304B2-AAE5-4556-B6EA-82F3A172F9F3}" type="presParOf" srcId="{A96CDD34-B0CC-46F0-BAE3-11C4BD10EF9A}" destId="{6F28C2F7-0378-48D7-97FE-11C7ABB2C13D}" srcOrd="0" destOrd="0" presId="urn:microsoft.com/office/officeart/2005/8/layout/vList2"/>
    <dgm:cxn modelId="{A418D187-5DA6-4B0D-980E-180807164109}" type="presParOf" srcId="{A96CDD34-B0CC-46F0-BAE3-11C4BD10EF9A}" destId="{B6382F89-C039-468F-9E74-A7615F48D616}" srcOrd="1" destOrd="0" presId="urn:microsoft.com/office/officeart/2005/8/layout/vList2"/>
    <dgm:cxn modelId="{CD083D3F-820E-4B4B-80E0-8813C0307074}" type="presParOf" srcId="{A96CDD34-B0CC-46F0-BAE3-11C4BD10EF9A}" destId="{9D818FB3-1191-47D4-9EC9-E6E82C316188}" srcOrd="2" destOrd="0" presId="urn:microsoft.com/office/officeart/2005/8/layout/vList2"/>
    <dgm:cxn modelId="{0F4F49AE-BDF5-4DA9-AD38-FD2C0AE9CC51}" type="presParOf" srcId="{A96CDD34-B0CC-46F0-BAE3-11C4BD10EF9A}" destId="{5CD11E0E-5B36-4FF8-8531-A06A1EB7D692}" srcOrd="3" destOrd="0" presId="urn:microsoft.com/office/officeart/2005/8/layout/vList2"/>
    <dgm:cxn modelId="{B9F5E292-4D37-4B69-BD75-F64D4471CAFE}" type="presParOf" srcId="{A96CDD34-B0CC-46F0-BAE3-11C4BD10EF9A}" destId="{88917EC6-F9DE-4DF5-BFF4-C1B8F5511D6D}" srcOrd="4" destOrd="0" presId="urn:microsoft.com/office/officeart/2005/8/layout/vList2"/>
    <dgm:cxn modelId="{A3DBA9E7-5BA8-4CA7-86FF-BB6984EA777C}" type="presParOf" srcId="{A96CDD34-B0CC-46F0-BAE3-11C4BD10EF9A}" destId="{C5E74B07-EF57-4E08-87DB-79E1DD5F4893}" srcOrd="5" destOrd="0" presId="urn:microsoft.com/office/officeart/2005/8/layout/vList2"/>
    <dgm:cxn modelId="{D44E1878-3D8C-455E-80F6-A18531D33436}" type="presParOf" srcId="{A96CDD34-B0CC-46F0-BAE3-11C4BD10EF9A}" destId="{6D8DEB5F-0F7C-4983-BDAB-F9C70034A870}" srcOrd="6" destOrd="0" presId="urn:microsoft.com/office/officeart/2005/8/layout/vList2"/>
    <dgm:cxn modelId="{673246BA-1129-467E-8F81-B11C2EEB952B}" type="presParOf" srcId="{A96CDD34-B0CC-46F0-BAE3-11C4BD10EF9A}" destId="{E93E96FC-DB3D-4016-8156-F16F174D7B9C}" srcOrd="7" destOrd="0" presId="urn:microsoft.com/office/officeart/2005/8/layout/vList2"/>
    <dgm:cxn modelId="{08E936F8-9861-4471-9B05-B43838CE392D}" type="presParOf" srcId="{A96CDD34-B0CC-46F0-BAE3-11C4BD10EF9A}" destId="{D616D701-E9CB-4C87-84FE-6425B1DD81A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640A83-DA2C-4363-B778-802BCA6F0E6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E771415-1802-4D5B-9F91-C877F59B1EA4}">
      <dgm:prSet/>
      <dgm:spPr/>
      <dgm:t>
        <a:bodyPr/>
        <a:lstStyle/>
        <a:p>
          <a:r>
            <a:rPr lang="es-ES" b="1"/>
            <a:t>EXPLICACIÓN Y EJERCICICIOS.</a:t>
          </a:r>
          <a:endParaRPr lang="en-US"/>
        </a:p>
      </dgm:t>
    </dgm:pt>
    <dgm:pt modelId="{71EF17D5-27F0-412E-8D98-359F177F77AE}" type="parTrans" cxnId="{086DB0CD-A0F0-4A76-B23B-739A5E28E196}">
      <dgm:prSet/>
      <dgm:spPr/>
      <dgm:t>
        <a:bodyPr/>
        <a:lstStyle/>
        <a:p>
          <a:endParaRPr lang="en-US"/>
        </a:p>
      </dgm:t>
    </dgm:pt>
    <dgm:pt modelId="{85797BD8-9A24-4921-87B7-3AFFFFAC8A06}" type="sibTrans" cxnId="{086DB0CD-A0F0-4A76-B23B-739A5E28E196}">
      <dgm:prSet/>
      <dgm:spPr/>
      <dgm:t>
        <a:bodyPr/>
        <a:lstStyle/>
        <a:p>
          <a:endParaRPr lang="en-US"/>
        </a:p>
      </dgm:t>
    </dgm:pt>
    <dgm:pt modelId="{F6F71652-BE80-4B4F-970C-41620DB20678}">
      <dgm:prSet/>
      <dgm:spPr/>
      <dgm:t>
        <a:bodyPr/>
        <a:lstStyle/>
        <a:p>
          <a:r>
            <a:rPr lang="es-ES" b="1"/>
            <a:t>CREACIÓN DE EQUIPOS DE TRABAJO: DIBUJOS Y PRESENTACIÓN EN POWER POINT SOBRE GEÓMETRAS DE LA GRECIA CLÁSICA.</a:t>
          </a:r>
          <a:endParaRPr lang="en-US"/>
        </a:p>
      </dgm:t>
    </dgm:pt>
    <dgm:pt modelId="{FF492CEA-5512-4D5C-8963-884E7FAA1F28}" type="parTrans" cxnId="{43A6812B-58A8-4910-AB5E-E92D31610745}">
      <dgm:prSet/>
      <dgm:spPr/>
      <dgm:t>
        <a:bodyPr/>
        <a:lstStyle/>
        <a:p>
          <a:endParaRPr lang="en-US"/>
        </a:p>
      </dgm:t>
    </dgm:pt>
    <dgm:pt modelId="{F1E02D80-A615-4FEE-AD81-5B34FF7A722B}" type="sibTrans" cxnId="{43A6812B-58A8-4910-AB5E-E92D31610745}">
      <dgm:prSet/>
      <dgm:spPr/>
      <dgm:t>
        <a:bodyPr/>
        <a:lstStyle/>
        <a:p>
          <a:endParaRPr lang="en-US"/>
        </a:p>
      </dgm:t>
    </dgm:pt>
    <dgm:pt modelId="{2D6AEC68-992E-4062-8869-9903F4F0ABF8}">
      <dgm:prSet/>
      <dgm:spPr/>
      <dgm:t>
        <a:bodyPr/>
        <a:lstStyle/>
        <a:p>
          <a:r>
            <a:rPr lang="es-ES" b="1"/>
            <a:t>KAHOOT: CÓNICAS Y GEOMETRÍA HELENÍSTICA.</a:t>
          </a:r>
          <a:endParaRPr lang="en-US"/>
        </a:p>
      </dgm:t>
    </dgm:pt>
    <dgm:pt modelId="{987B3F14-CF25-4768-BAA0-21DA4FF42A15}" type="parTrans" cxnId="{D0DAA506-CF33-4214-BE64-21538CC4E08C}">
      <dgm:prSet/>
      <dgm:spPr/>
      <dgm:t>
        <a:bodyPr/>
        <a:lstStyle/>
        <a:p>
          <a:endParaRPr lang="en-US"/>
        </a:p>
      </dgm:t>
    </dgm:pt>
    <dgm:pt modelId="{2653B613-E9CC-46DE-AB3B-AC8E6D3AADE3}" type="sibTrans" cxnId="{D0DAA506-CF33-4214-BE64-21538CC4E08C}">
      <dgm:prSet/>
      <dgm:spPr/>
      <dgm:t>
        <a:bodyPr/>
        <a:lstStyle/>
        <a:p>
          <a:endParaRPr lang="en-US"/>
        </a:p>
      </dgm:t>
    </dgm:pt>
    <dgm:pt modelId="{B0A5D43C-5157-4B1C-AFDF-A37F90D6A168}">
      <dgm:prSet/>
      <dgm:spPr/>
      <dgm:t>
        <a:bodyPr/>
        <a:lstStyle/>
        <a:p>
          <a:r>
            <a:rPr lang="es-ES" b="1"/>
            <a:t>EXÁMENES.</a:t>
          </a:r>
          <a:endParaRPr lang="en-US"/>
        </a:p>
      </dgm:t>
    </dgm:pt>
    <dgm:pt modelId="{CBEF625A-2155-4595-8318-363FB9F8EFA5}" type="parTrans" cxnId="{CE599C76-E11E-4D2C-8DD2-A5570B40444E}">
      <dgm:prSet/>
      <dgm:spPr/>
      <dgm:t>
        <a:bodyPr/>
        <a:lstStyle/>
        <a:p>
          <a:endParaRPr lang="en-US"/>
        </a:p>
      </dgm:t>
    </dgm:pt>
    <dgm:pt modelId="{38490788-A1D9-4A02-A850-B8A59DDF6785}" type="sibTrans" cxnId="{CE599C76-E11E-4D2C-8DD2-A5570B40444E}">
      <dgm:prSet/>
      <dgm:spPr/>
      <dgm:t>
        <a:bodyPr/>
        <a:lstStyle/>
        <a:p>
          <a:endParaRPr lang="en-US"/>
        </a:p>
      </dgm:t>
    </dgm:pt>
    <dgm:pt modelId="{5E9303CE-D60E-4A7C-A836-354A6DBE7904}">
      <dgm:prSet/>
      <dgm:spPr/>
      <dgm:t>
        <a:bodyPr/>
        <a:lstStyle/>
        <a:p>
          <a:r>
            <a:rPr lang="es-ES" b="1"/>
            <a:t>ACTIVIDADES DE AMPLIACIÓN Y REFUERZO.</a:t>
          </a:r>
          <a:endParaRPr lang="en-US"/>
        </a:p>
      </dgm:t>
    </dgm:pt>
    <dgm:pt modelId="{900D8F26-DBB2-4AB2-BB38-F3F1B6AF8437}" type="parTrans" cxnId="{C2D4068A-8ED7-47A3-9EB4-E2A13C1789E5}">
      <dgm:prSet/>
      <dgm:spPr/>
      <dgm:t>
        <a:bodyPr/>
        <a:lstStyle/>
        <a:p>
          <a:endParaRPr lang="en-US"/>
        </a:p>
      </dgm:t>
    </dgm:pt>
    <dgm:pt modelId="{6B5062A7-915E-4F72-8945-4E250AD9406A}" type="sibTrans" cxnId="{C2D4068A-8ED7-47A3-9EB4-E2A13C1789E5}">
      <dgm:prSet/>
      <dgm:spPr/>
      <dgm:t>
        <a:bodyPr/>
        <a:lstStyle/>
        <a:p>
          <a:endParaRPr lang="en-US"/>
        </a:p>
      </dgm:t>
    </dgm:pt>
    <dgm:pt modelId="{C4DC0079-9076-497E-A507-6AB7C8C5A0E5}" type="pres">
      <dgm:prSet presAssocID="{EF640A83-DA2C-4363-B778-802BCA6F0E64}" presName="linear" presStyleCnt="0">
        <dgm:presLayoutVars>
          <dgm:animLvl val="lvl"/>
          <dgm:resizeHandles val="exact"/>
        </dgm:presLayoutVars>
      </dgm:prSet>
      <dgm:spPr/>
    </dgm:pt>
    <dgm:pt modelId="{82329B6A-D89D-46C3-9B27-4067823D1DA1}" type="pres">
      <dgm:prSet presAssocID="{CE771415-1802-4D5B-9F91-C877F59B1EA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EA27910-76B9-4177-AA5C-648E6A38C848}" type="pres">
      <dgm:prSet presAssocID="{85797BD8-9A24-4921-87B7-3AFFFFAC8A06}" presName="spacer" presStyleCnt="0"/>
      <dgm:spPr/>
    </dgm:pt>
    <dgm:pt modelId="{A33CBDA9-1D30-4749-B33A-43643F4115CD}" type="pres">
      <dgm:prSet presAssocID="{F6F71652-BE80-4B4F-970C-41620DB2067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F2F20FD-560D-4BB0-8A1B-0E3C03041587}" type="pres">
      <dgm:prSet presAssocID="{F1E02D80-A615-4FEE-AD81-5B34FF7A722B}" presName="spacer" presStyleCnt="0"/>
      <dgm:spPr/>
    </dgm:pt>
    <dgm:pt modelId="{C34791E2-03B7-4202-8818-1CFF4E3125A9}" type="pres">
      <dgm:prSet presAssocID="{2D6AEC68-992E-4062-8869-9903F4F0ABF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79F4FDD-1BBD-4490-B510-5456E177CC5B}" type="pres">
      <dgm:prSet presAssocID="{2653B613-E9CC-46DE-AB3B-AC8E6D3AADE3}" presName="spacer" presStyleCnt="0"/>
      <dgm:spPr/>
    </dgm:pt>
    <dgm:pt modelId="{0BCB9718-19D8-4CE9-939D-2DAA6F1A9CEF}" type="pres">
      <dgm:prSet presAssocID="{B0A5D43C-5157-4B1C-AFDF-A37F90D6A16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139AAD2-73A8-4C98-B746-D7FA227F7C3D}" type="pres">
      <dgm:prSet presAssocID="{38490788-A1D9-4A02-A850-B8A59DDF6785}" presName="spacer" presStyleCnt="0"/>
      <dgm:spPr/>
    </dgm:pt>
    <dgm:pt modelId="{76C79551-9FE9-49A7-9F5A-5E69BDC9ECF0}" type="pres">
      <dgm:prSet presAssocID="{5E9303CE-D60E-4A7C-A836-354A6DBE790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0DAA506-CF33-4214-BE64-21538CC4E08C}" srcId="{EF640A83-DA2C-4363-B778-802BCA6F0E64}" destId="{2D6AEC68-992E-4062-8869-9903F4F0ABF8}" srcOrd="2" destOrd="0" parTransId="{987B3F14-CF25-4768-BAA0-21DA4FF42A15}" sibTransId="{2653B613-E9CC-46DE-AB3B-AC8E6D3AADE3}"/>
    <dgm:cxn modelId="{5EE3D608-2C48-4679-BABF-9F304C0982CB}" type="presOf" srcId="{F6F71652-BE80-4B4F-970C-41620DB20678}" destId="{A33CBDA9-1D30-4749-B33A-43643F4115CD}" srcOrd="0" destOrd="0" presId="urn:microsoft.com/office/officeart/2005/8/layout/vList2"/>
    <dgm:cxn modelId="{43A6812B-58A8-4910-AB5E-E92D31610745}" srcId="{EF640A83-DA2C-4363-B778-802BCA6F0E64}" destId="{F6F71652-BE80-4B4F-970C-41620DB20678}" srcOrd="1" destOrd="0" parTransId="{FF492CEA-5512-4D5C-8963-884E7FAA1F28}" sibTransId="{F1E02D80-A615-4FEE-AD81-5B34FF7A722B}"/>
    <dgm:cxn modelId="{40F68236-8B0F-4274-BF5B-CC2CCD8F1537}" type="presOf" srcId="{5E9303CE-D60E-4A7C-A836-354A6DBE7904}" destId="{76C79551-9FE9-49A7-9F5A-5E69BDC9ECF0}" srcOrd="0" destOrd="0" presId="urn:microsoft.com/office/officeart/2005/8/layout/vList2"/>
    <dgm:cxn modelId="{CE599C76-E11E-4D2C-8DD2-A5570B40444E}" srcId="{EF640A83-DA2C-4363-B778-802BCA6F0E64}" destId="{B0A5D43C-5157-4B1C-AFDF-A37F90D6A168}" srcOrd="3" destOrd="0" parTransId="{CBEF625A-2155-4595-8318-363FB9F8EFA5}" sibTransId="{38490788-A1D9-4A02-A850-B8A59DDF6785}"/>
    <dgm:cxn modelId="{E173EF7A-6D83-4DE1-B15A-1845B162465A}" type="presOf" srcId="{B0A5D43C-5157-4B1C-AFDF-A37F90D6A168}" destId="{0BCB9718-19D8-4CE9-939D-2DAA6F1A9CEF}" srcOrd="0" destOrd="0" presId="urn:microsoft.com/office/officeart/2005/8/layout/vList2"/>
    <dgm:cxn modelId="{D2518A80-0E59-4C8C-A94B-F3580CAB9A27}" type="presOf" srcId="{EF640A83-DA2C-4363-B778-802BCA6F0E64}" destId="{C4DC0079-9076-497E-A507-6AB7C8C5A0E5}" srcOrd="0" destOrd="0" presId="urn:microsoft.com/office/officeart/2005/8/layout/vList2"/>
    <dgm:cxn modelId="{CBBC8F83-AD33-4897-995C-9E582F256FAE}" type="presOf" srcId="{2D6AEC68-992E-4062-8869-9903F4F0ABF8}" destId="{C34791E2-03B7-4202-8818-1CFF4E3125A9}" srcOrd="0" destOrd="0" presId="urn:microsoft.com/office/officeart/2005/8/layout/vList2"/>
    <dgm:cxn modelId="{C2D4068A-8ED7-47A3-9EB4-E2A13C1789E5}" srcId="{EF640A83-DA2C-4363-B778-802BCA6F0E64}" destId="{5E9303CE-D60E-4A7C-A836-354A6DBE7904}" srcOrd="4" destOrd="0" parTransId="{900D8F26-DBB2-4AB2-BB38-F3F1B6AF8437}" sibTransId="{6B5062A7-915E-4F72-8945-4E250AD9406A}"/>
    <dgm:cxn modelId="{086DB0CD-A0F0-4A76-B23B-739A5E28E196}" srcId="{EF640A83-DA2C-4363-B778-802BCA6F0E64}" destId="{CE771415-1802-4D5B-9F91-C877F59B1EA4}" srcOrd="0" destOrd="0" parTransId="{71EF17D5-27F0-412E-8D98-359F177F77AE}" sibTransId="{85797BD8-9A24-4921-87B7-3AFFFFAC8A06}"/>
    <dgm:cxn modelId="{6322D9E0-0DF7-4A59-B4B6-D52261F4047C}" type="presOf" srcId="{CE771415-1802-4D5B-9F91-C877F59B1EA4}" destId="{82329B6A-D89D-46C3-9B27-4067823D1DA1}" srcOrd="0" destOrd="0" presId="urn:microsoft.com/office/officeart/2005/8/layout/vList2"/>
    <dgm:cxn modelId="{F7F81F2C-520A-49ED-9A79-48A8D94B6BE7}" type="presParOf" srcId="{C4DC0079-9076-497E-A507-6AB7C8C5A0E5}" destId="{82329B6A-D89D-46C3-9B27-4067823D1DA1}" srcOrd="0" destOrd="0" presId="urn:microsoft.com/office/officeart/2005/8/layout/vList2"/>
    <dgm:cxn modelId="{AC2D264E-E40A-4C31-934C-62A4C01B85DA}" type="presParOf" srcId="{C4DC0079-9076-497E-A507-6AB7C8C5A0E5}" destId="{3EA27910-76B9-4177-AA5C-648E6A38C848}" srcOrd="1" destOrd="0" presId="urn:microsoft.com/office/officeart/2005/8/layout/vList2"/>
    <dgm:cxn modelId="{B31EE608-2589-4150-B995-15B48B7E7B5F}" type="presParOf" srcId="{C4DC0079-9076-497E-A507-6AB7C8C5A0E5}" destId="{A33CBDA9-1D30-4749-B33A-43643F4115CD}" srcOrd="2" destOrd="0" presId="urn:microsoft.com/office/officeart/2005/8/layout/vList2"/>
    <dgm:cxn modelId="{FFE997D1-26DA-4148-96B2-A07A8297CAEB}" type="presParOf" srcId="{C4DC0079-9076-497E-A507-6AB7C8C5A0E5}" destId="{6F2F20FD-560D-4BB0-8A1B-0E3C03041587}" srcOrd="3" destOrd="0" presId="urn:microsoft.com/office/officeart/2005/8/layout/vList2"/>
    <dgm:cxn modelId="{1A8D32CC-7522-4200-9833-09E3FDE9613D}" type="presParOf" srcId="{C4DC0079-9076-497E-A507-6AB7C8C5A0E5}" destId="{C34791E2-03B7-4202-8818-1CFF4E3125A9}" srcOrd="4" destOrd="0" presId="urn:microsoft.com/office/officeart/2005/8/layout/vList2"/>
    <dgm:cxn modelId="{7C3429B1-C6CB-4BA7-8C25-EFFCA281C055}" type="presParOf" srcId="{C4DC0079-9076-497E-A507-6AB7C8C5A0E5}" destId="{A79F4FDD-1BBD-4490-B510-5456E177CC5B}" srcOrd="5" destOrd="0" presId="urn:microsoft.com/office/officeart/2005/8/layout/vList2"/>
    <dgm:cxn modelId="{C02CBBB1-BB03-431E-9A22-0F438661CACA}" type="presParOf" srcId="{C4DC0079-9076-497E-A507-6AB7C8C5A0E5}" destId="{0BCB9718-19D8-4CE9-939D-2DAA6F1A9CEF}" srcOrd="6" destOrd="0" presId="urn:microsoft.com/office/officeart/2005/8/layout/vList2"/>
    <dgm:cxn modelId="{0E39829A-6C52-4EF4-A280-4B8582D4C560}" type="presParOf" srcId="{C4DC0079-9076-497E-A507-6AB7C8C5A0E5}" destId="{5139AAD2-73A8-4C98-B746-D7FA227F7C3D}" srcOrd="7" destOrd="0" presId="urn:microsoft.com/office/officeart/2005/8/layout/vList2"/>
    <dgm:cxn modelId="{DB9FA00E-B366-4B4A-AF6B-C3B60C9B8953}" type="presParOf" srcId="{C4DC0079-9076-497E-A507-6AB7C8C5A0E5}" destId="{76C79551-9FE9-49A7-9F5A-5E69BDC9ECF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60158F-94AA-4745-AE5E-DA7411662E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696475D-83ED-42C7-B9E2-C555B2A9CE21}">
      <dgm:prSet/>
      <dgm:spPr/>
      <dgm:t>
        <a:bodyPr/>
        <a:lstStyle/>
        <a:p>
          <a:r>
            <a:rPr lang="es-ES" b="1"/>
            <a:t>EXPLICACIÓN Y DIBUJO: 3 clases. </a:t>
          </a:r>
          <a:endParaRPr lang="en-US"/>
        </a:p>
      </dgm:t>
    </dgm:pt>
    <dgm:pt modelId="{00C53AB0-095E-49D1-B381-81B6A1FEA4BF}" type="parTrans" cxnId="{6281AB44-5876-4E86-A777-8CB856349CDD}">
      <dgm:prSet/>
      <dgm:spPr/>
      <dgm:t>
        <a:bodyPr/>
        <a:lstStyle/>
        <a:p>
          <a:endParaRPr lang="en-US"/>
        </a:p>
      </dgm:t>
    </dgm:pt>
    <dgm:pt modelId="{E5C562EE-658D-4F60-AA22-AB2727A7026A}" type="sibTrans" cxnId="{6281AB44-5876-4E86-A777-8CB856349CDD}">
      <dgm:prSet/>
      <dgm:spPr/>
      <dgm:t>
        <a:bodyPr/>
        <a:lstStyle/>
        <a:p>
          <a:endParaRPr lang="en-US"/>
        </a:p>
      </dgm:t>
    </dgm:pt>
    <dgm:pt modelId="{E0E69E7E-7889-4183-AB34-0F9046884169}">
      <dgm:prSet/>
      <dgm:spPr/>
      <dgm:t>
        <a:bodyPr/>
        <a:lstStyle/>
        <a:p>
          <a:r>
            <a:rPr lang="es-ES" b="1"/>
            <a:t>TRABAJO EN EQUIPO: 3 clases</a:t>
          </a:r>
          <a:endParaRPr lang="en-US"/>
        </a:p>
      </dgm:t>
    </dgm:pt>
    <dgm:pt modelId="{CEE0DB22-3195-42E0-B69C-151FDA8C4D20}" type="parTrans" cxnId="{84F602D6-0EA1-4167-B412-8D471CB5F699}">
      <dgm:prSet/>
      <dgm:spPr/>
      <dgm:t>
        <a:bodyPr/>
        <a:lstStyle/>
        <a:p>
          <a:endParaRPr lang="en-US"/>
        </a:p>
      </dgm:t>
    </dgm:pt>
    <dgm:pt modelId="{7A8A85DD-F63F-4670-B556-1AD194EAD446}" type="sibTrans" cxnId="{84F602D6-0EA1-4167-B412-8D471CB5F699}">
      <dgm:prSet/>
      <dgm:spPr/>
      <dgm:t>
        <a:bodyPr/>
        <a:lstStyle/>
        <a:p>
          <a:endParaRPr lang="en-US"/>
        </a:p>
      </dgm:t>
    </dgm:pt>
    <dgm:pt modelId="{2F1AA060-C22E-47C0-A19C-F91A5F8BC8A5}">
      <dgm:prSet/>
      <dgm:spPr/>
      <dgm:t>
        <a:bodyPr/>
        <a:lstStyle/>
        <a:p>
          <a:r>
            <a:rPr lang="es-ES" b="1"/>
            <a:t>PRESENTACIONES EN POWER POINT: 2 clases</a:t>
          </a:r>
          <a:endParaRPr lang="en-US"/>
        </a:p>
      </dgm:t>
    </dgm:pt>
    <dgm:pt modelId="{4B62CFA5-0D8F-4121-92F1-7AF1804A4224}" type="parTrans" cxnId="{B356094D-9541-4BBC-B930-1FC6CD9A25C4}">
      <dgm:prSet/>
      <dgm:spPr/>
      <dgm:t>
        <a:bodyPr/>
        <a:lstStyle/>
        <a:p>
          <a:endParaRPr lang="en-US"/>
        </a:p>
      </dgm:t>
    </dgm:pt>
    <dgm:pt modelId="{35A5A99F-DA2C-4078-B437-79AD56A7A8EF}" type="sibTrans" cxnId="{B356094D-9541-4BBC-B930-1FC6CD9A25C4}">
      <dgm:prSet/>
      <dgm:spPr/>
      <dgm:t>
        <a:bodyPr/>
        <a:lstStyle/>
        <a:p>
          <a:endParaRPr lang="en-US"/>
        </a:p>
      </dgm:t>
    </dgm:pt>
    <dgm:pt modelId="{D646C9D3-F40F-409A-BA31-39D3094F25EF}">
      <dgm:prSet/>
      <dgm:spPr/>
      <dgm:t>
        <a:bodyPr/>
        <a:lstStyle/>
        <a:p>
          <a:r>
            <a:rPr lang="es-ES" b="1"/>
            <a:t>KAHOOT "CÓNICAS Y GEÓMETRÍA HELÉNICA: 1 clase</a:t>
          </a:r>
          <a:endParaRPr lang="en-US"/>
        </a:p>
      </dgm:t>
    </dgm:pt>
    <dgm:pt modelId="{6D0ACE9F-A20C-4610-9431-951E25D12139}" type="parTrans" cxnId="{8EDF4997-ED28-4D85-A61F-3DEEB41B8CED}">
      <dgm:prSet/>
      <dgm:spPr/>
      <dgm:t>
        <a:bodyPr/>
        <a:lstStyle/>
        <a:p>
          <a:endParaRPr lang="en-US"/>
        </a:p>
      </dgm:t>
    </dgm:pt>
    <dgm:pt modelId="{27B858C5-71F0-4C8E-BE48-4840481F4D68}" type="sibTrans" cxnId="{8EDF4997-ED28-4D85-A61F-3DEEB41B8CED}">
      <dgm:prSet/>
      <dgm:spPr/>
      <dgm:t>
        <a:bodyPr/>
        <a:lstStyle/>
        <a:p>
          <a:endParaRPr lang="en-US"/>
        </a:p>
      </dgm:t>
    </dgm:pt>
    <dgm:pt modelId="{8A926ECF-5CCB-46B1-AE76-408391A220F5}">
      <dgm:prSet/>
      <dgm:spPr/>
      <dgm:t>
        <a:bodyPr/>
        <a:lstStyle/>
        <a:p>
          <a:r>
            <a:rPr lang="es-ES" b="1"/>
            <a:t>EXÁMENES: 2 clases</a:t>
          </a:r>
          <a:endParaRPr lang="en-US"/>
        </a:p>
      </dgm:t>
    </dgm:pt>
    <dgm:pt modelId="{1A1B2C91-CF05-41AA-8F6D-E1FC5724A5BB}" type="parTrans" cxnId="{7ED8D0B8-7902-4119-BBDD-AF9491FB9F2D}">
      <dgm:prSet/>
      <dgm:spPr/>
      <dgm:t>
        <a:bodyPr/>
        <a:lstStyle/>
        <a:p>
          <a:endParaRPr lang="en-US"/>
        </a:p>
      </dgm:t>
    </dgm:pt>
    <dgm:pt modelId="{136ACF27-DF48-4F18-9FD9-AAB8BB068D27}" type="sibTrans" cxnId="{7ED8D0B8-7902-4119-BBDD-AF9491FB9F2D}">
      <dgm:prSet/>
      <dgm:spPr/>
      <dgm:t>
        <a:bodyPr/>
        <a:lstStyle/>
        <a:p>
          <a:endParaRPr lang="en-US"/>
        </a:p>
      </dgm:t>
    </dgm:pt>
    <dgm:pt modelId="{41387BA3-1F5D-4378-8C75-2DB173DB8C35}" type="pres">
      <dgm:prSet presAssocID="{7360158F-94AA-4745-AE5E-DA7411662E3C}" presName="linear" presStyleCnt="0">
        <dgm:presLayoutVars>
          <dgm:animLvl val="lvl"/>
          <dgm:resizeHandles val="exact"/>
        </dgm:presLayoutVars>
      </dgm:prSet>
      <dgm:spPr/>
    </dgm:pt>
    <dgm:pt modelId="{53745789-72C1-4B64-8BC2-E901885DCC60}" type="pres">
      <dgm:prSet presAssocID="{B696475D-83ED-42C7-B9E2-C555B2A9CE2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778D5E8-5DD3-46F0-BBD9-B7E20CB46E54}" type="pres">
      <dgm:prSet presAssocID="{E5C562EE-658D-4F60-AA22-AB2727A7026A}" presName="spacer" presStyleCnt="0"/>
      <dgm:spPr/>
    </dgm:pt>
    <dgm:pt modelId="{966FD110-32BA-4FAE-93C2-9E2B4BC4A21C}" type="pres">
      <dgm:prSet presAssocID="{E0E69E7E-7889-4183-AB34-0F904688416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069DDC1-F14E-4C2A-BBE1-6021718C0688}" type="pres">
      <dgm:prSet presAssocID="{7A8A85DD-F63F-4670-B556-1AD194EAD446}" presName="spacer" presStyleCnt="0"/>
      <dgm:spPr/>
    </dgm:pt>
    <dgm:pt modelId="{C58CDB26-E8D4-47BA-B910-D2E48167B652}" type="pres">
      <dgm:prSet presAssocID="{2F1AA060-C22E-47C0-A19C-F91A5F8BC8A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ED2BE2F-8CDA-4370-88E0-68502148459D}" type="pres">
      <dgm:prSet presAssocID="{35A5A99F-DA2C-4078-B437-79AD56A7A8EF}" presName="spacer" presStyleCnt="0"/>
      <dgm:spPr/>
    </dgm:pt>
    <dgm:pt modelId="{DF74218A-7D17-4EE6-8204-96D3CA4F475E}" type="pres">
      <dgm:prSet presAssocID="{D646C9D3-F40F-409A-BA31-39D3094F25E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CA58F12-5B0B-4E4C-8110-D7BE60C22148}" type="pres">
      <dgm:prSet presAssocID="{27B858C5-71F0-4C8E-BE48-4840481F4D68}" presName="spacer" presStyleCnt="0"/>
      <dgm:spPr/>
    </dgm:pt>
    <dgm:pt modelId="{2A831A73-8D54-45B6-9F26-62E646C320CF}" type="pres">
      <dgm:prSet presAssocID="{8A926ECF-5CCB-46B1-AE76-408391A220F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5814D06-8E69-42D8-97FE-0A68D0BC6F3B}" type="presOf" srcId="{8A926ECF-5CCB-46B1-AE76-408391A220F5}" destId="{2A831A73-8D54-45B6-9F26-62E646C320CF}" srcOrd="0" destOrd="0" presId="urn:microsoft.com/office/officeart/2005/8/layout/vList2"/>
    <dgm:cxn modelId="{6281AB44-5876-4E86-A777-8CB856349CDD}" srcId="{7360158F-94AA-4745-AE5E-DA7411662E3C}" destId="{B696475D-83ED-42C7-B9E2-C555B2A9CE21}" srcOrd="0" destOrd="0" parTransId="{00C53AB0-095E-49D1-B381-81B6A1FEA4BF}" sibTransId="{E5C562EE-658D-4F60-AA22-AB2727A7026A}"/>
    <dgm:cxn modelId="{B356094D-9541-4BBC-B930-1FC6CD9A25C4}" srcId="{7360158F-94AA-4745-AE5E-DA7411662E3C}" destId="{2F1AA060-C22E-47C0-A19C-F91A5F8BC8A5}" srcOrd="2" destOrd="0" parTransId="{4B62CFA5-0D8F-4121-92F1-7AF1804A4224}" sibTransId="{35A5A99F-DA2C-4078-B437-79AD56A7A8EF}"/>
    <dgm:cxn modelId="{17BB598A-E134-4543-A34A-174B7613B6CD}" type="presOf" srcId="{E0E69E7E-7889-4183-AB34-0F9046884169}" destId="{966FD110-32BA-4FAE-93C2-9E2B4BC4A21C}" srcOrd="0" destOrd="0" presId="urn:microsoft.com/office/officeart/2005/8/layout/vList2"/>
    <dgm:cxn modelId="{8EDF4997-ED28-4D85-A61F-3DEEB41B8CED}" srcId="{7360158F-94AA-4745-AE5E-DA7411662E3C}" destId="{D646C9D3-F40F-409A-BA31-39D3094F25EF}" srcOrd="3" destOrd="0" parTransId="{6D0ACE9F-A20C-4610-9431-951E25D12139}" sibTransId="{27B858C5-71F0-4C8E-BE48-4840481F4D68}"/>
    <dgm:cxn modelId="{5B35EBB6-4676-4D0E-BE67-B1B3842FE134}" type="presOf" srcId="{2F1AA060-C22E-47C0-A19C-F91A5F8BC8A5}" destId="{C58CDB26-E8D4-47BA-B910-D2E48167B652}" srcOrd="0" destOrd="0" presId="urn:microsoft.com/office/officeart/2005/8/layout/vList2"/>
    <dgm:cxn modelId="{7ED8D0B8-7902-4119-BBDD-AF9491FB9F2D}" srcId="{7360158F-94AA-4745-AE5E-DA7411662E3C}" destId="{8A926ECF-5CCB-46B1-AE76-408391A220F5}" srcOrd="4" destOrd="0" parTransId="{1A1B2C91-CF05-41AA-8F6D-E1FC5724A5BB}" sibTransId="{136ACF27-DF48-4F18-9FD9-AAB8BB068D27}"/>
    <dgm:cxn modelId="{5B932BC1-245E-4F35-922F-FC9A63ABBE07}" type="presOf" srcId="{7360158F-94AA-4745-AE5E-DA7411662E3C}" destId="{41387BA3-1F5D-4378-8C75-2DB173DB8C35}" srcOrd="0" destOrd="0" presId="urn:microsoft.com/office/officeart/2005/8/layout/vList2"/>
    <dgm:cxn modelId="{00CF2EC9-7EF1-43EB-ACF1-FE0138AF5BA3}" type="presOf" srcId="{B696475D-83ED-42C7-B9E2-C555B2A9CE21}" destId="{53745789-72C1-4B64-8BC2-E901885DCC60}" srcOrd="0" destOrd="0" presId="urn:microsoft.com/office/officeart/2005/8/layout/vList2"/>
    <dgm:cxn modelId="{84F602D6-0EA1-4167-B412-8D471CB5F699}" srcId="{7360158F-94AA-4745-AE5E-DA7411662E3C}" destId="{E0E69E7E-7889-4183-AB34-0F9046884169}" srcOrd="1" destOrd="0" parTransId="{CEE0DB22-3195-42E0-B69C-151FDA8C4D20}" sibTransId="{7A8A85DD-F63F-4670-B556-1AD194EAD446}"/>
    <dgm:cxn modelId="{1292C4FD-C530-49D1-B372-84944575C7C0}" type="presOf" srcId="{D646C9D3-F40F-409A-BA31-39D3094F25EF}" destId="{DF74218A-7D17-4EE6-8204-96D3CA4F475E}" srcOrd="0" destOrd="0" presId="urn:microsoft.com/office/officeart/2005/8/layout/vList2"/>
    <dgm:cxn modelId="{A4F3C243-E6BE-41AB-9521-EC0AF4B6CF27}" type="presParOf" srcId="{41387BA3-1F5D-4378-8C75-2DB173DB8C35}" destId="{53745789-72C1-4B64-8BC2-E901885DCC60}" srcOrd="0" destOrd="0" presId="urn:microsoft.com/office/officeart/2005/8/layout/vList2"/>
    <dgm:cxn modelId="{23E65623-E0AB-4784-AC4D-89F31303DD84}" type="presParOf" srcId="{41387BA3-1F5D-4378-8C75-2DB173DB8C35}" destId="{4778D5E8-5DD3-46F0-BBD9-B7E20CB46E54}" srcOrd="1" destOrd="0" presId="urn:microsoft.com/office/officeart/2005/8/layout/vList2"/>
    <dgm:cxn modelId="{224FDF1B-F516-497A-9140-69527BF1D2C7}" type="presParOf" srcId="{41387BA3-1F5D-4378-8C75-2DB173DB8C35}" destId="{966FD110-32BA-4FAE-93C2-9E2B4BC4A21C}" srcOrd="2" destOrd="0" presId="urn:microsoft.com/office/officeart/2005/8/layout/vList2"/>
    <dgm:cxn modelId="{B8B416EA-EA1B-42BD-BF30-D32EC4E556E8}" type="presParOf" srcId="{41387BA3-1F5D-4378-8C75-2DB173DB8C35}" destId="{9069DDC1-F14E-4C2A-BBE1-6021718C0688}" srcOrd="3" destOrd="0" presId="urn:microsoft.com/office/officeart/2005/8/layout/vList2"/>
    <dgm:cxn modelId="{D87A18D6-5C9E-4014-B2BA-60224ABC82FA}" type="presParOf" srcId="{41387BA3-1F5D-4378-8C75-2DB173DB8C35}" destId="{C58CDB26-E8D4-47BA-B910-D2E48167B652}" srcOrd="4" destOrd="0" presId="urn:microsoft.com/office/officeart/2005/8/layout/vList2"/>
    <dgm:cxn modelId="{E9F706F5-4457-4774-9F03-A62AD94BF76A}" type="presParOf" srcId="{41387BA3-1F5D-4378-8C75-2DB173DB8C35}" destId="{FED2BE2F-8CDA-4370-88E0-68502148459D}" srcOrd="5" destOrd="0" presId="urn:microsoft.com/office/officeart/2005/8/layout/vList2"/>
    <dgm:cxn modelId="{8737E831-FD6A-45AF-B798-2F7DE348390F}" type="presParOf" srcId="{41387BA3-1F5D-4378-8C75-2DB173DB8C35}" destId="{DF74218A-7D17-4EE6-8204-96D3CA4F475E}" srcOrd="6" destOrd="0" presId="urn:microsoft.com/office/officeart/2005/8/layout/vList2"/>
    <dgm:cxn modelId="{4DD493C0-2869-452E-8F84-9D6537571204}" type="presParOf" srcId="{41387BA3-1F5D-4378-8C75-2DB173DB8C35}" destId="{BCA58F12-5B0B-4E4C-8110-D7BE60C22148}" srcOrd="7" destOrd="0" presId="urn:microsoft.com/office/officeart/2005/8/layout/vList2"/>
    <dgm:cxn modelId="{5696D954-F551-4E08-86E9-93960951380F}" type="presParOf" srcId="{41387BA3-1F5D-4378-8C75-2DB173DB8C35}" destId="{2A831A73-8D54-45B6-9F26-62E646C320C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5AB19-3DA2-4ECF-90EE-EE2DE7E4FD08}">
      <dsp:nvSpPr>
        <dsp:cNvPr id="0" name=""/>
        <dsp:cNvSpPr/>
      </dsp:nvSpPr>
      <dsp:spPr>
        <a:xfrm>
          <a:off x="0" y="170942"/>
          <a:ext cx="690093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/>
            <a:t>Las curvas cónicas son resultantes de las diferentes intersecciones entre un cono y un plano. </a:t>
          </a:r>
          <a:endParaRPr lang="en-US" sz="2800" kern="1200"/>
        </a:p>
      </dsp:txBody>
      <dsp:txXfrm>
        <a:off x="75163" y="246105"/>
        <a:ext cx="6750604" cy="1389393"/>
      </dsp:txXfrm>
    </dsp:sp>
    <dsp:sp modelId="{E30A9F85-296E-45F3-B8E2-2936551A30D7}">
      <dsp:nvSpPr>
        <dsp:cNvPr id="0" name=""/>
        <dsp:cNvSpPr/>
      </dsp:nvSpPr>
      <dsp:spPr>
        <a:xfrm>
          <a:off x="0" y="1791302"/>
          <a:ext cx="690093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/>
            <a:t>Si el plano no pasa por el vértice, se obtienen las cónicas propiamente dichas: elipse, parábola, hipérbola y circunferencia. </a:t>
          </a:r>
          <a:endParaRPr lang="en-US" sz="2800" kern="1200"/>
        </a:p>
      </dsp:txBody>
      <dsp:txXfrm>
        <a:off x="75163" y="1866465"/>
        <a:ext cx="6750604" cy="1389393"/>
      </dsp:txXfrm>
    </dsp:sp>
    <dsp:sp modelId="{92BCB3DB-41CD-448C-9D63-05B0637BFEB2}">
      <dsp:nvSpPr>
        <dsp:cNvPr id="0" name=""/>
        <dsp:cNvSpPr/>
      </dsp:nvSpPr>
      <dsp:spPr>
        <a:xfrm>
          <a:off x="0" y="3411662"/>
          <a:ext cx="690093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/>
            <a:t>Con esta situación de aprendizaje entenderemos cómo se obtienen y el modo de dibujarlas.</a:t>
          </a:r>
          <a:endParaRPr lang="en-US" sz="2800" kern="1200"/>
        </a:p>
      </dsp:txBody>
      <dsp:txXfrm>
        <a:off x="75163" y="3486825"/>
        <a:ext cx="6750604" cy="1389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8C2F7-0378-48D7-97FE-11C7ABB2C13D}">
      <dsp:nvSpPr>
        <dsp:cNvPr id="0" name=""/>
        <dsp:cNvSpPr/>
      </dsp:nvSpPr>
      <dsp:spPr>
        <a:xfrm>
          <a:off x="0" y="126167"/>
          <a:ext cx="7373155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DESCUBRIR, ENTENDER Y PRACTICAR EL TRAZADO DE LAS SECCIONES CÓNICAS (</a:t>
          </a:r>
          <a:r>
            <a:rPr lang="es-ES" sz="1700" b="1" kern="1200" dirty="0">
              <a:latin typeface="Calibri Light" panose="020F0302020204030204"/>
            </a:rPr>
            <a:t>Competencias</a:t>
          </a:r>
          <a:r>
            <a:rPr lang="es-ES" sz="1700" b="1" kern="1200" dirty="0"/>
            <a:t> específicas 1 y 2, y bloque "Fundamentos Geométricos" de los saberes básicos).</a:t>
          </a:r>
          <a:endParaRPr lang="en-US" sz="1700" b="1" kern="1200" dirty="0"/>
        </a:p>
      </dsp:txBody>
      <dsp:txXfrm>
        <a:off x="45635" y="171802"/>
        <a:ext cx="7281885" cy="843560"/>
      </dsp:txXfrm>
    </dsp:sp>
    <dsp:sp modelId="{9D818FB3-1191-47D4-9EC9-E6E82C316188}">
      <dsp:nvSpPr>
        <dsp:cNvPr id="0" name=""/>
        <dsp:cNvSpPr/>
      </dsp:nvSpPr>
      <dsp:spPr>
        <a:xfrm>
          <a:off x="0" y="1109957"/>
          <a:ext cx="7373155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>
              <a:latin typeface="Calibri Light" panose="020F0302020204030204"/>
            </a:rPr>
            <a:t>APLICACIONES EN ARTE E INGENIERÍA. SOSTENIBILIDAD.</a:t>
          </a:r>
        </a:p>
      </dsp:txBody>
      <dsp:txXfrm>
        <a:off x="45635" y="1155592"/>
        <a:ext cx="7281885" cy="843560"/>
      </dsp:txXfrm>
    </dsp:sp>
    <dsp:sp modelId="{88917EC6-F9DE-4DF5-BFF4-C1B8F5511D6D}">
      <dsp:nvSpPr>
        <dsp:cNvPr id="0" name=""/>
        <dsp:cNvSpPr/>
      </dsp:nvSpPr>
      <dsp:spPr>
        <a:xfrm>
          <a:off x="0" y="2093747"/>
          <a:ext cx="7373155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TRABAJO EN EQUIPO.</a:t>
          </a:r>
          <a:endParaRPr lang="en-US" sz="1700" b="1" kern="1200" dirty="0"/>
        </a:p>
      </dsp:txBody>
      <dsp:txXfrm>
        <a:off x="45635" y="2139382"/>
        <a:ext cx="7281885" cy="843560"/>
      </dsp:txXfrm>
    </dsp:sp>
    <dsp:sp modelId="{6D8DEB5F-0F7C-4983-BDAB-F9C70034A870}">
      <dsp:nvSpPr>
        <dsp:cNvPr id="0" name=""/>
        <dsp:cNvSpPr/>
      </dsp:nvSpPr>
      <dsp:spPr>
        <a:xfrm>
          <a:off x="0" y="3077537"/>
          <a:ext cx="7373155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EMPLEO DE RECURSOS DIGITALES Y GAMIFICACIÓN</a:t>
          </a:r>
          <a:endParaRPr lang="en-US" sz="1700" b="1" kern="1200" dirty="0"/>
        </a:p>
      </dsp:txBody>
      <dsp:txXfrm>
        <a:off x="45635" y="3123172"/>
        <a:ext cx="7281885" cy="843560"/>
      </dsp:txXfrm>
    </dsp:sp>
    <dsp:sp modelId="{D616D701-E9CB-4C87-84FE-6425B1DD81AB}">
      <dsp:nvSpPr>
        <dsp:cNvPr id="0" name=""/>
        <dsp:cNvSpPr/>
      </dsp:nvSpPr>
      <dsp:spPr>
        <a:xfrm>
          <a:off x="0" y="4061327"/>
          <a:ext cx="7373155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1" kern="1200" dirty="0"/>
            <a:t>ATENCIÓN A LA DIVERSIDAD</a:t>
          </a:r>
          <a:endParaRPr lang="en-US" sz="1700" b="1" kern="1200" dirty="0"/>
        </a:p>
      </dsp:txBody>
      <dsp:txXfrm>
        <a:off x="45635" y="4106962"/>
        <a:ext cx="7281885" cy="843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29B6A-D89D-46C3-9B27-4067823D1DA1}">
      <dsp:nvSpPr>
        <dsp:cNvPr id="0" name=""/>
        <dsp:cNvSpPr/>
      </dsp:nvSpPr>
      <dsp:spPr>
        <a:xfrm>
          <a:off x="0" y="564777"/>
          <a:ext cx="690093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/>
            <a:t>EXPLICACIÓN Y EJERCICICIOS.</a:t>
          </a:r>
          <a:endParaRPr lang="en-US" sz="1900" kern="1200"/>
        </a:p>
      </dsp:txBody>
      <dsp:txXfrm>
        <a:off x="36845" y="601622"/>
        <a:ext cx="6827240" cy="681087"/>
      </dsp:txXfrm>
    </dsp:sp>
    <dsp:sp modelId="{A33CBDA9-1D30-4749-B33A-43643F4115CD}">
      <dsp:nvSpPr>
        <dsp:cNvPr id="0" name=""/>
        <dsp:cNvSpPr/>
      </dsp:nvSpPr>
      <dsp:spPr>
        <a:xfrm>
          <a:off x="0" y="1374275"/>
          <a:ext cx="690093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/>
            <a:t>CREACIÓN DE EQUIPOS DE TRABAJO: DIBUJOS Y PRESENTACIÓN EN POWER POINT SOBRE GEÓMETRAS DE LA GRECIA CLÁSICA.</a:t>
          </a:r>
          <a:endParaRPr lang="en-US" sz="1900" kern="1200"/>
        </a:p>
      </dsp:txBody>
      <dsp:txXfrm>
        <a:off x="36845" y="1411120"/>
        <a:ext cx="6827240" cy="681087"/>
      </dsp:txXfrm>
    </dsp:sp>
    <dsp:sp modelId="{C34791E2-03B7-4202-8818-1CFF4E3125A9}">
      <dsp:nvSpPr>
        <dsp:cNvPr id="0" name=""/>
        <dsp:cNvSpPr/>
      </dsp:nvSpPr>
      <dsp:spPr>
        <a:xfrm>
          <a:off x="0" y="2183773"/>
          <a:ext cx="690093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/>
            <a:t>KAHOOT: CÓNICAS Y GEOMETRÍA HELENÍSTICA.</a:t>
          </a:r>
          <a:endParaRPr lang="en-US" sz="1900" kern="1200"/>
        </a:p>
      </dsp:txBody>
      <dsp:txXfrm>
        <a:off x="36845" y="2220618"/>
        <a:ext cx="6827240" cy="681087"/>
      </dsp:txXfrm>
    </dsp:sp>
    <dsp:sp modelId="{0BCB9718-19D8-4CE9-939D-2DAA6F1A9CEF}">
      <dsp:nvSpPr>
        <dsp:cNvPr id="0" name=""/>
        <dsp:cNvSpPr/>
      </dsp:nvSpPr>
      <dsp:spPr>
        <a:xfrm>
          <a:off x="0" y="2993270"/>
          <a:ext cx="690093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/>
            <a:t>EXÁMENES.</a:t>
          </a:r>
          <a:endParaRPr lang="en-US" sz="1900" kern="1200"/>
        </a:p>
      </dsp:txBody>
      <dsp:txXfrm>
        <a:off x="36845" y="3030115"/>
        <a:ext cx="6827240" cy="681087"/>
      </dsp:txXfrm>
    </dsp:sp>
    <dsp:sp modelId="{76C79551-9FE9-49A7-9F5A-5E69BDC9ECF0}">
      <dsp:nvSpPr>
        <dsp:cNvPr id="0" name=""/>
        <dsp:cNvSpPr/>
      </dsp:nvSpPr>
      <dsp:spPr>
        <a:xfrm>
          <a:off x="0" y="3802768"/>
          <a:ext cx="6900930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b="1" kern="1200"/>
            <a:t>ACTIVIDADES DE AMPLIACIÓN Y REFUERZO.</a:t>
          </a:r>
          <a:endParaRPr lang="en-US" sz="1900" kern="1200"/>
        </a:p>
      </dsp:txBody>
      <dsp:txXfrm>
        <a:off x="36845" y="3839613"/>
        <a:ext cx="6827240" cy="681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745789-72C1-4B64-8BC2-E901885DCC60}">
      <dsp:nvSpPr>
        <dsp:cNvPr id="0" name=""/>
        <dsp:cNvSpPr/>
      </dsp:nvSpPr>
      <dsp:spPr>
        <a:xfrm>
          <a:off x="0" y="983822"/>
          <a:ext cx="690093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EXPLICACIÓN Y DIBUJO: 3 clases. </a:t>
          </a:r>
          <a:endParaRPr lang="en-US" sz="2400" kern="1200"/>
        </a:p>
      </dsp:txBody>
      <dsp:txXfrm>
        <a:off x="28100" y="1011922"/>
        <a:ext cx="6844730" cy="519439"/>
      </dsp:txXfrm>
    </dsp:sp>
    <dsp:sp modelId="{966FD110-32BA-4FAE-93C2-9E2B4BC4A21C}">
      <dsp:nvSpPr>
        <dsp:cNvPr id="0" name=""/>
        <dsp:cNvSpPr/>
      </dsp:nvSpPr>
      <dsp:spPr>
        <a:xfrm>
          <a:off x="0" y="1628582"/>
          <a:ext cx="690093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TRABAJO EN EQUIPO: 3 clases</a:t>
          </a:r>
          <a:endParaRPr lang="en-US" sz="2400" kern="1200"/>
        </a:p>
      </dsp:txBody>
      <dsp:txXfrm>
        <a:off x="28100" y="1656682"/>
        <a:ext cx="6844730" cy="519439"/>
      </dsp:txXfrm>
    </dsp:sp>
    <dsp:sp modelId="{C58CDB26-E8D4-47BA-B910-D2E48167B652}">
      <dsp:nvSpPr>
        <dsp:cNvPr id="0" name=""/>
        <dsp:cNvSpPr/>
      </dsp:nvSpPr>
      <dsp:spPr>
        <a:xfrm>
          <a:off x="0" y="2273342"/>
          <a:ext cx="690093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PRESENTACIONES EN POWER POINT: 2 clases</a:t>
          </a:r>
          <a:endParaRPr lang="en-US" sz="2400" kern="1200"/>
        </a:p>
      </dsp:txBody>
      <dsp:txXfrm>
        <a:off x="28100" y="2301442"/>
        <a:ext cx="6844730" cy="519439"/>
      </dsp:txXfrm>
    </dsp:sp>
    <dsp:sp modelId="{DF74218A-7D17-4EE6-8204-96D3CA4F475E}">
      <dsp:nvSpPr>
        <dsp:cNvPr id="0" name=""/>
        <dsp:cNvSpPr/>
      </dsp:nvSpPr>
      <dsp:spPr>
        <a:xfrm>
          <a:off x="0" y="2918102"/>
          <a:ext cx="690093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KAHOOT "CÓNICAS Y GEÓMETRÍA HELÉNICA: 1 clase</a:t>
          </a:r>
          <a:endParaRPr lang="en-US" sz="2400" kern="1200"/>
        </a:p>
      </dsp:txBody>
      <dsp:txXfrm>
        <a:off x="28100" y="2946202"/>
        <a:ext cx="6844730" cy="519439"/>
      </dsp:txXfrm>
    </dsp:sp>
    <dsp:sp modelId="{2A831A73-8D54-45B6-9F26-62E646C320CF}">
      <dsp:nvSpPr>
        <dsp:cNvPr id="0" name=""/>
        <dsp:cNvSpPr/>
      </dsp:nvSpPr>
      <dsp:spPr>
        <a:xfrm>
          <a:off x="0" y="3562862"/>
          <a:ext cx="690093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/>
            <a:t>EXÁMENES: 2 clases</a:t>
          </a:r>
          <a:endParaRPr lang="en-US" sz="2400" kern="1200"/>
        </a:p>
      </dsp:txBody>
      <dsp:txXfrm>
        <a:off x="28100" y="3590962"/>
        <a:ext cx="6844730" cy="519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11/06/2023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96164" y="495004"/>
            <a:ext cx="8017098" cy="185098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z="6600" dirty="0">
                <a:latin typeface="Arial Nova"/>
                <a:ea typeface="Calibri Light"/>
                <a:cs typeface="Calibri Light"/>
              </a:rPr>
              <a:t>CURVAS CÓNICAS</a:t>
            </a:r>
            <a:br>
              <a:rPr lang="es-ES" sz="6600" dirty="0">
                <a:latin typeface="Arial Nova"/>
                <a:ea typeface="Calibri Light"/>
                <a:cs typeface="Calibri Light"/>
              </a:rPr>
            </a:br>
            <a:r>
              <a:rPr lang="es-ES" sz="4000" dirty="0">
                <a:latin typeface="Arial Nova"/>
                <a:ea typeface="Calibri Light"/>
                <a:cs typeface="Calibri Light"/>
              </a:rPr>
              <a:t>Geometría en la Grecia clásica.</a:t>
            </a:r>
            <a:endParaRPr lang="es-ES" sz="4000" dirty="0">
              <a:latin typeface="Arial Nova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4535" y="5611087"/>
            <a:ext cx="4529071" cy="464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1600" dirty="0">
                <a:ea typeface="+mn-lt"/>
                <a:cs typeface="+mn-lt"/>
              </a:rPr>
              <a:t>Apolonio de </a:t>
            </a:r>
            <a:r>
              <a:rPr lang="es-ES" sz="1600" dirty="0" err="1">
                <a:ea typeface="+mn-lt"/>
                <a:cs typeface="+mn-lt"/>
              </a:rPr>
              <a:t>Perge</a:t>
            </a:r>
            <a:r>
              <a:rPr lang="es-ES" sz="1600" dirty="0">
                <a:ea typeface="+mn-lt"/>
                <a:cs typeface="+mn-lt"/>
              </a:rPr>
              <a:t>. (2023, April 17).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sz="1600" dirty="0">
              <a:latin typeface="Calibri"/>
              <a:ea typeface="Calibri"/>
              <a:cs typeface="Calibri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9E3CD870-5ADD-BAF1-8D6C-8194B2A5C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33" y="936942"/>
            <a:ext cx="4100846" cy="4240233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D133FBC8-1D3C-3212-AE25-1AE2C4745AFE}"/>
              </a:ext>
            </a:extLst>
          </p:cNvPr>
          <p:cNvSpPr txBox="1">
            <a:spLocks/>
          </p:cNvSpPr>
          <p:nvPr/>
        </p:nvSpPr>
        <p:spPr>
          <a:xfrm>
            <a:off x="6645358" y="4507796"/>
            <a:ext cx="5237409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3200" dirty="0">
                <a:latin typeface="Arial Nova"/>
                <a:ea typeface="Calibri"/>
                <a:cs typeface="Calibri"/>
              </a:rPr>
              <a:t>2º bachillerato</a:t>
            </a:r>
            <a:endParaRPr lang="es-ES"/>
          </a:p>
          <a:p>
            <a:pPr algn="r"/>
            <a:r>
              <a:rPr lang="es-ES" sz="3200" dirty="0">
                <a:latin typeface="Arial Nova"/>
                <a:ea typeface="Calibri"/>
                <a:cs typeface="Calibri"/>
              </a:rPr>
              <a:t>Dibujo Técnico II</a:t>
            </a:r>
          </a:p>
          <a:p>
            <a:pPr algn="r"/>
            <a:r>
              <a:rPr lang="es-ES" sz="3200" dirty="0">
                <a:latin typeface="Arial Nova"/>
                <a:ea typeface="Calibri"/>
                <a:cs typeface="Calibri"/>
              </a:rPr>
              <a:t>profesor: Beltrán Valentín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32906" y="54976"/>
            <a:ext cx="7169239" cy="119630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z="6600" u="sng" dirty="0">
                <a:latin typeface="Arial Nova"/>
                <a:ea typeface="Calibri Light"/>
                <a:cs typeface="Calibri Light"/>
              </a:rPr>
              <a:t>INTRODUCCIÓN</a:t>
            </a:r>
          </a:p>
        </p:txBody>
      </p:sp>
      <p:pic>
        <p:nvPicPr>
          <p:cNvPr id="8" name="Imagen 8" descr="Forma&#10;&#10;Descripción generada automáticamente">
            <a:extLst>
              <a:ext uri="{FF2B5EF4-FFF2-40B4-BE49-F238E27FC236}">
                <a16:creationId xmlns:a16="http://schemas.microsoft.com/office/drawing/2014/main" id="{C5DE4D48-CB0E-6F94-9097-A305E0B73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0653" y="329485"/>
            <a:ext cx="4868214" cy="4846748"/>
          </a:xfrm>
          <a:prstGeom prst="rect">
            <a:avLst/>
          </a:prstGeom>
        </p:spPr>
      </p:pic>
      <p:sp>
        <p:nvSpPr>
          <p:cNvPr id="10" name="Subtítulo 2">
            <a:extLst>
              <a:ext uri="{FF2B5EF4-FFF2-40B4-BE49-F238E27FC236}">
                <a16:creationId xmlns:a16="http://schemas.microsoft.com/office/drawing/2014/main" id="{56401718-B1DD-D1A5-A9F0-C99537BE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01803" y="5643284"/>
            <a:ext cx="4529071" cy="464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1600" dirty="0">
                <a:ea typeface="+mn-lt"/>
                <a:cs typeface="+mn-lt"/>
              </a:rPr>
              <a:t>Sección cónica. (2023, May 23).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dirty="0">
              <a:ea typeface="+mn-lt"/>
              <a:cs typeface="+mn-lt"/>
            </a:endParaRPr>
          </a:p>
        </p:txBody>
      </p:sp>
      <p:graphicFrame>
        <p:nvGraphicFramePr>
          <p:cNvPr id="12" name="Subtítulo 2">
            <a:extLst>
              <a:ext uri="{FF2B5EF4-FFF2-40B4-BE49-F238E27FC236}">
                <a16:creationId xmlns:a16="http://schemas.microsoft.com/office/drawing/2014/main" id="{9EFF50C5-AB90-6383-61C6-D6371AE29612}"/>
              </a:ext>
            </a:extLst>
          </p:cNvPr>
          <p:cNvGraphicFramePr/>
          <p:nvPr/>
        </p:nvGraphicFramePr>
        <p:xfrm>
          <a:off x="130795" y="1331007"/>
          <a:ext cx="6900930" cy="51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7505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2315" y="54976"/>
            <a:ext cx="7169239" cy="119630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6600" u="sng" dirty="0">
                <a:latin typeface="Arial Nova"/>
                <a:ea typeface="Calibri Light"/>
                <a:cs typeface="Calibri Light"/>
              </a:rPr>
              <a:t>OBJETIVOS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56401718-B1DD-D1A5-A9F0-C99537BE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6197" y="5986721"/>
            <a:ext cx="4529071" cy="464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1600" dirty="0">
                <a:ea typeface="+mn-lt"/>
                <a:cs typeface="+mn-lt"/>
              </a:rPr>
              <a:t>Sección cónica. (2023, May 23).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dirty="0">
              <a:ea typeface="+mn-lt"/>
              <a:cs typeface="+mn-lt"/>
            </a:endParaRPr>
          </a:p>
        </p:txBody>
      </p:sp>
      <p:pic>
        <p:nvPicPr>
          <p:cNvPr id="3" name="Imagen 3" descr="Diagrama&#10;&#10;Descripción generada automáticamente">
            <a:extLst>
              <a:ext uri="{FF2B5EF4-FFF2-40B4-BE49-F238E27FC236}">
                <a16:creationId xmlns:a16="http://schemas.microsoft.com/office/drawing/2014/main" id="{FC263CBE-3252-0170-684B-35EDEED37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260" y="812442"/>
            <a:ext cx="4471115" cy="4975537"/>
          </a:xfrm>
          <a:prstGeom prst="rect">
            <a:avLst/>
          </a:prstGeom>
        </p:spPr>
      </p:pic>
      <p:graphicFrame>
        <p:nvGraphicFramePr>
          <p:cNvPr id="12" name="Subtítulo 2">
            <a:extLst>
              <a:ext uri="{FF2B5EF4-FFF2-40B4-BE49-F238E27FC236}">
                <a16:creationId xmlns:a16="http://schemas.microsoft.com/office/drawing/2014/main" id="{BC5FE61D-EEC4-AC66-2559-6335DF5E6B98}"/>
              </a:ext>
            </a:extLst>
          </p:cNvPr>
          <p:cNvGraphicFramePr/>
          <p:nvPr/>
        </p:nvGraphicFramePr>
        <p:xfrm>
          <a:off x="130795" y="1331007"/>
          <a:ext cx="7373155" cy="51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788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2315" y="54976"/>
            <a:ext cx="7169239" cy="119630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6600" u="sng" dirty="0">
                <a:latin typeface="Arial Nova"/>
                <a:ea typeface="Calibri Light"/>
                <a:cs typeface="Calibri Light"/>
              </a:rPr>
              <a:t>ORGANIZACIÓN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56401718-B1DD-D1A5-A9F0-C99537BE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4479" y="6222833"/>
            <a:ext cx="4529071" cy="464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1600" dirty="0">
                <a:ea typeface="+mn-lt"/>
                <a:cs typeface="+mn-lt"/>
              </a:rPr>
              <a:t>Sección cónica. (2023, May 23).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dirty="0">
              <a:ea typeface="+mn-lt"/>
              <a:cs typeface="+mn-lt"/>
            </a:endParaRPr>
          </a:p>
        </p:txBody>
      </p:sp>
      <p:pic>
        <p:nvPicPr>
          <p:cNvPr id="4" name="Imagen 4" descr="Forma, Círculo&#10;&#10;Descripción generada automáticamente">
            <a:extLst>
              <a:ext uri="{FF2B5EF4-FFF2-40B4-BE49-F238E27FC236}">
                <a16:creationId xmlns:a16="http://schemas.microsoft.com/office/drawing/2014/main" id="{5123EC8A-9025-EEEA-D7A5-C91673377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766" y="1870623"/>
            <a:ext cx="4524778" cy="3964613"/>
          </a:xfrm>
          <a:prstGeom prst="rect">
            <a:avLst/>
          </a:prstGeom>
        </p:spPr>
      </p:pic>
      <p:graphicFrame>
        <p:nvGraphicFramePr>
          <p:cNvPr id="12" name="Subtítulo 2">
            <a:extLst>
              <a:ext uri="{FF2B5EF4-FFF2-40B4-BE49-F238E27FC236}">
                <a16:creationId xmlns:a16="http://schemas.microsoft.com/office/drawing/2014/main" id="{F647A801-12BE-D98E-6F23-8D0A7E537CA9}"/>
              </a:ext>
            </a:extLst>
          </p:cNvPr>
          <p:cNvGraphicFramePr/>
          <p:nvPr/>
        </p:nvGraphicFramePr>
        <p:xfrm>
          <a:off x="130795" y="1331007"/>
          <a:ext cx="6900930" cy="51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8425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2315" y="54976"/>
            <a:ext cx="7169239" cy="119630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6600" u="sng" dirty="0">
                <a:latin typeface="Arial Nova"/>
                <a:ea typeface="Calibri Light"/>
                <a:cs typeface="Calibri Light"/>
              </a:rPr>
              <a:t>TEMPORIZACIÓN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56401718-B1DD-D1A5-A9F0-C99537BE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0817" y="5986721"/>
            <a:ext cx="4529071" cy="464467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r"/>
            <a:endParaRPr lang="es-ES" sz="1600" dirty="0">
              <a:ea typeface="+mn-lt"/>
              <a:cs typeface="+mn-lt"/>
            </a:endParaRPr>
          </a:p>
          <a:p>
            <a:pPr algn="r"/>
            <a:r>
              <a:rPr lang="es-ES" sz="1600" dirty="0">
                <a:ea typeface="+mn-lt"/>
                <a:cs typeface="+mn-lt"/>
              </a:rPr>
              <a:t>Iglesia de San Carlo </a:t>
            </a:r>
            <a:r>
              <a:rPr lang="es-ES" sz="1600" dirty="0" err="1">
                <a:ea typeface="+mn-lt"/>
                <a:cs typeface="+mn-lt"/>
              </a:rPr>
              <a:t>alle</a:t>
            </a:r>
            <a:r>
              <a:rPr lang="es-ES" sz="1600" dirty="0">
                <a:ea typeface="+mn-lt"/>
                <a:cs typeface="+mn-lt"/>
              </a:rPr>
              <a:t> Quattro Fontane. Roma. Borromini (2023, March 9).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dirty="0">
              <a:ea typeface="+mn-lt"/>
              <a:cs typeface="+mn-lt"/>
            </a:endParaRPr>
          </a:p>
        </p:txBody>
      </p:sp>
      <p:graphicFrame>
        <p:nvGraphicFramePr>
          <p:cNvPr id="12" name="Subtítulo 2">
            <a:extLst>
              <a:ext uri="{FF2B5EF4-FFF2-40B4-BE49-F238E27FC236}">
                <a16:creationId xmlns:a16="http://schemas.microsoft.com/office/drawing/2014/main" id="{BB0635B1-B838-C143-E038-EA1FF693E6C3}"/>
              </a:ext>
            </a:extLst>
          </p:cNvPr>
          <p:cNvGraphicFramePr/>
          <p:nvPr/>
        </p:nvGraphicFramePr>
        <p:xfrm>
          <a:off x="130795" y="1331007"/>
          <a:ext cx="6900930" cy="51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Imagen 19" descr="Diagrama&#10;&#10;Descripción generada automáticamente">
            <a:extLst>
              <a:ext uri="{FF2B5EF4-FFF2-40B4-BE49-F238E27FC236}">
                <a16:creationId xmlns:a16="http://schemas.microsoft.com/office/drawing/2014/main" id="{6E997CFD-ADAE-3051-E621-7934C33126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3105" y="2169616"/>
            <a:ext cx="4836017" cy="362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06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2315" y="54976"/>
            <a:ext cx="7169239" cy="119630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6600" u="sng" dirty="0">
                <a:latin typeface="Arial Nova"/>
                <a:ea typeface="Calibri Light"/>
                <a:cs typeface="Calibri Light"/>
              </a:rPr>
              <a:t>EVALUACIÓN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D133FBC8-1D3C-3212-AE25-1AE2C4745AFE}"/>
              </a:ext>
            </a:extLst>
          </p:cNvPr>
          <p:cNvSpPr txBox="1">
            <a:spLocks/>
          </p:cNvSpPr>
          <p:nvPr/>
        </p:nvSpPr>
        <p:spPr>
          <a:xfrm>
            <a:off x="130795" y="1331007"/>
            <a:ext cx="6900930" cy="51223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Char char="•"/>
            </a:pPr>
            <a:r>
              <a:rPr lang="es-ES" sz="3200" b="1" dirty="0">
                <a:latin typeface="Arial Nova"/>
                <a:ea typeface="+mn-lt"/>
                <a:cs typeface="Arial"/>
              </a:rPr>
              <a:t>Ejercicios de clase (en equipos) y en casa (deberes) individuales. (30%)</a:t>
            </a:r>
            <a:endParaRPr lang="es-ES" sz="3200">
              <a:latin typeface="Arial Nova"/>
            </a:endParaRPr>
          </a:p>
          <a:p>
            <a:pPr marL="457200" indent="-457200" algn="l">
              <a:buChar char="•"/>
            </a:pPr>
            <a:r>
              <a:rPr lang="es-ES" sz="3200" b="1" dirty="0">
                <a:latin typeface="Arial Nova"/>
                <a:ea typeface="+mn-lt"/>
                <a:cs typeface="Arial"/>
              </a:rPr>
              <a:t>Presentaciones de los equipos de alumnos de los dibujos y </a:t>
            </a:r>
            <a:r>
              <a:rPr lang="es-ES" sz="3200" b="1" dirty="0">
                <a:latin typeface="Arial Nova"/>
                <a:ea typeface="Calibri"/>
                <a:cs typeface="Arial"/>
              </a:rPr>
              <a:t>de la vida de un geómetra griego, con proyección en la pantalla. (10%)</a:t>
            </a:r>
            <a:endParaRPr lang="es-ES" sz="3200">
              <a:latin typeface="Arial Nova"/>
            </a:endParaRPr>
          </a:p>
          <a:p>
            <a:pPr marL="457200" indent="-457200" algn="l">
              <a:buChar char="•"/>
            </a:pPr>
            <a:r>
              <a:rPr lang="es-ES" sz="3200" b="1" dirty="0">
                <a:latin typeface="Arial Nova"/>
                <a:ea typeface="Calibri"/>
                <a:cs typeface="Arial"/>
              </a:rPr>
              <a:t>Gamificación con Kahoot (10%)</a:t>
            </a:r>
            <a:endParaRPr lang="es-ES" sz="3200">
              <a:latin typeface="Arial Nova"/>
            </a:endParaRPr>
          </a:p>
          <a:p>
            <a:pPr marL="457200" indent="-457200" algn="l">
              <a:buChar char="•"/>
            </a:pPr>
            <a:r>
              <a:rPr lang="es-ES" sz="3200" b="1" dirty="0">
                <a:latin typeface="Arial Nova"/>
                <a:ea typeface="Calibri"/>
                <a:cs typeface="Arial"/>
              </a:rPr>
              <a:t>Exámenes (50%)</a:t>
            </a:r>
            <a:endParaRPr lang="es-ES" sz="3200" dirty="0">
              <a:latin typeface="Arial Nova"/>
            </a:endParaRP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56401718-B1DD-D1A5-A9F0-C99537BE6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01803" y="6222833"/>
            <a:ext cx="4529071" cy="4644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1600" dirty="0">
                <a:ea typeface="+mn-lt"/>
                <a:cs typeface="+mn-lt"/>
              </a:rPr>
              <a:t>Cocina solar. (2023, April 21). In </a:t>
            </a:r>
            <a:r>
              <a:rPr lang="es-ES" sz="1600" i="1" dirty="0">
                <a:ea typeface="+mn-lt"/>
                <a:cs typeface="+mn-lt"/>
              </a:rPr>
              <a:t>Wikipedia</a:t>
            </a:r>
            <a:r>
              <a:rPr lang="es-ES" sz="1600" dirty="0">
                <a:ea typeface="+mn-lt"/>
                <a:cs typeface="+mn-lt"/>
              </a:rPr>
              <a:t>.</a:t>
            </a:r>
            <a:endParaRPr lang="es-ES" dirty="0">
              <a:ea typeface="+mn-lt"/>
              <a:cs typeface="+mn-lt"/>
            </a:endParaRPr>
          </a:p>
        </p:txBody>
      </p:sp>
      <p:pic>
        <p:nvPicPr>
          <p:cNvPr id="4" name="Imagen 4" descr="Logotipo, Esquemático&#10;&#10;Descripción generada automáticamente">
            <a:extLst>
              <a:ext uri="{FF2B5EF4-FFF2-40B4-BE49-F238E27FC236}">
                <a16:creationId xmlns:a16="http://schemas.microsoft.com/office/drawing/2014/main" id="{AA2AAE39-F42C-333E-5B52-377442483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247" y="1500409"/>
            <a:ext cx="4610635" cy="44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774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Panorámica</PresentationFormat>
  <Paragraphs>38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Nova</vt:lpstr>
      <vt:lpstr>Calibri</vt:lpstr>
      <vt:lpstr>Calibri Light</vt:lpstr>
      <vt:lpstr>Tema de Office</vt:lpstr>
      <vt:lpstr>CURVAS CÓNICAS Geometría en la Grecia clásica.</vt:lpstr>
      <vt:lpstr>INTRODUCCIÓN</vt:lpstr>
      <vt:lpstr>OBJETIVOS</vt:lpstr>
      <vt:lpstr>ORGANIZACIÓN</vt:lpstr>
      <vt:lpstr>TEMPORIZACIÓN</vt:lpstr>
      <vt:lpstr>EVALUACIÓN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VALENTIN-BEL</dc:creator>
  <cp:lastModifiedBy>BELTRÁN VALENTÍN-GAMAZO DE LA FUENTE</cp:lastModifiedBy>
  <cp:revision>358</cp:revision>
  <dcterms:created xsi:type="dcterms:W3CDTF">2023-06-04T09:33:09Z</dcterms:created>
  <dcterms:modified xsi:type="dcterms:W3CDTF">2023-06-11T06:39:01Z</dcterms:modified>
</cp:coreProperties>
</file>