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30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8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85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7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90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110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63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14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158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13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0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16134-520E-471C-B431-77B41A79CB9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97217-2FEC-4187-8F84-476237FC0D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219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altLang="es-ES_tradnl" b="1" dirty="0" smtClean="0">
                <a:solidFill>
                  <a:schemeClr val="tx2">
                    <a:lumMod val="50000"/>
                  </a:schemeClr>
                </a:solidFill>
                <a:latin typeface="BinnerD" pitchFamily="34" charset="0"/>
              </a:rPr>
              <a:t>PORCENTAJES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1º ESO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03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_tradnl" altLang="es-ES_tradnl" dirty="0" smtClean="0">
                <a:solidFill>
                  <a:schemeClr val="tx2">
                    <a:lumMod val="50000"/>
                  </a:schemeClr>
                </a:solidFill>
              </a:rPr>
              <a:t>PORCENTAJES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 smtClean="0"/>
              <a:t>La proporción se expresa como un cociente, una fracción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a                           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--- =  r  , siendo  r  la razón de proporcionalidad o simplemente razón.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 </a:t>
            </a:r>
            <a:r>
              <a:rPr lang="es-ES_tradnl" altLang="es-ES_tradnl" dirty="0" smtClean="0"/>
              <a:t>A   </a:t>
            </a:r>
          </a:p>
          <a:p>
            <a:pPr>
              <a:lnSpc>
                <a:spcPct val="80000"/>
              </a:lnSpc>
            </a:pPr>
            <a:endParaRPr lang="es-ES_tradnl" altLang="es-ES_tradnl" b="1" dirty="0" smtClean="0"/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accent2">
                    <a:lumMod val="50000"/>
                  </a:schemeClr>
                </a:solidFill>
              </a:rPr>
              <a:t>PORCENTAJE o  TANTO POR CIENTO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Un porcentaje es una proporción cuyo denominador es 100.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Su símbolo es %.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accent4">
                    <a:lumMod val="50000"/>
                  </a:schemeClr>
                </a:solidFill>
              </a:rPr>
              <a:t>EJEMPLO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En Matemáticas han aprobado 20 de cada 25 alumnos.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2</a:t>
            </a:r>
            <a:r>
              <a:rPr lang="es-ES_tradnl" altLang="es-ES_tradnl" dirty="0" smtClean="0"/>
              <a:t>0       </a:t>
            </a:r>
            <a:r>
              <a:rPr lang="es-ES_tradnl" altLang="es-ES_tradnl" dirty="0"/>
              <a:t>8</a:t>
            </a:r>
            <a:r>
              <a:rPr lang="es-ES_tradnl" altLang="es-ES_tradnl" dirty="0" smtClean="0"/>
              <a:t>0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--- = ------  = 80 % , que es el porcentaje de aprobados.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25      100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993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_tradnl" smtClean="0">
                <a:solidFill>
                  <a:schemeClr val="tx2">
                    <a:lumMod val="50000"/>
                  </a:schemeClr>
                </a:solidFill>
              </a:rPr>
              <a:t>DISMINUCIONES PORCENTUALES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rgbClr val="7030A0"/>
                </a:solidFill>
              </a:rPr>
              <a:t>EJEMPLO 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El precio de una consola marca 400 €. Nos hacen un 30 % de descuento. ¿Cuánto pagamos por el ordenador?.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Descuento: 100 % – 30 % = 70 %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                  70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7</a:t>
            </a:r>
            <a:r>
              <a:rPr lang="es-ES_tradnl" altLang="es-ES_tradnl" dirty="0" smtClean="0"/>
              <a:t>0% de 400 = ----- · 400 = 280 € hay que pagar.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                 100     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De otra forma: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Pagamos el 70% de lo que marca.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Precio final = 400 · 70% = 400 · 0,7 = 280 €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841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DISMINUCIONES PORCENTUALES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sz="3800" b="1" u="sng" dirty="0" smtClean="0">
                <a:solidFill>
                  <a:srgbClr val="7030A0"/>
                </a:solidFill>
              </a:rPr>
              <a:t>EJEMPLO </a:t>
            </a:r>
          </a:p>
          <a:p>
            <a:pPr>
              <a:lnSpc>
                <a:spcPct val="80000"/>
              </a:lnSpc>
            </a:pPr>
            <a:endParaRPr lang="es-ES_tradnl" altLang="es-ES_tradnl" sz="3800" dirty="0" smtClean="0"/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Hemos pagado 300 € por una consola. Nos han hecho un 30 % de descuento. ¿Cuánto costaba sin el descuento?.</a:t>
            </a:r>
          </a:p>
          <a:p>
            <a:pPr>
              <a:lnSpc>
                <a:spcPct val="80000"/>
              </a:lnSpc>
            </a:pPr>
            <a:endParaRPr lang="es-ES_tradnl" altLang="es-ES_tradnl" sz="3800" dirty="0" smtClean="0"/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Descuento: 100 % – 30 % = 70 %</a:t>
            </a:r>
          </a:p>
          <a:p>
            <a:pPr>
              <a:lnSpc>
                <a:spcPct val="80000"/>
              </a:lnSpc>
            </a:pPr>
            <a:endParaRPr lang="es-ES_tradnl" altLang="es-ES_tradnl" sz="3800" dirty="0" smtClean="0"/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                                              70</a:t>
            </a:r>
          </a:p>
          <a:p>
            <a:pPr>
              <a:lnSpc>
                <a:spcPct val="80000"/>
              </a:lnSpc>
            </a:pPr>
            <a:r>
              <a:rPr lang="es-ES_tradnl" altLang="es-ES_tradnl" sz="3800" dirty="0"/>
              <a:t>7</a:t>
            </a:r>
            <a:r>
              <a:rPr lang="es-ES_tradnl" altLang="es-ES_tradnl" sz="3800" dirty="0" smtClean="0"/>
              <a:t>0% del precio original = -----  · precio original = 300 € hay que pagar.</a:t>
            </a:r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                                             100     </a:t>
            </a:r>
          </a:p>
          <a:p>
            <a:pPr>
              <a:lnSpc>
                <a:spcPct val="80000"/>
              </a:lnSpc>
            </a:pPr>
            <a:endParaRPr lang="es-ES_tradnl" altLang="es-ES_tradnl" sz="3800" dirty="0" smtClean="0"/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0,7 · precio original = 300</a:t>
            </a:r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                                 300            3000</a:t>
            </a:r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Precio original  = ---------- =   ------------ = 428,57 €  marcaba</a:t>
            </a:r>
          </a:p>
          <a:p>
            <a:pPr>
              <a:lnSpc>
                <a:spcPct val="80000"/>
              </a:lnSpc>
            </a:pPr>
            <a:r>
              <a:rPr lang="es-ES_tradnl" altLang="es-ES_tradnl" sz="3800" dirty="0" smtClean="0"/>
              <a:t>                                  0,7               7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892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AUMENTOS PORCENTUALES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>
                <a:solidFill>
                  <a:srgbClr val="7030A0"/>
                </a:solidFill>
              </a:rPr>
              <a:t>EJEMPLO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El precio de  una  consola  marcaba 300 </a:t>
            </a:r>
            <a:r>
              <a:rPr lang="es-ES_tradnl" altLang="es-ES_tradnl" dirty="0"/>
              <a:t>€. Sabemos que nos han  aplicado un  </a:t>
            </a:r>
            <a:r>
              <a:rPr lang="es-ES_tradnl" altLang="es-ES_tradnl" dirty="0" smtClean="0"/>
              <a:t>21% </a:t>
            </a:r>
            <a:r>
              <a:rPr lang="es-ES_tradnl" altLang="es-ES_tradnl" dirty="0"/>
              <a:t>de IVA. Al pedir la factura. ¿Cuál </a:t>
            </a:r>
            <a:r>
              <a:rPr lang="es-ES_tradnl" altLang="es-ES_tradnl" dirty="0" smtClean="0"/>
              <a:t>es </a:t>
            </a:r>
            <a:r>
              <a:rPr lang="es-ES_tradnl" altLang="es-ES_tradnl" dirty="0"/>
              <a:t>su </a:t>
            </a:r>
            <a:r>
              <a:rPr lang="es-ES_tradnl" altLang="es-ES_tradnl" dirty="0" smtClean="0"/>
              <a:t>precio final?.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Aumento:   100 % + </a:t>
            </a:r>
            <a:r>
              <a:rPr lang="es-ES_tradnl" altLang="es-ES_tradnl" dirty="0" smtClean="0"/>
              <a:t>21 </a:t>
            </a:r>
            <a:r>
              <a:rPr lang="es-ES_tradnl" altLang="es-ES_tradnl" dirty="0"/>
              <a:t>% = </a:t>
            </a:r>
            <a:r>
              <a:rPr lang="es-ES_tradnl" altLang="es-ES_tradnl" dirty="0" smtClean="0"/>
              <a:t>121 </a:t>
            </a:r>
            <a:r>
              <a:rPr lang="es-ES_tradnl" altLang="es-ES_tradnl" dirty="0"/>
              <a:t>%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              </a:t>
            </a:r>
            <a:r>
              <a:rPr lang="es-ES_tradnl" altLang="es-ES_tradnl" dirty="0" smtClean="0"/>
              <a:t>    121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121 </a:t>
            </a:r>
            <a:r>
              <a:rPr lang="es-ES_tradnl" altLang="es-ES_tradnl" dirty="0"/>
              <a:t>% </a:t>
            </a:r>
            <a:r>
              <a:rPr lang="es-ES_tradnl" altLang="es-ES_tradnl" dirty="0" smtClean="0"/>
              <a:t>de 300 </a:t>
            </a:r>
            <a:r>
              <a:rPr lang="es-ES_tradnl" altLang="es-ES_tradnl" dirty="0"/>
              <a:t>= </a:t>
            </a:r>
            <a:r>
              <a:rPr lang="es-ES_tradnl" altLang="es-ES_tradnl" dirty="0" smtClean="0"/>
              <a:t>-------- · 300 = 363 €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             </a:t>
            </a:r>
            <a:r>
              <a:rPr lang="es-ES_tradnl" altLang="es-ES_tradnl" dirty="0" smtClean="0"/>
              <a:t>    100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1,21 · 300 </a:t>
            </a:r>
            <a:r>
              <a:rPr lang="es-ES_tradnl" altLang="es-ES_tradnl" dirty="0"/>
              <a:t>= </a:t>
            </a:r>
            <a:r>
              <a:rPr lang="es-ES_tradnl" altLang="es-ES_tradnl" dirty="0" smtClean="0"/>
              <a:t>363 €  es su precio final.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768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AUMENTOS PORCENTUALES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Hemos pagado por </a:t>
            </a:r>
            <a:r>
              <a:rPr lang="es-ES_tradnl" altLang="es-ES_tradnl" dirty="0" smtClean="0"/>
              <a:t>una consola 300 </a:t>
            </a:r>
            <a:r>
              <a:rPr lang="es-ES_tradnl" altLang="es-ES_tradnl" dirty="0"/>
              <a:t>€. Sabemos que nos han  aplicado un </a:t>
            </a:r>
            <a:r>
              <a:rPr lang="es-ES_tradnl" altLang="es-ES_tradnl" dirty="0" smtClean="0"/>
              <a:t>21% </a:t>
            </a:r>
            <a:r>
              <a:rPr lang="es-ES_tradnl" altLang="es-ES_tradnl" dirty="0"/>
              <a:t>de IVA. </a:t>
            </a:r>
            <a:r>
              <a:rPr lang="es-ES_tradnl" altLang="es-ES_tradnl" dirty="0" smtClean="0"/>
              <a:t>¿Qué precio marcaba sin el IVA?.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Aumento:   100 % + </a:t>
            </a:r>
            <a:r>
              <a:rPr lang="es-ES_tradnl" altLang="es-ES_tradnl" dirty="0" smtClean="0"/>
              <a:t>21 </a:t>
            </a:r>
            <a:r>
              <a:rPr lang="es-ES_tradnl" altLang="es-ES_tradnl" dirty="0"/>
              <a:t>% = </a:t>
            </a:r>
            <a:r>
              <a:rPr lang="es-ES_tradnl" altLang="es-ES_tradnl" dirty="0" smtClean="0"/>
              <a:t>121 </a:t>
            </a:r>
            <a:r>
              <a:rPr lang="es-ES_tradnl" altLang="es-ES_tradnl" dirty="0"/>
              <a:t>%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              </a:t>
            </a:r>
            <a:r>
              <a:rPr lang="es-ES_tradnl" altLang="es-ES_tradnl" dirty="0" smtClean="0"/>
              <a:t>                          121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121 </a:t>
            </a:r>
            <a:r>
              <a:rPr lang="es-ES_tradnl" altLang="es-ES_tradnl" dirty="0"/>
              <a:t>% </a:t>
            </a:r>
            <a:r>
              <a:rPr lang="es-ES_tradnl" altLang="es-ES_tradnl" dirty="0" smtClean="0"/>
              <a:t>del precio marcado </a:t>
            </a:r>
            <a:r>
              <a:rPr lang="es-ES_tradnl" altLang="es-ES_tradnl" dirty="0"/>
              <a:t>= </a:t>
            </a:r>
            <a:r>
              <a:rPr lang="es-ES_tradnl" altLang="es-ES_tradnl" dirty="0" smtClean="0"/>
              <a:t>------- ·</a:t>
            </a:r>
            <a:r>
              <a:rPr lang="es-ES_tradnl" altLang="es-ES_tradnl" dirty="0"/>
              <a:t>p</a:t>
            </a:r>
            <a:r>
              <a:rPr lang="es-ES_tradnl" altLang="es-ES_tradnl" dirty="0" smtClean="0"/>
              <a:t>recio marcado  </a:t>
            </a:r>
            <a:r>
              <a:rPr lang="es-ES_tradnl" altLang="es-ES_tradnl" dirty="0"/>
              <a:t>=   3</a:t>
            </a:r>
            <a:r>
              <a:rPr lang="es-ES_tradnl" altLang="es-ES_tradnl" dirty="0" smtClean="0"/>
              <a:t>00 </a:t>
            </a:r>
            <a:r>
              <a:rPr lang="es-ES_tradnl" altLang="es-ES_tradnl" dirty="0"/>
              <a:t>€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              </a:t>
            </a:r>
            <a:r>
              <a:rPr lang="es-ES_tradnl" altLang="es-ES_tradnl" dirty="0" smtClean="0"/>
              <a:t>                          100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1,21 ·</a:t>
            </a:r>
            <a:r>
              <a:rPr lang="es-ES_tradnl" altLang="es-ES_tradnl" dirty="0"/>
              <a:t> </a:t>
            </a:r>
            <a:r>
              <a:rPr lang="es-ES_tradnl" altLang="es-ES_tradnl" dirty="0" smtClean="0"/>
              <a:t>precio marcado = 300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</a:t>
            </a:r>
            <a:r>
              <a:rPr lang="es-ES_tradnl" altLang="es-ES_tradnl" dirty="0" smtClean="0"/>
              <a:t> 300          30000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PVP = --------- = -------------- </a:t>
            </a:r>
            <a:r>
              <a:rPr lang="es-ES_tradnl" altLang="es-ES_tradnl"/>
              <a:t>=  </a:t>
            </a:r>
            <a:r>
              <a:rPr lang="es-ES_tradnl" altLang="es-ES_tradnl" smtClean="0"/>
              <a:t>247,93 </a:t>
            </a:r>
            <a:r>
              <a:rPr lang="es-ES_tradnl" altLang="es-ES_tradnl" dirty="0"/>
              <a:t>€  marcaba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              </a:t>
            </a:r>
            <a:r>
              <a:rPr lang="es-ES_tradnl" altLang="es-ES_tradnl" dirty="0" smtClean="0"/>
              <a:t>1,21           121</a:t>
            </a:r>
            <a:endParaRPr lang="es-ES_tradnl" alt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75240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391</Words>
  <Application>Microsoft Office PowerPoint</Application>
  <PresentationFormat>Presentación en pantalla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PORCENTAJES</vt:lpstr>
      <vt:lpstr>PORCENTAJES</vt:lpstr>
      <vt:lpstr>DISMINUCIONES PORCENTUALES</vt:lpstr>
      <vt:lpstr>DISMINUCIONES PORCENTUALES</vt:lpstr>
      <vt:lpstr>AUMENTOS PORCENTUALES</vt:lpstr>
      <vt:lpstr>AUMENTOS PORCENTUALES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PORCENTAJES</dc:title>
  <dc:creator>Rosalia</dc:creator>
  <cp:lastModifiedBy>Rosalia</cp:lastModifiedBy>
  <cp:revision>6</cp:revision>
  <dcterms:created xsi:type="dcterms:W3CDTF">2020-03-24T15:39:46Z</dcterms:created>
  <dcterms:modified xsi:type="dcterms:W3CDTF">2020-03-24T16:22:28Z</dcterms:modified>
</cp:coreProperties>
</file>