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56" r:id="rId3"/>
    <p:sldId id="257" r:id="rId4"/>
    <p:sldId id="260" r:id="rId5"/>
    <p:sldId id="259" r:id="rId6"/>
    <p:sldId id="258" r:id="rId7"/>
    <p:sldId id="264" r:id="rId8"/>
    <p:sldId id="263" r:id="rId9"/>
    <p:sldId id="262" r:id="rId10"/>
    <p:sldId id="261" r:id="rId11"/>
    <p:sldId id="265" r:id="rId12"/>
    <p:sldId id="267" r:id="rId13"/>
    <p:sldId id="268" r:id="rId14"/>
    <p:sldId id="266" r:id="rId15"/>
    <p:sldId id="273" r:id="rId16"/>
    <p:sldId id="269" r:id="rId17"/>
    <p:sldId id="271" r:id="rId18"/>
    <p:sldId id="272" r:id="rId19"/>
    <p:sldId id="277" r:id="rId20"/>
    <p:sldId id="274" r:id="rId21"/>
    <p:sldId id="275" r:id="rId22"/>
    <p:sldId id="276" r:id="rId23"/>
    <p:sldId id="279" r:id="rId24"/>
    <p:sldId id="280" r:id="rId25"/>
    <p:sldId id="282" r:id="rId26"/>
    <p:sldId id="283" r:id="rId27"/>
    <p:sldId id="292" r:id="rId28"/>
    <p:sldId id="287" r:id="rId29"/>
    <p:sldId id="305" r:id="rId30"/>
    <p:sldId id="291" r:id="rId31"/>
    <p:sldId id="289" r:id="rId32"/>
    <p:sldId id="295" r:id="rId33"/>
    <p:sldId id="294" r:id="rId34"/>
    <p:sldId id="304" r:id="rId35"/>
    <p:sldId id="286" r:id="rId36"/>
    <p:sldId id="285" r:id="rId37"/>
    <p:sldId id="293" r:id="rId38"/>
    <p:sldId id="288" r:id="rId39"/>
    <p:sldId id="297" r:id="rId40"/>
    <p:sldId id="298" r:id="rId41"/>
    <p:sldId id="296" r:id="rId42"/>
    <p:sldId id="290" r:id="rId43"/>
    <p:sldId id="300" r:id="rId44"/>
    <p:sldId id="301" r:id="rId45"/>
    <p:sldId id="306" r:id="rId46"/>
    <p:sldId id="307" r:id="rId47"/>
    <p:sldId id="308" r:id="rId48"/>
    <p:sldId id="309" r:id="rId49"/>
    <p:sldId id="311" r:id="rId50"/>
    <p:sldId id="312" r:id="rId51"/>
    <p:sldId id="314" r:id="rId52"/>
    <p:sldId id="318" r:id="rId53"/>
    <p:sldId id="315" r:id="rId54"/>
    <p:sldId id="316" r:id="rId55"/>
    <p:sldId id="319" r:id="rId5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100" d="100"/>
          <a:sy n="100" d="100"/>
        </p:scale>
        <p:origin x="-96" y="-4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EB98CEFA-04CE-4F65-999E-6B727340814A}" type="datetimeFigureOut">
              <a:rPr lang="es-ES"/>
              <a:pPr>
                <a:defRPr/>
              </a:pPr>
              <a:t>10/10/2013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28B5934-BA41-483D-9EA4-18FA3EF8CE40}"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1AD0601-E49B-4412-9955-8D0293709431}" type="datetimeFigureOut">
              <a:rPr lang="es-ES"/>
              <a:pPr>
                <a:defRPr/>
              </a:pPr>
              <a:t>10/10/2013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5CDB1FD-9D25-48CA-8B58-496E588E3E00}"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1A84303-B7A3-4D71-A4A3-9665ACC987DD}" type="datetimeFigureOut">
              <a:rPr lang="es-ES"/>
              <a:pPr>
                <a:defRPr/>
              </a:pPr>
              <a:t>10/10/2013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9C0880D-7FEF-4B33-9CF9-AC51A31F7DF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B3B7791-4363-4DB1-B7B9-A8EC68F9DA42}" type="datetimeFigureOut">
              <a:rPr lang="es-ES"/>
              <a:pPr>
                <a:defRPr/>
              </a:pPr>
              <a:t>10/10/2013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224E893-F7D0-44FF-B31B-C455AD8018C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089AB35-6EEA-4FA6-98D7-61B487F14711}" type="datetimeFigureOut">
              <a:rPr lang="es-ES"/>
              <a:pPr>
                <a:defRPr/>
              </a:pPr>
              <a:t>10/10/2013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AEBE94D-A507-4DD7-B3FC-9208C0EE472A}"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5F3C58AF-F837-4F92-B92A-0DE675B31340}" type="datetimeFigureOut">
              <a:rPr lang="es-ES"/>
              <a:pPr>
                <a:defRPr/>
              </a:pPr>
              <a:t>10/10/2013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CAF837C-ED60-4B31-94D7-7389364C158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CBC8DB22-8E28-4190-9A04-59FBD846321D}" type="datetimeFigureOut">
              <a:rPr lang="es-ES"/>
              <a:pPr>
                <a:defRPr/>
              </a:pPr>
              <a:t>10/10/2013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71D1D77-E835-43E8-AEB7-6B11CD494120}"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7B75A6C-9421-4120-9DB4-1C67D7E45330}" type="datetimeFigureOut">
              <a:rPr lang="es-ES"/>
              <a:pPr>
                <a:defRPr/>
              </a:pPr>
              <a:t>10/10/2013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55E35AFC-3E75-4F98-8545-A0521DEAC6E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721AF80-F341-4182-983F-1BE4BABB84FF}" type="datetimeFigureOut">
              <a:rPr lang="es-ES"/>
              <a:pPr>
                <a:defRPr/>
              </a:pPr>
              <a:t>10/10/2013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50437A1F-F7AF-4D22-B8B6-2A3CCF9CFE44}"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9FD3915-BAC9-41BE-A393-3F2F100D23FE}" type="datetimeFigureOut">
              <a:rPr lang="es-ES"/>
              <a:pPr>
                <a:defRPr/>
              </a:pPr>
              <a:t>10/10/2013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775C444-BCD0-49A9-85E9-7ABB01556367}"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0357ADC-185C-435B-A794-0E8B859C8A42}" type="datetimeFigureOut">
              <a:rPr lang="es-ES"/>
              <a:pPr>
                <a:defRPr/>
              </a:pPr>
              <a:t>10/10/2013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AA2E244-620D-4B8C-9355-E60A3897FC2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646848D-2ACE-466C-B9A4-5F69E2C9E56E}" type="datetimeFigureOut">
              <a:rPr lang="es-ES"/>
              <a:pPr>
                <a:defRPr/>
              </a:pPr>
              <a:t>10/10/2013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6E14FD-052A-4EFC-9CEE-2F7CC79BCCDB}" type="slidenum">
              <a:rPr lang="es-ES"/>
              <a:pPr>
                <a:defRPr/>
              </a:pPr>
              <a:t>‹Nº›</a:t>
            </a:fld>
            <a:endParaRPr lang="es-ES"/>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endParaRPr lang="es-ES" smtClean="0"/>
          </a:p>
        </p:txBody>
      </p:sp>
      <p:sp>
        <p:nvSpPr>
          <p:cNvPr id="68611" name="Rectangle 3"/>
          <p:cNvSpPr>
            <a:spLocks noGrp="1"/>
          </p:cNvSpPr>
          <p:nvPr>
            <p:ph type="body" idx="1"/>
          </p:nvPr>
        </p:nvSpPr>
        <p:spPr/>
        <p:txBody>
          <a:bodyPr/>
          <a:lstStyle/>
          <a:p>
            <a:endParaRPr lang="es-E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p:txBody>
          <a:bodyPr/>
          <a:lstStyle/>
          <a:p>
            <a:pPr eaLnBrk="1" hangingPunct="1"/>
            <a:r>
              <a:rPr lang="es-ES" smtClean="0"/>
              <a:t>TIMBRE I</a:t>
            </a:r>
          </a:p>
        </p:txBody>
      </p:sp>
      <p:sp>
        <p:nvSpPr>
          <p:cNvPr id="21506" name="2 Marcador de contenido"/>
          <p:cNvSpPr>
            <a:spLocks noGrp="1"/>
          </p:cNvSpPr>
          <p:nvPr>
            <p:ph idx="1"/>
          </p:nvPr>
        </p:nvSpPr>
        <p:spPr/>
        <p:txBody>
          <a:bodyPr/>
          <a:lstStyle/>
          <a:p>
            <a:pPr eaLnBrk="1" hangingPunct="1"/>
            <a:r>
              <a:rPr lang="es-ES" smtClean="0"/>
              <a:t>Es el matiz característico de un sonido, que puede ser agudo o grave según la altura de la nota que corresponde a su resonador predominante, es decir , gracias al timbre podemos reconocer a una persona por su voz ya que resulta característica de cada persona.</a:t>
            </a:r>
          </a:p>
          <a:p>
            <a:pPr eaLnBrk="1" hangingPunct="1"/>
            <a:endParaRPr lang="es-E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p:txBody>
          <a:bodyPr/>
          <a:lstStyle/>
          <a:p>
            <a:pPr eaLnBrk="1" hangingPunct="1"/>
            <a:r>
              <a:rPr lang="es-ES" smtClean="0"/>
              <a:t>CURVAS ISOFÓNICAS I</a:t>
            </a:r>
          </a:p>
        </p:txBody>
      </p:sp>
      <p:sp>
        <p:nvSpPr>
          <p:cNvPr id="22530" name="2 Marcador de contenido"/>
          <p:cNvSpPr>
            <a:spLocks noGrp="1"/>
          </p:cNvSpPr>
          <p:nvPr>
            <p:ph idx="1"/>
          </p:nvPr>
        </p:nvSpPr>
        <p:spPr/>
        <p:txBody>
          <a:bodyPr/>
          <a:lstStyle/>
          <a:p>
            <a:pPr eaLnBrk="1" hangingPunct="1"/>
            <a:r>
              <a:rPr lang="es-ES" sz="2800" smtClean="0"/>
              <a:t>Las curvas isofónicas son curvas de igual sonoridad.</a:t>
            </a:r>
          </a:p>
          <a:p>
            <a:pPr eaLnBrk="1" hangingPunct="1"/>
            <a:r>
              <a:rPr lang="es-ES" sz="2800" smtClean="0"/>
              <a:t>Estas curvas calculan la relación existente entre la frecuencia y la intensidad (en decibelios) de dos sonidos para que éstos sean percibidos como igual de fuertes por el oído, con lo que todos los puntos sobre una misma curva isofónica tienen la misma sonoridad.</a:t>
            </a:r>
          </a:p>
          <a:p>
            <a:pPr eaLnBrk="1" hangingPunct="1"/>
            <a:r>
              <a:rPr lang="es-ES" sz="2800" smtClean="0"/>
              <a:t>Las primeras curvas isofónicas de igual sonoridad fueron establecidas por Fletcher y Munson.</a:t>
            </a:r>
          </a:p>
          <a:p>
            <a:pPr eaLnBrk="1" hangingPunct="1"/>
            <a:endParaRPr lang="es-E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p:txBody>
          <a:bodyPr/>
          <a:lstStyle/>
          <a:p>
            <a:pPr eaLnBrk="1" hangingPunct="1"/>
            <a:endParaRPr lang="es-ES" smtClean="0"/>
          </a:p>
        </p:txBody>
      </p:sp>
      <p:pic>
        <p:nvPicPr>
          <p:cNvPr id="23554" name="3 Marcador de contenido" descr="Fletcher-Munson_700W.gif"/>
          <p:cNvPicPr>
            <a:picLocks noGrp="1" noChangeAspect="1"/>
          </p:cNvPicPr>
          <p:nvPr>
            <p:ph idx="1"/>
          </p:nvPr>
        </p:nvPicPr>
        <p:blipFill>
          <a:blip r:embed="rId2"/>
          <a:srcRect/>
          <a:stretch>
            <a:fillRect/>
          </a:stretch>
        </p:blipFill>
        <p:spPr>
          <a:xfrm>
            <a:off x="971550" y="836613"/>
            <a:ext cx="7299325" cy="52863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p:txBody>
          <a:bodyPr/>
          <a:lstStyle/>
          <a:p>
            <a:pPr eaLnBrk="1" hangingPunct="1"/>
            <a:r>
              <a:rPr lang="es-ES" smtClean="0"/>
              <a:t>RUIDO I</a:t>
            </a:r>
          </a:p>
        </p:txBody>
      </p:sp>
      <p:sp>
        <p:nvSpPr>
          <p:cNvPr id="24578" name="2 Marcador de contenido"/>
          <p:cNvSpPr>
            <a:spLocks noGrp="1"/>
          </p:cNvSpPr>
          <p:nvPr>
            <p:ph idx="1"/>
          </p:nvPr>
        </p:nvSpPr>
        <p:spPr/>
        <p:txBody>
          <a:bodyPr/>
          <a:lstStyle/>
          <a:p>
            <a:pPr eaLnBrk="1" hangingPunct="1"/>
            <a:r>
              <a:rPr lang="es-ES" smtClean="0"/>
              <a:t>Ruido es todo sonido no deseado que interfiere en la comunicación entre las personas o en sus actividades</a:t>
            </a:r>
            <a:r>
              <a:rPr lang="es-ES" sz="2800" smtClean="0"/>
              <a:t>. </a:t>
            </a:r>
          </a:p>
          <a:p>
            <a:pPr eaLnBrk="1" hangingPunct="1"/>
            <a:r>
              <a:rPr lang="es-ES" sz="2800" smtClean="0"/>
              <a:t>Cuando se utiliza la expresión ruido como sinónimo de contaminación acústica, se está haciendo referencia a un ruido (sonido), con una intensidad alta (o una suma de intensidades), que puede resultar incluso perjudicial para la salud humana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p:txBody>
          <a:bodyPr/>
          <a:lstStyle/>
          <a:p>
            <a:pPr eaLnBrk="1" hangingPunct="1"/>
            <a:r>
              <a:rPr lang="es-ES" smtClean="0"/>
              <a:t>RUIDO II </a:t>
            </a:r>
          </a:p>
        </p:txBody>
      </p:sp>
      <p:sp>
        <p:nvSpPr>
          <p:cNvPr id="25612" name="Rectangle 12"/>
          <p:cNvSpPr>
            <a:spLocks noGrp="1"/>
          </p:cNvSpPr>
          <p:nvPr>
            <p:ph type="body" sz="half" idx="4294967295"/>
          </p:nvPr>
        </p:nvSpPr>
        <p:spPr>
          <a:xfrm>
            <a:off x="457200" y="1600200"/>
            <a:ext cx="4038600" cy="4525963"/>
          </a:xfrm>
        </p:spPr>
        <p:txBody>
          <a:bodyPr/>
          <a:lstStyle/>
          <a:p>
            <a:pPr eaLnBrk="1" hangingPunct="1"/>
            <a:r>
              <a:rPr lang="es-ES" sz="1800" smtClean="0"/>
              <a:t>La exposición del ruido puede ser perjudicial para la salud:</a:t>
            </a:r>
          </a:p>
          <a:p>
            <a:pPr eaLnBrk="1" hangingPunct="1"/>
            <a:r>
              <a:rPr lang="es-ES" sz="1800" smtClean="0"/>
              <a:t>Insomnio y dificultad para conciliar el sueño</a:t>
            </a:r>
          </a:p>
          <a:p>
            <a:pPr eaLnBrk="1" hangingPunct="1"/>
            <a:r>
              <a:rPr lang="es-ES" sz="1800" smtClean="0"/>
              <a:t>Fatiga</a:t>
            </a:r>
          </a:p>
          <a:p>
            <a:pPr eaLnBrk="1" hangingPunct="1"/>
            <a:r>
              <a:rPr lang="es-ES" sz="1800" smtClean="0"/>
              <a:t>Estrés( por el aumento de las hormonas relacionadas con el estrés como la adrenalina).Depresión y ansiedad</a:t>
            </a:r>
          </a:p>
          <a:p>
            <a:pPr eaLnBrk="1" hangingPunct="1"/>
            <a:r>
              <a:rPr lang="es-ES" sz="1800" smtClean="0"/>
              <a:t>Irritabilidad y agresividad</a:t>
            </a:r>
          </a:p>
          <a:p>
            <a:pPr eaLnBrk="1" hangingPunct="1"/>
            <a:r>
              <a:rPr lang="es-ES" sz="1800" smtClean="0"/>
              <a:t>Histeria y neurosis</a:t>
            </a:r>
          </a:p>
          <a:p>
            <a:pPr eaLnBrk="1" hangingPunct="1"/>
            <a:r>
              <a:rPr lang="es-ES" sz="1800" smtClean="0"/>
              <a:t>Aislamiento social</a:t>
            </a:r>
          </a:p>
          <a:p>
            <a:pPr eaLnBrk="1" hangingPunct="1"/>
            <a:r>
              <a:rPr lang="es-ES" sz="1800" smtClean="0"/>
              <a:t>Falta de apetito sexual</a:t>
            </a:r>
          </a:p>
          <a:p>
            <a:endParaRPr lang="es-ES" sz="2800" smtClean="0"/>
          </a:p>
        </p:txBody>
      </p:sp>
      <p:pic>
        <p:nvPicPr>
          <p:cNvPr id="25613" name="Picture 13" descr="Diapositiva22"/>
          <p:cNvPicPr>
            <a:picLocks noChangeAspect="1" noChangeArrowheads="1"/>
          </p:cNvPicPr>
          <p:nvPr>
            <p:ph sz="half" idx="4294967295"/>
          </p:nvPr>
        </p:nvPicPr>
        <p:blipFill>
          <a:blip r:embed="rId2"/>
          <a:srcRect/>
          <a:stretch>
            <a:fillRect/>
          </a:stretch>
        </p:blipFill>
        <p:spPr>
          <a:xfrm>
            <a:off x="4648200" y="2347913"/>
            <a:ext cx="4038600" cy="30289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title"/>
          </p:nvPr>
        </p:nvSpPr>
        <p:spPr/>
        <p:txBody>
          <a:bodyPr/>
          <a:lstStyle/>
          <a:p>
            <a:pPr eaLnBrk="1" hangingPunct="1"/>
            <a:r>
              <a:rPr lang="es-ES" smtClean="0"/>
              <a:t>RUIDO III</a:t>
            </a:r>
          </a:p>
        </p:txBody>
      </p:sp>
      <p:sp>
        <p:nvSpPr>
          <p:cNvPr id="26626" name="2 Marcador de contenido"/>
          <p:cNvSpPr>
            <a:spLocks noGrp="1"/>
          </p:cNvSpPr>
          <p:nvPr>
            <p:ph idx="1"/>
          </p:nvPr>
        </p:nvSpPr>
        <p:spPr/>
        <p:txBody>
          <a:bodyPr/>
          <a:lstStyle/>
          <a:p>
            <a:pPr eaLnBrk="1" hangingPunct="1"/>
            <a:r>
              <a:rPr lang="es-ES" smtClean="0"/>
              <a:t>Niveles máximos de ruido según la legislación</a:t>
            </a:r>
          </a:p>
          <a:p>
            <a:pPr eaLnBrk="1" hangingPunct="1">
              <a:buFont typeface="Arial" charset="0"/>
              <a:buNone/>
            </a:pPr>
            <a:r>
              <a:rPr lang="es-ES" smtClean="0"/>
              <a:t>         Tipo I: Área de silencio</a:t>
            </a:r>
          </a:p>
          <a:p>
            <a:pPr eaLnBrk="1" hangingPunct="1">
              <a:buFont typeface="Arial" charset="0"/>
              <a:buNone/>
            </a:pPr>
            <a:r>
              <a:rPr lang="es-ES" smtClean="0"/>
              <a:t>         Tipo II: Área levemente ruidosa</a:t>
            </a:r>
          </a:p>
          <a:p>
            <a:pPr eaLnBrk="1" hangingPunct="1">
              <a:buFont typeface="Arial" charset="0"/>
              <a:buNone/>
            </a:pPr>
            <a:r>
              <a:rPr lang="es-ES" smtClean="0"/>
              <a:t>         Tipo III: Área tolerablemente ruidosa</a:t>
            </a:r>
          </a:p>
          <a:p>
            <a:pPr eaLnBrk="1" hangingPunct="1">
              <a:buFont typeface="Arial" charset="0"/>
              <a:buNone/>
            </a:pPr>
            <a:r>
              <a:rPr lang="es-ES" smtClean="0"/>
              <a:t>         Tipo IV: Área ruidosa</a:t>
            </a:r>
          </a:p>
          <a:p>
            <a:pPr eaLnBrk="1" hangingPunct="1">
              <a:buFont typeface="Arial" charset="0"/>
              <a:buNone/>
            </a:pPr>
            <a:r>
              <a:rPr lang="es-ES" smtClean="0"/>
              <a:t>         Tipo VI: Área de trabajo</a:t>
            </a:r>
          </a:p>
          <a:p>
            <a:pPr eaLnBrk="1" hangingPunct="1">
              <a:buFont typeface="Arial" charset="0"/>
              <a:buNone/>
            </a:pPr>
            <a:r>
              <a:rPr lang="es-ES" smtClean="0"/>
              <a:t>         Tipo VII: Área de vivienda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p:nvPr>
        </p:nvSpPr>
        <p:spPr/>
        <p:txBody>
          <a:bodyPr/>
          <a:lstStyle/>
          <a:p>
            <a:pPr eaLnBrk="1" hangingPunct="1"/>
            <a:r>
              <a:rPr lang="es-ES" smtClean="0"/>
              <a:t>VALORES LIMITE DE RUIDO</a:t>
            </a:r>
          </a:p>
        </p:txBody>
      </p:sp>
      <p:graphicFrame>
        <p:nvGraphicFramePr>
          <p:cNvPr id="4" name="3 Marcador de contenido"/>
          <p:cNvGraphicFramePr>
            <a:graphicFrameLocks noGrp="1"/>
          </p:cNvGraphicFramePr>
          <p:nvPr>
            <p:ph idx="1"/>
          </p:nvPr>
        </p:nvGraphicFramePr>
        <p:xfrm>
          <a:off x="755576" y="2132856"/>
          <a:ext cx="7560840" cy="3271947"/>
        </p:xfrm>
        <a:graphic>
          <a:graphicData uri="http://schemas.openxmlformats.org/drawingml/2006/table">
            <a:tbl>
              <a:tblPr firstRow="1" bandRow="1">
                <a:tableStyleId>{18603FDC-E32A-4AB5-989C-0864C3EAD2B8}</a:tableStyleId>
              </a:tblPr>
              <a:tblGrid>
                <a:gridCol w="2520280"/>
                <a:gridCol w="2520280"/>
                <a:gridCol w="2520280"/>
              </a:tblGrid>
              <a:tr h="600385">
                <a:tc>
                  <a:txBody>
                    <a:bodyPr/>
                    <a:lstStyle/>
                    <a:p>
                      <a:r>
                        <a:rPr lang="es-ES" dirty="0" smtClean="0"/>
                        <a:t>ÁREA</a:t>
                      </a:r>
                      <a:r>
                        <a:rPr lang="es-ES" baseline="0" dirty="0" smtClean="0"/>
                        <a:t> DE SENSIBILIDAD ACÚSTICA </a:t>
                      </a:r>
                      <a:endParaRPr lang="es-ES" dirty="0"/>
                    </a:p>
                  </a:txBody>
                  <a:tcPr/>
                </a:tc>
                <a:tc>
                  <a:txBody>
                    <a:bodyPr/>
                    <a:lstStyle/>
                    <a:p>
                      <a:r>
                        <a:rPr lang="es-ES" dirty="0" smtClean="0"/>
                        <a:t>PERIODO</a:t>
                      </a:r>
                      <a:r>
                        <a:rPr lang="es-ES" baseline="0" dirty="0" smtClean="0"/>
                        <a:t> DIURNO </a:t>
                      </a:r>
                      <a:endParaRPr lang="es-ES" dirty="0"/>
                    </a:p>
                  </a:txBody>
                  <a:tcPr/>
                </a:tc>
                <a:tc>
                  <a:txBody>
                    <a:bodyPr/>
                    <a:lstStyle/>
                    <a:p>
                      <a:r>
                        <a:rPr lang="es-ES" dirty="0" smtClean="0"/>
                        <a:t>PERIODO NOCTURNO</a:t>
                      </a:r>
                      <a:endParaRPr lang="es-ES" dirty="0"/>
                    </a:p>
                  </a:txBody>
                  <a:tcPr/>
                </a:tc>
              </a:tr>
              <a:tr h="347842">
                <a:tc>
                  <a:txBody>
                    <a:bodyPr/>
                    <a:lstStyle/>
                    <a:p>
                      <a:r>
                        <a:rPr lang="es-ES" dirty="0" smtClean="0"/>
                        <a:t>TIPO I</a:t>
                      </a:r>
                      <a:endParaRPr lang="es-ES" dirty="0"/>
                    </a:p>
                  </a:txBody>
                  <a:tcPr/>
                </a:tc>
                <a:tc>
                  <a:txBody>
                    <a:bodyPr/>
                    <a:lstStyle/>
                    <a:p>
                      <a:r>
                        <a:rPr lang="es-ES" dirty="0" smtClean="0"/>
                        <a:t>50</a:t>
                      </a:r>
                    </a:p>
                  </a:txBody>
                  <a:tcPr/>
                </a:tc>
                <a:tc>
                  <a:txBody>
                    <a:bodyPr/>
                    <a:lstStyle/>
                    <a:p>
                      <a:r>
                        <a:rPr lang="es-ES" dirty="0" smtClean="0"/>
                        <a:t>40</a:t>
                      </a:r>
                      <a:endParaRPr lang="es-ES" dirty="0"/>
                    </a:p>
                  </a:txBody>
                  <a:tcPr/>
                </a:tc>
              </a:tr>
              <a:tr h="347842">
                <a:tc>
                  <a:txBody>
                    <a:bodyPr/>
                    <a:lstStyle/>
                    <a:p>
                      <a:r>
                        <a:rPr lang="es-ES" dirty="0" smtClean="0"/>
                        <a:t>TIPO II</a:t>
                      </a:r>
                      <a:endParaRPr lang="es-ES" dirty="0"/>
                    </a:p>
                  </a:txBody>
                  <a:tcPr/>
                </a:tc>
                <a:tc>
                  <a:txBody>
                    <a:bodyPr/>
                    <a:lstStyle/>
                    <a:p>
                      <a:r>
                        <a:rPr lang="es-ES" dirty="0" smtClean="0"/>
                        <a:t>55</a:t>
                      </a:r>
                      <a:endParaRPr lang="es-ES" dirty="0"/>
                    </a:p>
                  </a:txBody>
                  <a:tcPr/>
                </a:tc>
                <a:tc>
                  <a:txBody>
                    <a:bodyPr/>
                    <a:lstStyle/>
                    <a:p>
                      <a:r>
                        <a:rPr lang="es-ES" dirty="0" smtClean="0"/>
                        <a:t>45</a:t>
                      </a:r>
                      <a:endParaRPr lang="es-ES" dirty="0"/>
                    </a:p>
                  </a:txBody>
                  <a:tcPr/>
                </a:tc>
              </a:tr>
              <a:tr h="554401">
                <a:tc>
                  <a:txBody>
                    <a:bodyPr/>
                    <a:lstStyle/>
                    <a:p>
                      <a:r>
                        <a:rPr lang="es-ES" dirty="0" smtClean="0"/>
                        <a:t>TIPO III</a:t>
                      </a:r>
                      <a:endParaRPr lang="es-ES" dirty="0"/>
                    </a:p>
                  </a:txBody>
                  <a:tcPr/>
                </a:tc>
                <a:tc>
                  <a:txBody>
                    <a:bodyPr/>
                    <a:lstStyle/>
                    <a:p>
                      <a:r>
                        <a:rPr lang="es-ES" dirty="0" smtClean="0"/>
                        <a:t>65</a:t>
                      </a:r>
                      <a:endParaRPr lang="es-ES" dirty="0"/>
                    </a:p>
                  </a:txBody>
                  <a:tcPr/>
                </a:tc>
                <a:tc>
                  <a:txBody>
                    <a:bodyPr/>
                    <a:lstStyle/>
                    <a:p>
                      <a:r>
                        <a:rPr lang="es-ES" dirty="0" smtClean="0"/>
                        <a:t>55</a:t>
                      </a:r>
                      <a:endParaRPr lang="es-ES" dirty="0"/>
                    </a:p>
                  </a:txBody>
                  <a:tcPr/>
                </a:tc>
              </a:tr>
              <a:tr h="522271">
                <a:tc>
                  <a:txBody>
                    <a:bodyPr/>
                    <a:lstStyle/>
                    <a:p>
                      <a:r>
                        <a:rPr lang="es-ES" dirty="0" smtClean="0"/>
                        <a:t>TIPO IV</a:t>
                      </a:r>
                      <a:endParaRPr lang="es-ES" dirty="0"/>
                    </a:p>
                  </a:txBody>
                  <a:tcPr/>
                </a:tc>
                <a:tc>
                  <a:txBody>
                    <a:bodyPr/>
                    <a:lstStyle/>
                    <a:p>
                      <a:r>
                        <a:rPr lang="es-ES" dirty="0" smtClean="0"/>
                        <a:t>70</a:t>
                      </a:r>
                      <a:endParaRPr lang="es-ES" dirty="0"/>
                    </a:p>
                  </a:txBody>
                  <a:tcPr/>
                </a:tc>
                <a:tc>
                  <a:txBody>
                    <a:bodyPr/>
                    <a:lstStyle/>
                    <a:p>
                      <a:r>
                        <a:rPr lang="es-ES" dirty="0" smtClean="0"/>
                        <a:t>60</a:t>
                      </a:r>
                      <a:endParaRPr lang="es-ES" dirty="0"/>
                    </a:p>
                  </a:txBody>
                  <a:tcPr/>
                </a:tc>
              </a:tr>
              <a:tr h="823675">
                <a:tc>
                  <a:txBody>
                    <a:bodyPr/>
                    <a:lstStyle/>
                    <a:p>
                      <a:r>
                        <a:rPr lang="es-ES" dirty="0" smtClean="0"/>
                        <a:t>TIPOV</a:t>
                      </a:r>
                      <a:endParaRPr lang="es-ES" dirty="0"/>
                    </a:p>
                  </a:txBody>
                  <a:tcPr/>
                </a:tc>
                <a:tc>
                  <a:txBody>
                    <a:bodyPr/>
                    <a:lstStyle/>
                    <a:p>
                      <a:r>
                        <a:rPr lang="es-ES" dirty="0" smtClean="0"/>
                        <a:t>75</a:t>
                      </a:r>
                      <a:endParaRPr lang="es-ES" dirty="0"/>
                    </a:p>
                  </a:txBody>
                  <a:tcPr/>
                </a:tc>
                <a:tc>
                  <a:txBody>
                    <a:bodyPr/>
                    <a:lstStyle/>
                    <a:p>
                      <a:r>
                        <a:rPr lang="es-ES" dirty="0" smtClean="0"/>
                        <a:t>65</a:t>
                      </a:r>
                      <a:endParaRPr lang="es-E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noGrp="1"/>
          </p:cNvSpPr>
          <p:nvPr>
            <p:ph type="title"/>
          </p:nvPr>
        </p:nvSpPr>
        <p:spPr/>
        <p:txBody>
          <a:bodyPr/>
          <a:lstStyle/>
          <a:p>
            <a:pPr eaLnBrk="1" hangingPunct="1"/>
            <a:r>
              <a:rPr lang="es-ES" smtClean="0"/>
              <a:t>EJEMPLOS DE RUIDO</a:t>
            </a:r>
          </a:p>
        </p:txBody>
      </p:sp>
      <p:sp>
        <p:nvSpPr>
          <p:cNvPr id="28674" name="2 Marcador de contenido"/>
          <p:cNvSpPr>
            <a:spLocks noGrp="1"/>
          </p:cNvSpPr>
          <p:nvPr>
            <p:ph sz="quarter" idx="1"/>
          </p:nvPr>
        </p:nvSpPr>
        <p:spPr>
          <a:xfrm>
            <a:off x="457200" y="1600200"/>
            <a:ext cx="4038600" cy="2185988"/>
          </a:xfrm>
        </p:spPr>
        <p:txBody>
          <a:bodyPr/>
          <a:lstStyle/>
          <a:p>
            <a:pPr eaLnBrk="1" hangingPunct="1"/>
            <a:r>
              <a:rPr lang="es-ES" sz="2000" smtClean="0"/>
              <a:t>20 dB: tic-tac de un reloj </a:t>
            </a:r>
          </a:p>
          <a:p>
            <a:pPr eaLnBrk="1" hangingPunct="1"/>
            <a:r>
              <a:rPr lang="es-ES" sz="2000" smtClean="0"/>
              <a:t>30 dB: susurro silencioso a 90 cm</a:t>
            </a:r>
          </a:p>
          <a:p>
            <a:pPr eaLnBrk="1" hangingPunct="1"/>
            <a:r>
              <a:rPr lang="es-ES" sz="2000" smtClean="0"/>
              <a:t>40 dB: zona residencial silenciosa</a:t>
            </a:r>
          </a:p>
          <a:p>
            <a:pPr eaLnBrk="1" hangingPunct="1"/>
            <a:r>
              <a:rPr lang="es-ES" sz="2000" smtClean="0"/>
              <a:t>50 dB: oficina silenciosa </a:t>
            </a:r>
          </a:p>
          <a:p>
            <a:pPr eaLnBrk="1" hangingPunct="1"/>
            <a:r>
              <a:rPr lang="es-ES" sz="2000" smtClean="0"/>
              <a:t>60 dB: conversación normal a 90 cm</a:t>
            </a:r>
          </a:p>
          <a:p>
            <a:pPr eaLnBrk="1" hangingPunct="1"/>
            <a:r>
              <a:rPr lang="es-ES" sz="2000" smtClean="0"/>
              <a:t>70 dB: teléfono sonando</a:t>
            </a:r>
          </a:p>
          <a:p>
            <a:pPr eaLnBrk="1" hangingPunct="1"/>
            <a:r>
              <a:rPr lang="es-ES" sz="2000" smtClean="0"/>
              <a:t>80 dB: calle concurrida</a:t>
            </a:r>
          </a:p>
          <a:p>
            <a:pPr eaLnBrk="1" hangingPunct="1"/>
            <a:r>
              <a:rPr lang="es-ES" sz="2000" smtClean="0"/>
              <a:t>90 dB: maquinaria de fábrica a 90 cm</a:t>
            </a:r>
          </a:p>
        </p:txBody>
      </p:sp>
      <p:sp>
        <p:nvSpPr>
          <p:cNvPr id="28679" name="Rectangle 7"/>
          <p:cNvSpPr>
            <a:spLocks noGrp="1"/>
          </p:cNvSpPr>
          <p:nvPr>
            <p:ph type="body" sz="half" idx="4294967295"/>
          </p:nvPr>
        </p:nvSpPr>
        <p:spPr>
          <a:xfrm>
            <a:off x="4648200" y="1600200"/>
            <a:ext cx="4038600" cy="4525963"/>
          </a:xfrm>
        </p:spPr>
        <p:txBody>
          <a:bodyPr/>
          <a:lstStyle/>
          <a:p>
            <a:endParaRPr lang="es-ES" sz="2800" smtClean="0"/>
          </a:p>
        </p:txBody>
      </p:sp>
      <p:pic>
        <p:nvPicPr>
          <p:cNvPr id="28680" name="Picture 8" descr="dibujo-para-colorear-ruido-estudiar-dm12150"/>
          <p:cNvPicPr>
            <a:picLocks noChangeAspect="1" noChangeArrowheads="1"/>
          </p:cNvPicPr>
          <p:nvPr>
            <p:ph sz="quarter" idx="4294967295"/>
          </p:nvPr>
        </p:nvPicPr>
        <p:blipFill>
          <a:blip r:embed="rId2"/>
          <a:srcRect/>
          <a:stretch>
            <a:fillRect/>
          </a:stretch>
        </p:blipFill>
        <p:spPr>
          <a:xfrm>
            <a:off x="4859338" y="1989138"/>
            <a:ext cx="3533775" cy="21875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p:txBody>
          <a:bodyPr/>
          <a:lstStyle/>
          <a:p>
            <a:pPr eaLnBrk="1" hangingPunct="1"/>
            <a:r>
              <a:rPr lang="es-ES" smtClean="0"/>
              <a:t>ESCALA PROPUESTA </a:t>
            </a:r>
          </a:p>
        </p:txBody>
      </p:sp>
      <p:sp>
        <p:nvSpPr>
          <p:cNvPr id="3" name="2 Marcador de contenido"/>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s-ES" sz="2800" dirty="0" smtClean="0"/>
              <a:t>Utilizaremos la misma escala que se utilizo en el trabajo anterior:</a:t>
            </a:r>
          </a:p>
          <a:p>
            <a:pPr eaLnBrk="1" fontAlgn="auto" hangingPunct="1">
              <a:spcAft>
                <a:spcPts val="0"/>
              </a:spcAft>
              <a:buFont typeface="Arial" pitchFamily="34" charset="0"/>
              <a:buNone/>
              <a:defRPr/>
            </a:pPr>
            <a:r>
              <a:rPr lang="es-ES" sz="2800" dirty="0" smtClean="0"/>
              <a:t>         Nivel </a:t>
            </a:r>
            <a:r>
              <a:rPr lang="es-ES" sz="2800" dirty="0" smtClean="0">
                <a:solidFill>
                  <a:srgbClr val="92D050"/>
                </a:solidFill>
              </a:rPr>
              <a:t>verde </a:t>
            </a:r>
            <a:r>
              <a:rPr lang="es-ES" sz="2800" dirty="0" smtClean="0"/>
              <a:t>&lt; 35 dB</a:t>
            </a:r>
          </a:p>
          <a:p>
            <a:pPr eaLnBrk="1" fontAlgn="auto" hangingPunct="1">
              <a:spcAft>
                <a:spcPts val="0"/>
              </a:spcAft>
              <a:buFont typeface="Arial" pitchFamily="34" charset="0"/>
              <a:buNone/>
              <a:defRPr/>
            </a:pPr>
            <a:r>
              <a:rPr lang="es-ES" sz="2800" dirty="0" smtClean="0"/>
              <a:t>         Nivel </a:t>
            </a:r>
            <a:r>
              <a:rPr lang="es-ES" sz="2800" dirty="0" smtClean="0">
                <a:solidFill>
                  <a:schemeClr val="tx2">
                    <a:lumMod val="60000"/>
                    <a:lumOff val="40000"/>
                  </a:schemeClr>
                </a:solidFill>
              </a:rPr>
              <a:t>azul </a:t>
            </a:r>
            <a:r>
              <a:rPr lang="es-ES" sz="2800" dirty="0" smtClean="0"/>
              <a:t> de 35 a 50 dB</a:t>
            </a:r>
          </a:p>
          <a:p>
            <a:pPr eaLnBrk="1" fontAlgn="auto" hangingPunct="1">
              <a:spcAft>
                <a:spcPts val="0"/>
              </a:spcAft>
              <a:buFont typeface="Arial" pitchFamily="34" charset="0"/>
              <a:buNone/>
              <a:defRPr/>
            </a:pPr>
            <a:r>
              <a:rPr lang="es-ES" sz="2800" dirty="0" smtClean="0"/>
              <a:t>         Nivel </a:t>
            </a:r>
            <a:r>
              <a:rPr lang="es-ES" sz="2800" dirty="0" smtClean="0">
                <a:solidFill>
                  <a:srgbClr val="FFFF00"/>
                </a:solidFill>
              </a:rPr>
              <a:t>amarillo </a:t>
            </a:r>
            <a:r>
              <a:rPr lang="es-ES" sz="2800" dirty="0" smtClean="0"/>
              <a:t>de 50 a 65 dB</a:t>
            </a:r>
          </a:p>
          <a:p>
            <a:pPr eaLnBrk="1" fontAlgn="auto" hangingPunct="1">
              <a:spcAft>
                <a:spcPts val="0"/>
              </a:spcAft>
              <a:buFont typeface="Arial" pitchFamily="34" charset="0"/>
              <a:buNone/>
              <a:defRPr/>
            </a:pPr>
            <a:r>
              <a:rPr lang="es-ES" sz="2800" dirty="0"/>
              <a:t> </a:t>
            </a:r>
            <a:r>
              <a:rPr lang="es-ES" sz="2800" dirty="0" smtClean="0"/>
              <a:t>        Nivel </a:t>
            </a:r>
            <a:r>
              <a:rPr lang="es-ES" sz="2800" dirty="0" smtClean="0">
                <a:solidFill>
                  <a:schemeClr val="accent6">
                    <a:lumMod val="75000"/>
                  </a:schemeClr>
                </a:solidFill>
              </a:rPr>
              <a:t>naranja </a:t>
            </a:r>
            <a:r>
              <a:rPr lang="es-ES" sz="2800" dirty="0" smtClean="0"/>
              <a:t>de 65 a 80 dB</a:t>
            </a:r>
          </a:p>
          <a:p>
            <a:pPr eaLnBrk="1" fontAlgn="auto" hangingPunct="1">
              <a:spcAft>
                <a:spcPts val="0"/>
              </a:spcAft>
              <a:buFont typeface="Arial" pitchFamily="34" charset="0"/>
              <a:buNone/>
              <a:defRPr/>
            </a:pPr>
            <a:r>
              <a:rPr lang="es-ES" sz="2800" dirty="0" smtClean="0"/>
              <a:t>         Nivel </a:t>
            </a:r>
            <a:r>
              <a:rPr lang="es-ES" sz="2800" dirty="0" smtClean="0">
                <a:solidFill>
                  <a:srgbClr val="FF0000"/>
                </a:solidFill>
              </a:rPr>
              <a:t>rojo </a:t>
            </a:r>
            <a:r>
              <a:rPr lang="es-ES" dirty="0" smtClean="0"/>
              <a:t>&gt; 80 </a:t>
            </a:r>
            <a:r>
              <a:rPr lang="es-ES" sz="2800" dirty="0" smtClean="0"/>
              <a:t>dB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p:nvPr>
        </p:nvSpPr>
        <p:spPr/>
        <p:txBody>
          <a:bodyPr/>
          <a:lstStyle/>
          <a:p>
            <a:pPr eaLnBrk="1" hangingPunct="1"/>
            <a:r>
              <a:rPr lang="es-ES" smtClean="0"/>
              <a:t>INSTRUMENTAL UTILIZADO </a:t>
            </a:r>
          </a:p>
        </p:txBody>
      </p:sp>
      <p:sp>
        <p:nvSpPr>
          <p:cNvPr id="30722" name="2 Marcador de contenido"/>
          <p:cNvSpPr>
            <a:spLocks noGrp="1"/>
          </p:cNvSpPr>
          <p:nvPr>
            <p:ph sz="half" idx="1"/>
          </p:nvPr>
        </p:nvSpPr>
        <p:spPr/>
        <p:txBody>
          <a:bodyPr/>
          <a:lstStyle/>
          <a:p>
            <a:pPr eaLnBrk="1" hangingPunct="1"/>
            <a:r>
              <a:rPr lang="es-ES" smtClean="0"/>
              <a:t>Las medidas de ruido se han efectuado con un móvil android utilizando la aplicación : Sonómetro Pro.</a:t>
            </a:r>
          </a:p>
        </p:txBody>
      </p:sp>
      <p:pic>
        <p:nvPicPr>
          <p:cNvPr id="30723" name="4 Marcador de contenido" descr="SC20130816-135233.png"/>
          <p:cNvPicPr>
            <a:picLocks noGrp="1" noChangeAspect="1"/>
          </p:cNvPicPr>
          <p:nvPr>
            <p:ph sz="half" idx="2"/>
          </p:nvPr>
        </p:nvPicPr>
        <p:blipFill>
          <a:blip r:embed="rId2"/>
          <a:srcRect/>
          <a:stretch>
            <a:fillRect/>
          </a:stretch>
        </p:blipFill>
        <p:spPr>
          <a:xfrm>
            <a:off x="5159375" y="1600200"/>
            <a:ext cx="3016250"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ctrTitle"/>
          </p:nvPr>
        </p:nvSpPr>
        <p:spPr/>
        <p:txBody>
          <a:bodyPr/>
          <a:lstStyle/>
          <a:p>
            <a:pPr eaLnBrk="1" hangingPunct="1"/>
            <a:r>
              <a:rPr lang="es-ES" sz="4000" b="1" smtClean="0"/>
              <a:t>ANÁLISIS DE LOS NIVELES DE RUIDO EN EL I.E.S. PEDRO SALINAS.</a:t>
            </a:r>
          </a:p>
        </p:txBody>
      </p:sp>
      <p:sp>
        <p:nvSpPr>
          <p:cNvPr id="13314" name="2 Subtítulo"/>
          <p:cNvSpPr>
            <a:spLocks noGrp="1"/>
          </p:cNvSpPr>
          <p:nvPr>
            <p:ph type="subTitle" idx="1"/>
          </p:nvPr>
        </p:nvSpPr>
        <p:spPr/>
        <p:txBody>
          <a:bodyPr/>
          <a:lstStyle/>
          <a:p>
            <a:pPr eaLnBrk="1" hangingPunct="1"/>
            <a:r>
              <a:rPr lang="es-ES" smtClean="0">
                <a:solidFill>
                  <a:schemeClr val="tx1"/>
                </a:solidFill>
              </a:rPr>
              <a:t>ALEJANDRO RODRÍGUEZ RAFAEL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title"/>
          </p:nvPr>
        </p:nvSpPr>
        <p:spPr/>
        <p:txBody>
          <a:bodyPr/>
          <a:lstStyle/>
          <a:p>
            <a:pPr eaLnBrk="1" hangingPunct="1"/>
            <a:r>
              <a:rPr lang="es-ES" smtClean="0"/>
              <a:t>Procedimiento</a:t>
            </a:r>
          </a:p>
        </p:txBody>
      </p:sp>
      <p:sp>
        <p:nvSpPr>
          <p:cNvPr id="31746" name="2 Marcador de contenido"/>
          <p:cNvSpPr>
            <a:spLocks noGrp="1"/>
          </p:cNvSpPr>
          <p:nvPr>
            <p:ph idx="1"/>
          </p:nvPr>
        </p:nvSpPr>
        <p:spPr/>
        <p:txBody>
          <a:bodyPr/>
          <a:lstStyle/>
          <a:p>
            <a:pPr eaLnBrk="1" hangingPunct="1"/>
            <a:r>
              <a:rPr lang="es-ES" sz="2800" smtClean="0"/>
              <a:t>Se han delimitado catorce áreas distintas en cada una de las tres plantas del edificio para efectuar las medidas.</a:t>
            </a:r>
          </a:p>
          <a:p>
            <a:pPr eaLnBrk="1" hangingPunct="1"/>
            <a:r>
              <a:rPr lang="es-ES" sz="2800" smtClean="0"/>
              <a:t>Estas áreas son por lo general pasillos y zonas de uso común ( cafetería y biblioteca incluidas ). Al contrario que el trabajo del 2009 esta vez si hemos podido coger medidas en algunas aulas mientras se impartía clase.</a:t>
            </a:r>
          </a:p>
          <a:p>
            <a:pPr eaLnBrk="1" hangingPunct="1"/>
            <a:r>
              <a:rPr lang="es-ES" sz="2800" smtClean="0"/>
              <a:t>Se han realizado también algunas medidas puntuales no acumulativas.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p:txBody>
          <a:bodyPr/>
          <a:lstStyle/>
          <a:p>
            <a:pPr eaLnBrk="1" hangingPunct="1"/>
            <a:r>
              <a:rPr lang="es-ES" smtClean="0"/>
              <a:t>PLANTA BAJA : ZONAS 1 A 5</a:t>
            </a:r>
          </a:p>
        </p:txBody>
      </p:sp>
      <p:pic>
        <p:nvPicPr>
          <p:cNvPr id="32770" name="Picture 4" descr="planta_baja_zonas"/>
          <p:cNvPicPr>
            <a:picLocks noGrp="1" noChangeAspect="1" noChangeArrowheads="1"/>
          </p:cNvPicPr>
          <p:nvPr>
            <p:ph idx="4294967295"/>
          </p:nvPr>
        </p:nvPicPr>
        <p:blipFill>
          <a:blip r:embed="rId2"/>
          <a:srcRect/>
          <a:stretch>
            <a:fillRect/>
          </a:stretch>
        </p:blipFill>
        <p:spPr>
          <a:xfrm>
            <a:off x="457200" y="1803400"/>
            <a:ext cx="8229600" cy="41195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p:txBody>
          <a:bodyPr/>
          <a:lstStyle/>
          <a:p>
            <a:pPr eaLnBrk="1" hangingPunct="1"/>
            <a:r>
              <a:rPr lang="es-ES" smtClean="0"/>
              <a:t>PLANTA PRIMERA : ZONAS 6 A 10 </a:t>
            </a:r>
          </a:p>
        </p:txBody>
      </p:sp>
      <p:pic>
        <p:nvPicPr>
          <p:cNvPr id="33794" name="Picture 4" descr="planta_1_zonas"/>
          <p:cNvPicPr>
            <a:picLocks noGrp="1" noChangeAspect="1" noChangeArrowheads="1"/>
          </p:cNvPicPr>
          <p:nvPr>
            <p:ph idx="4294967295"/>
          </p:nvPr>
        </p:nvPicPr>
        <p:blipFill>
          <a:blip r:embed="rId2"/>
          <a:srcRect/>
          <a:stretch>
            <a:fillRect/>
          </a:stretch>
        </p:blipFill>
        <p:spPr>
          <a:xfrm>
            <a:off x="457200" y="2143125"/>
            <a:ext cx="8229600" cy="343852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p:txBody>
          <a:bodyPr/>
          <a:lstStyle/>
          <a:p>
            <a:pPr eaLnBrk="1" hangingPunct="1"/>
            <a:r>
              <a:rPr lang="es-ES" smtClean="0"/>
              <a:t>PLANTA SEGUNDA : ZONAS 11 A 14</a:t>
            </a:r>
          </a:p>
        </p:txBody>
      </p:sp>
      <p:pic>
        <p:nvPicPr>
          <p:cNvPr id="34818" name="Picture 4" descr="planta_02_zonas"/>
          <p:cNvPicPr>
            <a:picLocks noGrp="1" noChangeAspect="1" noChangeArrowheads="1"/>
          </p:cNvPicPr>
          <p:nvPr>
            <p:ph idx="4294967295"/>
          </p:nvPr>
        </p:nvPicPr>
        <p:blipFill>
          <a:blip r:embed="rId2"/>
          <a:srcRect/>
          <a:stretch>
            <a:fillRect/>
          </a:stretch>
        </p:blipFill>
        <p:spPr>
          <a:xfrm>
            <a:off x="457200" y="2070100"/>
            <a:ext cx="8229600" cy="35845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p:txBody>
          <a:bodyPr/>
          <a:lstStyle/>
          <a:p>
            <a:pPr eaLnBrk="1" hangingPunct="1"/>
            <a:r>
              <a:rPr lang="es-ES" smtClean="0"/>
              <a:t>METODOLOGÍA </a:t>
            </a:r>
          </a:p>
        </p:txBody>
      </p:sp>
      <p:sp>
        <p:nvSpPr>
          <p:cNvPr id="35842" name="2 Marcador de contenido"/>
          <p:cNvSpPr>
            <a:spLocks noGrp="1"/>
          </p:cNvSpPr>
          <p:nvPr>
            <p:ph idx="1"/>
          </p:nvPr>
        </p:nvSpPr>
        <p:spPr/>
        <p:txBody>
          <a:bodyPr/>
          <a:lstStyle/>
          <a:p>
            <a:pPr eaLnBrk="1" hangingPunct="1"/>
            <a:r>
              <a:rPr lang="es-ES" sz="2800" smtClean="0"/>
              <a:t>Durante varias semanas se realizaron las mediciones de ruido que había en un cambio de hora; en la cafetería se  hicieron durante los recreos.</a:t>
            </a:r>
          </a:p>
          <a:p>
            <a:pPr eaLnBrk="1" hangingPunct="1"/>
            <a:r>
              <a:rPr lang="es-ES" sz="2800" smtClean="0"/>
              <a:t>Nuestro sonómetro nos indica el porcentaje de tiempo que hay un nivel de ruido, medido en una escala de dB.</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468313" y="0"/>
            <a:ext cx="8229600" cy="1143000"/>
          </a:xfrm>
        </p:spPr>
        <p:txBody>
          <a:bodyPr/>
          <a:lstStyle/>
          <a:p>
            <a:pPr eaLnBrk="1" hangingPunct="1"/>
            <a:r>
              <a:rPr lang="es-ES" smtClean="0"/>
              <a:t>VALORES MÁXIMOS </a:t>
            </a:r>
          </a:p>
        </p:txBody>
      </p:sp>
      <p:graphicFrame>
        <p:nvGraphicFramePr>
          <p:cNvPr id="4" name="3 Marcador de contenido"/>
          <p:cNvGraphicFramePr>
            <a:graphicFrameLocks noGrp="1"/>
          </p:cNvGraphicFramePr>
          <p:nvPr>
            <p:ph idx="1"/>
          </p:nvPr>
        </p:nvGraphicFramePr>
        <p:xfrm>
          <a:off x="1331640" y="908720"/>
          <a:ext cx="6696744" cy="5120640"/>
        </p:xfrm>
        <a:graphic>
          <a:graphicData uri="http://schemas.openxmlformats.org/drawingml/2006/table">
            <a:tbl>
              <a:tblPr firstRow="1" bandRow="1">
                <a:tableStyleId>{18603FDC-E32A-4AB5-989C-0864C3EAD2B8}</a:tableStyleId>
              </a:tblPr>
              <a:tblGrid>
                <a:gridCol w="2232248"/>
                <a:gridCol w="2232248"/>
                <a:gridCol w="2232248"/>
              </a:tblGrid>
              <a:tr h="261974">
                <a:tc>
                  <a:txBody>
                    <a:bodyPr/>
                    <a:lstStyle/>
                    <a:p>
                      <a:r>
                        <a:rPr lang="es-ES" dirty="0" smtClean="0"/>
                        <a:t>ZONA</a:t>
                      </a:r>
                      <a:endParaRPr lang="es-ES" dirty="0"/>
                    </a:p>
                  </a:txBody>
                  <a:tcPr/>
                </a:tc>
                <a:tc>
                  <a:txBody>
                    <a:bodyPr/>
                    <a:lstStyle/>
                    <a:p>
                      <a:r>
                        <a:rPr lang="es-ES" dirty="0" smtClean="0"/>
                        <a:t>DECIBELIOS</a:t>
                      </a:r>
                    </a:p>
                  </a:txBody>
                  <a:tcPr/>
                </a:tc>
                <a:tc>
                  <a:txBody>
                    <a:bodyPr/>
                    <a:lstStyle/>
                    <a:p>
                      <a:r>
                        <a:rPr lang="es-ES" dirty="0" smtClean="0"/>
                        <a:t>PORCENTAJE</a:t>
                      </a:r>
                      <a:endParaRPr lang="es-ES" dirty="0"/>
                    </a:p>
                  </a:txBody>
                  <a:tcPr/>
                </a:tc>
              </a:tr>
              <a:tr h="261974">
                <a:tc>
                  <a:txBody>
                    <a:bodyPr/>
                    <a:lstStyle/>
                    <a:p>
                      <a:r>
                        <a:rPr lang="es-ES" dirty="0" smtClean="0"/>
                        <a:t>1</a:t>
                      </a:r>
                      <a:endParaRPr lang="es-ES" dirty="0"/>
                    </a:p>
                  </a:txBody>
                  <a:tcPr/>
                </a:tc>
                <a:tc>
                  <a:txBody>
                    <a:bodyPr/>
                    <a:lstStyle/>
                    <a:p>
                      <a:r>
                        <a:rPr lang="es-ES" dirty="0" smtClean="0"/>
                        <a:t>86</a:t>
                      </a:r>
                      <a:endParaRPr lang="es-ES" dirty="0"/>
                    </a:p>
                  </a:txBody>
                  <a:tcPr/>
                </a:tc>
                <a:tc>
                  <a:txBody>
                    <a:bodyPr/>
                    <a:lstStyle/>
                    <a:p>
                      <a:r>
                        <a:rPr lang="es-ES" dirty="0" smtClean="0"/>
                        <a:t>11%</a:t>
                      </a:r>
                      <a:endParaRPr lang="es-ES" dirty="0"/>
                    </a:p>
                  </a:txBody>
                  <a:tcPr/>
                </a:tc>
              </a:tr>
              <a:tr h="261974">
                <a:tc>
                  <a:txBody>
                    <a:bodyPr/>
                    <a:lstStyle/>
                    <a:p>
                      <a:r>
                        <a:rPr lang="es-ES" dirty="0" smtClean="0"/>
                        <a:t>3</a:t>
                      </a:r>
                      <a:endParaRPr lang="es-ES" dirty="0"/>
                    </a:p>
                  </a:txBody>
                  <a:tcPr/>
                </a:tc>
                <a:tc>
                  <a:txBody>
                    <a:bodyPr/>
                    <a:lstStyle/>
                    <a:p>
                      <a:r>
                        <a:rPr lang="es-ES" dirty="0" smtClean="0"/>
                        <a:t>75</a:t>
                      </a:r>
                      <a:endParaRPr lang="es-ES" dirty="0"/>
                    </a:p>
                  </a:txBody>
                  <a:tcPr/>
                </a:tc>
                <a:tc>
                  <a:txBody>
                    <a:bodyPr/>
                    <a:lstStyle/>
                    <a:p>
                      <a:r>
                        <a:rPr lang="es-ES" dirty="0" smtClean="0"/>
                        <a:t>9,5%</a:t>
                      </a:r>
                      <a:endParaRPr lang="es-ES" dirty="0"/>
                    </a:p>
                  </a:txBody>
                  <a:tcPr/>
                </a:tc>
              </a:tr>
              <a:tr h="261974">
                <a:tc>
                  <a:txBody>
                    <a:bodyPr/>
                    <a:lstStyle/>
                    <a:p>
                      <a:r>
                        <a:rPr lang="es-ES" dirty="0" smtClean="0"/>
                        <a:t>4</a:t>
                      </a:r>
                      <a:endParaRPr lang="es-ES" dirty="0"/>
                    </a:p>
                  </a:txBody>
                  <a:tcPr/>
                </a:tc>
                <a:tc>
                  <a:txBody>
                    <a:bodyPr/>
                    <a:lstStyle/>
                    <a:p>
                      <a:r>
                        <a:rPr lang="es-ES" dirty="0" smtClean="0"/>
                        <a:t>86</a:t>
                      </a:r>
                      <a:endParaRPr lang="es-ES" dirty="0"/>
                    </a:p>
                  </a:txBody>
                  <a:tcPr/>
                </a:tc>
                <a:tc>
                  <a:txBody>
                    <a:bodyPr/>
                    <a:lstStyle/>
                    <a:p>
                      <a:r>
                        <a:rPr lang="es-ES" dirty="0" smtClean="0"/>
                        <a:t>29%</a:t>
                      </a:r>
                      <a:endParaRPr lang="es-ES" dirty="0"/>
                    </a:p>
                  </a:txBody>
                  <a:tcPr/>
                </a:tc>
              </a:tr>
              <a:tr h="261974">
                <a:tc>
                  <a:txBody>
                    <a:bodyPr/>
                    <a:lstStyle/>
                    <a:p>
                      <a:r>
                        <a:rPr lang="es-ES" dirty="0" smtClean="0"/>
                        <a:t>5</a:t>
                      </a:r>
                      <a:endParaRPr lang="es-ES" dirty="0"/>
                    </a:p>
                  </a:txBody>
                  <a:tcPr/>
                </a:tc>
                <a:tc>
                  <a:txBody>
                    <a:bodyPr/>
                    <a:lstStyle/>
                    <a:p>
                      <a:r>
                        <a:rPr lang="es-ES" dirty="0" smtClean="0"/>
                        <a:t>66</a:t>
                      </a:r>
                      <a:endParaRPr lang="es-ES" dirty="0"/>
                    </a:p>
                  </a:txBody>
                  <a:tcPr/>
                </a:tc>
                <a:tc>
                  <a:txBody>
                    <a:bodyPr/>
                    <a:lstStyle/>
                    <a:p>
                      <a:r>
                        <a:rPr lang="es-ES" dirty="0" smtClean="0"/>
                        <a:t>14%</a:t>
                      </a:r>
                      <a:endParaRPr lang="es-ES" dirty="0"/>
                    </a:p>
                  </a:txBody>
                  <a:tcPr/>
                </a:tc>
              </a:tr>
              <a:tr h="261974">
                <a:tc>
                  <a:txBody>
                    <a:bodyPr/>
                    <a:lstStyle/>
                    <a:p>
                      <a:r>
                        <a:rPr lang="es-ES" dirty="0" smtClean="0"/>
                        <a:t>6</a:t>
                      </a:r>
                      <a:r>
                        <a:rPr lang="es-ES" baseline="0" dirty="0" smtClean="0"/>
                        <a:t> ( BIBLIOTECA )</a:t>
                      </a:r>
                      <a:endParaRPr lang="es-ES" dirty="0"/>
                    </a:p>
                  </a:txBody>
                  <a:tcPr/>
                </a:tc>
                <a:tc>
                  <a:txBody>
                    <a:bodyPr/>
                    <a:lstStyle/>
                    <a:p>
                      <a:r>
                        <a:rPr lang="es-ES" dirty="0" smtClean="0"/>
                        <a:t>46</a:t>
                      </a:r>
                      <a:endParaRPr lang="es-ES" dirty="0"/>
                    </a:p>
                  </a:txBody>
                  <a:tcPr/>
                </a:tc>
                <a:tc>
                  <a:txBody>
                    <a:bodyPr/>
                    <a:lstStyle/>
                    <a:p>
                      <a:r>
                        <a:rPr lang="es-ES" dirty="0" smtClean="0"/>
                        <a:t>7,5%</a:t>
                      </a:r>
                      <a:endParaRPr lang="es-ES" dirty="0"/>
                    </a:p>
                  </a:txBody>
                  <a:tcPr/>
                </a:tc>
              </a:tr>
              <a:tr h="261974">
                <a:tc>
                  <a:txBody>
                    <a:bodyPr/>
                    <a:lstStyle/>
                    <a:p>
                      <a:r>
                        <a:rPr lang="es-ES" dirty="0" smtClean="0"/>
                        <a:t>7</a:t>
                      </a:r>
                      <a:endParaRPr lang="es-ES" dirty="0"/>
                    </a:p>
                  </a:txBody>
                  <a:tcPr/>
                </a:tc>
                <a:tc>
                  <a:txBody>
                    <a:bodyPr/>
                    <a:lstStyle/>
                    <a:p>
                      <a:r>
                        <a:rPr lang="es-ES" dirty="0" smtClean="0"/>
                        <a:t>86</a:t>
                      </a:r>
                      <a:endParaRPr lang="es-ES" dirty="0"/>
                    </a:p>
                  </a:txBody>
                  <a:tcPr/>
                </a:tc>
                <a:tc>
                  <a:txBody>
                    <a:bodyPr/>
                    <a:lstStyle/>
                    <a:p>
                      <a:r>
                        <a:rPr lang="es-ES" dirty="0" smtClean="0"/>
                        <a:t>52,5%</a:t>
                      </a:r>
                      <a:endParaRPr lang="es-ES" dirty="0"/>
                    </a:p>
                  </a:txBody>
                  <a:tcPr/>
                </a:tc>
              </a:tr>
              <a:tr h="261974">
                <a:tc>
                  <a:txBody>
                    <a:bodyPr/>
                    <a:lstStyle/>
                    <a:p>
                      <a:r>
                        <a:rPr lang="es-ES" dirty="0" smtClean="0"/>
                        <a:t>8</a:t>
                      </a:r>
                      <a:endParaRPr lang="es-ES" dirty="0"/>
                    </a:p>
                  </a:txBody>
                  <a:tcPr/>
                </a:tc>
                <a:tc>
                  <a:txBody>
                    <a:bodyPr/>
                    <a:lstStyle/>
                    <a:p>
                      <a:r>
                        <a:rPr lang="es-ES" dirty="0" smtClean="0"/>
                        <a:t>86</a:t>
                      </a:r>
                      <a:endParaRPr lang="es-ES" dirty="0"/>
                    </a:p>
                  </a:txBody>
                  <a:tcPr/>
                </a:tc>
                <a:tc>
                  <a:txBody>
                    <a:bodyPr/>
                    <a:lstStyle/>
                    <a:p>
                      <a:r>
                        <a:rPr lang="es-ES" dirty="0" smtClean="0"/>
                        <a:t>55%</a:t>
                      </a:r>
                      <a:endParaRPr lang="es-ES" dirty="0"/>
                    </a:p>
                  </a:txBody>
                  <a:tcPr/>
                </a:tc>
              </a:tr>
              <a:tr h="261974">
                <a:tc>
                  <a:txBody>
                    <a:bodyPr/>
                    <a:lstStyle/>
                    <a:p>
                      <a:r>
                        <a:rPr lang="es-ES" dirty="0" smtClean="0"/>
                        <a:t>9</a:t>
                      </a:r>
                      <a:endParaRPr lang="es-ES" dirty="0"/>
                    </a:p>
                  </a:txBody>
                  <a:tcPr/>
                </a:tc>
                <a:tc>
                  <a:txBody>
                    <a:bodyPr/>
                    <a:lstStyle/>
                    <a:p>
                      <a:r>
                        <a:rPr lang="es-ES" dirty="0" smtClean="0"/>
                        <a:t>86</a:t>
                      </a:r>
                      <a:endParaRPr lang="es-ES" dirty="0"/>
                    </a:p>
                  </a:txBody>
                  <a:tcPr/>
                </a:tc>
                <a:tc>
                  <a:txBody>
                    <a:bodyPr/>
                    <a:lstStyle/>
                    <a:p>
                      <a:r>
                        <a:rPr lang="es-ES" dirty="0" smtClean="0"/>
                        <a:t>36%</a:t>
                      </a:r>
                      <a:endParaRPr lang="es-ES" dirty="0"/>
                    </a:p>
                  </a:txBody>
                  <a:tcPr/>
                </a:tc>
              </a:tr>
              <a:tr h="261974">
                <a:tc>
                  <a:txBody>
                    <a:bodyPr/>
                    <a:lstStyle/>
                    <a:p>
                      <a:r>
                        <a:rPr lang="es-ES" dirty="0" smtClean="0"/>
                        <a:t>10</a:t>
                      </a:r>
                      <a:endParaRPr lang="es-ES" dirty="0"/>
                    </a:p>
                  </a:txBody>
                  <a:tcPr/>
                </a:tc>
                <a:tc>
                  <a:txBody>
                    <a:bodyPr/>
                    <a:lstStyle/>
                    <a:p>
                      <a:r>
                        <a:rPr lang="es-ES" dirty="0" smtClean="0"/>
                        <a:t>86</a:t>
                      </a:r>
                      <a:endParaRPr lang="es-ES" dirty="0"/>
                    </a:p>
                  </a:txBody>
                  <a:tcPr/>
                </a:tc>
                <a:tc>
                  <a:txBody>
                    <a:bodyPr/>
                    <a:lstStyle/>
                    <a:p>
                      <a:r>
                        <a:rPr lang="es-ES" dirty="0" smtClean="0"/>
                        <a:t>56%</a:t>
                      </a:r>
                      <a:endParaRPr lang="es-ES" dirty="0"/>
                    </a:p>
                  </a:txBody>
                  <a:tcPr/>
                </a:tc>
              </a:tr>
              <a:tr h="261974">
                <a:tc>
                  <a:txBody>
                    <a:bodyPr/>
                    <a:lstStyle/>
                    <a:p>
                      <a:r>
                        <a:rPr lang="es-ES" dirty="0" smtClean="0"/>
                        <a:t>11</a:t>
                      </a:r>
                      <a:endParaRPr lang="es-ES" dirty="0"/>
                    </a:p>
                  </a:txBody>
                  <a:tcPr/>
                </a:tc>
                <a:tc>
                  <a:txBody>
                    <a:bodyPr/>
                    <a:lstStyle/>
                    <a:p>
                      <a:r>
                        <a:rPr lang="es-ES" dirty="0" smtClean="0"/>
                        <a:t>79</a:t>
                      </a:r>
                      <a:endParaRPr lang="es-ES" dirty="0"/>
                    </a:p>
                  </a:txBody>
                  <a:tcPr/>
                </a:tc>
                <a:tc>
                  <a:txBody>
                    <a:bodyPr/>
                    <a:lstStyle/>
                    <a:p>
                      <a:r>
                        <a:rPr lang="es-ES" dirty="0" smtClean="0"/>
                        <a:t>10,9%</a:t>
                      </a:r>
                      <a:endParaRPr lang="es-ES" dirty="0"/>
                    </a:p>
                  </a:txBody>
                  <a:tcPr/>
                </a:tc>
              </a:tr>
              <a:tr h="261974">
                <a:tc>
                  <a:txBody>
                    <a:bodyPr/>
                    <a:lstStyle/>
                    <a:p>
                      <a:r>
                        <a:rPr lang="es-ES" dirty="0" smtClean="0"/>
                        <a:t>12</a:t>
                      </a:r>
                      <a:endParaRPr lang="es-ES" dirty="0"/>
                    </a:p>
                  </a:txBody>
                  <a:tcPr/>
                </a:tc>
                <a:tc>
                  <a:txBody>
                    <a:bodyPr/>
                    <a:lstStyle/>
                    <a:p>
                      <a:r>
                        <a:rPr lang="es-ES" dirty="0" smtClean="0"/>
                        <a:t>86</a:t>
                      </a:r>
                      <a:endParaRPr lang="es-ES" dirty="0"/>
                    </a:p>
                  </a:txBody>
                  <a:tcPr/>
                </a:tc>
                <a:tc>
                  <a:txBody>
                    <a:bodyPr/>
                    <a:lstStyle/>
                    <a:p>
                      <a:r>
                        <a:rPr lang="es-ES" dirty="0" smtClean="0"/>
                        <a:t>12,5%</a:t>
                      </a:r>
                      <a:endParaRPr lang="es-ES" dirty="0"/>
                    </a:p>
                  </a:txBody>
                  <a:tcPr/>
                </a:tc>
              </a:tr>
              <a:tr h="261974">
                <a:tc>
                  <a:txBody>
                    <a:bodyPr/>
                    <a:lstStyle/>
                    <a:p>
                      <a:r>
                        <a:rPr lang="es-ES" dirty="0" smtClean="0"/>
                        <a:t>13</a:t>
                      </a:r>
                      <a:endParaRPr lang="es-ES" dirty="0"/>
                    </a:p>
                  </a:txBody>
                  <a:tcPr/>
                </a:tc>
                <a:tc>
                  <a:txBody>
                    <a:bodyPr/>
                    <a:lstStyle/>
                    <a:p>
                      <a:r>
                        <a:rPr lang="es-ES" dirty="0" smtClean="0"/>
                        <a:t>86</a:t>
                      </a:r>
                      <a:endParaRPr lang="es-ES" dirty="0"/>
                    </a:p>
                  </a:txBody>
                  <a:tcPr/>
                </a:tc>
                <a:tc>
                  <a:txBody>
                    <a:bodyPr/>
                    <a:lstStyle/>
                    <a:p>
                      <a:r>
                        <a:rPr lang="es-ES" dirty="0" smtClean="0"/>
                        <a:t>10,5%</a:t>
                      </a:r>
                      <a:endParaRPr lang="es-ES" dirty="0"/>
                    </a:p>
                  </a:txBody>
                  <a:tcPr/>
                </a:tc>
              </a:tr>
              <a:tr h="261974">
                <a:tc>
                  <a:txBody>
                    <a:bodyPr/>
                    <a:lstStyle/>
                    <a:p>
                      <a:r>
                        <a:rPr lang="es-ES" dirty="0" smtClean="0"/>
                        <a:t>14</a:t>
                      </a:r>
                      <a:endParaRPr lang="es-ES" dirty="0"/>
                    </a:p>
                  </a:txBody>
                  <a:tcPr/>
                </a:tc>
                <a:tc>
                  <a:txBody>
                    <a:bodyPr/>
                    <a:lstStyle/>
                    <a:p>
                      <a:r>
                        <a:rPr lang="es-ES" dirty="0" smtClean="0"/>
                        <a:t>74</a:t>
                      </a:r>
                      <a:endParaRPr lang="es-ES" dirty="0"/>
                    </a:p>
                  </a:txBody>
                  <a:tcPr/>
                </a:tc>
                <a:tc>
                  <a:txBody>
                    <a:bodyPr/>
                    <a:lstStyle/>
                    <a:p>
                      <a:r>
                        <a:rPr lang="es-ES" dirty="0" smtClean="0"/>
                        <a:t>11,5%</a:t>
                      </a:r>
                      <a:endParaRPr lang="es-E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p:txBody>
          <a:bodyPr/>
          <a:lstStyle/>
          <a:p>
            <a:pPr eaLnBrk="1" hangingPunct="1"/>
            <a:r>
              <a:rPr lang="es-ES" smtClean="0"/>
              <a:t>LIMITACIONES DEL ESTUDIO</a:t>
            </a:r>
          </a:p>
        </p:txBody>
      </p:sp>
      <p:sp>
        <p:nvSpPr>
          <p:cNvPr id="37890" name="2 Marcador de contenido"/>
          <p:cNvSpPr>
            <a:spLocks noGrp="1"/>
          </p:cNvSpPr>
          <p:nvPr>
            <p:ph idx="1"/>
          </p:nvPr>
        </p:nvSpPr>
        <p:spPr/>
        <p:txBody>
          <a:bodyPr/>
          <a:lstStyle/>
          <a:p>
            <a:pPr eaLnBrk="1" hangingPunct="1"/>
            <a:r>
              <a:rPr lang="es-ES" sz="2800" smtClean="0"/>
              <a:t>Las medidas que se han realizado se han hecho con un sonómetro que tiene la capacidad de hacer mediciones acumulativas al contrario que en el trabajo de 2009.</a:t>
            </a:r>
          </a:p>
          <a:p>
            <a:pPr eaLnBrk="1" hangingPunct="1"/>
            <a:r>
              <a:rPr lang="es-ES" sz="2800" smtClean="0"/>
              <a:t>Solo hemos podido realizar medidas en cambios de hora, por eso solo se puede hacer una comparativa con los valores A del trabajo de 2009.</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1 Título"/>
          <p:cNvSpPr>
            <a:spLocks noGrp="1"/>
          </p:cNvSpPr>
          <p:nvPr>
            <p:ph type="title"/>
          </p:nvPr>
        </p:nvSpPr>
        <p:spPr/>
        <p:txBody>
          <a:bodyPr/>
          <a:lstStyle/>
          <a:p>
            <a:pPr eaLnBrk="1" hangingPunct="1"/>
            <a:r>
              <a:rPr lang="es-ES" smtClean="0"/>
              <a:t>CAMPARACIÓN DE MÁXIMOS</a:t>
            </a:r>
          </a:p>
        </p:txBody>
      </p:sp>
      <p:graphicFrame>
        <p:nvGraphicFramePr>
          <p:cNvPr id="38914" name="3 Marcador de contenido"/>
          <p:cNvGraphicFramePr>
            <a:graphicFrameLocks noGrp="1"/>
          </p:cNvGraphicFramePr>
          <p:nvPr>
            <p:ph idx="1"/>
          </p:nvPr>
        </p:nvGraphicFramePr>
        <p:xfrm>
          <a:off x="406400" y="1549400"/>
          <a:ext cx="8331200" cy="4627563"/>
        </p:xfrm>
        <a:graphic>
          <a:graphicData uri="http://schemas.openxmlformats.org/presentationml/2006/ole">
            <p:oleObj spid="_x0000_s38914" r:id="rId3" imgW="8327858" imgH="4627265"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3 Título"/>
          <p:cNvSpPr>
            <a:spLocks noGrp="1"/>
          </p:cNvSpPr>
          <p:nvPr>
            <p:ph type="title"/>
          </p:nvPr>
        </p:nvSpPr>
        <p:spPr/>
        <p:txBody>
          <a:bodyPr/>
          <a:lstStyle/>
          <a:p>
            <a:pPr eaLnBrk="1" hangingPunct="1"/>
            <a:r>
              <a:rPr lang="es-ES" smtClean="0"/>
              <a:t>ZONA 1</a:t>
            </a:r>
          </a:p>
        </p:txBody>
      </p:sp>
      <p:pic>
        <p:nvPicPr>
          <p:cNvPr id="39938" name="5 Marcador de contenido" descr="zona 1.png"/>
          <p:cNvPicPr>
            <a:picLocks noGrp="1" noChangeAspect="1"/>
          </p:cNvPicPr>
          <p:nvPr>
            <p:ph sz="half" idx="1"/>
          </p:nvPr>
        </p:nvPicPr>
        <p:blipFill>
          <a:blip r:embed="rId2"/>
          <a:srcRect/>
          <a:stretch>
            <a:fillRect/>
          </a:stretch>
        </p:blipFill>
        <p:spPr>
          <a:xfrm>
            <a:off x="1014413" y="2205038"/>
            <a:ext cx="2924175" cy="3314700"/>
          </a:xfrm>
        </p:spPr>
      </p:pic>
      <p:pic>
        <p:nvPicPr>
          <p:cNvPr id="39939" name="7 Marcador de contenido" descr="grafica 1.png"/>
          <p:cNvPicPr>
            <a:picLocks noGrp="1" noChangeAspect="1"/>
          </p:cNvPicPr>
          <p:nvPr>
            <p:ph sz="half" idx="2"/>
          </p:nvPr>
        </p:nvPicPr>
        <p:blipFill>
          <a:blip r:embed="rId3"/>
          <a:srcRect/>
          <a:stretch>
            <a:fillRect/>
          </a:stretch>
        </p:blipFill>
        <p:spPr>
          <a:xfrm>
            <a:off x="5295900" y="1841500"/>
            <a:ext cx="2743200" cy="40433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p:txBody>
          <a:bodyPr/>
          <a:lstStyle/>
          <a:p>
            <a:pPr eaLnBrk="1" hangingPunct="1"/>
            <a:r>
              <a:rPr lang="es-ES" smtClean="0"/>
              <a:t>CAFETERÍA</a:t>
            </a:r>
          </a:p>
        </p:txBody>
      </p:sp>
      <p:graphicFrame>
        <p:nvGraphicFramePr>
          <p:cNvPr id="40963" name="4 Marcador de contenido"/>
          <p:cNvGraphicFramePr>
            <a:graphicFrameLocks noGrp="1"/>
          </p:cNvGraphicFramePr>
          <p:nvPr>
            <p:ph sz="half" idx="2"/>
          </p:nvPr>
        </p:nvGraphicFramePr>
        <p:xfrm>
          <a:off x="4597400" y="1549400"/>
          <a:ext cx="4140200" cy="4627563"/>
        </p:xfrm>
        <a:graphic>
          <a:graphicData uri="http://schemas.openxmlformats.org/presentationml/2006/ole">
            <p:oleObj spid="_x0000_s40963" r:id="rId3" imgW="4139543" imgH="4627265" progId="Excel.Chart.8">
              <p:embed/>
            </p:oleObj>
          </a:graphicData>
        </a:graphic>
      </p:graphicFrame>
      <p:pic>
        <p:nvPicPr>
          <p:cNvPr id="40965" name="5 Marcador de contenido" descr="sirena.png"/>
          <p:cNvPicPr>
            <a:picLocks noGrp="1" noChangeAspect="1"/>
          </p:cNvPicPr>
          <p:nvPr>
            <p:ph sz="half" idx="4294967295"/>
          </p:nvPr>
        </p:nvPicPr>
        <p:blipFill>
          <a:blip r:embed="rId4"/>
          <a:srcRect/>
          <a:stretch>
            <a:fillRect/>
          </a:stretch>
        </p:blipFill>
        <p:spPr>
          <a:xfrm>
            <a:off x="1033463" y="2228850"/>
            <a:ext cx="2886075" cy="3267075"/>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p:txBody>
          <a:bodyPr/>
          <a:lstStyle/>
          <a:p>
            <a:pPr eaLnBrk="1" hangingPunct="1"/>
            <a:r>
              <a:rPr lang="es-ES" smtClean="0"/>
              <a:t>INTENSIDAD I</a:t>
            </a:r>
          </a:p>
        </p:txBody>
      </p:sp>
      <p:sp>
        <p:nvSpPr>
          <p:cNvPr id="14338" name="2 Marcador de contenido"/>
          <p:cNvSpPr>
            <a:spLocks noGrp="1"/>
          </p:cNvSpPr>
          <p:nvPr>
            <p:ph idx="1"/>
          </p:nvPr>
        </p:nvSpPr>
        <p:spPr/>
        <p:txBody>
          <a:bodyPr/>
          <a:lstStyle/>
          <a:p>
            <a:pPr eaLnBrk="1" hangingPunct="1"/>
            <a:r>
              <a:rPr lang="es-ES" sz="2400" smtClean="0"/>
              <a:t>Es la potencia acústica transferida por una onda sonora por unidad de área normal a la dirección de propagación.</a:t>
            </a:r>
          </a:p>
          <a:p>
            <a:pPr eaLnBrk="1" hangingPunct="1"/>
            <a:r>
              <a:rPr lang="es-ES" sz="2400" smtClean="0"/>
              <a:t>La unidad utilizada por el Sistema Internacional de Unidades es el vatio por metro cuadrado (W/m²).</a:t>
            </a:r>
          </a:p>
          <a:p>
            <a:pPr eaLnBrk="1" hangingPunct="1">
              <a:buFont typeface="Arial" charset="0"/>
              <a:buNone/>
            </a:pPr>
            <a:r>
              <a:rPr lang="es-ES" sz="2400" smtClean="0"/>
              <a:t>     Nuestro oído tiene la capacidad de escuchar sonidos a partir de una intensidad de 0 dB, 10</a:t>
            </a:r>
            <a:r>
              <a:rPr lang="es-ES" sz="2400" baseline="30000" smtClean="0"/>
              <a:t>-12</a:t>
            </a:r>
            <a:r>
              <a:rPr lang="es-ES" sz="2400" smtClean="0"/>
              <a:t> W/m². Esta cifra es más conocida como el umbral de la audición al igual que cuando la intensidad supera 1 W/m² se llama umbral del dolor</a:t>
            </a:r>
          </a:p>
          <a:p>
            <a:pPr eaLnBrk="1" hangingPunct="1"/>
            <a:endParaRPr lang="es-ES" sz="2400" smtClean="0"/>
          </a:p>
          <a:p>
            <a:pPr eaLnBrk="1" hangingPunct="1"/>
            <a:endParaRPr lang="es-ES"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3 Título"/>
          <p:cNvSpPr>
            <a:spLocks noGrp="1"/>
          </p:cNvSpPr>
          <p:nvPr>
            <p:ph type="title"/>
          </p:nvPr>
        </p:nvSpPr>
        <p:spPr/>
        <p:txBody>
          <a:bodyPr/>
          <a:lstStyle/>
          <a:p>
            <a:pPr eaLnBrk="1" hangingPunct="1"/>
            <a:r>
              <a:rPr lang="es-ES" smtClean="0"/>
              <a:t>SIRENA</a:t>
            </a:r>
          </a:p>
        </p:txBody>
      </p:sp>
      <p:pic>
        <p:nvPicPr>
          <p:cNvPr id="41986" name="5 Marcador de contenido" descr="sirena.png"/>
          <p:cNvPicPr>
            <a:picLocks noGrp="1" noChangeAspect="1"/>
          </p:cNvPicPr>
          <p:nvPr>
            <p:ph sz="half" idx="1"/>
          </p:nvPr>
        </p:nvPicPr>
        <p:blipFill>
          <a:blip r:embed="rId2"/>
          <a:srcRect/>
          <a:stretch>
            <a:fillRect/>
          </a:stretch>
        </p:blipFill>
        <p:spPr>
          <a:xfrm>
            <a:off x="1033463" y="2230438"/>
            <a:ext cx="2886075" cy="3267075"/>
          </a:xfrm>
        </p:spPr>
      </p:pic>
      <p:pic>
        <p:nvPicPr>
          <p:cNvPr id="41987" name="7 Marcador de contenido" descr="grafica sirena.png"/>
          <p:cNvPicPr>
            <a:picLocks noGrp="1" noChangeAspect="1"/>
          </p:cNvPicPr>
          <p:nvPr>
            <p:ph sz="half" idx="2"/>
          </p:nvPr>
        </p:nvPicPr>
        <p:blipFill>
          <a:blip r:embed="rId3"/>
          <a:srcRect/>
          <a:stretch>
            <a:fillRect/>
          </a:stretch>
        </p:blipFill>
        <p:spPr>
          <a:xfrm>
            <a:off x="5326063" y="1801813"/>
            <a:ext cx="2682875" cy="412273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3 Título"/>
          <p:cNvSpPr>
            <a:spLocks noGrp="1"/>
          </p:cNvSpPr>
          <p:nvPr>
            <p:ph type="title"/>
          </p:nvPr>
        </p:nvSpPr>
        <p:spPr/>
        <p:txBody>
          <a:bodyPr/>
          <a:lstStyle/>
          <a:p>
            <a:pPr eaLnBrk="1" hangingPunct="1"/>
            <a:r>
              <a:rPr lang="es-ES" smtClean="0"/>
              <a:t>ZONA 3</a:t>
            </a:r>
          </a:p>
        </p:txBody>
      </p:sp>
      <p:pic>
        <p:nvPicPr>
          <p:cNvPr id="43010" name="5 Marcador de contenido" descr="zona 3.png"/>
          <p:cNvPicPr>
            <a:picLocks noGrp="1" noChangeAspect="1"/>
          </p:cNvPicPr>
          <p:nvPr>
            <p:ph sz="half" idx="1"/>
          </p:nvPr>
        </p:nvPicPr>
        <p:blipFill>
          <a:blip r:embed="rId2"/>
          <a:srcRect/>
          <a:stretch>
            <a:fillRect/>
          </a:stretch>
        </p:blipFill>
        <p:spPr>
          <a:xfrm>
            <a:off x="990600" y="2224088"/>
            <a:ext cx="2971800" cy="3276600"/>
          </a:xfrm>
        </p:spPr>
      </p:pic>
      <p:pic>
        <p:nvPicPr>
          <p:cNvPr id="43011" name="7 Marcador de contenido" descr="grafica 3.png"/>
          <p:cNvPicPr>
            <a:picLocks noGrp="1" noChangeAspect="1"/>
          </p:cNvPicPr>
          <p:nvPr>
            <p:ph sz="half" idx="2"/>
          </p:nvPr>
        </p:nvPicPr>
        <p:blipFill>
          <a:blip r:embed="rId3"/>
          <a:srcRect/>
          <a:stretch>
            <a:fillRect/>
          </a:stretch>
        </p:blipFill>
        <p:spPr>
          <a:xfrm>
            <a:off x="5322888" y="1784350"/>
            <a:ext cx="2689225" cy="41576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p:txBody>
          <a:bodyPr/>
          <a:lstStyle/>
          <a:p>
            <a:pPr eaLnBrk="1" hangingPunct="1"/>
            <a:r>
              <a:rPr lang="es-ES" smtClean="0"/>
              <a:t>ZONA 4</a:t>
            </a:r>
          </a:p>
        </p:txBody>
      </p:sp>
      <p:pic>
        <p:nvPicPr>
          <p:cNvPr id="44034" name="5 Marcador de contenido" descr="zona 4.png"/>
          <p:cNvPicPr>
            <a:picLocks noGrp="1" noChangeAspect="1"/>
          </p:cNvPicPr>
          <p:nvPr>
            <p:ph sz="half" idx="1"/>
          </p:nvPr>
        </p:nvPicPr>
        <p:blipFill>
          <a:blip r:embed="rId2"/>
          <a:srcRect/>
          <a:stretch>
            <a:fillRect/>
          </a:stretch>
        </p:blipFill>
        <p:spPr>
          <a:xfrm>
            <a:off x="952500" y="2220913"/>
            <a:ext cx="3048000" cy="3286125"/>
          </a:xfrm>
        </p:spPr>
      </p:pic>
      <p:pic>
        <p:nvPicPr>
          <p:cNvPr id="44035" name="7 Marcador de contenido" descr="grafica 4.png"/>
          <p:cNvPicPr>
            <a:picLocks noGrp="1" noChangeAspect="1"/>
          </p:cNvPicPr>
          <p:nvPr>
            <p:ph sz="half" idx="2"/>
          </p:nvPr>
        </p:nvPicPr>
        <p:blipFill>
          <a:blip r:embed="rId3"/>
          <a:srcRect/>
          <a:stretch>
            <a:fillRect/>
          </a:stretch>
        </p:blipFill>
        <p:spPr>
          <a:xfrm>
            <a:off x="5313363" y="1876425"/>
            <a:ext cx="2708275" cy="397351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noGrp="1"/>
          </p:cNvSpPr>
          <p:nvPr>
            <p:ph type="title"/>
          </p:nvPr>
        </p:nvSpPr>
        <p:spPr/>
        <p:txBody>
          <a:bodyPr/>
          <a:lstStyle/>
          <a:p>
            <a:pPr eaLnBrk="1" hangingPunct="1"/>
            <a:r>
              <a:rPr lang="es-ES" smtClean="0"/>
              <a:t>ZONA 5</a:t>
            </a:r>
          </a:p>
        </p:txBody>
      </p:sp>
      <p:pic>
        <p:nvPicPr>
          <p:cNvPr id="45058" name="5 Marcador de contenido" descr="zona 5.png"/>
          <p:cNvPicPr>
            <a:picLocks noGrp="1" noChangeAspect="1"/>
          </p:cNvPicPr>
          <p:nvPr>
            <p:ph sz="half" idx="1"/>
          </p:nvPr>
        </p:nvPicPr>
        <p:blipFill>
          <a:blip r:embed="rId2"/>
          <a:srcRect/>
          <a:stretch>
            <a:fillRect/>
          </a:stretch>
        </p:blipFill>
        <p:spPr>
          <a:xfrm>
            <a:off x="952500" y="2230438"/>
            <a:ext cx="3048000" cy="3267075"/>
          </a:xfrm>
        </p:spPr>
      </p:pic>
      <p:pic>
        <p:nvPicPr>
          <p:cNvPr id="45059" name="7 Marcador de contenido" descr="grafica 5.png"/>
          <p:cNvPicPr>
            <a:picLocks noGrp="1" noChangeAspect="1"/>
          </p:cNvPicPr>
          <p:nvPr>
            <p:ph sz="half" idx="2"/>
          </p:nvPr>
        </p:nvPicPr>
        <p:blipFill>
          <a:blip r:embed="rId3"/>
          <a:srcRect/>
          <a:stretch>
            <a:fillRect/>
          </a:stretch>
        </p:blipFill>
        <p:spPr>
          <a:xfrm>
            <a:off x="5345113" y="1863725"/>
            <a:ext cx="2644775" cy="399891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Título"/>
          <p:cNvSpPr>
            <a:spLocks noGrp="1"/>
          </p:cNvSpPr>
          <p:nvPr>
            <p:ph type="title"/>
          </p:nvPr>
        </p:nvSpPr>
        <p:spPr/>
        <p:txBody>
          <a:bodyPr/>
          <a:lstStyle/>
          <a:p>
            <a:pPr eaLnBrk="1" hangingPunct="1"/>
            <a:r>
              <a:rPr lang="es-ES" smtClean="0"/>
              <a:t>BIBLIOTECA</a:t>
            </a:r>
          </a:p>
        </p:txBody>
      </p:sp>
      <p:pic>
        <p:nvPicPr>
          <p:cNvPr id="46082" name="7 Marcador de contenido" descr="SC20130904-180831.png"/>
          <p:cNvPicPr>
            <a:picLocks noGrp="1" noChangeAspect="1"/>
          </p:cNvPicPr>
          <p:nvPr>
            <p:ph sz="half" idx="1"/>
          </p:nvPr>
        </p:nvPicPr>
        <p:blipFill>
          <a:blip r:embed="rId2"/>
          <a:srcRect/>
          <a:stretch>
            <a:fillRect/>
          </a:stretch>
        </p:blipFill>
        <p:spPr>
          <a:xfrm>
            <a:off x="968375" y="1600200"/>
            <a:ext cx="3016250" cy="4525963"/>
          </a:xfrm>
        </p:spPr>
      </p:pic>
      <p:pic>
        <p:nvPicPr>
          <p:cNvPr id="46083" name="5 Marcador de contenido" descr="grafica biblioteca.png"/>
          <p:cNvPicPr>
            <a:picLocks noGrp="1" noChangeAspect="1"/>
          </p:cNvPicPr>
          <p:nvPr>
            <p:ph sz="half" idx="2"/>
          </p:nvPr>
        </p:nvPicPr>
        <p:blipFill>
          <a:blip r:embed="rId3"/>
          <a:srcRect/>
          <a:stretch>
            <a:fillRect/>
          </a:stretch>
        </p:blipFill>
        <p:spPr>
          <a:xfrm>
            <a:off x="5268913" y="1878013"/>
            <a:ext cx="2797175" cy="39703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3 Título"/>
          <p:cNvSpPr>
            <a:spLocks noGrp="1"/>
          </p:cNvSpPr>
          <p:nvPr>
            <p:ph type="title"/>
          </p:nvPr>
        </p:nvSpPr>
        <p:spPr/>
        <p:txBody>
          <a:bodyPr/>
          <a:lstStyle/>
          <a:p>
            <a:pPr eaLnBrk="1" hangingPunct="1"/>
            <a:r>
              <a:rPr lang="es-ES" smtClean="0"/>
              <a:t>ZONA 7</a:t>
            </a:r>
          </a:p>
        </p:txBody>
      </p:sp>
      <p:pic>
        <p:nvPicPr>
          <p:cNvPr id="47106" name="5 Marcador de contenido" descr="zona 7.png"/>
          <p:cNvPicPr>
            <a:picLocks noGrp="1" noChangeAspect="1"/>
          </p:cNvPicPr>
          <p:nvPr>
            <p:ph sz="half" idx="1"/>
          </p:nvPr>
        </p:nvPicPr>
        <p:blipFill>
          <a:blip r:embed="rId2"/>
          <a:srcRect/>
          <a:stretch>
            <a:fillRect/>
          </a:stretch>
        </p:blipFill>
        <p:spPr>
          <a:xfrm>
            <a:off x="981075" y="2249488"/>
            <a:ext cx="2990850" cy="3228975"/>
          </a:xfrm>
        </p:spPr>
      </p:pic>
      <p:pic>
        <p:nvPicPr>
          <p:cNvPr id="47107" name="7 Marcador de contenido" descr="grafica 7.png"/>
          <p:cNvPicPr>
            <a:picLocks noGrp="1" noChangeAspect="1"/>
          </p:cNvPicPr>
          <p:nvPr>
            <p:ph sz="half" idx="2"/>
          </p:nvPr>
        </p:nvPicPr>
        <p:blipFill>
          <a:blip r:embed="rId3"/>
          <a:srcRect/>
          <a:stretch>
            <a:fillRect/>
          </a:stretch>
        </p:blipFill>
        <p:spPr>
          <a:xfrm>
            <a:off x="5283200" y="1870075"/>
            <a:ext cx="2768600" cy="398621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3 Título"/>
          <p:cNvSpPr>
            <a:spLocks noGrp="1"/>
          </p:cNvSpPr>
          <p:nvPr>
            <p:ph type="title"/>
          </p:nvPr>
        </p:nvSpPr>
        <p:spPr/>
        <p:txBody>
          <a:bodyPr/>
          <a:lstStyle/>
          <a:p>
            <a:pPr eaLnBrk="1" hangingPunct="1"/>
            <a:r>
              <a:rPr lang="es-ES" smtClean="0"/>
              <a:t>ZONA 8</a:t>
            </a:r>
          </a:p>
        </p:txBody>
      </p:sp>
      <p:pic>
        <p:nvPicPr>
          <p:cNvPr id="48130" name="5 Marcador de contenido" descr="zona 8.png"/>
          <p:cNvPicPr>
            <a:picLocks noGrp="1" noChangeAspect="1"/>
          </p:cNvPicPr>
          <p:nvPr>
            <p:ph sz="half" idx="1"/>
          </p:nvPr>
        </p:nvPicPr>
        <p:blipFill>
          <a:blip r:embed="rId2"/>
          <a:srcRect/>
          <a:stretch>
            <a:fillRect/>
          </a:stretch>
        </p:blipFill>
        <p:spPr>
          <a:xfrm>
            <a:off x="966788" y="2233613"/>
            <a:ext cx="3019425" cy="3257550"/>
          </a:xfrm>
        </p:spPr>
      </p:pic>
      <p:pic>
        <p:nvPicPr>
          <p:cNvPr id="48131" name="7 Marcador de contenido" descr="grafica 8.png"/>
          <p:cNvPicPr>
            <a:picLocks noGrp="1" noChangeAspect="1"/>
          </p:cNvPicPr>
          <p:nvPr>
            <p:ph sz="half" idx="2"/>
          </p:nvPr>
        </p:nvPicPr>
        <p:blipFill>
          <a:blip r:embed="rId3"/>
          <a:srcRect/>
          <a:stretch>
            <a:fillRect/>
          </a:stretch>
        </p:blipFill>
        <p:spPr>
          <a:xfrm>
            <a:off x="5289550" y="1863725"/>
            <a:ext cx="2755900" cy="399891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p:txBody>
          <a:bodyPr/>
          <a:lstStyle/>
          <a:p>
            <a:pPr eaLnBrk="1" hangingPunct="1"/>
            <a:r>
              <a:rPr lang="es-ES" smtClean="0"/>
              <a:t>ZONA 9</a:t>
            </a:r>
          </a:p>
        </p:txBody>
      </p:sp>
      <p:pic>
        <p:nvPicPr>
          <p:cNvPr id="49154" name="5 Marcador de contenido" descr="zona 9.png"/>
          <p:cNvPicPr>
            <a:picLocks noGrp="1" noChangeAspect="1"/>
          </p:cNvPicPr>
          <p:nvPr>
            <p:ph sz="half" idx="1"/>
          </p:nvPr>
        </p:nvPicPr>
        <p:blipFill>
          <a:blip r:embed="rId2"/>
          <a:srcRect/>
          <a:stretch>
            <a:fillRect/>
          </a:stretch>
        </p:blipFill>
        <p:spPr>
          <a:xfrm>
            <a:off x="971550" y="2239963"/>
            <a:ext cx="3009900" cy="3248025"/>
          </a:xfrm>
        </p:spPr>
      </p:pic>
      <p:pic>
        <p:nvPicPr>
          <p:cNvPr id="49155" name="7 Marcador de contenido" descr="grafica 9.png"/>
          <p:cNvPicPr>
            <a:picLocks noGrp="1" noChangeAspect="1"/>
          </p:cNvPicPr>
          <p:nvPr>
            <p:ph sz="half" idx="2"/>
          </p:nvPr>
        </p:nvPicPr>
        <p:blipFill>
          <a:blip r:embed="rId3"/>
          <a:srcRect/>
          <a:stretch>
            <a:fillRect/>
          </a:stretch>
        </p:blipFill>
        <p:spPr>
          <a:xfrm>
            <a:off x="5268913" y="1866900"/>
            <a:ext cx="2797175" cy="39925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8 Título"/>
          <p:cNvSpPr>
            <a:spLocks noGrp="1"/>
          </p:cNvSpPr>
          <p:nvPr>
            <p:ph type="title"/>
          </p:nvPr>
        </p:nvSpPr>
        <p:spPr/>
        <p:txBody>
          <a:bodyPr/>
          <a:lstStyle/>
          <a:p>
            <a:pPr eaLnBrk="1" hangingPunct="1"/>
            <a:r>
              <a:rPr lang="es-ES" smtClean="0"/>
              <a:t>ZONA 1O</a:t>
            </a:r>
          </a:p>
        </p:txBody>
      </p:sp>
      <p:pic>
        <p:nvPicPr>
          <p:cNvPr id="50178" name="5 Marcador de contenido" descr="grafica 10.png"/>
          <p:cNvPicPr>
            <a:picLocks noGrp="1" noChangeAspect="1"/>
          </p:cNvPicPr>
          <p:nvPr>
            <p:ph sz="half" idx="2"/>
          </p:nvPr>
        </p:nvPicPr>
        <p:blipFill>
          <a:blip r:embed="rId2"/>
          <a:srcRect/>
          <a:stretch>
            <a:fillRect/>
          </a:stretch>
        </p:blipFill>
        <p:spPr>
          <a:xfrm>
            <a:off x="5299075" y="1893888"/>
            <a:ext cx="2736850" cy="3938587"/>
          </a:xfrm>
        </p:spPr>
      </p:pic>
      <p:pic>
        <p:nvPicPr>
          <p:cNvPr id="50179" name="7 Marcador de contenido" descr="zona 10.png"/>
          <p:cNvPicPr>
            <a:picLocks noGrp="1" noChangeAspect="1"/>
          </p:cNvPicPr>
          <p:nvPr>
            <p:ph sz="half" idx="1"/>
          </p:nvPr>
        </p:nvPicPr>
        <p:blipFill>
          <a:blip r:embed="rId3"/>
          <a:srcRect/>
          <a:stretch>
            <a:fillRect/>
          </a:stretch>
        </p:blipFill>
        <p:spPr>
          <a:xfrm>
            <a:off x="1023938" y="2251075"/>
            <a:ext cx="2905125" cy="322421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noGrp="1"/>
          </p:cNvSpPr>
          <p:nvPr>
            <p:ph type="title"/>
          </p:nvPr>
        </p:nvSpPr>
        <p:spPr/>
        <p:txBody>
          <a:bodyPr/>
          <a:lstStyle/>
          <a:p>
            <a:pPr eaLnBrk="1" hangingPunct="1"/>
            <a:r>
              <a:rPr lang="es-ES" smtClean="0"/>
              <a:t>ZONA 11</a:t>
            </a:r>
          </a:p>
        </p:txBody>
      </p:sp>
      <p:pic>
        <p:nvPicPr>
          <p:cNvPr id="51202" name="5 Marcador de contenido" descr="zona 11.png"/>
          <p:cNvPicPr>
            <a:picLocks noGrp="1" noChangeAspect="1"/>
          </p:cNvPicPr>
          <p:nvPr>
            <p:ph sz="half" idx="1"/>
          </p:nvPr>
        </p:nvPicPr>
        <p:blipFill>
          <a:blip r:embed="rId2"/>
          <a:srcRect/>
          <a:stretch>
            <a:fillRect/>
          </a:stretch>
        </p:blipFill>
        <p:spPr>
          <a:xfrm>
            <a:off x="976313" y="2233613"/>
            <a:ext cx="3000375" cy="3257550"/>
          </a:xfrm>
        </p:spPr>
      </p:pic>
      <p:pic>
        <p:nvPicPr>
          <p:cNvPr id="51203" name="7 Marcador de contenido" descr="grafica 11.png"/>
          <p:cNvPicPr>
            <a:picLocks noGrp="1" noChangeAspect="1"/>
          </p:cNvPicPr>
          <p:nvPr>
            <p:ph sz="half" idx="2"/>
          </p:nvPr>
        </p:nvPicPr>
        <p:blipFill>
          <a:blip r:embed="rId3"/>
          <a:srcRect/>
          <a:stretch>
            <a:fillRect/>
          </a:stretch>
        </p:blipFill>
        <p:spPr>
          <a:xfrm>
            <a:off x="5305425" y="1881188"/>
            <a:ext cx="2724150" cy="396398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p:nvPr>
        </p:nvSpPr>
        <p:spPr/>
        <p:txBody>
          <a:bodyPr/>
          <a:lstStyle/>
          <a:p>
            <a:pPr eaLnBrk="1" hangingPunct="1"/>
            <a:r>
              <a:rPr lang="es-ES" smtClean="0"/>
              <a:t>INTENSIDAD II</a:t>
            </a:r>
          </a:p>
        </p:txBody>
      </p:sp>
      <p:sp>
        <p:nvSpPr>
          <p:cNvPr id="15362" name="2 Marcador de contenido"/>
          <p:cNvSpPr>
            <a:spLocks noGrp="1"/>
          </p:cNvSpPr>
          <p:nvPr>
            <p:ph sz="half" idx="1"/>
          </p:nvPr>
        </p:nvSpPr>
        <p:spPr>
          <a:xfrm>
            <a:off x="457200" y="1600200"/>
            <a:ext cx="4038600" cy="4525963"/>
          </a:xfrm>
        </p:spPr>
        <p:txBody>
          <a:bodyPr/>
          <a:lstStyle/>
          <a:p>
            <a:pPr eaLnBrk="1" hangingPunct="1"/>
            <a:r>
              <a:rPr lang="es-ES" sz="2800" smtClean="0"/>
              <a:t>El rango de intensidades que el oído humano puede detectar sin dolor es muy amplio. Por ello es habitual utilizar una escala logarítmica. </a:t>
            </a:r>
          </a:p>
          <a:p>
            <a:pPr eaLnBrk="1" hangingPunct="1">
              <a:buFont typeface="Arial" charset="0"/>
              <a:buNone/>
            </a:pPr>
            <a:endParaRPr lang="es-ES" sz="2800" smtClean="0"/>
          </a:p>
          <a:p>
            <a:pPr eaLnBrk="1" hangingPunct="1"/>
            <a:endParaRPr lang="es-ES" sz="2800" smtClean="0"/>
          </a:p>
        </p:txBody>
      </p:sp>
      <p:sp>
        <p:nvSpPr>
          <p:cNvPr id="15365" name="Rectangle 5"/>
          <p:cNvSpPr>
            <a:spLocks noGrp="1"/>
          </p:cNvSpPr>
          <p:nvPr>
            <p:ph type="body" sz="half" idx="4294967295"/>
          </p:nvPr>
        </p:nvSpPr>
        <p:spPr>
          <a:xfrm>
            <a:off x="4648200" y="1600200"/>
            <a:ext cx="4038600" cy="4525963"/>
          </a:xfrm>
        </p:spPr>
        <p:txBody>
          <a:bodyPr/>
          <a:lstStyle/>
          <a:p>
            <a:endParaRPr lang="es-ES" sz="2800" smtClean="0"/>
          </a:p>
        </p:txBody>
      </p:sp>
      <p:pic>
        <p:nvPicPr>
          <p:cNvPr id="15366" name="Picture 6" descr="Campo_audicion"/>
          <p:cNvPicPr>
            <a:picLocks noChangeAspect="1" noChangeArrowheads="1"/>
          </p:cNvPicPr>
          <p:nvPr/>
        </p:nvPicPr>
        <p:blipFill>
          <a:blip r:embed="rId2"/>
          <a:srcRect/>
          <a:stretch>
            <a:fillRect/>
          </a:stretch>
        </p:blipFill>
        <p:spPr bwMode="auto">
          <a:xfrm>
            <a:off x="4787900" y="1844675"/>
            <a:ext cx="3492500" cy="29400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Título"/>
          <p:cNvSpPr>
            <a:spLocks noGrp="1"/>
          </p:cNvSpPr>
          <p:nvPr>
            <p:ph type="title"/>
          </p:nvPr>
        </p:nvSpPr>
        <p:spPr/>
        <p:txBody>
          <a:bodyPr/>
          <a:lstStyle/>
          <a:p>
            <a:pPr eaLnBrk="1" hangingPunct="1"/>
            <a:r>
              <a:rPr lang="es-ES" smtClean="0"/>
              <a:t>ZONA 12</a:t>
            </a:r>
          </a:p>
        </p:txBody>
      </p:sp>
      <p:pic>
        <p:nvPicPr>
          <p:cNvPr id="52226" name="5 Marcador de contenido" descr="zona 12.png"/>
          <p:cNvPicPr>
            <a:picLocks noGrp="1" noChangeAspect="1"/>
          </p:cNvPicPr>
          <p:nvPr>
            <p:ph sz="half" idx="1"/>
          </p:nvPr>
        </p:nvPicPr>
        <p:blipFill>
          <a:blip r:embed="rId2"/>
          <a:srcRect/>
          <a:stretch>
            <a:fillRect/>
          </a:stretch>
        </p:blipFill>
        <p:spPr>
          <a:xfrm>
            <a:off x="990600" y="2239963"/>
            <a:ext cx="2971800" cy="3248025"/>
          </a:xfrm>
        </p:spPr>
      </p:pic>
      <p:pic>
        <p:nvPicPr>
          <p:cNvPr id="52227" name="8 Marcador de contenido" descr="grafica 12.png"/>
          <p:cNvPicPr>
            <a:picLocks noGrp="1" noChangeAspect="1"/>
          </p:cNvPicPr>
          <p:nvPr>
            <p:ph sz="half" idx="2"/>
          </p:nvPr>
        </p:nvPicPr>
        <p:blipFill>
          <a:blip r:embed="rId3"/>
          <a:srcRect/>
          <a:stretch>
            <a:fillRect/>
          </a:stretch>
        </p:blipFill>
        <p:spPr>
          <a:xfrm>
            <a:off x="5283200" y="1844675"/>
            <a:ext cx="2768600" cy="4037013"/>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Título"/>
          <p:cNvSpPr>
            <a:spLocks noGrp="1"/>
          </p:cNvSpPr>
          <p:nvPr>
            <p:ph type="title"/>
          </p:nvPr>
        </p:nvSpPr>
        <p:spPr/>
        <p:txBody>
          <a:bodyPr/>
          <a:lstStyle/>
          <a:p>
            <a:pPr eaLnBrk="1" hangingPunct="1"/>
            <a:r>
              <a:rPr lang="es-ES" smtClean="0"/>
              <a:t>ZONA 13</a:t>
            </a:r>
          </a:p>
        </p:txBody>
      </p:sp>
      <p:pic>
        <p:nvPicPr>
          <p:cNvPr id="53250" name="5 Marcador de contenido" descr="zona 13.png"/>
          <p:cNvPicPr>
            <a:picLocks noGrp="1" noChangeAspect="1"/>
          </p:cNvPicPr>
          <p:nvPr>
            <p:ph sz="half" idx="1"/>
          </p:nvPr>
        </p:nvPicPr>
        <p:blipFill>
          <a:blip r:embed="rId2"/>
          <a:srcRect/>
          <a:stretch>
            <a:fillRect/>
          </a:stretch>
        </p:blipFill>
        <p:spPr>
          <a:xfrm>
            <a:off x="990600" y="2259013"/>
            <a:ext cx="2971800" cy="3209925"/>
          </a:xfrm>
        </p:spPr>
      </p:pic>
      <p:pic>
        <p:nvPicPr>
          <p:cNvPr id="53251" name="7 Marcador de contenido" descr="grafica 13.png"/>
          <p:cNvPicPr>
            <a:picLocks noGrp="1" noChangeAspect="1"/>
          </p:cNvPicPr>
          <p:nvPr>
            <p:ph sz="half" idx="2"/>
          </p:nvPr>
        </p:nvPicPr>
        <p:blipFill>
          <a:blip r:embed="rId3"/>
          <a:srcRect/>
          <a:stretch>
            <a:fillRect/>
          </a:stretch>
        </p:blipFill>
        <p:spPr>
          <a:xfrm>
            <a:off x="5149850" y="1814513"/>
            <a:ext cx="3035300" cy="4097337"/>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5 Título"/>
          <p:cNvSpPr>
            <a:spLocks noGrp="1"/>
          </p:cNvSpPr>
          <p:nvPr>
            <p:ph type="title"/>
          </p:nvPr>
        </p:nvSpPr>
        <p:spPr/>
        <p:txBody>
          <a:bodyPr/>
          <a:lstStyle/>
          <a:p>
            <a:pPr eaLnBrk="1" hangingPunct="1"/>
            <a:r>
              <a:rPr lang="es-ES" smtClean="0"/>
              <a:t>ZONA 14</a:t>
            </a:r>
          </a:p>
        </p:txBody>
      </p:sp>
      <p:pic>
        <p:nvPicPr>
          <p:cNvPr id="54274" name="5 Marcador de contenido" descr="zona 14.png"/>
          <p:cNvPicPr>
            <a:picLocks noGrp="1" noChangeAspect="1"/>
          </p:cNvPicPr>
          <p:nvPr>
            <p:ph sz="half" idx="1"/>
          </p:nvPr>
        </p:nvPicPr>
        <p:blipFill>
          <a:blip r:embed="rId2"/>
          <a:srcRect/>
          <a:stretch>
            <a:fillRect/>
          </a:stretch>
        </p:blipFill>
        <p:spPr>
          <a:xfrm>
            <a:off x="985838" y="2239963"/>
            <a:ext cx="2981325" cy="3248025"/>
          </a:xfrm>
        </p:spPr>
      </p:pic>
      <p:pic>
        <p:nvPicPr>
          <p:cNvPr id="54275" name="10 Marcador de contenido" descr="grafica 14.png"/>
          <p:cNvPicPr>
            <a:picLocks noGrp="1" noChangeAspect="1"/>
          </p:cNvPicPr>
          <p:nvPr>
            <p:ph sz="half" idx="2"/>
          </p:nvPr>
        </p:nvPicPr>
        <p:blipFill>
          <a:blip r:embed="rId3"/>
          <a:srcRect/>
          <a:stretch>
            <a:fillRect/>
          </a:stretch>
        </p:blipFill>
        <p:spPr>
          <a:xfrm>
            <a:off x="5130800" y="1797050"/>
            <a:ext cx="3041650" cy="413226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4 Título"/>
          <p:cNvSpPr>
            <a:spLocks noGrp="1"/>
          </p:cNvSpPr>
          <p:nvPr>
            <p:ph type="title"/>
          </p:nvPr>
        </p:nvSpPr>
        <p:spPr/>
        <p:txBody>
          <a:bodyPr/>
          <a:lstStyle/>
          <a:p>
            <a:pPr eaLnBrk="1" hangingPunct="1"/>
            <a:r>
              <a:rPr lang="es-ES" smtClean="0"/>
              <a:t>VALORES PROMEDIO GLOBALES</a:t>
            </a:r>
          </a:p>
        </p:txBody>
      </p:sp>
      <p:sp>
        <p:nvSpPr>
          <p:cNvPr id="7" name="6 Marcador de contenido"/>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s-ES" dirty="0" smtClean="0"/>
              <a:t>Finalmente se establecen los siguientes valores promedio:</a:t>
            </a:r>
          </a:p>
          <a:p>
            <a:pPr eaLnBrk="1" fontAlgn="auto" hangingPunct="1">
              <a:spcAft>
                <a:spcPts val="0"/>
              </a:spcAft>
              <a:buFont typeface="Arial" pitchFamily="34" charset="0"/>
              <a:buNone/>
              <a:defRPr/>
            </a:pPr>
            <a:r>
              <a:rPr lang="es-ES" dirty="0" smtClean="0"/>
              <a:t>             Valor promedio de 2013: </a:t>
            </a:r>
            <a:r>
              <a:rPr lang="es-ES" dirty="0" smtClean="0">
                <a:solidFill>
                  <a:schemeClr val="accent6">
                    <a:lumMod val="75000"/>
                  </a:schemeClr>
                </a:solidFill>
              </a:rPr>
              <a:t>79,07 dB NIVEL       </a:t>
            </a:r>
          </a:p>
          <a:p>
            <a:pPr eaLnBrk="1" fontAlgn="auto" hangingPunct="1">
              <a:spcAft>
                <a:spcPts val="0"/>
              </a:spcAft>
              <a:buFont typeface="Arial" pitchFamily="34" charset="0"/>
              <a:buNone/>
              <a:defRPr/>
            </a:pPr>
            <a:r>
              <a:rPr lang="es-ES" dirty="0" smtClean="0">
                <a:solidFill>
                  <a:schemeClr val="accent6">
                    <a:lumMod val="75000"/>
                  </a:schemeClr>
                </a:solidFill>
              </a:rPr>
              <a:t>             NARANJA</a:t>
            </a:r>
          </a:p>
          <a:p>
            <a:pPr eaLnBrk="1" fontAlgn="auto" hangingPunct="1">
              <a:spcAft>
                <a:spcPts val="0"/>
              </a:spcAft>
              <a:buFont typeface="Arial" pitchFamily="34" charset="0"/>
              <a:buNone/>
              <a:defRPr/>
            </a:pPr>
            <a:r>
              <a:rPr lang="es-ES" dirty="0" smtClean="0">
                <a:solidFill>
                  <a:srgbClr val="FF0000"/>
                </a:solidFill>
              </a:rPr>
              <a:t>            </a:t>
            </a:r>
            <a:r>
              <a:rPr lang="es-ES" dirty="0" smtClean="0"/>
              <a:t> Valor promedio de 2009: </a:t>
            </a:r>
            <a:r>
              <a:rPr lang="es-ES" dirty="0" smtClean="0">
                <a:solidFill>
                  <a:schemeClr val="accent6">
                    <a:lumMod val="75000"/>
                  </a:schemeClr>
                </a:solidFill>
              </a:rPr>
              <a:t>79,77 dB NIVEL </a:t>
            </a:r>
          </a:p>
          <a:p>
            <a:pPr eaLnBrk="1" fontAlgn="auto" hangingPunct="1">
              <a:spcAft>
                <a:spcPts val="0"/>
              </a:spcAft>
              <a:buFont typeface="Arial" pitchFamily="34" charset="0"/>
              <a:buNone/>
              <a:defRPr/>
            </a:pPr>
            <a:r>
              <a:rPr lang="es-ES" dirty="0" smtClean="0">
                <a:solidFill>
                  <a:schemeClr val="accent6">
                    <a:lumMod val="75000"/>
                  </a:schemeClr>
                </a:solidFill>
              </a:rPr>
              <a:t>             NARANJA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4 Título"/>
          <p:cNvSpPr>
            <a:spLocks noGrp="1"/>
          </p:cNvSpPr>
          <p:nvPr>
            <p:ph type="title"/>
          </p:nvPr>
        </p:nvSpPr>
        <p:spPr/>
        <p:txBody>
          <a:bodyPr/>
          <a:lstStyle/>
          <a:p>
            <a:pPr eaLnBrk="1" hangingPunct="1"/>
            <a:r>
              <a:rPr lang="es-ES" smtClean="0"/>
              <a:t>CONCLUSIONES</a:t>
            </a:r>
          </a:p>
        </p:txBody>
      </p:sp>
      <p:sp>
        <p:nvSpPr>
          <p:cNvPr id="56322" name="5 Marcador de contenido"/>
          <p:cNvSpPr>
            <a:spLocks noGrp="1"/>
          </p:cNvSpPr>
          <p:nvPr>
            <p:ph idx="1"/>
          </p:nvPr>
        </p:nvSpPr>
        <p:spPr/>
        <p:txBody>
          <a:bodyPr/>
          <a:lstStyle/>
          <a:p>
            <a:pPr eaLnBrk="1" hangingPunct="1"/>
            <a:r>
              <a:rPr lang="es-ES" sz="2800" smtClean="0"/>
              <a:t> Conclusiones derivadas de los resultados del presente análisis.</a:t>
            </a:r>
          </a:p>
          <a:p>
            <a:pPr eaLnBrk="1" hangingPunct="1">
              <a:buFont typeface="Arial" charset="0"/>
              <a:buNone/>
            </a:pPr>
            <a:r>
              <a:rPr lang="es-ES" sz="2800" smtClean="0"/>
              <a:t>        1) Los niveles de ruido en el interior de nuestro centro, han aumentado de manera notable en relación a las medidas realizadas durante el curso 2008/2009.</a:t>
            </a:r>
          </a:p>
          <a:p>
            <a:pPr eaLnBrk="1" hangingPunct="1">
              <a:buFont typeface="Arial" charset="0"/>
              <a:buNone/>
            </a:pPr>
            <a:endParaRPr lang="es-ES" sz="2800" smtClean="0"/>
          </a:p>
          <a:p>
            <a:pPr eaLnBrk="1" hangingPunct="1"/>
            <a:endParaRPr lang="es-ES" sz="28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p:txBody>
          <a:bodyPr/>
          <a:lstStyle/>
          <a:p>
            <a:pPr eaLnBrk="1" hangingPunct="1"/>
            <a:r>
              <a:rPr lang="es-ES" smtClean="0"/>
              <a:t>CONCLUSIONES</a:t>
            </a:r>
          </a:p>
        </p:txBody>
      </p:sp>
      <p:sp>
        <p:nvSpPr>
          <p:cNvPr id="57346" name="2 Marcador de contenido"/>
          <p:cNvSpPr>
            <a:spLocks noGrp="1"/>
          </p:cNvSpPr>
          <p:nvPr>
            <p:ph idx="1"/>
          </p:nvPr>
        </p:nvSpPr>
        <p:spPr/>
        <p:txBody>
          <a:bodyPr/>
          <a:lstStyle/>
          <a:p>
            <a:pPr marL="342900" lvl="1" indent="-342900" eaLnBrk="1" hangingPunct="1">
              <a:buFont typeface="Arial" charset="0"/>
              <a:buNone/>
            </a:pPr>
            <a:r>
              <a:rPr lang="es-ES" smtClean="0"/>
              <a:t>             2) La zona más ruidosa corresponde a la ocupada por el alumnado de 2º ESO, zona 10, y la menos ruidosa la Biblioteca La Busca, con un nivel 2.</a:t>
            </a:r>
          </a:p>
          <a:p>
            <a:pPr marL="342900" lvl="1" indent="-342900" eaLnBrk="1" hangingPunct="1">
              <a:buFont typeface="Arial" charset="0"/>
              <a:buNone/>
            </a:pPr>
            <a:r>
              <a:rPr lang="es-ES" smtClean="0"/>
              <a:t>             3) En cuanto a las agrupaciones de alumnado, el curso 1º de ESO resulta ser el que menos ruido produce, seguido de 3ª de ESO, grupos de Diversificación, 4ª de ESO, 2ª de Bachillerato, 1º de Bachillerato  2ª de ESO. </a:t>
            </a:r>
          </a:p>
          <a:p>
            <a:pPr marL="342900" lvl="1" indent="-342900" eaLnBrk="1" hangingPunct="1">
              <a:buFont typeface="Arial" charset="0"/>
              <a:buNone/>
            </a:pPr>
            <a:endParaRPr lang="es-ES" smtClean="0"/>
          </a:p>
          <a:p>
            <a:pPr eaLnBrk="1" hangingPunct="1"/>
            <a:endParaRPr lang="es-E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p:txBody>
          <a:bodyPr/>
          <a:lstStyle/>
          <a:p>
            <a:pPr eaLnBrk="1" hangingPunct="1"/>
            <a:r>
              <a:rPr lang="es-ES" smtClean="0"/>
              <a:t>CONCLUSIONES</a:t>
            </a:r>
          </a:p>
        </p:txBody>
      </p:sp>
      <p:sp>
        <p:nvSpPr>
          <p:cNvPr id="58370" name="2 Marcador de contenido"/>
          <p:cNvSpPr>
            <a:spLocks noGrp="1"/>
          </p:cNvSpPr>
          <p:nvPr>
            <p:ph idx="1"/>
          </p:nvPr>
        </p:nvSpPr>
        <p:spPr/>
        <p:txBody>
          <a:bodyPr/>
          <a:lstStyle/>
          <a:p>
            <a:pPr marL="342900" lvl="1" indent="-342900" eaLnBrk="1" hangingPunct="1">
              <a:buFont typeface="Arial" charset="0"/>
              <a:buNone/>
            </a:pPr>
            <a:r>
              <a:rPr lang="es-ES" smtClean="0"/>
              <a:t>             4) Los niveles de ruido en los grupos mencionados, varÍan ente 66 dB en el menos ruidoso hasta 86 o más dB en los más ruidosos.</a:t>
            </a:r>
          </a:p>
          <a:p>
            <a:pPr marL="342900" lvl="1" indent="-342900" eaLnBrk="1" hangingPunct="1">
              <a:buFont typeface="Arial" charset="0"/>
              <a:buNone/>
            </a:pPr>
            <a:r>
              <a:rPr lang="es-ES" smtClean="0"/>
              <a:t>             5) El nivel sonoro de la sirena supera los 86 dB,  nivel rojo. </a:t>
            </a:r>
          </a:p>
          <a:p>
            <a:pPr marL="342900" lvl="1" indent="-342900" eaLnBrk="1" hangingPunct="1">
              <a:buFont typeface="Arial" charset="0"/>
              <a:buNone/>
            </a:pPr>
            <a:r>
              <a:rPr lang="es-ES" smtClean="0"/>
              <a:t>             6)Igualmente hay que destacar el excesivo nivel sonoro en la cafetería durante el primer recreo, que supera ampliamente los 86 dB, frente a los 72 dB   del segundo recreo.</a:t>
            </a:r>
          </a:p>
          <a:p>
            <a:pPr marL="342900" lvl="1" indent="-342900" eaLnBrk="1" hangingPunct="1">
              <a:buFont typeface="Arial" charset="0"/>
              <a:buNone/>
            </a:pPr>
            <a:endParaRPr lang="es-ES" smtClean="0"/>
          </a:p>
          <a:p>
            <a:pPr eaLnBrk="1" hangingPunct="1"/>
            <a:endParaRPr lang="es-E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Título"/>
          <p:cNvSpPr>
            <a:spLocks noGrp="1"/>
          </p:cNvSpPr>
          <p:nvPr>
            <p:ph type="title"/>
          </p:nvPr>
        </p:nvSpPr>
        <p:spPr/>
        <p:txBody>
          <a:bodyPr/>
          <a:lstStyle/>
          <a:p>
            <a:pPr eaLnBrk="1" hangingPunct="1"/>
            <a:r>
              <a:rPr lang="es-ES" smtClean="0"/>
              <a:t>CONCLUSIONES</a:t>
            </a:r>
          </a:p>
        </p:txBody>
      </p:sp>
      <p:sp>
        <p:nvSpPr>
          <p:cNvPr id="59394" name="2 Marcador de contenido"/>
          <p:cNvSpPr>
            <a:spLocks noGrp="1"/>
          </p:cNvSpPr>
          <p:nvPr>
            <p:ph idx="1"/>
          </p:nvPr>
        </p:nvSpPr>
        <p:spPr/>
        <p:txBody>
          <a:bodyPr/>
          <a:lstStyle/>
          <a:p>
            <a:pPr eaLnBrk="1" hangingPunct="1"/>
            <a:r>
              <a:rPr lang="es-ES" smtClean="0"/>
              <a:t>Conclusiones derivadas del análisis comparativo con el estudio correspondiente al curso 2008/2009:</a:t>
            </a:r>
          </a:p>
          <a:p>
            <a:pPr marL="342900" lvl="1" indent="-342900" eaLnBrk="1" hangingPunct="1">
              <a:buFont typeface="Arial" charset="0"/>
              <a:buNone/>
            </a:pPr>
            <a:r>
              <a:rPr lang="es-ES" smtClean="0"/>
              <a:t>        </a:t>
            </a:r>
          </a:p>
          <a:p>
            <a:pPr marL="342900" lvl="1" indent="-342900" eaLnBrk="1" hangingPunct="1">
              <a:buFont typeface="Arial" charset="0"/>
              <a:buNone/>
            </a:pPr>
            <a:r>
              <a:rPr lang="es-ES" smtClean="0"/>
              <a:t>               1) El alumnado de 1º ESO resulta ser el menos ruidoso durante el curso 2012/2013, mientras que era el que más ruido generaba durante el curso 2008/2009.</a:t>
            </a:r>
          </a:p>
          <a:p>
            <a:pPr eaLnBrk="1" hangingPunct="1">
              <a:buFont typeface="Arial" charset="0"/>
              <a:buNone/>
            </a:pPr>
            <a:endParaRPr lang="es-E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p:txBody>
          <a:bodyPr/>
          <a:lstStyle/>
          <a:p>
            <a:pPr eaLnBrk="1" hangingPunct="1"/>
            <a:r>
              <a:rPr lang="es-ES" smtClean="0"/>
              <a:t>CONCLUSIONES</a:t>
            </a:r>
          </a:p>
        </p:txBody>
      </p:sp>
      <p:sp>
        <p:nvSpPr>
          <p:cNvPr id="60418" name="2 Marcador de contenido"/>
          <p:cNvSpPr>
            <a:spLocks noGrp="1"/>
          </p:cNvSpPr>
          <p:nvPr>
            <p:ph idx="1"/>
          </p:nvPr>
        </p:nvSpPr>
        <p:spPr/>
        <p:txBody>
          <a:bodyPr/>
          <a:lstStyle/>
          <a:p>
            <a:pPr marL="342900" lvl="1" indent="-342900" eaLnBrk="1" hangingPunct="1">
              <a:buFont typeface="Arial" charset="0"/>
              <a:buNone/>
            </a:pPr>
            <a:r>
              <a:rPr lang="es-ES" smtClean="0"/>
              <a:t>              2) Los grupos de Bachillerato mantienen aproximadamente los mismos niveles, con un ligero incremento en los de 1º de bachillerato actuales.</a:t>
            </a:r>
          </a:p>
          <a:p>
            <a:pPr eaLnBrk="1" hangingPunct="1">
              <a:buFont typeface="Arial" charset="0"/>
              <a:buNone/>
            </a:pPr>
            <a:r>
              <a:rPr lang="es-ES" smtClean="0"/>
              <a:t>             3) </a:t>
            </a:r>
            <a:r>
              <a:rPr lang="es-ES" sz="2800" smtClean="0"/>
              <a:t>El balcón de la primera planta ha aumentado considerablemente su nivel de ruido</a:t>
            </a:r>
          </a:p>
          <a:p>
            <a:pPr marL="342900" lvl="1" indent="-342900" eaLnBrk="1" hangingPunct="1">
              <a:buFont typeface="Arial" charset="0"/>
              <a:buNone/>
            </a:pPr>
            <a:r>
              <a:rPr lang="es-ES" smtClean="0"/>
              <a:t>               4) El nivel de ruido de las zonas de paso se ha incrementado de manera notable, en especial la de salida de la planta baja. </a:t>
            </a:r>
          </a:p>
          <a:p>
            <a:pPr eaLnBrk="1" hangingPunct="1">
              <a:buFont typeface="Arial" charset="0"/>
              <a:buNone/>
            </a:pPr>
            <a:endParaRPr lang="es-E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p:txBody>
          <a:bodyPr/>
          <a:lstStyle/>
          <a:p>
            <a:pPr eaLnBrk="1" hangingPunct="1"/>
            <a:r>
              <a:rPr lang="es-ES" smtClean="0"/>
              <a:t>PROPUESTAS DE MEJORA</a:t>
            </a:r>
          </a:p>
        </p:txBody>
      </p:sp>
      <p:sp>
        <p:nvSpPr>
          <p:cNvPr id="62466" name="2 Marcador de contenido"/>
          <p:cNvSpPr>
            <a:spLocks noGrp="1"/>
          </p:cNvSpPr>
          <p:nvPr>
            <p:ph idx="1"/>
          </p:nvPr>
        </p:nvSpPr>
        <p:spPr/>
        <p:txBody>
          <a:bodyPr/>
          <a:lstStyle/>
          <a:p>
            <a:pPr eaLnBrk="1" hangingPunct="1"/>
            <a:endParaRPr lang="es-ES" sz="2800" smtClean="0"/>
          </a:p>
          <a:p>
            <a:pPr eaLnBrk="1" hangingPunct="1"/>
            <a:r>
              <a:rPr lang="es-ES" sz="2800" smtClean="0"/>
              <a:t>1) Eliminar los timbres y sirenas. </a:t>
            </a:r>
          </a:p>
          <a:p>
            <a:pPr eaLnBrk="1" hangingPunct="1"/>
            <a:r>
              <a:rPr lang="es-ES" sz="2800" smtClean="0"/>
              <a:t>2) Colocar de relojes en las aulas. En definitiva, esta medida supone una toma de conciencia por parte del alumnado y profesorado de nuestro centro y por tanto un incremento de la propia responsabilidad individual.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p:txBody>
          <a:bodyPr/>
          <a:lstStyle/>
          <a:p>
            <a:pPr eaLnBrk="1" hangingPunct="1"/>
            <a:r>
              <a:rPr lang="es-ES" smtClean="0"/>
              <a:t>FACTORES DE LA INTENSIDAD I</a:t>
            </a:r>
          </a:p>
        </p:txBody>
      </p:sp>
      <p:sp>
        <p:nvSpPr>
          <p:cNvPr id="3" name="2 Marcador de contenido"/>
          <p:cNvSpPr>
            <a:spLocks noGrp="1"/>
          </p:cNvSpPr>
          <p:nvPr>
            <p:ph idx="1"/>
          </p:nvPr>
        </p:nvSpPr>
        <p:spPr/>
        <p:txBody>
          <a:bodyPr>
            <a:normAutofit/>
          </a:bodyPr>
          <a:lstStyle/>
          <a:p>
            <a:pPr marL="342900" lvl="1" indent="-342900" eaLnBrk="1" hangingPunct="1">
              <a:lnSpc>
                <a:spcPct val="90000"/>
              </a:lnSpc>
              <a:buFont typeface="Arial" charset="0"/>
              <a:buChar char="•"/>
            </a:pPr>
            <a:r>
              <a:rPr lang="es-ES" sz="1800" smtClean="0"/>
              <a:t>Depende de la </a:t>
            </a:r>
            <a:r>
              <a:rPr lang="es-ES" sz="1800" b="1" smtClean="0"/>
              <a:t>superficie</a:t>
            </a:r>
            <a:r>
              <a:rPr lang="es-ES" sz="1800" smtClean="0"/>
              <a:t> de la fuente sonora. El sonido producido por un diapasón se refuerza cuando éste se coloca sobre una mesa o sobre una caja de paredes delgadas que entran en vibración.</a:t>
            </a:r>
          </a:p>
          <a:p>
            <a:pPr marL="342900" lvl="1" indent="-342900" eaLnBrk="1" hangingPunct="1">
              <a:lnSpc>
                <a:spcPct val="90000"/>
              </a:lnSpc>
              <a:buFont typeface="Arial" charset="0"/>
              <a:buChar char="•"/>
            </a:pPr>
            <a:r>
              <a:rPr lang="es-ES" sz="1800" smtClean="0"/>
              <a:t>Cambia con la </a:t>
            </a:r>
            <a:r>
              <a:rPr lang="es-ES" sz="1800" b="1" smtClean="0"/>
              <a:t>distancia</a:t>
            </a:r>
            <a:r>
              <a:rPr lang="es-ES" sz="1800" smtClean="0"/>
              <a:t> a la fuente sonora. La energía que recibe el oído es una fracción de la energía total emitida por la fuente, tanto menor cuanto más alejado está el oído. Esta intensidad disminuye 6dB cada vez que se duplica la distancia a la que se encuentra la fuente sonora (ley de la inversa del cuadrado).</a:t>
            </a:r>
          </a:p>
          <a:p>
            <a:pPr eaLnBrk="1" hangingPunct="1">
              <a:lnSpc>
                <a:spcPct val="90000"/>
              </a:lnSpc>
            </a:pPr>
            <a:endParaRPr lang="es-ES" sz="1800" smtClean="0"/>
          </a:p>
        </p:txBody>
      </p:sp>
      <p:sp>
        <p:nvSpPr>
          <p:cNvPr id="16389" name="Rectangle 5"/>
          <p:cNvSpPr>
            <a:spLocks noGrp="1"/>
          </p:cNvSpPr>
          <p:nvPr>
            <p:ph type="body" sz="half" idx="4294967295"/>
          </p:nvPr>
        </p:nvSpPr>
        <p:spPr>
          <a:xfrm>
            <a:off x="4648200" y="1600200"/>
            <a:ext cx="4038600" cy="4525963"/>
          </a:xfrm>
        </p:spPr>
        <p:txBody>
          <a:bodyPr/>
          <a:lstStyle/>
          <a:p>
            <a:pPr>
              <a:buFont typeface="Arial" charset="0"/>
              <a:buNone/>
            </a:pPr>
            <a:endParaRPr lang="es-ES" sz="2800" smtClean="0"/>
          </a:p>
        </p:txBody>
      </p:sp>
      <p:pic>
        <p:nvPicPr>
          <p:cNvPr id="16392" name="Picture 8" descr="Inverse_square_law"/>
          <p:cNvPicPr>
            <a:picLocks noChangeAspect="1" noChangeArrowheads="1"/>
          </p:cNvPicPr>
          <p:nvPr/>
        </p:nvPicPr>
        <p:blipFill>
          <a:blip r:embed="rId2"/>
          <a:srcRect/>
          <a:stretch>
            <a:fillRect/>
          </a:stretch>
        </p:blipFill>
        <p:spPr bwMode="auto">
          <a:xfrm>
            <a:off x="4716463" y="2420938"/>
            <a:ext cx="3797300" cy="188436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p:txBody>
          <a:bodyPr/>
          <a:lstStyle/>
          <a:p>
            <a:pPr eaLnBrk="1" hangingPunct="1"/>
            <a:r>
              <a:rPr lang="es-ES" smtClean="0"/>
              <a:t>PROPUESTAS DE MEJORA</a:t>
            </a:r>
          </a:p>
        </p:txBody>
      </p:sp>
      <p:sp>
        <p:nvSpPr>
          <p:cNvPr id="63490" name="2 Marcador de contenido"/>
          <p:cNvSpPr>
            <a:spLocks noGrp="1"/>
          </p:cNvSpPr>
          <p:nvPr>
            <p:ph idx="1"/>
          </p:nvPr>
        </p:nvSpPr>
        <p:spPr/>
        <p:txBody>
          <a:bodyPr/>
          <a:lstStyle/>
          <a:p>
            <a:pPr eaLnBrk="1" hangingPunct="1"/>
            <a:r>
              <a:rPr lang="es-ES" smtClean="0"/>
              <a:t>3) Realizar campañas de mentalización al alumnado de lo importante que es el silencio en la actividad educativa.</a:t>
            </a:r>
          </a:p>
          <a:p>
            <a:pPr eaLnBrk="1" hangingPunct="1"/>
            <a:r>
              <a:rPr lang="es-ES" smtClean="0"/>
              <a:t>4) Evitar gritar por los pasillos durante los cambios de clase.</a:t>
            </a:r>
          </a:p>
          <a:p>
            <a:pPr eaLnBrk="1" hangingPunct="1"/>
            <a:r>
              <a:rPr lang="es-ES" smtClean="0"/>
              <a:t>5) Extremar el  cuidado a la hora de redistribuir el mobiliario de las aulas para realización de exámenes.</a:t>
            </a:r>
          </a:p>
          <a:p>
            <a:pPr eaLnBrk="1" hangingPunct="1">
              <a:buFont typeface="Arial" charset="0"/>
              <a:buNone/>
            </a:pPr>
            <a:endParaRPr lang="es-E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Título"/>
          <p:cNvSpPr>
            <a:spLocks noGrp="1"/>
          </p:cNvSpPr>
          <p:nvPr>
            <p:ph type="title"/>
          </p:nvPr>
        </p:nvSpPr>
        <p:spPr/>
        <p:txBody>
          <a:bodyPr/>
          <a:lstStyle/>
          <a:p>
            <a:pPr eaLnBrk="1" hangingPunct="1"/>
            <a:r>
              <a:rPr lang="es-ES" smtClean="0"/>
              <a:t>PROPUESTAS DE MEJORA</a:t>
            </a:r>
          </a:p>
        </p:txBody>
      </p:sp>
      <p:sp>
        <p:nvSpPr>
          <p:cNvPr id="65538" name="2 Marcador de contenido"/>
          <p:cNvSpPr>
            <a:spLocks noGrp="1"/>
          </p:cNvSpPr>
          <p:nvPr>
            <p:ph idx="1"/>
          </p:nvPr>
        </p:nvSpPr>
        <p:spPr/>
        <p:txBody>
          <a:bodyPr/>
          <a:lstStyle/>
          <a:p>
            <a:pPr eaLnBrk="1" hangingPunct="1"/>
            <a:r>
              <a:rPr lang="es-ES" smtClean="0"/>
              <a:t>6) Evitar durante los recreos los ruidos cerca de las aulas  en las que a esa hora se estén impartiendo clases.</a:t>
            </a:r>
          </a:p>
          <a:p>
            <a:pPr eaLnBrk="1" hangingPunct="1"/>
            <a:r>
              <a:rPr lang="es-ES" smtClean="0"/>
              <a:t>7) Aislar acústicamente las aulas de música. dado que son una importante fuente de contaminación sonora.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es-ES" smtClean="0"/>
              <a:t>PROPUESTAS DE MEJORA</a:t>
            </a:r>
          </a:p>
        </p:txBody>
      </p:sp>
      <p:sp>
        <p:nvSpPr>
          <p:cNvPr id="69635" name="Rectangle 3"/>
          <p:cNvSpPr>
            <a:spLocks noGrp="1"/>
          </p:cNvSpPr>
          <p:nvPr>
            <p:ph type="body" idx="1"/>
          </p:nvPr>
        </p:nvSpPr>
        <p:spPr/>
        <p:txBody>
          <a:bodyPr/>
          <a:lstStyle/>
          <a:p>
            <a:r>
              <a:rPr lang="es-ES" smtClean="0"/>
              <a:t>8) Conseguir que el alumnado no abandone las aulas entre dos periodos lectivos.</a:t>
            </a:r>
          </a:p>
          <a:p>
            <a:r>
              <a:rPr lang="es-ES" smtClean="0"/>
              <a:t>9) Lograr que las aulas queden vacías en los periodos de recreo.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Título"/>
          <p:cNvSpPr>
            <a:spLocks noGrp="1"/>
          </p:cNvSpPr>
          <p:nvPr>
            <p:ph type="title"/>
          </p:nvPr>
        </p:nvSpPr>
        <p:spPr/>
        <p:txBody>
          <a:bodyPr/>
          <a:lstStyle/>
          <a:p>
            <a:pPr eaLnBrk="1" hangingPunct="1"/>
            <a:r>
              <a:rPr lang="es-ES" smtClean="0"/>
              <a:t>PROPUESTAS DE MEJORA</a:t>
            </a:r>
          </a:p>
        </p:txBody>
      </p:sp>
      <p:sp>
        <p:nvSpPr>
          <p:cNvPr id="66562" name="2 Marcador de contenido"/>
          <p:cNvSpPr>
            <a:spLocks noGrp="1"/>
          </p:cNvSpPr>
          <p:nvPr>
            <p:ph idx="1"/>
          </p:nvPr>
        </p:nvSpPr>
        <p:spPr/>
        <p:txBody>
          <a:bodyPr/>
          <a:lstStyle/>
          <a:p>
            <a:pPr eaLnBrk="1" hangingPunct="1"/>
            <a:r>
              <a:rPr lang="es-ES" smtClean="0"/>
              <a:t>10) Sustituir en la cafetería la campana extractora por otra menos ruidosa. </a:t>
            </a:r>
          </a:p>
          <a:p>
            <a:pPr eaLnBrk="1" hangingPunct="1"/>
            <a:r>
              <a:rPr lang="es-ES" smtClean="0"/>
              <a:t>11) Contribuir a mantener el orden durante el periodo de recreo en el interior de la cafetería por el profesorado de guardia.</a:t>
            </a:r>
          </a:p>
          <a:p>
            <a:pPr eaLnBrk="1" hangingPunct="1"/>
            <a:r>
              <a:rPr lang="es-ES" smtClean="0"/>
              <a:t>12) Colocar amortiguadores en la puerta de entrada.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Rectangle 8"/>
          <p:cNvSpPr>
            <a:spLocks noGrp="1"/>
          </p:cNvSpPr>
          <p:nvPr>
            <p:ph type="title" idx="4294967295"/>
          </p:nvPr>
        </p:nvSpPr>
        <p:spPr/>
        <p:txBody>
          <a:bodyPr/>
          <a:lstStyle/>
          <a:p>
            <a:r>
              <a:rPr lang="es-ES" sz="5400" smtClean="0"/>
              <a:t>Gracias a tod@s por su atención.</a:t>
            </a:r>
          </a:p>
        </p:txBody>
      </p:sp>
      <p:sp>
        <p:nvSpPr>
          <p:cNvPr id="67586" name="2 Marcador de contenido"/>
          <p:cNvSpPr>
            <a:spLocks noGrp="1"/>
          </p:cNvSpPr>
          <p:nvPr>
            <p:ph sz="half" idx="1"/>
          </p:nvPr>
        </p:nvSpPr>
        <p:spPr>
          <a:xfrm>
            <a:off x="457200" y="1600200"/>
            <a:ext cx="8229600" cy="2185988"/>
          </a:xfrm>
        </p:spPr>
        <p:txBody>
          <a:bodyPr/>
          <a:lstStyle/>
          <a:p>
            <a:pPr eaLnBrk="1" hangingPunct="1"/>
            <a:endParaRPr lang="es-ES" sz="2400" smtClean="0"/>
          </a:p>
          <a:p>
            <a:pPr eaLnBrk="1" hangingPunct="1"/>
            <a:endParaRPr lang="es-ES" sz="4000" smtClean="0"/>
          </a:p>
        </p:txBody>
      </p:sp>
      <p:sp>
        <p:nvSpPr>
          <p:cNvPr id="67593" name="Rectangle 9"/>
          <p:cNvSpPr>
            <a:spLocks noGrp="1"/>
          </p:cNvSpPr>
          <p:nvPr>
            <p:ph type="body" sz="half" idx="4294967295"/>
          </p:nvPr>
        </p:nvSpPr>
        <p:spPr>
          <a:xfrm>
            <a:off x="457200" y="3938588"/>
            <a:ext cx="8229600" cy="2187575"/>
          </a:xfrm>
        </p:spPr>
        <p:txBody>
          <a:bodyPr/>
          <a:lstStyle/>
          <a:p>
            <a:endParaRPr lang="es-ES" sz="2800" smtClean="0"/>
          </a:p>
        </p:txBody>
      </p:sp>
      <p:pic>
        <p:nvPicPr>
          <p:cNvPr id="67594" name="Picture 10" descr="ruidos"/>
          <p:cNvPicPr>
            <a:picLocks noChangeAspect="1" noChangeArrowheads="1"/>
          </p:cNvPicPr>
          <p:nvPr/>
        </p:nvPicPr>
        <p:blipFill>
          <a:blip r:embed="rId2"/>
          <a:srcRect/>
          <a:stretch>
            <a:fillRect/>
          </a:stretch>
        </p:blipFill>
        <p:spPr bwMode="auto">
          <a:xfrm>
            <a:off x="1258888" y="1989138"/>
            <a:ext cx="6288087" cy="4205287"/>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endParaRPr lang="es-ES" smtClean="0"/>
          </a:p>
        </p:txBody>
      </p:sp>
      <p:sp>
        <p:nvSpPr>
          <p:cNvPr id="70659" name="Rectangle 3"/>
          <p:cNvSpPr>
            <a:spLocks noGrp="1"/>
          </p:cNvSpPr>
          <p:nvPr>
            <p:ph type="body" idx="1"/>
          </p:nvPr>
        </p:nvSpPr>
        <p:spPr/>
        <p:txBody>
          <a:bodyPr/>
          <a:lstStyle/>
          <a:p>
            <a:endParaRPr lang="es-E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p:txBody>
          <a:bodyPr/>
          <a:lstStyle/>
          <a:p>
            <a:pPr eaLnBrk="1" hangingPunct="1"/>
            <a:r>
              <a:rPr lang="es-ES" smtClean="0"/>
              <a:t>FACTORES DE LA INTENSIDAD II</a:t>
            </a:r>
          </a:p>
        </p:txBody>
      </p:sp>
      <p:sp>
        <p:nvSpPr>
          <p:cNvPr id="17410" name="2 Marcador de contenido"/>
          <p:cNvSpPr>
            <a:spLocks noGrp="1"/>
          </p:cNvSpPr>
          <p:nvPr>
            <p:ph idx="1"/>
          </p:nvPr>
        </p:nvSpPr>
        <p:spPr/>
        <p:txBody>
          <a:bodyPr/>
          <a:lstStyle/>
          <a:p>
            <a:pPr marL="342900" lvl="1" indent="-342900" eaLnBrk="1" hangingPunct="1">
              <a:buFont typeface="Arial" charset="0"/>
              <a:buChar char="•"/>
            </a:pPr>
            <a:r>
              <a:rPr lang="es-ES" smtClean="0"/>
              <a:t>Depende también de la </a:t>
            </a:r>
            <a:r>
              <a:rPr lang="es-ES" b="1" smtClean="0"/>
              <a:t>naturaleza del medio elástico</a:t>
            </a:r>
            <a:r>
              <a:rPr lang="es-ES" smtClean="0"/>
              <a:t> interpuesto entre la fuente y el oído. Los medios no elásticos, como la lana, el fieltro, etc., debilitan considerablemente los sonidos.</a:t>
            </a:r>
          </a:p>
          <a:p>
            <a:pPr eaLnBrk="1" hangingPunct="1"/>
            <a:endParaRPr lang="es-E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pPr eaLnBrk="1" hangingPunct="1"/>
            <a:r>
              <a:rPr lang="es-ES" smtClean="0"/>
              <a:t>DECIBELIO I</a:t>
            </a:r>
          </a:p>
        </p:txBody>
      </p:sp>
      <p:sp>
        <p:nvSpPr>
          <p:cNvPr id="18434" name="2 Marcador de contenido"/>
          <p:cNvSpPr>
            <a:spLocks noGrp="1"/>
          </p:cNvSpPr>
          <p:nvPr>
            <p:ph idx="1"/>
          </p:nvPr>
        </p:nvSpPr>
        <p:spPr/>
        <p:txBody>
          <a:bodyPr/>
          <a:lstStyle/>
          <a:p>
            <a:pPr eaLnBrk="1" hangingPunct="1"/>
            <a:r>
              <a:rPr lang="es-ES" smtClean="0"/>
              <a:t> </a:t>
            </a:r>
            <a:r>
              <a:rPr lang="es-ES" sz="2800" smtClean="0"/>
              <a:t>El decibelio es una unidad logarítmica, adimensional y matemáticamente escalar. Es la décima parte de un belio ( B ), que es el logaritmo de la relación entre la magnitud de interés y la de referencia, pero no se utiliza por ser demasiado grande en la práctica, y por eso se utiliza el decibelio. El nombre de belio proviene de Alexander Graham Bell.</a:t>
            </a:r>
          </a:p>
          <a:p>
            <a:pPr eaLnBrk="1" hangingPunct="1"/>
            <a:r>
              <a:rPr lang="es-ES" sz="2800" smtClean="0"/>
              <a:t>Un belio equivale a 10 decibelios y representa un aumento de potencia de 10 veces sobre la magnitud de referencia.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p:txBody>
          <a:bodyPr/>
          <a:lstStyle/>
          <a:p>
            <a:pPr eaLnBrk="1" hangingPunct="1"/>
            <a:r>
              <a:rPr lang="es-ES" smtClean="0"/>
              <a:t>DECIBELIO II</a:t>
            </a:r>
          </a:p>
        </p:txBody>
      </p:sp>
      <p:pic>
        <p:nvPicPr>
          <p:cNvPr id="19458" name="1 Imagen" descr="ruido.jpg"/>
          <p:cNvPicPr>
            <a:picLocks noGrp="1"/>
          </p:cNvPicPr>
          <p:nvPr>
            <p:ph idx="1"/>
          </p:nvPr>
        </p:nvPicPr>
        <p:blipFill>
          <a:blip r:embed="rId2"/>
          <a:srcRect/>
          <a:stretch>
            <a:fillRect/>
          </a:stretch>
        </p:blipFill>
        <p:spPr>
          <a:xfrm>
            <a:off x="971550" y="1268413"/>
            <a:ext cx="7272338" cy="532923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Título"/>
          <p:cNvSpPr>
            <a:spLocks noGrp="1"/>
          </p:cNvSpPr>
          <p:nvPr>
            <p:ph type="title"/>
          </p:nvPr>
        </p:nvSpPr>
        <p:spPr/>
        <p:txBody>
          <a:bodyPr/>
          <a:lstStyle/>
          <a:p>
            <a:pPr eaLnBrk="1" hangingPunct="1"/>
            <a:r>
              <a:rPr lang="es-ES" smtClean="0"/>
              <a:t>TONO I</a:t>
            </a:r>
          </a:p>
        </p:txBody>
      </p:sp>
      <p:sp>
        <p:nvSpPr>
          <p:cNvPr id="20482" name="2 Marcador de contenido"/>
          <p:cNvSpPr>
            <a:spLocks noGrp="1"/>
          </p:cNvSpPr>
          <p:nvPr>
            <p:ph idx="1"/>
          </p:nvPr>
        </p:nvSpPr>
        <p:spPr/>
        <p:txBody>
          <a:bodyPr/>
          <a:lstStyle/>
          <a:p>
            <a:pPr eaLnBrk="1" hangingPunct="1"/>
            <a:r>
              <a:rPr lang="es-ES" smtClean="0"/>
              <a:t> </a:t>
            </a:r>
            <a:r>
              <a:rPr lang="es-ES" sz="2800" smtClean="0"/>
              <a:t>Es la sensación auditiva o atributo psicológico de los sonido</a:t>
            </a:r>
            <a:r>
              <a:rPr lang="es-ES" sz="2800" u="sng" baseline="30000" smtClean="0"/>
              <a:t> </a:t>
            </a:r>
            <a:r>
              <a:rPr lang="es-ES" sz="2800" smtClean="0"/>
              <a:t>que los caracteriza como más agudos o más graves, en función de la propiedad física llamada frecuencia.</a:t>
            </a:r>
          </a:p>
          <a:p>
            <a:pPr eaLnBrk="1" hangingPunct="1"/>
            <a:r>
              <a:rPr lang="es-ES" sz="2800" smtClean="0"/>
              <a:t>Los sonidos que nuestro oído percibe como graves corresponden a frecuencias bajas y los sonidos agudos son debidos a frecuencias altas. Por ejemplo en una guitarra el sonido más grave  que podemos realizar es tocar la sexta cuerda y el más agudo es la primera cuerda.</a:t>
            </a:r>
          </a:p>
          <a:p>
            <a:pPr eaLnBrk="1" hangingPunct="1"/>
            <a:endParaRPr lang="es-ES" sz="2800" smtClean="0"/>
          </a:p>
          <a:p>
            <a:pPr eaLnBrk="1" hangingPunct="1"/>
            <a:endParaRPr lang="es-E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1512</Words>
  <Application>Microsoft Office PowerPoint</Application>
  <PresentationFormat>Presentación en pantalla (4:3)</PresentationFormat>
  <Paragraphs>138</Paragraphs>
  <Slides>55</Slides>
  <Notes>0</Notes>
  <HiddenSlides>0</HiddenSlides>
  <MMClips>0</MMClips>
  <ScaleCrop>false</ScaleCrop>
  <HeadingPairs>
    <vt:vector size="8" baseType="variant">
      <vt:variant>
        <vt:lpstr>Fuentes usadas</vt:lpstr>
      </vt:variant>
      <vt:variant>
        <vt:i4>2</vt:i4>
      </vt:variant>
      <vt:variant>
        <vt:lpstr>Plantilla de diseño</vt:lpstr>
      </vt:variant>
      <vt:variant>
        <vt:i4>1</vt:i4>
      </vt:variant>
      <vt:variant>
        <vt:lpstr>Servidores OLE incrustados</vt:lpstr>
      </vt:variant>
      <vt:variant>
        <vt:i4>2</vt:i4>
      </vt:variant>
      <vt:variant>
        <vt:lpstr>Títulos de diapositiva</vt:lpstr>
      </vt:variant>
      <vt:variant>
        <vt:i4>55</vt:i4>
      </vt:variant>
    </vt:vector>
  </HeadingPairs>
  <TitlesOfParts>
    <vt:vector size="60" baseType="lpstr">
      <vt:lpstr>Arial</vt:lpstr>
      <vt:lpstr>Calibri</vt:lpstr>
      <vt:lpstr>Tema de Office</vt:lpstr>
      <vt:lpstr>Hoja de cálculo de Microsoft Excel</vt:lpstr>
      <vt:lpstr>Gráfico de Microsoft Excel</vt:lpstr>
      <vt:lpstr>Diapositiva 1</vt:lpstr>
      <vt:lpstr>ANÁLISIS DE LOS NIVELES DE RUIDO EN EL I.E.S. PEDRO SALINAS.</vt:lpstr>
      <vt:lpstr>INTENSIDAD I</vt:lpstr>
      <vt:lpstr>INTENSIDAD II</vt:lpstr>
      <vt:lpstr>FACTORES DE LA INTENSIDAD I</vt:lpstr>
      <vt:lpstr>FACTORES DE LA INTENSIDAD II</vt:lpstr>
      <vt:lpstr>DECIBELIO I</vt:lpstr>
      <vt:lpstr>DECIBELIO II</vt:lpstr>
      <vt:lpstr>TONO I</vt:lpstr>
      <vt:lpstr>TIMBRE I</vt:lpstr>
      <vt:lpstr>CURVAS ISOFÓNICAS I</vt:lpstr>
      <vt:lpstr>Diapositiva 12</vt:lpstr>
      <vt:lpstr>RUIDO I</vt:lpstr>
      <vt:lpstr>RUIDO II </vt:lpstr>
      <vt:lpstr>RUIDO III</vt:lpstr>
      <vt:lpstr>VALORES LIMITE DE RUIDO</vt:lpstr>
      <vt:lpstr>EJEMPLOS DE RUIDO</vt:lpstr>
      <vt:lpstr>ESCALA PROPUESTA </vt:lpstr>
      <vt:lpstr>INSTRUMENTAL UTILIZADO </vt:lpstr>
      <vt:lpstr>Procedimiento</vt:lpstr>
      <vt:lpstr>PLANTA BAJA : ZONAS 1 A 5</vt:lpstr>
      <vt:lpstr>PLANTA PRIMERA : ZONAS 6 A 10 </vt:lpstr>
      <vt:lpstr>PLANTA SEGUNDA : ZONAS 11 A 14</vt:lpstr>
      <vt:lpstr>METODOLOGÍA </vt:lpstr>
      <vt:lpstr>VALORES MÁXIMOS </vt:lpstr>
      <vt:lpstr>LIMITACIONES DEL ESTUDIO</vt:lpstr>
      <vt:lpstr>CAMPARACIÓN DE MÁXIMOS</vt:lpstr>
      <vt:lpstr>ZONA 1</vt:lpstr>
      <vt:lpstr>CAFETERÍA</vt:lpstr>
      <vt:lpstr>SIRENA</vt:lpstr>
      <vt:lpstr>ZONA 3</vt:lpstr>
      <vt:lpstr>ZONA 4</vt:lpstr>
      <vt:lpstr>ZONA 5</vt:lpstr>
      <vt:lpstr>BIBLIOTECA</vt:lpstr>
      <vt:lpstr>ZONA 7</vt:lpstr>
      <vt:lpstr>ZONA 8</vt:lpstr>
      <vt:lpstr>ZONA 9</vt:lpstr>
      <vt:lpstr>ZONA 1O</vt:lpstr>
      <vt:lpstr>ZONA 11</vt:lpstr>
      <vt:lpstr>ZONA 12</vt:lpstr>
      <vt:lpstr>ZONA 13</vt:lpstr>
      <vt:lpstr>ZONA 14</vt:lpstr>
      <vt:lpstr>VALORES PROMEDIO GLOBALES</vt:lpstr>
      <vt:lpstr>CONCLUSIONES</vt:lpstr>
      <vt:lpstr>CONCLUSIONES</vt:lpstr>
      <vt:lpstr>CONCLUSIONES</vt:lpstr>
      <vt:lpstr>CONCLUSIONES</vt:lpstr>
      <vt:lpstr>CONCLUSIONES</vt:lpstr>
      <vt:lpstr>PROPUESTAS DE MEJORA</vt:lpstr>
      <vt:lpstr>PROPUESTAS DE MEJORA</vt:lpstr>
      <vt:lpstr>PROPUESTAS DE MEJORA</vt:lpstr>
      <vt:lpstr>PROPUESTAS DE MEJORA</vt:lpstr>
      <vt:lpstr>PROPUESTAS DE MEJORA</vt:lpstr>
      <vt:lpstr>Gracias a tod@s por su atención.</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RUIDO</dc:title>
  <dc:creator>alejandro</dc:creator>
  <cp:lastModifiedBy>DEP-FISICAQUIMICA</cp:lastModifiedBy>
  <cp:revision>114</cp:revision>
  <dcterms:created xsi:type="dcterms:W3CDTF">2013-07-21T16:52:57Z</dcterms:created>
  <dcterms:modified xsi:type="dcterms:W3CDTF">2013-10-10T16:11:30Z</dcterms:modified>
</cp:coreProperties>
</file>