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50" autoAdjust="0"/>
    <p:restoredTop sz="94660"/>
  </p:normalViewPr>
  <p:slideViewPr>
    <p:cSldViewPr>
      <p:cViewPr varScale="1">
        <p:scale>
          <a:sx n="69" d="100"/>
          <a:sy n="69" d="100"/>
        </p:scale>
        <p:origin x="-118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Socios comunitarios implicados</c:v>
                </c:pt>
              </c:strCache>
            </c:strRef>
          </c:tx>
          <c:cat>
            <c:strRef>
              <c:f>Hoja1!$A$2:$A$5</c:f>
              <c:strCache>
                <c:ptCount val="4"/>
                <c:pt idx="0">
                  <c:v>Dpto. de Orientación</c:v>
                </c:pt>
                <c:pt idx="1">
                  <c:v>Dpto. de Lengua y Literatura</c:v>
                </c:pt>
                <c:pt idx="2">
                  <c:v>Profesor encargado de la página Web</c:v>
                </c:pt>
                <c:pt idx="3">
                  <c:v>Equipo diretivo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2182-8153-4A02-BA93-AF1CE99D0E74}" type="datetimeFigureOut">
              <a:rPr lang="es-ES" smtClean="0"/>
              <a:t>25/04/2018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BFF6-2FCF-4537-8E36-9D216EC4BE9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6211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2182-8153-4A02-BA93-AF1CE99D0E74}" type="datetimeFigureOut">
              <a:rPr lang="es-ES" smtClean="0"/>
              <a:t>25/04/2018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BFF6-2FCF-4537-8E36-9D216EC4BE9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6797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2182-8153-4A02-BA93-AF1CE99D0E74}" type="datetimeFigureOut">
              <a:rPr lang="es-ES" smtClean="0"/>
              <a:t>25/04/2018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BFF6-2FCF-4537-8E36-9D216EC4BE9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2528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2182-8153-4A02-BA93-AF1CE99D0E74}" type="datetimeFigureOut">
              <a:rPr lang="es-ES" smtClean="0"/>
              <a:t>25/04/2018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BFF6-2FCF-4537-8E36-9D216EC4BE9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0464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2182-8153-4A02-BA93-AF1CE99D0E74}" type="datetimeFigureOut">
              <a:rPr lang="es-ES" smtClean="0"/>
              <a:t>25/04/2018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BFF6-2FCF-4537-8E36-9D216EC4BE9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1276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2182-8153-4A02-BA93-AF1CE99D0E74}" type="datetimeFigureOut">
              <a:rPr lang="es-ES" smtClean="0"/>
              <a:t>25/04/2018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BFF6-2FCF-4537-8E36-9D216EC4BE9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851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2182-8153-4A02-BA93-AF1CE99D0E74}" type="datetimeFigureOut">
              <a:rPr lang="es-ES" smtClean="0"/>
              <a:t>25/04/2018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BFF6-2FCF-4537-8E36-9D216EC4BE9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3541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2182-8153-4A02-BA93-AF1CE99D0E74}" type="datetimeFigureOut">
              <a:rPr lang="es-ES" smtClean="0"/>
              <a:t>25/04/2018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BFF6-2FCF-4537-8E36-9D216EC4BE9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9384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2182-8153-4A02-BA93-AF1CE99D0E74}" type="datetimeFigureOut">
              <a:rPr lang="es-ES" smtClean="0"/>
              <a:t>25/04/2018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BFF6-2FCF-4537-8E36-9D216EC4BE9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6466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2182-8153-4A02-BA93-AF1CE99D0E74}" type="datetimeFigureOut">
              <a:rPr lang="es-ES" smtClean="0"/>
              <a:t>25/04/2018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BFF6-2FCF-4537-8E36-9D216EC4BE9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1518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2182-8153-4A02-BA93-AF1CE99D0E74}" type="datetimeFigureOut">
              <a:rPr lang="es-ES" smtClean="0"/>
              <a:t>25/04/2018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BFF6-2FCF-4537-8E36-9D216EC4BE9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8123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B2182-8153-4A02-BA93-AF1CE99D0E74}" type="datetimeFigureOut">
              <a:rPr lang="es-ES" smtClean="0"/>
              <a:t>25/04/2018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5BFF6-2FCF-4537-8E36-9D216EC4BE9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4798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ior.es/" TargetMode="External"/><Relationship Id="rId2" Type="http://schemas.openxmlformats.org/officeDocument/2006/relationships/hyperlink" Target="mailto:donalibrosparabecas@gmail.c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SI NO LEES NO TE ENTERAS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1640" y="3789040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es-ES" sz="2400" dirty="0" smtClean="0">
                <a:solidFill>
                  <a:schemeClr val="accent1">
                    <a:lumMod val="50000"/>
                  </a:schemeClr>
                </a:solidFill>
              </a:rPr>
              <a:t>Proyecto elaborado por Patricia Blanco Vaquero</a:t>
            </a:r>
          </a:p>
          <a:p>
            <a:r>
              <a:rPr lang="es-ES" sz="2400" dirty="0" smtClean="0">
                <a:solidFill>
                  <a:schemeClr val="accent1">
                    <a:lumMod val="50000"/>
                  </a:schemeClr>
                </a:solidFill>
              </a:rPr>
              <a:t>IES SANTA TERESA DE JESÚS (MADRID)</a:t>
            </a:r>
          </a:p>
          <a:p>
            <a:endParaRPr lang="es-ES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2400" dirty="0" smtClean="0">
                <a:solidFill>
                  <a:schemeClr val="accent1">
                    <a:lumMod val="50000"/>
                  </a:schemeClr>
                </a:solidFill>
              </a:rPr>
              <a:t>Aprendizaje y Servicio</a:t>
            </a:r>
            <a:endParaRPr lang="es-E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212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Ejemplo del trabajo elaborado por los alumnos 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7" name="6 Marcador de contenido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545" y="2201346"/>
            <a:ext cx="5770984" cy="3233185"/>
          </a:xfrm>
        </p:spPr>
      </p:pic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5191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8" name="7 Marcador de contenido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980728"/>
            <a:ext cx="3562657" cy="5218034"/>
          </a:xfrm>
        </p:spPr>
      </p:pic>
      <p:pic>
        <p:nvPicPr>
          <p:cNvPr id="7" name="6 Marcador de contenido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980728"/>
            <a:ext cx="3749476" cy="5213176"/>
          </a:xfrm>
        </p:spPr>
      </p:pic>
    </p:spTree>
    <p:extLst>
      <p:ext uri="{BB962C8B-B14F-4D97-AF65-F5344CB8AC3E}">
        <p14:creationId xmlns:p14="http://schemas.microsoft.com/office/powerpoint/2010/main" val="3883952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OBJETIVOS DEL PROYECTO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Se trata de fomentar el hábito de lectura facilitando el intercambio de libros de lectura entre la comunidad educativa a través de dos fases: </a:t>
            </a:r>
          </a:p>
          <a:p>
            <a:r>
              <a:rPr lang="es-ES" u="sng" dirty="0" smtClean="0">
                <a:solidFill>
                  <a:schemeClr val="accent1">
                    <a:lumMod val="50000"/>
                  </a:schemeClr>
                </a:solidFill>
              </a:rPr>
              <a:t>1. donación de libros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: por cada libro se entrega un vale.</a:t>
            </a:r>
          </a:p>
          <a:p>
            <a:r>
              <a:rPr lang="es-ES" u="sng" dirty="0" smtClean="0">
                <a:solidFill>
                  <a:schemeClr val="accent1">
                    <a:lumMod val="50000"/>
                  </a:schemeClr>
                </a:solidFill>
              </a:rPr>
              <a:t>2. Intercambio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: Se podrá canjear dicho vale por otro libro de lectura durante el recreo del 23 de abril, en conmemoración del Día del Libro.</a:t>
            </a:r>
          </a:p>
          <a:p>
            <a:r>
              <a:rPr lang="es-ES" u="sng" dirty="0" smtClean="0">
                <a:solidFill>
                  <a:schemeClr val="accent1">
                    <a:lumMod val="50000"/>
                  </a:schemeClr>
                </a:solidFill>
              </a:rPr>
              <a:t>3.Colaboración con una ONG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: Los libros de texto donados serán entregados a la ONG Fundación </a:t>
            </a:r>
            <a:r>
              <a:rPr lang="es-ES" dirty="0" err="1" smtClean="0">
                <a:solidFill>
                  <a:schemeClr val="accent1">
                    <a:lumMod val="50000"/>
                  </a:schemeClr>
                </a:solidFill>
              </a:rPr>
              <a:t>Maior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(El precio de esos libros será invertido en Becas de comedor escolar).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40156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s-ES" u="sng" dirty="0">
                <a:hlinkClick r:id="rId2"/>
              </a:rPr>
              <a:t>donalibrosparabecas@gmail.com</a:t>
            </a:r>
            <a:endParaRPr lang="es-ES" dirty="0"/>
          </a:p>
          <a:p>
            <a:pPr fontAlgn="base"/>
            <a:r>
              <a:rPr lang="es-ES" u="sng" dirty="0">
                <a:hlinkClick r:id="rId3"/>
              </a:rPr>
              <a:t>www.maior.es</a:t>
            </a:r>
            <a:endParaRPr lang="es-ES" dirty="0"/>
          </a:p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Aquellos que no tengan vales pueden comprar libros también, a 50 céntimos. </a:t>
            </a:r>
          </a:p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El dinero recaudado se donará a una ONG del distrito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LOS OBJETIVOS CURRICULARES VAN DE LA MANO DE LA ADQUISICIÓN DE LAS DIFERENTES COMPETENCIAS.</a:t>
            </a:r>
            <a:endParaRPr lang="es-E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733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PROTAGONISTAS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¿Quiénes van a elaborarlo?</a:t>
            </a:r>
          </a:p>
          <a:p>
            <a:r>
              <a:rPr lang="es-ES" sz="2400" dirty="0" smtClean="0">
                <a:solidFill>
                  <a:schemeClr val="accent1">
                    <a:lumMod val="50000"/>
                  </a:schemeClr>
                </a:solidFill>
              </a:rPr>
              <a:t>El alumnado de II PMAR en la asignatura del ámbito socio-lingüístico</a:t>
            </a:r>
          </a:p>
          <a:p>
            <a:pPr marL="0" indent="0">
              <a:buNone/>
            </a:pPr>
            <a:endParaRPr lang="es-ES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2400" dirty="0" smtClean="0"/>
              <a:t>¿Quiénes serán los beneficiarios de dicho servicio?</a:t>
            </a:r>
          </a:p>
          <a:p>
            <a:r>
              <a:rPr lang="es-ES" sz="2400" dirty="0" smtClean="0">
                <a:solidFill>
                  <a:schemeClr val="accent1">
                    <a:lumMod val="50000"/>
                  </a:schemeClr>
                </a:solidFill>
              </a:rPr>
              <a:t>Toda la comunidad educativa, es decir, el resto de alumnos, profesores, trabajadores del centro y también las familias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r>
              <a:rPr lang="es-ES" sz="2400" dirty="0" smtClean="0">
                <a:solidFill>
                  <a:schemeClr val="accent1">
                    <a:lumMod val="50000"/>
                  </a:schemeClr>
                </a:solidFill>
              </a:rPr>
              <a:t>Sobre todo aquellas personas que dado su nivel socioeconómico no tienen fácil acceso a la lectura.</a:t>
            </a:r>
            <a:endParaRPr lang="es-E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41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APOYO E IMPLICACIÓN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16900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6148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TEMPORALIZACIÓN</a:t>
            </a:r>
            <a:endParaRPr lang="es-ES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0333425"/>
              </p:ext>
            </p:extLst>
          </p:nvPr>
        </p:nvGraphicFramePr>
        <p:xfrm>
          <a:off x="395536" y="1196752"/>
          <a:ext cx="8219256" cy="5345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141"/>
                <a:gridCol w="6924115"/>
              </a:tblGrid>
              <a:tr h="553185">
                <a:tc>
                  <a:txBody>
                    <a:bodyPr/>
                    <a:lstStyle/>
                    <a:p>
                      <a:r>
                        <a:rPr lang="es-ES" dirty="0" smtClean="0"/>
                        <a:t>FECHAS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TRABAJO A</a:t>
                      </a:r>
                      <a:r>
                        <a:rPr lang="es-ES" baseline="0" dirty="0" smtClean="0"/>
                        <a:t> DESEMPEÑAR</a:t>
                      </a:r>
                      <a:endParaRPr lang="es-ES" dirty="0"/>
                    </a:p>
                  </a:txBody>
                  <a:tcPr/>
                </a:tc>
              </a:tr>
              <a:tr h="802506">
                <a:tc>
                  <a:txBody>
                    <a:bodyPr/>
                    <a:lstStyle/>
                    <a:p>
                      <a:r>
                        <a:rPr lang="es-ES" dirty="0" smtClean="0"/>
                        <a:t>16-03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1sesión en el aula de informática dedicada a la búsqueda de información sobre el por qué el día 23 de abril es el día del libro y sobre  </a:t>
                      </a:r>
                      <a:r>
                        <a:rPr lang="es-ES" sz="1800" b="0" i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ONGs</a:t>
                      </a:r>
                      <a:r>
                        <a:rPr lang="es-ES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que hay en el distrito a las que poder donar el dinero de la venta de libros.</a:t>
                      </a:r>
                      <a:endParaRPr lang="es-ES" dirty="0"/>
                    </a:p>
                  </a:txBody>
                  <a:tcPr/>
                </a:tc>
              </a:tr>
              <a:tr h="2247016">
                <a:tc>
                  <a:txBody>
                    <a:bodyPr/>
                    <a:lstStyle/>
                    <a:p>
                      <a:r>
                        <a:rPr lang="es-ES" dirty="0" smtClean="0"/>
                        <a:t>19-03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 Sesiones</a:t>
                      </a:r>
                      <a:r>
                        <a:rPr lang="es-ES" baseline="0" dirty="0" smtClean="0"/>
                        <a:t> en el aula de informática y reparto de las tareas por grupos: </a:t>
                      </a:r>
                    </a:p>
                    <a:p>
                      <a:pPr rtl="0" fontAlgn="base"/>
                      <a:r>
                        <a:rPr lang="es-ES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1.donación de libros de texto posteriores al 2013 para donar. </a:t>
                      </a:r>
                    </a:p>
                    <a:p>
                      <a:pPr rtl="0" fontAlgn="base"/>
                      <a:r>
                        <a:rPr lang="es-ES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Libros de lectura que se pueden canjear por “vales por un libro” para recoger el Día del Libro.</a:t>
                      </a:r>
                    </a:p>
                    <a:p>
                      <a:pPr rtl="0" fontAlgn="base"/>
                      <a:r>
                        <a:rPr lang="es-ES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Cartel para explicar que el Día del Libro se van a preparar stands con los libros donados para que aquellas personas que quieran puedan canjear su vale y aquellas que no tienen vale puedan comprar aquellos que les interese.</a:t>
                      </a:r>
                    </a:p>
                    <a:p>
                      <a:pPr rtl="0" fontAlgn="base"/>
                      <a:r>
                        <a:rPr lang="es-ES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Elaboración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los vales canjeables.</a:t>
                      </a:r>
                      <a:endParaRPr lang="es-ES" sz="1800" b="0" i="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43257">
                <a:tc>
                  <a:txBody>
                    <a:bodyPr/>
                    <a:lstStyle/>
                    <a:p>
                      <a:r>
                        <a:rPr lang="es-ES" dirty="0" smtClean="0"/>
                        <a:t>20 y 21-03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elaboración del guion sobre el proyecto que tendrán que explicar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al resto de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grupos. </a:t>
                      </a:r>
                      <a:r>
                        <a:rPr lang="es-ES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</a:t>
                      </a:r>
                      <a:r>
                        <a:rPr lang="es-ES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entregará una copia </a:t>
                      </a:r>
                      <a:r>
                        <a:rPr lang="es-ES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profesor </a:t>
                      </a:r>
                      <a:r>
                        <a:rPr lang="es-ES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responsable de la página Web, para que publique la información.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7333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200424"/>
              </p:ext>
            </p:extLst>
          </p:nvPr>
        </p:nvGraphicFramePr>
        <p:xfrm>
          <a:off x="611560" y="404665"/>
          <a:ext cx="8064896" cy="5820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6345"/>
                <a:gridCol w="6598551"/>
              </a:tblGrid>
              <a:tr h="700408">
                <a:tc>
                  <a:txBody>
                    <a:bodyPr/>
                    <a:lstStyle/>
                    <a:p>
                      <a:r>
                        <a:rPr lang="es-ES" dirty="0" smtClean="0"/>
                        <a:t>FECHAS</a:t>
                      </a:r>
                      <a:r>
                        <a:rPr lang="es-ES" baseline="0" dirty="0" smtClean="0"/>
                        <a:t>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TE</a:t>
                      </a:r>
                      <a:r>
                        <a:rPr lang="es-ES" b="0" dirty="0" smtClean="0"/>
                        <a:t>MPO</a:t>
                      </a:r>
                      <a:r>
                        <a:rPr lang="es-ES" dirty="0" smtClean="0"/>
                        <a:t>RALIZACIÓN</a:t>
                      </a:r>
                      <a:endParaRPr lang="es-ES" dirty="0"/>
                    </a:p>
                  </a:txBody>
                  <a:tcPr/>
                </a:tc>
              </a:tr>
              <a:tr h="1747863">
                <a:tc>
                  <a:txBody>
                    <a:bodyPr/>
                    <a:lstStyle/>
                    <a:p>
                      <a:r>
                        <a:rPr lang="es-ES" dirty="0" smtClean="0"/>
                        <a:t>2,3-04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es-ES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Los alumnos irán clase por clase explicando el proyecto, animando a los compañeros a donar libros y recordando que en los recreos estaremos recogiendo los libros y entregando los vales.</a:t>
                      </a:r>
                      <a:endParaRPr lang="es-ES" b="0" dirty="0" smtClean="0">
                        <a:effectLst/>
                      </a:endParaRPr>
                    </a:p>
                    <a:p>
                      <a:pPr rtl="0"/>
                      <a:r>
                        <a:rPr lang="es-ES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Cada libro que se recoja se apuntará en una hoja de registro para comprobar si la actividad está funcionando. </a:t>
                      </a:r>
                      <a:endParaRPr lang="es-ES" b="0" dirty="0" smtClean="0">
                        <a:effectLst/>
                      </a:endParaRPr>
                    </a:p>
                    <a:p>
                      <a:r>
                        <a:rPr lang="es-ES" b="0" dirty="0" smtClean="0">
                          <a:effectLst/>
                        </a:rPr>
                        <a:t/>
                      </a:r>
                      <a:br>
                        <a:rPr lang="es-ES" b="0" dirty="0" smtClean="0">
                          <a:effectLst/>
                        </a:rPr>
                      </a:br>
                      <a:endParaRPr lang="es-ES" dirty="0"/>
                    </a:p>
                  </a:txBody>
                  <a:tcPr/>
                </a:tc>
              </a:tr>
              <a:tr h="1071759">
                <a:tc>
                  <a:txBody>
                    <a:bodyPr/>
                    <a:lstStyle/>
                    <a:p>
                      <a:r>
                        <a:rPr lang="es-ES" dirty="0" smtClean="0"/>
                        <a:t>Recreos</a:t>
                      </a:r>
                      <a:r>
                        <a:rPr lang="es-ES" baseline="0" dirty="0" smtClean="0"/>
                        <a:t> hasta 20-04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Los alumnos</a:t>
                      </a:r>
                      <a:r>
                        <a:rPr lang="es-ES" baseline="0" dirty="0" smtClean="0"/>
                        <a:t> se encargarán de recoger los libros.</a:t>
                      </a:r>
                    </a:p>
                    <a:p>
                      <a:r>
                        <a:rPr lang="es-ES" baseline="0" dirty="0" smtClean="0"/>
                        <a:t>Cada libro recogido se anotará en una hoja de registro.</a:t>
                      </a:r>
                    </a:p>
                    <a:p>
                      <a:endParaRPr lang="es-ES" dirty="0"/>
                    </a:p>
                  </a:txBody>
                  <a:tcPr/>
                </a:tc>
              </a:tr>
              <a:tr h="2036343">
                <a:tc>
                  <a:txBody>
                    <a:bodyPr/>
                    <a:lstStyle/>
                    <a:p>
                      <a:r>
                        <a:rPr lang="es-ES" dirty="0" smtClean="0"/>
                        <a:t>23-04</a:t>
                      </a:r>
                    </a:p>
                    <a:p>
                      <a:r>
                        <a:rPr lang="es-ES" dirty="0" smtClean="0"/>
                        <a:t>“Día del Libro”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 sesión para organizar los stands y clasificar los libros por secciones.</a:t>
                      </a:r>
                    </a:p>
                    <a:p>
                      <a:r>
                        <a:rPr lang="es-ES" dirty="0" smtClean="0"/>
                        <a:t>Recreo para</a:t>
                      </a:r>
                      <a:r>
                        <a:rPr lang="es-ES" baseline="0" dirty="0" smtClean="0"/>
                        <a:t> llevar a cabo la actividad de canjeo de vales y compra de libros.</a:t>
                      </a:r>
                    </a:p>
                    <a:p>
                      <a:r>
                        <a:rPr lang="es-ES" baseline="0" dirty="0" smtClean="0"/>
                        <a:t>1 sesión después para recoger el material e inventariar el material restante.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4846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796507"/>
              </p:ext>
            </p:extLst>
          </p:nvPr>
        </p:nvGraphicFramePr>
        <p:xfrm>
          <a:off x="971600" y="980728"/>
          <a:ext cx="7272808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576064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FECHAS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TEMPORALIZACIÓN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Semana</a:t>
                      </a:r>
                      <a:r>
                        <a:rPr lang="es-ES" baseline="0" dirty="0" smtClean="0"/>
                        <a:t> del 23-04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s-ES" baseline="0" dirty="0" smtClean="0"/>
                        <a:t>Análisis de los resultados: libros donados, intercambiados, vendidos, implicación del centro...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s-ES" baseline="0" dirty="0" smtClean="0"/>
                        <a:t>Publicar dichos resultados, exponerlos al resto de grupos.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s-ES" baseline="0" dirty="0" smtClean="0"/>
                        <a:t>Dar el testigo: explicar el proyecto al grupo de I PMAR para que el próximo curso sea el responsable de dar continuidad del proyecto.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8062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EVALUACIÓN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EVALUACIÓN DEL SERVICIO		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95536" y="2060848"/>
            <a:ext cx="4040188" cy="3951288"/>
          </a:xfrm>
        </p:spPr>
        <p:txBody>
          <a:bodyPr/>
          <a:lstStyle/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Se hará a través de: </a:t>
            </a:r>
          </a:p>
          <a:p>
            <a:pPr lvl="1"/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Rúbricas</a:t>
            </a:r>
          </a:p>
          <a:p>
            <a:pPr lvl="1"/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Análisis de resultados (libros donados totales recibidos, intercambiados, vendidos, alumnado implicado...)</a:t>
            </a:r>
          </a:p>
          <a:p>
            <a:pPr lvl="1"/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EVALUACIÓN DEL ALUMNADO RESPONSABLE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Evaluados de forma procesual (trabajo  de clase y actitudinal).</a:t>
            </a:r>
          </a:p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Utilización de rúbricas sobre su implicación:</a:t>
            </a:r>
          </a:p>
          <a:p>
            <a:pPr lvl="1"/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Durante el proceso</a:t>
            </a:r>
          </a:p>
          <a:p>
            <a:pPr lvl="1"/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El día del Libro </a:t>
            </a:r>
            <a:endParaRPr lang="es-E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2500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77</TotalTime>
  <Words>657</Words>
  <Application>Microsoft Office PowerPoint</Application>
  <PresentationFormat>Presentación en pantalla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SI NO LEES NO TE ENTERAS</vt:lpstr>
      <vt:lpstr>OBJETIVOS DEL PROYECTO</vt:lpstr>
      <vt:lpstr>Presentación de PowerPoint</vt:lpstr>
      <vt:lpstr>PROTAGONISTAS</vt:lpstr>
      <vt:lpstr>APOYO E IMPLICACIÓN</vt:lpstr>
      <vt:lpstr>TEMPORALIZACIÓN</vt:lpstr>
      <vt:lpstr>Presentación de PowerPoint</vt:lpstr>
      <vt:lpstr>Presentación de PowerPoint</vt:lpstr>
      <vt:lpstr>EVALUACIÓN</vt:lpstr>
      <vt:lpstr>Ejemplo del trabajo elaborado por los alumnos 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 NO LEES NO TE ENTERAS</dc:title>
  <dc:creator>Patri</dc:creator>
  <cp:lastModifiedBy>Patri</cp:lastModifiedBy>
  <cp:revision>13</cp:revision>
  <dcterms:created xsi:type="dcterms:W3CDTF">2018-04-23T19:54:06Z</dcterms:created>
  <dcterms:modified xsi:type="dcterms:W3CDTF">2018-04-25T20:47:12Z</dcterms:modified>
</cp:coreProperties>
</file>