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</p:sldIdLst>
  <p:sldSz cx="18288000" cy="10287000"/>
  <p:notesSz cx="6858000" cy="9144000"/>
  <p:embeddedFontLst>
    <p:embeddedFont>
      <p:font typeface="Roca One Bold" charset="1" panose="00000800000000000000"/>
      <p:regular r:id="rId58"/>
    </p:embeddedFont>
    <p:embeddedFont>
      <p:font typeface="Now Bold" charset="1" panose="00000800000000000000"/>
      <p:regular r:id="rId59"/>
    </p:embeddedFont>
    <p:embeddedFont>
      <p:font typeface="Montserrat" charset="1" panose="00000500000000000000"/>
      <p:regular r:id="rId60"/>
    </p:embeddedFont>
    <p:embeddedFont>
      <p:font typeface="Now" charset="1" panose="00000500000000000000"/>
      <p:regular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slides/slide41.xml" Type="http://schemas.openxmlformats.org/officeDocument/2006/relationships/slide"/><Relationship Id="rId47" Target="slides/slide42.xml" Type="http://schemas.openxmlformats.org/officeDocument/2006/relationships/slide"/><Relationship Id="rId48" Target="slides/slide43.xml" Type="http://schemas.openxmlformats.org/officeDocument/2006/relationships/slide"/><Relationship Id="rId49" Target="slides/slide44.xml" Type="http://schemas.openxmlformats.org/officeDocument/2006/relationships/slide"/><Relationship Id="rId5" Target="tableStyles.xml" Type="http://schemas.openxmlformats.org/officeDocument/2006/relationships/tableStyles"/><Relationship Id="rId50" Target="slides/slide45.xml" Type="http://schemas.openxmlformats.org/officeDocument/2006/relationships/slide"/><Relationship Id="rId51" Target="slides/slide46.xml" Type="http://schemas.openxmlformats.org/officeDocument/2006/relationships/slide"/><Relationship Id="rId52" Target="slides/slide47.xml" Type="http://schemas.openxmlformats.org/officeDocument/2006/relationships/slide"/><Relationship Id="rId53" Target="slides/slide48.xml" Type="http://schemas.openxmlformats.org/officeDocument/2006/relationships/slide"/><Relationship Id="rId54" Target="slides/slide49.xml" Type="http://schemas.openxmlformats.org/officeDocument/2006/relationships/slide"/><Relationship Id="rId55" Target="slides/slide50.xml" Type="http://schemas.openxmlformats.org/officeDocument/2006/relationships/slide"/><Relationship Id="rId56" Target="slides/slide51.xml" Type="http://schemas.openxmlformats.org/officeDocument/2006/relationships/slide"/><Relationship Id="rId57" Target="slides/slide52.xml" Type="http://schemas.openxmlformats.org/officeDocument/2006/relationships/slide"/><Relationship Id="rId58" Target="fonts/font58.fntdata" Type="http://schemas.openxmlformats.org/officeDocument/2006/relationships/font"/><Relationship Id="rId59" Target="fonts/font59.fntdata" Type="http://schemas.openxmlformats.org/officeDocument/2006/relationships/font"/><Relationship Id="rId6" Target="slides/slide1.xml" Type="http://schemas.openxmlformats.org/officeDocument/2006/relationships/slide"/><Relationship Id="rId60" Target="fonts/font60.fntdata" Type="http://schemas.openxmlformats.org/officeDocument/2006/relationships/font"/><Relationship Id="rId61" Target="fonts/font61.fntdata" Type="http://schemas.openxmlformats.org/officeDocument/2006/relationships/font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7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8.png" Type="http://schemas.openxmlformats.org/officeDocument/2006/relationships/image"/><Relationship Id="rId4" Target="../media/image19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0.png" Type="http://schemas.openxmlformats.org/officeDocument/2006/relationships/image"/><Relationship Id="rId4" Target="../media/image21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2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3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4.png" Type="http://schemas.openxmlformats.org/officeDocument/2006/relationships/image"/><Relationship Id="rId4" Target="../media/image25.png" Type="http://schemas.openxmlformats.org/officeDocument/2006/relationships/image"/><Relationship Id="rId5" Target="../media/image26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7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8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9.png" Type="http://schemas.openxmlformats.org/officeDocument/2006/relationships/image"/><Relationship Id="rId4" Target="../media/image30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1.png" Type="http://schemas.openxmlformats.org/officeDocument/2006/relationships/image"/><Relationship Id="rId4" Target="../media/image32.png" Type="http://schemas.openxmlformats.org/officeDocument/2006/relationships/image"/><Relationship Id="rId5" Target="../media/image3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jpeg" Type="http://schemas.openxmlformats.org/officeDocument/2006/relationships/image"/><Relationship Id="rId4" Target="../media/image5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4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5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6.png" Type="http://schemas.openxmlformats.org/officeDocument/2006/relationships/image"/><Relationship Id="rId4" Target="../media/image37.png" Type="http://schemas.openxmlformats.org/officeDocument/2006/relationships/image"/><Relationship Id="rId5" Target="../media/image38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9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0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1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2.png" Type="http://schemas.openxmlformats.org/officeDocument/2006/relationships/image"/><Relationship Id="rId4" Target="../media/image43.png" Type="http://schemas.openxmlformats.org/officeDocument/2006/relationships/image"/><Relationship Id="rId5" Target="../media/image44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5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6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.pn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7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8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9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0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1.pn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2.pn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3.pn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4.pn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5.pn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Relationship Id="rId5" Target="../media/image11.jpe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7.png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8.png" Type="http://schemas.openxmlformats.org/officeDocument/2006/relationships/image"/></Relationships>
</file>

<file path=ppt/slides/_rels/slide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9.png" Type="http://schemas.openxmlformats.org/officeDocument/2006/relationships/image"/></Relationships>
</file>

<file path=ppt/slides/_rels/slide4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0.png" Type="http://schemas.openxmlformats.org/officeDocument/2006/relationships/image"/></Relationships>
</file>

<file path=ppt/slides/_rels/slide4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1.png" Type="http://schemas.openxmlformats.org/officeDocument/2006/relationships/image"/></Relationships>
</file>

<file path=ppt/slides/_rels/slide4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2.png" Type="http://schemas.openxmlformats.org/officeDocument/2006/relationships/image"/></Relationships>
</file>

<file path=ppt/slides/_rels/slide4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3.png" Type="http://schemas.openxmlformats.org/officeDocument/2006/relationships/image"/></Relationships>
</file>

<file path=ppt/slides/_rels/slide4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4.png" Type="http://schemas.openxmlformats.org/officeDocument/2006/relationships/image"/></Relationships>
</file>

<file path=ppt/slides/_rels/slide4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5.png" Type="http://schemas.openxmlformats.org/officeDocument/2006/relationships/image"/></Relationships>
</file>

<file path=ppt/slides/_rels/slide4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6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5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7.png" Type="http://schemas.openxmlformats.org/officeDocument/2006/relationships/image"/></Relationships>
</file>

<file path=ppt/slides/_rels/slide5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8.png" Type="http://schemas.openxmlformats.org/officeDocument/2006/relationships/image"/></Relationships>
</file>

<file path=ppt/slides/_rels/slide5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9.jpeg" Type="http://schemas.openxmlformats.org/officeDocument/2006/relationships/image"/><Relationship Id="rId4" Target="../media/image3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2.png" Type="http://schemas.openxmlformats.org/officeDocument/2006/relationships/image"/><Relationship Id="rId4" Target="../media/image1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4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5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6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006551" y="1028700"/>
            <a:ext cx="5486400" cy="8229600"/>
            <a:chOff x="0" y="0"/>
            <a:chExt cx="6350000" cy="9525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9525000"/>
            </a:xfrm>
            <a:custGeom>
              <a:avLst/>
              <a:gdLst/>
              <a:ahLst/>
              <a:cxnLst/>
              <a:rect r="r" b="b" t="t" l="l"/>
              <a:pathLst>
                <a:path h="9525000" w="6350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3"/>
              <a:stretch>
                <a:fillRect l="-62582" t="0" r="-62582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719673" y="-717475"/>
            <a:ext cx="2730127" cy="3156295"/>
            <a:chOff x="0" y="0"/>
            <a:chExt cx="873641" cy="101001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73641" cy="1010015"/>
            </a:xfrm>
            <a:custGeom>
              <a:avLst/>
              <a:gdLst/>
              <a:ahLst/>
              <a:cxnLst/>
              <a:rect r="r" b="b" t="t" l="l"/>
              <a:pathLst>
                <a:path h="1010015" w="873641">
                  <a:moveTo>
                    <a:pt x="85072" y="0"/>
                  </a:moveTo>
                  <a:lnTo>
                    <a:pt x="788569" y="0"/>
                  </a:lnTo>
                  <a:cubicBezTo>
                    <a:pt x="811131" y="0"/>
                    <a:pt x="832770" y="8963"/>
                    <a:pt x="848724" y="24917"/>
                  </a:cubicBezTo>
                  <a:cubicBezTo>
                    <a:pt x="864678" y="40871"/>
                    <a:pt x="873641" y="62510"/>
                    <a:pt x="873641" y="85072"/>
                  </a:cubicBezTo>
                  <a:lnTo>
                    <a:pt x="873641" y="924942"/>
                  </a:lnTo>
                  <a:cubicBezTo>
                    <a:pt x="873641" y="947505"/>
                    <a:pt x="864678" y="969143"/>
                    <a:pt x="848724" y="985098"/>
                  </a:cubicBezTo>
                  <a:cubicBezTo>
                    <a:pt x="832770" y="1001052"/>
                    <a:pt x="811131" y="1010015"/>
                    <a:pt x="788569" y="1010015"/>
                  </a:cubicBezTo>
                  <a:lnTo>
                    <a:pt x="85072" y="1010015"/>
                  </a:lnTo>
                  <a:cubicBezTo>
                    <a:pt x="62510" y="1010015"/>
                    <a:pt x="40871" y="1001052"/>
                    <a:pt x="24917" y="985098"/>
                  </a:cubicBezTo>
                  <a:cubicBezTo>
                    <a:pt x="8963" y="969143"/>
                    <a:pt x="0" y="947505"/>
                    <a:pt x="0" y="924942"/>
                  </a:cubicBezTo>
                  <a:lnTo>
                    <a:pt x="0" y="85072"/>
                  </a:lnTo>
                  <a:cubicBezTo>
                    <a:pt x="0" y="62510"/>
                    <a:pt x="8963" y="40871"/>
                    <a:pt x="24917" y="24917"/>
                  </a:cubicBezTo>
                  <a:cubicBezTo>
                    <a:pt x="40871" y="8963"/>
                    <a:pt x="62510" y="0"/>
                    <a:pt x="85072" y="0"/>
                  </a:cubicBezTo>
                  <a:close/>
                </a:path>
              </a:pathLst>
            </a:custGeom>
            <a:solidFill>
              <a:srgbClr val="D1DBC5"/>
            </a:solidFill>
            <a:ln w="95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873641" cy="10385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5103717" y="247286"/>
            <a:ext cx="1962039" cy="1962039"/>
          </a:xfrm>
          <a:custGeom>
            <a:avLst/>
            <a:gdLst/>
            <a:ahLst/>
            <a:cxnLst/>
            <a:rect r="r" b="b" t="t" l="l"/>
            <a:pathLst>
              <a:path h="1962039" w="1962039">
                <a:moveTo>
                  <a:pt x="0" y="0"/>
                </a:moveTo>
                <a:lnTo>
                  <a:pt x="1962039" y="0"/>
                </a:lnTo>
                <a:lnTo>
                  <a:pt x="1962039" y="1962040"/>
                </a:lnTo>
                <a:lnTo>
                  <a:pt x="0" y="19620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3205627"/>
            <a:ext cx="9977851" cy="3017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712"/>
              </a:lnSpc>
            </a:pPr>
            <a:r>
              <a:rPr lang="en-US" sz="10745" b="true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CEIP Capitán Cortés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1033996"/>
            <a:ext cx="9479263" cy="477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80"/>
              </a:lnSpc>
            </a:pPr>
            <a:r>
              <a:rPr lang="en-US" b="true" sz="3200" spc="179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SOSTENIBILIDAD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122733" y="2698005"/>
            <a:ext cx="11042413" cy="6998129"/>
          </a:xfrm>
          <a:custGeom>
            <a:avLst/>
            <a:gdLst/>
            <a:ahLst/>
            <a:cxnLst/>
            <a:rect r="r" b="b" t="t" l="l"/>
            <a:pathLst>
              <a:path h="6998129" w="11042413">
                <a:moveTo>
                  <a:pt x="0" y="0"/>
                </a:moveTo>
                <a:lnTo>
                  <a:pt x="11042413" y="0"/>
                </a:lnTo>
                <a:lnTo>
                  <a:pt x="11042413" y="6998129"/>
                </a:lnTo>
                <a:lnTo>
                  <a:pt x="0" y="69981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45014" y="648016"/>
            <a:ext cx="17197972" cy="1766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3"/>
              </a:lnSpc>
            </a:pPr>
            <a:r>
              <a:rPr lang="en-US" b="true" sz="6228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Organizamos un mercadillo solidario de segunda mano junto al AMPA del centro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45014" y="2440552"/>
            <a:ext cx="9784428" cy="5405897"/>
          </a:xfrm>
          <a:custGeom>
            <a:avLst/>
            <a:gdLst/>
            <a:ahLst/>
            <a:cxnLst/>
            <a:rect r="r" b="b" t="t" l="l"/>
            <a:pathLst>
              <a:path h="5405897" w="9784428">
                <a:moveTo>
                  <a:pt x="0" y="0"/>
                </a:moveTo>
                <a:lnTo>
                  <a:pt x="9784428" y="0"/>
                </a:lnTo>
                <a:lnTo>
                  <a:pt x="9784428" y="5405896"/>
                </a:lnTo>
                <a:lnTo>
                  <a:pt x="0" y="54058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345813" y="3866175"/>
            <a:ext cx="9397173" cy="5720529"/>
          </a:xfrm>
          <a:custGeom>
            <a:avLst/>
            <a:gdLst/>
            <a:ahLst/>
            <a:cxnLst/>
            <a:rect r="r" b="b" t="t" l="l"/>
            <a:pathLst>
              <a:path h="5720529" w="9397173">
                <a:moveTo>
                  <a:pt x="0" y="0"/>
                </a:moveTo>
                <a:lnTo>
                  <a:pt x="9397173" y="0"/>
                </a:lnTo>
                <a:lnTo>
                  <a:pt x="9397173" y="5720529"/>
                </a:lnTo>
                <a:lnTo>
                  <a:pt x="0" y="57205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45014" y="648016"/>
            <a:ext cx="17197972" cy="1766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3"/>
              </a:lnSpc>
            </a:pPr>
            <a:r>
              <a:rPr lang="en-US" b="true" sz="6228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Participamos en el concurso del distrito con un Belén reciclando yogures 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00944" y="2414654"/>
            <a:ext cx="9584299" cy="5187502"/>
          </a:xfrm>
          <a:custGeom>
            <a:avLst/>
            <a:gdLst/>
            <a:ahLst/>
            <a:cxnLst/>
            <a:rect r="r" b="b" t="t" l="l"/>
            <a:pathLst>
              <a:path h="5187502" w="9584299">
                <a:moveTo>
                  <a:pt x="0" y="0"/>
                </a:moveTo>
                <a:lnTo>
                  <a:pt x="9584300" y="0"/>
                </a:lnTo>
                <a:lnTo>
                  <a:pt x="9584300" y="5187502"/>
                </a:lnTo>
                <a:lnTo>
                  <a:pt x="0" y="51875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174349" y="3841967"/>
            <a:ext cx="9084951" cy="5768944"/>
          </a:xfrm>
          <a:custGeom>
            <a:avLst/>
            <a:gdLst/>
            <a:ahLst/>
            <a:cxnLst/>
            <a:rect r="r" b="b" t="t" l="l"/>
            <a:pathLst>
              <a:path h="5768944" w="9084951">
                <a:moveTo>
                  <a:pt x="0" y="0"/>
                </a:moveTo>
                <a:lnTo>
                  <a:pt x="9084951" y="0"/>
                </a:lnTo>
                <a:lnTo>
                  <a:pt x="9084951" y="5768944"/>
                </a:lnTo>
                <a:lnTo>
                  <a:pt x="0" y="57689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45014" y="648016"/>
            <a:ext cx="17197972" cy="1766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3"/>
              </a:lnSpc>
            </a:pPr>
            <a:r>
              <a:rPr lang="en-US" b="true" sz="6228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Implicamos a las familias en la vida del centro y salimos al barrio a celebrarlo 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686193" y="2414654"/>
            <a:ext cx="12915613" cy="7039009"/>
          </a:xfrm>
          <a:custGeom>
            <a:avLst/>
            <a:gdLst/>
            <a:ahLst/>
            <a:cxnLst/>
            <a:rect r="r" b="b" t="t" l="l"/>
            <a:pathLst>
              <a:path h="7039009" w="12915613">
                <a:moveTo>
                  <a:pt x="0" y="0"/>
                </a:moveTo>
                <a:lnTo>
                  <a:pt x="12915614" y="0"/>
                </a:lnTo>
                <a:lnTo>
                  <a:pt x="12915614" y="7039010"/>
                </a:lnTo>
                <a:lnTo>
                  <a:pt x="0" y="70390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45014" y="648016"/>
            <a:ext cx="17197972" cy="1766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3"/>
              </a:lnSpc>
            </a:pPr>
            <a:r>
              <a:rPr lang="en-US" b="true" sz="6228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Comenzamos a realizar mini huertos en las aulas TGD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245086" y="2015443"/>
            <a:ext cx="13797827" cy="7571558"/>
          </a:xfrm>
          <a:custGeom>
            <a:avLst/>
            <a:gdLst/>
            <a:ahLst/>
            <a:cxnLst/>
            <a:rect r="r" b="b" t="t" l="l"/>
            <a:pathLst>
              <a:path h="7571558" w="13797827">
                <a:moveTo>
                  <a:pt x="0" y="0"/>
                </a:moveTo>
                <a:lnTo>
                  <a:pt x="13797828" y="0"/>
                </a:lnTo>
                <a:lnTo>
                  <a:pt x="13797828" y="7571558"/>
                </a:lnTo>
                <a:lnTo>
                  <a:pt x="0" y="75715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45014" y="648016"/>
            <a:ext cx="17197972" cy="890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3"/>
              </a:lnSpc>
            </a:pPr>
            <a:r>
              <a:rPr lang="en-US" b="true" sz="6228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Colaboramos con el AMPA en Colebanchel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07991" y="2414654"/>
            <a:ext cx="8195243" cy="4466407"/>
          </a:xfrm>
          <a:custGeom>
            <a:avLst/>
            <a:gdLst/>
            <a:ahLst/>
            <a:cxnLst/>
            <a:rect r="r" b="b" t="t" l="l"/>
            <a:pathLst>
              <a:path h="4466407" w="8195243">
                <a:moveTo>
                  <a:pt x="0" y="0"/>
                </a:moveTo>
                <a:lnTo>
                  <a:pt x="8195243" y="0"/>
                </a:lnTo>
                <a:lnTo>
                  <a:pt x="8195243" y="4466408"/>
                </a:lnTo>
                <a:lnTo>
                  <a:pt x="0" y="44664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144000" y="2414654"/>
            <a:ext cx="8885505" cy="4820386"/>
          </a:xfrm>
          <a:custGeom>
            <a:avLst/>
            <a:gdLst/>
            <a:ahLst/>
            <a:cxnLst/>
            <a:rect r="r" b="b" t="t" l="l"/>
            <a:pathLst>
              <a:path h="4820386" w="8885505">
                <a:moveTo>
                  <a:pt x="0" y="0"/>
                </a:moveTo>
                <a:lnTo>
                  <a:pt x="8885505" y="0"/>
                </a:lnTo>
                <a:lnTo>
                  <a:pt x="8885505" y="4820387"/>
                </a:lnTo>
                <a:lnTo>
                  <a:pt x="0" y="48203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861788" y="5423731"/>
            <a:ext cx="7961813" cy="4319283"/>
          </a:xfrm>
          <a:custGeom>
            <a:avLst/>
            <a:gdLst/>
            <a:ahLst/>
            <a:cxnLst/>
            <a:rect r="r" b="b" t="t" l="l"/>
            <a:pathLst>
              <a:path h="4319283" w="7961813">
                <a:moveTo>
                  <a:pt x="0" y="0"/>
                </a:moveTo>
                <a:lnTo>
                  <a:pt x="7961813" y="0"/>
                </a:lnTo>
                <a:lnTo>
                  <a:pt x="7961813" y="4319283"/>
                </a:lnTo>
                <a:lnTo>
                  <a:pt x="0" y="43192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45014" y="648016"/>
            <a:ext cx="17197972" cy="1766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3"/>
              </a:lnSpc>
            </a:pPr>
            <a:r>
              <a:rPr lang="en-US" b="true" sz="6228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Invitamos a familiares del alumnado a compartir  un día en el aula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550343" y="2414654"/>
            <a:ext cx="12770740" cy="6991980"/>
          </a:xfrm>
          <a:custGeom>
            <a:avLst/>
            <a:gdLst/>
            <a:ahLst/>
            <a:cxnLst/>
            <a:rect r="r" b="b" t="t" l="l"/>
            <a:pathLst>
              <a:path h="6991980" w="12770740">
                <a:moveTo>
                  <a:pt x="0" y="0"/>
                </a:moveTo>
                <a:lnTo>
                  <a:pt x="12770740" y="0"/>
                </a:lnTo>
                <a:lnTo>
                  <a:pt x="12770740" y="6991981"/>
                </a:lnTo>
                <a:lnTo>
                  <a:pt x="0" y="69919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45014" y="648016"/>
            <a:ext cx="17197972" cy="1766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3"/>
              </a:lnSpc>
            </a:pPr>
            <a:r>
              <a:rPr lang="en-US" b="true" sz="6228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Conocemos a los mayores del distrito. Esta vez en el Centro de Mayores La Magdalena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424214" y="2414654"/>
            <a:ext cx="11439572" cy="7221230"/>
          </a:xfrm>
          <a:custGeom>
            <a:avLst/>
            <a:gdLst/>
            <a:ahLst/>
            <a:cxnLst/>
            <a:rect r="r" b="b" t="t" l="l"/>
            <a:pathLst>
              <a:path h="7221230" w="11439572">
                <a:moveTo>
                  <a:pt x="0" y="0"/>
                </a:moveTo>
                <a:lnTo>
                  <a:pt x="11439572" y="0"/>
                </a:lnTo>
                <a:lnTo>
                  <a:pt x="11439572" y="7221230"/>
                </a:lnTo>
                <a:lnTo>
                  <a:pt x="0" y="72212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45014" y="648016"/>
            <a:ext cx="17197972" cy="1766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3"/>
              </a:lnSpc>
            </a:pPr>
            <a:r>
              <a:rPr lang="en-US" b="true" sz="6228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Ampliamos zonas verdes en el patio con ayuda de las familias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26453" y="2414654"/>
            <a:ext cx="11301259" cy="6102680"/>
          </a:xfrm>
          <a:custGeom>
            <a:avLst/>
            <a:gdLst/>
            <a:ahLst/>
            <a:cxnLst/>
            <a:rect r="r" b="b" t="t" l="l"/>
            <a:pathLst>
              <a:path h="6102680" w="11301259">
                <a:moveTo>
                  <a:pt x="0" y="0"/>
                </a:moveTo>
                <a:lnTo>
                  <a:pt x="11301259" y="0"/>
                </a:lnTo>
                <a:lnTo>
                  <a:pt x="11301259" y="6102680"/>
                </a:lnTo>
                <a:lnTo>
                  <a:pt x="0" y="61026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877523" y="4244937"/>
            <a:ext cx="9611471" cy="5238252"/>
          </a:xfrm>
          <a:custGeom>
            <a:avLst/>
            <a:gdLst/>
            <a:ahLst/>
            <a:cxnLst/>
            <a:rect r="r" b="b" t="t" l="l"/>
            <a:pathLst>
              <a:path h="5238252" w="9611471">
                <a:moveTo>
                  <a:pt x="0" y="0"/>
                </a:moveTo>
                <a:lnTo>
                  <a:pt x="9611471" y="0"/>
                </a:lnTo>
                <a:lnTo>
                  <a:pt x="9611471" y="5238251"/>
                </a:lnTo>
                <a:lnTo>
                  <a:pt x="0" y="52382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45014" y="648016"/>
            <a:ext cx="17197972" cy="1766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3"/>
              </a:lnSpc>
            </a:pPr>
            <a:r>
              <a:rPr lang="en-US" b="true" sz="6228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Durante el 75 aniversario del centro hacemos talleres de reciclaje con familias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45014" y="1984975"/>
            <a:ext cx="8598986" cy="4578960"/>
          </a:xfrm>
          <a:custGeom>
            <a:avLst/>
            <a:gdLst/>
            <a:ahLst/>
            <a:cxnLst/>
            <a:rect r="r" b="b" t="t" l="l"/>
            <a:pathLst>
              <a:path h="4578960" w="8598986">
                <a:moveTo>
                  <a:pt x="0" y="0"/>
                </a:moveTo>
                <a:lnTo>
                  <a:pt x="8598986" y="0"/>
                </a:lnTo>
                <a:lnTo>
                  <a:pt x="8598986" y="4578960"/>
                </a:lnTo>
                <a:lnTo>
                  <a:pt x="0" y="45789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285031" y="1984975"/>
            <a:ext cx="8440479" cy="4578960"/>
          </a:xfrm>
          <a:custGeom>
            <a:avLst/>
            <a:gdLst/>
            <a:ahLst/>
            <a:cxnLst/>
            <a:rect r="r" b="b" t="t" l="l"/>
            <a:pathLst>
              <a:path h="4578960" w="8440479">
                <a:moveTo>
                  <a:pt x="0" y="0"/>
                </a:moveTo>
                <a:lnTo>
                  <a:pt x="8440479" y="0"/>
                </a:lnTo>
                <a:lnTo>
                  <a:pt x="8440479" y="4578960"/>
                </a:lnTo>
                <a:lnTo>
                  <a:pt x="0" y="45789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568663" y="5456299"/>
            <a:ext cx="7150674" cy="4522801"/>
          </a:xfrm>
          <a:custGeom>
            <a:avLst/>
            <a:gdLst/>
            <a:ahLst/>
            <a:cxnLst/>
            <a:rect r="r" b="b" t="t" l="l"/>
            <a:pathLst>
              <a:path h="4522801" w="7150674">
                <a:moveTo>
                  <a:pt x="0" y="0"/>
                </a:moveTo>
                <a:lnTo>
                  <a:pt x="7150674" y="0"/>
                </a:lnTo>
                <a:lnTo>
                  <a:pt x="7150674" y="4522801"/>
                </a:lnTo>
                <a:lnTo>
                  <a:pt x="0" y="45228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45014" y="648016"/>
            <a:ext cx="17197972" cy="890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3"/>
              </a:lnSpc>
            </a:pPr>
            <a:r>
              <a:rPr lang="en-US" b="true" sz="6228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Conocemos el entorno y sus funciones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06470" y="2814977"/>
            <a:ext cx="7562067" cy="1841650"/>
            <a:chOff x="0" y="0"/>
            <a:chExt cx="1991656" cy="48504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991656" cy="485044"/>
            </a:xfrm>
            <a:custGeom>
              <a:avLst/>
              <a:gdLst/>
              <a:ahLst/>
              <a:cxnLst/>
              <a:rect r="r" b="b" t="t" l="l"/>
              <a:pathLst>
                <a:path h="485044" w="1991656">
                  <a:moveTo>
                    <a:pt x="30714" y="0"/>
                  </a:moveTo>
                  <a:lnTo>
                    <a:pt x="1960942" y="0"/>
                  </a:lnTo>
                  <a:cubicBezTo>
                    <a:pt x="1969088" y="0"/>
                    <a:pt x="1976900" y="3236"/>
                    <a:pt x="1982660" y="8996"/>
                  </a:cubicBezTo>
                  <a:cubicBezTo>
                    <a:pt x="1988420" y="14756"/>
                    <a:pt x="1991656" y="22568"/>
                    <a:pt x="1991656" y="30714"/>
                  </a:cubicBezTo>
                  <a:lnTo>
                    <a:pt x="1991656" y="454330"/>
                  </a:lnTo>
                  <a:cubicBezTo>
                    <a:pt x="1991656" y="462476"/>
                    <a:pt x="1988420" y="470288"/>
                    <a:pt x="1982660" y="476048"/>
                  </a:cubicBezTo>
                  <a:cubicBezTo>
                    <a:pt x="1976900" y="481808"/>
                    <a:pt x="1969088" y="485044"/>
                    <a:pt x="1960942" y="485044"/>
                  </a:cubicBezTo>
                  <a:lnTo>
                    <a:pt x="30714" y="485044"/>
                  </a:lnTo>
                  <a:cubicBezTo>
                    <a:pt x="22568" y="485044"/>
                    <a:pt x="14756" y="481808"/>
                    <a:pt x="8996" y="476048"/>
                  </a:cubicBezTo>
                  <a:cubicBezTo>
                    <a:pt x="3236" y="470288"/>
                    <a:pt x="0" y="462476"/>
                    <a:pt x="0" y="454330"/>
                  </a:cubicBezTo>
                  <a:lnTo>
                    <a:pt x="0" y="30714"/>
                  </a:lnTo>
                  <a:cubicBezTo>
                    <a:pt x="0" y="22568"/>
                    <a:pt x="3236" y="14756"/>
                    <a:pt x="8996" y="8996"/>
                  </a:cubicBezTo>
                  <a:cubicBezTo>
                    <a:pt x="14756" y="3236"/>
                    <a:pt x="22568" y="0"/>
                    <a:pt x="30714" y="0"/>
                  </a:cubicBezTo>
                  <a:close/>
                </a:path>
              </a:pathLst>
            </a:custGeom>
            <a:solidFill>
              <a:srgbClr val="B0BF9D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991656" cy="523144"/>
            </a:xfrm>
            <a:prstGeom prst="rect">
              <a:avLst/>
            </a:prstGeom>
          </p:spPr>
          <p:txBody>
            <a:bodyPr anchor="ctr" rtlCol="false" tIns="63500" lIns="63500" bIns="63500" rIns="63500"/>
            <a:lstStyle/>
            <a:p>
              <a:pPr algn="ctr">
                <a:lnSpc>
                  <a:spcPts val="2448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0604752" y="-331733"/>
            <a:ext cx="11845513" cy="10950466"/>
          </a:xfrm>
          <a:custGeom>
            <a:avLst/>
            <a:gdLst/>
            <a:ahLst/>
            <a:cxnLst/>
            <a:rect r="r" b="b" t="t" l="l"/>
            <a:pathLst>
              <a:path h="10950466" w="11845513">
                <a:moveTo>
                  <a:pt x="0" y="0"/>
                </a:moveTo>
                <a:lnTo>
                  <a:pt x="11845513" y="0"/>
                </a:lnTo>
                <a:lnTo>
                  <a:pt x="11845513" y="10950466"/>
                </a:lnTo>
                <a:lnTo>
                  <a:pt x="0" y="109504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7608" r="0" b="-17608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314421" y="-172219"/>
            <a:ext cx="7973579" cy="10631438"/>
          </a:xfrm>
          <a:custGeom>
            <a:avLst/>
            <a:gdLst/>
            <a:ahLst/>
            <a:cxnLst/>
            <a:rect r="r" b="b" t="t" l="l"/>
            <a:pathLst>
              <a:path h="10631438" w="7973579">
                <a:moveTo>
                  <a:pt x="0" y="0"/>
                </a:moveTo>
                <a:lnTo>
                  <a:pt x="7973579" y="0"/>
                </a:lnTo>
                <a:lnTo>
                  <a:pt x="7973579" y="10631438"/>
                </a:lnTo>
                <a:lnTo>
                  <a:pt x="0" y="106314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606470" y="1666261"/>
            <a:ext cx="8567081" cy="1148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880"/>
              </a:lnSpc>
            </a:pPr>
            <a:r>
              <a:rPr lang="en-US" sz="8000" b="true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Plan de acción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5095875"/>
            <a:ext cx="9144850" cy="31872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83266" indent="-341633" lvl="1">
              <a:lnSpc>
                <a:spcPts val="4272"/>
              </a:lnSpc>
              <a:buAutoNum type="arabicPeriod" startAt="1"/>
            </a:pPr>
            <a:r>
              <a:rPr lang="en-US" sz="3164" spc="18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No tenemos suficientes espacios verdes y/(o naturalizados. </a:t>
            </a:r>
          </a:p>
          <a:p>
            <a:pPr algn="l" marL="683266" indent="-341633" lvl="1">
              <a:lnSpc>
                <a:spcPts val="4272"/>
              </a:lnSpc>
              <a:buAutoNum type="arabicPeriod" startAt="1"/>
            </a:pPr>
            <a:r>
              <a:rPr lang="en-US" sz="3164" spc="18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Queremos estar más en contacto con los recursos que tenemos alrededor. </a:t>
            </a:r>
          </a:p>
          <a:p>
            <a:pPr algn="l" marL="683266" indent="-341633" lvl="1">
              <a:lnSpc>
                <a:spcPts val="4272"/>
              </a:lnSpc>
              <a:spcBef>
                <a:spcPct val="0"/>
              </a:spcBef>
              <a:buAutoNum type="arabicPeriod" startAt="1"/>
            </a:pPr>
            <a:r>
              <a:rPr lang="en-US" sz="3164" spc="18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Necesitamos más elementos que fomenten el reciclaje.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213388" y="3019522"/>
            <a:ext cx="6348230" cy="1403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sz="2799" spc="16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Tras evaluar la situación actual de los patios nos dimos cuenta que...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609310" y="2618543"/>
            <a:ext cx="13069380" cy="7008455"/>
          </a:xfrm>
          <a:custGeom>
            <a:avLst/>
            <a:gdLst/>
            <a:ahLst/>
            <a:cxnLst/>
            <a:rect r="r" b="b" t="t" l="l"/>
            <a:pathLst>
              <a:path h="7008455" w="13069380">
                <a:moveTo>
                  <a:pt x="0" y="0"/>
                </a:moveTo>
                <a:lnTo>
                  <a:pt x="13069380" y="0"/>
                </a:lnTo>
                <a:lnTo>
                  <a:pt x="13069380" y="7008456"/>
                </a:lnTo>
                <a:lnTo>
                  <a:pt x="0" y="70084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45014" y="648016"/>
            <a:ext cx="17197972" cy="890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3"/>
              </a:lnSpc>
            </a:pPr>
            <a:r>
              <a:rPr lang="en-US" b="true" sz="6228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Partipamos en el concurso de camisetas 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848072"/>
            <a:ext cx="16036435" cy="6695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203"/>
              </a:lnSpc>
            </a:pPr>
            <a:r>
              <a:rPr lang="en-US" b="true" sz="22785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CURSO 24/25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077983" y="2054720"/>
            <a:ext cx="12132033" cy="7506696"/>
          </a:xfrm>
          <a:custGeom>
            <a:avLst/>
            <a:gdLst/>
            <a:ahLst/>
            <a:cxnLst/>
            <a:rect r="r" b="b" t="t" l="l"/>
            <a:pathLst>
              <a:path h="7506696" w="12132033">
                <a:moveTo>
                  <a:pt x="0" y="0"/>
                </a:moveTo>
                <a:lnTo>
                  <a:pt x="12132034" y="0"/>
                </a:lnTo>
                <a:lnTo>
                  <a:pt x="12132034" y="7506696"/>
                </a:lnTo>
                <a:lnTo>
                  <a:pt x="0" y="75066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45014" y="648016"/>
            <a:ext cx="17197972" cy="890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3"/>
              </a:lnSpc>
            </a:pPr>
            <a:r>
              <a:rPr lang="en-US" b="true" sz="6228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Participamos en el encuentro escolar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26648" y="1640888"/>
            <a:ext cx="8031185" cy="5069686"/>
          </a:xfrm>
          <a:custGeom>
            <a:avLst/>
            <a:gdLst/>
            <a:ahLst/>
            <a:cxnLst/>
            <a:rect r="r" b="b" t="t" l="l"/>
            <a:pathLst>
              <a:path h="5069686" w="8031185">
                <a:moveTo>
                  <a:pt x="0" y="0"/>
                </a:moveTo>
                <a:lnTo>
                  <a:pt x="8031185" y="0"/>
                </a:lnTo>
                <a:lnTo>
                  <a:pt x="8031185" y="5069685"/>
                </a:lnTo>
                <a:lnTo>
                  <a:pt x="0" y="50696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786740" y="1640888"/>
            <a:ext cx="8127752" cy="5069686"/>
          </a:xfrm>
          <a:custGeom>
            <a:avLst/>
            <a:gdLst/>
            <a:ahLst/>
            <a:cxnLst/>
            <a:rect r="r" b="b" t="t" l="l"/>
            <a:pathLst>
              <a:path h="5069686" w="8127752">
                <a:moveTo>
                  <a:pt x="0" y="0"/>
                </a:moveTo>
                <a:lnTo>
                  <a:pt x="8127752" y="0"/>
                </a:lnTo>
                <a:lnTo>
                  <a:pt x="8127752" y="5069685"/>
                </a:lnTo>
                <a:lnTo>
                  <a:pt x="0" y="50696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643915" y="4319219"/>
            <a:ext cx="9000170" cy="5782609"/>
          </a:xfrm>
          <a:custGeom>
            <a:avLst/>
            <a:gdLst/>
            <a:ahLst/>
            <a:cxnLst/>
            <a:rect r="r" b="b" t="t" l="l"/>
            <a:pathLst>
              <a:path h="5782609" w="9000170">
                <a:moveTo>
                  <a:pt x="0" y="0"/>
                </a:moveTo>
                <a:lnTo>
                  <a:pt x="9000170" y="0"/>
                </a:lnTo>
                <a:lnTo>
                  <a:pt x="9000170" y="5782609"/>
                </a:lnTo>
                <a:lnTo>
                  <a:pt x="0" y="57826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45014" y="648016"/>
            <a:ext cx="17197972" cy="890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3"/>
              </a:lnSpc>
            </a:pPr>
            <a:r>
              <a:rPr lang="en-US" b="true" sz="6228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Seguimos familiarizándonos con el entorno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542903" y="2414654"/>
            <a:ext cx="11202195" cy="7057383"/>
          </a:xfrm>
          <a:custGeom>
            <a:avLst/>
            <a:gdLst/>
            <a:ahLst/>
            <a:cxnLst/>
            <a:rect r="r" b="b" t="t" l="l"/>
            <a:pathLst>
              <a:path h="7057383" w="11202195">
                <a:moveTo>
                  <a:pt x="0" y="0"/>
                </a:moveTo>
                <a:lnTo>
                  <a:pt x="11202194" y="0"/>
                </a:lnTo>
                <a:lnTo>
                  <a:pt x="11202194" y="7057383"/>
                </a:lnTo>
                <a:lnTo>
                  <a:pt x="0" y="70573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45014" y="648016"/>
            <a:ext cx="17197972" cy="1766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3"/>
              </a:lnSpc>
            </a:pPr>
            <a:r>
              <a:rPr lang="en-US" b="true" sz="6228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Ampliamos las zonas verdes del cole gracias al vivero Estufas del Retiro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945232" y="2739737"/>
            <a:ext cx="9022233" cy="6518563"/>
          </a:xfrm>
          <a:custGeom>
            <a:avLst/>
            <a:gdLst/>
            <a:ahLst/>
            <a:cxnLst/>
            <a:rect r="r" b="b" t="t" l="l"/>
            <a:pathLst>
              <a:path h="6518563" w="9022233">
                <a:moveTo>
                  <a:pt x="0" y="0"/>
                </a:moveTo>
                <a:lnTo>
                  <a:pt x="9022233" y="0"/>
                </a:lnTo>
                <a:lnTo>
                  <a:pt x="9022233" y="6518563"/>
                </a:lnTo>
                <a:lnTo>
                  <a:pt x="0" y="65185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45014" y="648016"/>
            <a:ext cx="17197972" cy="1766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3"/>
              </a:lnSpc>
            </a:pPr>
            <a:r>
              <a:rPr lang="en-US" b="true" sz="6228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Organizamos un encuentro de referentes gitanos para nuestro centro 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083716" y="1841835"/>
            <a:ext cx="10870289" cy="7894548"/>
          </a:xfrm>
          <a:custGeom>
            <a:avLst/>
            <a:gdLst/>
            <a:ahLst/>
            <a:cxnLst/>
            <a:rect r="r" b="b" t="t" l="l"/>
            <a:pathLst>
              <a:path h="7894548" w="10870289">
                <a:moveTo>
                  <a:pt x="0" y="0"/>
                </a:moveTo>
                <a:lnTo>
                  <a:pt x="10870289" y="0"/>
                </a:lnTo>
                <a:lnTo>
                  <a:pt x="10870289" y="7894548"/>
                </a:lnTo>
                <a:lnTo>
                  <a:pt x="0" y="78945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45014" y="648016"/>
            <a:ext cx="17197972" cy="890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3"/>
              </a:lnSpc>
            </a:pPr>
            <a:r>
              <a:rPr lang="en-US" b="true" sz="6228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Creamos comunidad con nuestras familias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45014" y="2414654"/>
            <a:ext cx="7585765" cy="4835925"/>
          </a:xfrm>
          <a:custGeom>
            <a:avLst/>
            <a:gdLst/>
            <a:ahLst/>
            <a:cxnLst/>
            <a:rect r="r" b="b" t="t" l="l"/>
            <a:pathLst>
              <a:path h="4835925" w="7585765">
                <a:moveTo>
                  <a:pt x="0" y="0"/>
                </a:moveTo>
                <a:lnTo>
                  <a:pt x="7585765" y="0"/>
                </a:lnTo>
                <a:lnTo>
                  <a:pt x="7585765" y="4835925"/>
                </a:lnTo>
                <a:lnTo>
                  <a:pt x="0" y="48359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506494" y="5143500"/>
            <a:ext cx="7472898" cy="4726608"/>
          </a:xfrm>
          <a:custGeom>
            <a:avLst/>
            <a:gdLst/>
            <a:ahLst/>
            <a:cxnLst/>
            <a:rect r="r" b="b" t="t" l="l"/>
            <a:pathLst>
              <a:path h="4726608" w="7472898">
                <a:moveTo>
                  <a:pt x="0" y="0"/>
                </a:moveTo>
                <a:lnTo>
                  <a:pt x="7472898" y="0"/>
                </a:lnTo>
                <a:lnTo>
                  <a:pt x="7472898" y="4726608"/>
                </a:lnTo>
                <a:lnTo>
                  <a:pt x="0" y="47266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670402" y="2558865"/>
            <a:ext cx="6795401" cy="4272609"/>
          </a:xfrm>
          <a:custGeom>
            <a:avLst/>
            <a:gdLst/>
            <a:ahLst/>
            <a:cxnLst/>
            <a:rect r="r" b="b" t="t" l="l"/>
            <a:pathLst>
              <a:path h="4272609" w="6795401">
                <a:moveTo>
                  <a:pt x="0" y="0"/>
                </a:moveTo>
                <a:lnTo>
                  <a:pt x="6795401" y="0"/>
                </a:lnTo>
                <a:lnTo>
                  <a:pt x="6795401" y="4272609"/>
                </a:lnTo>
                <a:lnTo>
                  <a:pt x="0" y="42726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45014" y="648016"/>
            <a:ext cx="17197972" cy="1766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3"/>
              </a:lnSpc>
            </a:pPr>
            <a:r>
              <a:rPr lang="en-US" b="true" sz="6228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Colaboramos con el centro de mayores Monseñor Óscar Romero en su Belén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579054" y="2614974"/>
            <a:ext cx="10350168" cy="6533544"/>
          </a:xfrm>
          <a:custGeom>
            <a:avLst/>
            <a:gdLst/>
            <a:ahLst/>
            <a:cxnLst/>
            <a:rect r="r" b="b" t="t" l="l"/>
            <a:pathLst>
              <a:path h="6533544" w="10350168">
                <a:moveTo>
                  <a:pt x="0" y="0"/>
                </a:moveTo>
                <a:lnTo>
                  <a:pt x="10350168" y="0"/>
                </a:lnTo>
                <a:lnTo>
                  <a:pt x="10350168" y="6533544"/>
                </a:lnTo>
                <a:lnTo>
                  <a:pt x="0" y="6533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45014" y="648016"/>
            <a:ext cx="17197972" cy="1766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3"/>
              </a:lnSpc>
            </a:pPr>
            <a:r>
              <a:rPr lang="en-US" b="true" sz="6228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Realizamos talleres de educación ambiental del programa Madrid Un Libro Abierto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663963" y="2414654"/>
            <a:ext cx="9203742" cy="6684217"/>
          </a:xfrm>
          <a:custGeom>
            <a:avLst/>
            <a:gdLst/>
            <a:ahLst/>
            <a:cxnLst/>
            <a:rect r="r" b="b" t="t" l="l"/>
            <a:pathLst>
              <a:path h="6684217" w="9203742">
                <a:moveTo>
                  <a:pt x="0" y="0"/>
                </a:moveTo>
                <a:lnTo>
                  <a:pt x="9203742" y="0"/>
                </a:lnTo>
                <a:lnTo>
                  <a:pt x="9203742" y="6684218"/>
                </a:lnTo>
                <a:lnTo>
                  <a:pt x="0" y="66842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45014" y="648016"/>
            <a:ext cx="17197972" cy="1766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3"/>
              </a:lnSpc>
            </a:pPr>
            <a:r>
              <a:rPr lang="en-US" b="true" sz="6228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Reciclamos viejos listones que teníamos en los pasillos como decoración navideña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711254" y="2464410"/>
            <a:ext cx="4792083" cy="7188124"/>
            <a:chOff x="0" y="0"/>
            <a:chExt cx="6350000" cy="9525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9525000"/>
            </a:xfrm>
            <a:custGeom>
              <a:avLst/>
              <a:gdLst/>
              <a:ahLst/>
              <a:cxnLst/>
              <a:rect r="r" b="b" t="t" l="l"/>
              <a:pathLst>
                <a:path h="9525000" w="6350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3"/>
              <a:stretch>
                <a:fillRect l="-76849" t="0" r="-76849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525438" y="725288"/>
            <a:ext cx="4371633" cy="4114800"/>
          </a:xfrm>
          <a:custGeom>
            <a:avLst/>
            <a:gdLst/>
            <a:ahLst/>
            <a:cxnLst/>
            <a:rect r="r" b="b" t="t" l="l"/>
            <a:pathLst>
              <a:path h="4114800" w="4371633">
                <a:moveTo>
                  <a:pt x="0" y="0"/>
                </a:moveTo>
                <a:lnTo>
                  <a:pt x="4371633" y="0"/>
                </a:lnTo>
                <a:lnTo>
                  <a:pt x="43716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146646" y="990600"/>
            <a:ext cx="8457177" cy="2909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454"/>
              </a:lnSpc>
            </a:pPr>
            <a:r>
              <a:rPr lang="en-US" sz="9312" b="true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¿Qué retos nos proponemos?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364859" y="4782938"/>
            <a:ext cx="7537530" cy="4846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85178" indent="-442589" lvl="1">
              <a:lnSpc>
                <a:spcPts val="5534"/>
              </a:lnSpc>
              <a:buAutoNum type="arabicPeriod" startAt="1"/>
            </a:pPr>
            <a:r>
              <a:rPr lang="en-US" sz="4099" spc="24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Aumentar los espacios verdes</a:t>
            </a:r>
          </a:p>
          <a:p>
            <a:pPr algn="l" marL="885178" indent="-442589" lvl="1">
              <a:lnSpc>
                <a:spcPts val="5534"/>
              </a:lnSpc>
              <a:buAutoNum type="arabicPeriod" startAt="1"/>
            </a:pPr>
            <a:r>
              <a:rPr lang="en-US" sz="4099" spc="24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Incluir el reciclaje en nuevos juegos de patio. </a:t>
            </a:r>
          </a:p>
          <a:p>
            <a:pPr algn="l" marL="885178" indent="-442589" lvl="1">
              <a:lnSpc>
                <a:spcPts val="5534"/>
              </a:lnSpc>
              <a:spcBef>
                <a:spcPct val="0"/>
              </a:spcBef>
              <a:buAutoNum type="arabicPeriod" startAt="1"/>
            </a:pPr>
            <a:r>
              <a:rPr lang="en-US" sz="4099" spc="24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Colaborar y aportar al entorno.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692885" y="2444472"/>
            <a:ext cx="7754000" cy="6813828"/>
          </a:xfrm>
          <a:custGeom>
            <a:avLst/>
            <a:gdLst/>
            <a:ahLst/>
            <a:cxnLst/>
            <a:rect r="r" b="b" t="t" l="l"/>
            <a:pathLst>
              <a:path h="6813828" w="7754000">
                <a:moveTo>
                  <a:pt x="0" y="0"/>
                </a:moveTo>
                <a:lnTo>
                  <a:pt x="7754001" y="0"/>
                </a:lnTo>
                <a:lnTo>
                  <a:pt x="7754001" y="6813828"/>
                </a:lnTo>
                <a:lnTo>
                  <a:pt x="0" y="6813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45014" y="648016"/>
            <a:ext cx="17197972" cy="1766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3"/>
              </a:lnSpc>
            </a:pPr>
            <a:r>
              <a:rPr lang="en-US" b="true" sz="6228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Nuestro Belén de este año lleva cápsulas de café recicladas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183126" y="2554292"/>
            <a:ext cx="10516090" cy="6704008"/>
          </a:xfrm>
          <a:custGeom>
            <a:avLst/>
            <a:gdLst/>
            <a:ahLst/>
            <a:cxnLst/>
            <a:rect r="r" b="b" t="t" l="l"/>
            <a:pathLst>
              <a:path h="6704008" w="10516090">
                <a:moveTo>
                  <a:pt x="0" y="0"/>
                </a:moveTo>
                <a:lnTo>
                  <a:pt x="10516091" y="0"/>
                </a:lnTo>
                <a:lnTo>
                  <a:pt x="10516091" y="6704008"/>
                </a:lnTo>
                <a:lnTo>
                  <a:pt x="0" y="67040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45014" y="648016"/>
            <a:ext cx="17197972" cy="1766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3"/>
              </a:lnSpc>
            </a:pPr>
            <a:r>
              <a:rPr lang="en-US" b="true" sz="6228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Instalamos nuestro propio huerto autogestionado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239117" y="2047302"/>
            <a:ext cx="11809766" cy="7543488"/>
          </a:xfrm>
          <a:custGeom>
            <a:avLst/>
            <a:gdLst/>
            <a:ahLst/>
            <a:cxnLst/>
            <a:rect r="r" b="b" t="t" l="l"/>
            <a:pathLst>
              <a:path h="7543488" w="11809766">
                <a:moveTo>
                  <a:pt x="0" y="0"/>
                </a:moveTo>
                <a:lnTo>
                  <a:pt x="11809766" y="0"/>
                </a:lnTo>
                <a:lnTo>
                  <a:pt x="11809766" y="7543488"/>
                </a:lnTo>
                <a:lnTo>
                  <a:pt x="0" y="7543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45014" y="648016"/>
            <a:ext cx="17197972" cy="890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3"/>
              </a:lnSpc>
            </a:pPr>
            <a:r>
              <a:rPr lang="en-US" b="true" sz="6228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Colaboramos con el mercadillo solidario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763099" y="2539399"/>
            <a:ext cx="9316824" cy="6847866"/>
          </a:xfrm>
          <a:custGeom>
            <a:avLst/>
            <a:gdLst/>
            <a:ahLst/>
            <a:cxnLst/>
            <a:rect r="r" b="b" t="t" l="l"/>
            <a:pathLst>
              <a:path h="6847866" w="9316824">
                <a:moveTo>
                  <a:pt x="0" y="0"/>
                </a:moveTo>
                <a:lnTo>
                  <a:pt x="9316824" y="0"/>
                </a:lnTo>
                <a:lnTo>
                  <a:pt x="9316824" y="6847865"/>
                </a:lnTo>
                <a:lnTo>
                  <a:pt x="0" y="68478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45014" y="648016"/>
            <a:ext cx="17197972" cy="1766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3"/>
              </a:lnSpc>
            </a:pPr>
            <a:r>
              <a:rPr lang="en-US" b="true" sz="6228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Recogemos el agua sobrante de las jarras del comedor para regar el huerto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261998" y="2307585"/>
            <a:ext cx="9764003" cy="7078902"/>
          </a:xfrm>
          <a:custGeom>
            <a:avLst/>
            <a:gdLst/>
            <a:ahLst/>
            <a:cxnLst/>
            <a:rect r="r" b="b" t="t" l="l"/>
            <a:pathLst>
              <a:path h="7078902" w="9764003">
                <a:moveTo>
                  <a:pt x="0" y="0"/>
                </a:moveTo>
                <a:lnTo>
                  <a:pt x="9764004" y="0"/>
                </a:lnTo>
                <a:lnTo>
                  <a:pt x="9764004" y="7078903"/>
                </a:lnTo>
                <a:lnTo>
                  <a:pt x="0" y="70789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45014" y="648016"/>
            <a:ext cx="17197972" cy="1766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3"/>
              </a:lnSpc>
            </a:pPr>
            <a:r>
              <a:rPr lang="en-US" b="true" sz="6228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Las tapas de los frascos ya son jugadores de fútbol en nuestro minicampo</a:t>
            </a: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625389" y="2042755"/>
            <a:ext cx="11677844" cy="7517612"/>
          </a:xfrm>
          <a:custGeom>
            <a:avLst/>
            <a:gdLst/>
            <a:ahLst/>
            <a:cxnLst/>
            <a:rect r="r" b="b" t="t" l="l"/>
            <a:pathLst>
              <a:path h="7517612" w="11677844">
                <a:moveTo>
                  <a:pt x="0" y="0"/>
                </a:moveTo>
                <a:lnTo>
                  <a:pt x="11677844" y="0"/>
                </a:lnTo>
                <a:lnTo>
                  <a:pt x="11677844" y="7517612"/>
                </a:lnTo>
                <a:lnTo>
                  <a:pt x="0" y="7517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45014" y="648016"/>
            <a:ext cx="17197972" cy="890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3"/>
              </a:lnSpc>
            </a:pPr>
            <a:r>
              <a:rPr lang="en-US" b="true" sz="6228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Montamos nuestra propia planta de reciclaje</a:t>
            </a: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052873" y="1896336"/>
            <a:ext cx="10584986" cy="7806427"/>
          </a:xfrm>
          <a:custGeom>
            <a:avLst/>
            <a:gdLst/>
            <a:ahLst/>
            <a:cxnLst/>
            <a:rect r="r" b="b" t="t" l="l"/>
            <a:pathLst>
              <a:path h="7806427" w="10584986">
                <a:moveTo>
                  <a:pt x="0" y="0"/>
                </a:moveTo>
                <a:lnTo>
                  <a:pt x="10584986" y="0"/>
                </a:lnTo>
                <a:lnTo>
                  <a:pt x="10584986" y="7806427"/>
                </a:lnTo>
                <a:lnTo>
                  <a:pt x="0" y="78064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45014" y="648016"/>
            <a:ext cx="17197972" cy="890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3"/>
              </a:lnSpc>
            </a:pPr>
            <a:r>
              <a:rPr lang="en-US" b="true" sz="6228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Reciclamos una pizarra vieja para el recreo </a:t>
            </a:r>
          </a:p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035189" y="2782882"/>
            <a:ext cx="10986290" cy="6962561"/>
          </a:xfrm>
          <a:custGeom>
            <a:avLst/>
            <a:gdLst/>
            <a:ahLst/>
            <a:cxnLst/>
            <a:rect r="r" b="b" t="t" l="l"/>
            <a:pathLst>
              <a:path h="6962561" w="10986290">
                <a:moveTo>
                  <a:pt x="0" y="0"/>
                </a:moveTo>
                <a:lnTo>
                  <a:pt x="10986290" y="0"/>
                </a:lnTo>
                <a:lnTo>
                  <a:pt x="10986290" y="6962562"/>
                </a:lnTo>
                <a:lnTo>
                  <a:pt x="0" y="69625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45014" y="648016"/>
            <a:ext cx="17197972" cy="1766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3"/>
              </a:lnSpc>
            </a:pPr>
            <a:r>
              <a:rPr lang="en-US" b="true" sz="6228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El huerto se amplía dentro de las aulas en macetas</a:t>
            </a:r>
          </a:p>
        </p:txBody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456889" y="2318014"/>
            <a:ext cx="5374222" cy="7642025"/>
          </a:xfrm>
          <a:custGeom>
            <a:avLst/>
            <a:gdLst/>
            <a:ahLst/>
            <a:cxnLst/>
            <a:rect r="r" b="b" t="t" l="l"/>
            <a:pathLst>
              <a:path h="7642025" w="5374222">
                <a:moveTo>
                  <a:pt x="0" y="0"/>
                </a:moveTo>
                <a:lnTo>
                  <a:pt x="5374222" y="0"/>
                </a:lnTo>
                <a:lnTo>
                  <a:pt x="5374222" y="7642025"/>
                </a:lnTo>
                <a:lnTo>
                  <a:pt x="0" y="76420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45014" y="648016"/>
            <a:ext cx="17197972" cy="1766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3"/>
              </a:lnSpc>
            </a:pPr>
            <a:r>
              <a:rPr lang="en-US" b="true" sz="6228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Creamos el club de ayuda estudiantil con labores de análisis, reciclaje y difusión</a:t>
            </a:r>
          </a:p>
        </p:txBody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832423" y="2626179"/>
            <a:ext cx="10966054" cy="6977152"/>
          </a:xfrm>
          <a:custGeom>
            <a:avLst/>
            <a:gdLst/>
            <a:ahLst/>
            <a:cxnLst/>
            <a:rect r="r" b="b" t="t" l="l"/>
            <a:pathLst>
              <a:path h="6977152" w="10966054">
                <a:moveTo>
                  <a:pt x="0" y="0"/>
                </a:moveTo>
                <a:lnTo>
                  <a:pt x="10966054" y="0"/>
                </a:lnTo>
                <a:lnTo>
                  <a:pt x="10966054" y="6977152"/>
                </a:lnTo>
                <a:lnTo>
                  <a:pt x="0" y="69771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45014" y="648016"/>
            <a:ext cx="17197972" cy="1766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3"/>
              </a:lnSpc>
            </a:pPr>
            <a:r>
              <a:rPr lang="en-US" b="true" sz="6228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Ponemos casas de pájaros en el parque de la Patilla con la mesa del árbol de Carabanchel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6384256" y="-1027083"/>
            <a:ext cx="12341165" cy="12341165"/>
          </a:xfrm>
          <a:custGeom>
            <a:avLst/>
            <a:gdLst/>
            <a:ahLst/>
            <a:cxnLst/>
            <a:rect r="r" b="b" t="t" l="l"/>
            <a:pathLst>
              <a:path h="12341165" w="12341165">
                <a:moveTo>
                  <a:pt x="0" y="0"/>
                </a:moveTo>
                <a:lnTo>
                  <a:pt x="12341165" y="0"/>
                </a:lnTo>
                <a:lnTo>
                  <a:pt x="12341165" y="12341166"/>
                </a:lnTo>
                <a:lnTo>
                  <a:pt x="0" y="123411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42122" y="671880"/>
            <a:ext cx="8101878" cy="3396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880"/>
              </a:lnSpc>
            </a:pPr>
            <a:r>
              <a:rPr lang="en-US" sz="8000" b="true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Lo conseguiremos mediante...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32214" y="4658448"/>
            <a:ext cx="9678506" cy="4972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93"/>
              </a:lnSpc>
            </a:pPr>
            <a:r>
              <a:rPr lang="en-US" sz="2439" spc="14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Curso 23/24</a:t>
            </a:r>
          </a:p>
          <a:p>
            <a:pPr algn="l" marL="526726" indent="-263363" lvl="1">
              <a:lnSpc>
                <a:spcPts val="3293"/>
              </a:lnSpc>
              <a:buAutoNum type="arabicPeriod" startAt="1"/>
            </a:pPr>
            <a:r>
              <a:rPr lang="en-US" sz="2439" spc="14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Colaboración con el entorno.</a:t>
            </a:r>
          </a:p>
          <a:p>
            <a:pPr algn="l" marL="526726" indent="-263363" lvl="1">
              <a:lnSpc>
                <a:spcPts val="3293"/>
              </a:lnSpc>
              <a:buAutoNum type="arabicPeriod" startAt="1"/>
            </a:pPr>
            <a:r>
              <a:rPr lang="en-US" sz="2439" spc="14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Aumento de espacios verdes en patios y/o aulas.</a:t>
            </a:r>
          </a:p>
          <a:p>
            <a:pPr algn="l" marL="526726" indent="-263363" lvl="1">
              <a:lnSpc>
                <a:spcPts val="3293"/>
              </a:lnSpc>
              <a:buAutoNum type="arabicPeriod" startAt="1"/>
            </a:pPr>
            <a:r>
              <a:rPr lang="en-US" sz="2439" spc="14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Reutilizar/reciclar los elementos en desuso del centro.</a:t>
            </a:r>
          </a:p>
          <a:p>
            <a:pPr algn="l">
              <a:lnSpc>
                <a:spcPts val="3293"/>
              </a:lnSpc>
            </a:pPr>
          </a:p>
          <a:p>
            <a:pPr algn="l">
              <a:lnSpc>
                <a:spcPts val="3293"/>
              </a:lnSpc>
            </a:pPr>
            <a:r>
              <a:rPr lang="en-US" sz="2439" spc="14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Curso 24/25</a:t>
            </a:r>
          </a:p>
          <a:p>
            <a:pPr algn="l" marL="526726" indent="-263363" lvl="1">
              <a:lnSpc>
                <a:spcPts val="3293"/>
              </a:lnSpc>
              <a:buAutoNum type="arabicPeriod" startAt="1"/>
            </a:pPr>
            <a:r>
              <a:rPr lang="en-US" sz="2439" spc="14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Creación de huerto.</a:t>
            </a:r>
          </a:p>
          <a:p>
            <a:pPr algn="l" marL="526726" indent="-263363" lvl="1">
              <a:lnSpc>
                <a:spcPts val="3293"/>
              </a:lnSpc>
              <a:buAutoNum type="arabicPeriod" startAt="1"/>
            </a:pPr>
            <a:r>
              <a:rPr lang="en-US" sz="2439" spc="14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Creación del comité ambiental.</a:t>
            </a:r>
          </a:p>
          <a:p>
            <a:pPr algn="l" marL="526726" indent="-263363" lvl="1">
              <a:lnSpc>
                <a:spcPts val="3293"/>
              </a:lnSpc>
              <a:buAutoNum type="arabicPeriod" startAt="1"/>
            </a:pPr>
            <a:r>
              <a:rPr lang="en-US" sz="2439" spc="14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Continuar con las propuestas del curso anterior.</a:t>
            </a:r>
          </a:p>
          <a:p>
            <a:pPr algn="l">
              <a:lnSpc>
                <a:spcPts val="3293"/>
              </a:lnSpc>
              <a:spcBef>
                <a:spcPct val="0"/>
              </a:spcBef>
            </a:pPr>
          </a:p>
          <a:p>
            <a:pPr algn="l">
              <a:lnSpc>
                <a:spcPts val="3293"/>
              </a:lnSpc>
              <a:spcBef>
                <a:spcPct val="0"/>
              </a:spcBef>
            </a:pPr>
          </a:p>
        </p:txBody>
      </p:sp>
      <p:grpSp>
        <p:nvGrpSpPr>
          <p:cNvPr name="Group 6" id="6"/>
          <p:cNvGrpSpPr/>
          <p:nvPr/>
        </p:nvGrpSpPr>
        <p:grpSpPr>
          <a:xfrm rot="0">
            <a:off x="11006551" y="1028700"/>
            <a:ext cx="5486400" cy="8229600"/>
            <a:chOff x="0" y="0"/>
            <a:chExt cx="6350000" cy="9525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9525000"/>
            </a:xfrm>
            <a:custGeom>
              <a:avLst/>
              <a:gdLst/>
              <a:ahLst/>
              <a:cxnLst/>
              <a:rect r="r" b="b" t="t" l="l"/>
              <a:pathLst>
                <a:path h="9525000" w="6350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5"/>
              <a:stretch>
                <a:fillRect l="0" t="-31" r="0" b="-31"/>
              </a:stretch>
            </a:blipFill>
          </p:spPr>
        </p:sp>
      </p:grp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448579" y="2467714"/>
            <a:ext cx="11390842" cy="7247423"/>
          </a:xfrm>
          <a:custGeom>
            <a:avLst/>
            <a:gdLst/>
            <a:ahLst/>
            <a:cxnLst/>
            <a:rect r="r" b="b" t="t" l="l"/>
            <a:pathLst>
              <a:path h="7247423" w="11390842">
                <a:moveTo>
                  <a:pt x="0" y="0"/>
                </a:moveTo>
                <a:lnTo>
                  <a:pt x="11390842" y="0"/>
                </a:lnTo>
                <a:lnTo>
                  <a:pt x="11390842" y="7247423"/>
                </a:lnTo>
                <a:lnTo>
                  <a:pt x="0" y="72474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45014" y="648016"/>
            <a:ext cx="17197972" cy="1766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3"/>
              </a:lnSpc>
            </a:pPr>
            <a:r>
              <a:rPr lang="en-US" b="true" sz="6228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Llevamos el carnaval a la calle con la batukada Samba da Rua de Carabanchel</a:t>
            </a:r>
          </a:p>
        </p:txBody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711343" y="2414654"/>
            <a:ext cx="11157876" cy="7099199"/>
          </a:xfrm>
          <a:custGeom>
            <a:avLst/>
            <a:gdLst/>
            <a:ahLst/>
            <a:cxnLst/>
            <a:rect r="r" b="b" t="t" l="l"/>
            <a:pathLst>
              <a:path h="7099199" w="11157876">
                <a:moveTo>
                  <a:pt x="0" y="0"/>
                </a:moveTo>
                <a:lnTo>
                  <a:pt x="11157876" y="0"/>
                </a:lnTo>
                <a:lnTo>
                  <a:pt x="11157876" y="7099199"/>
                </a:lnTo>
                <a:lnTo>
                  <a:pt x="0" y="70991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45014" y="648016"/>
            <a:ext cx="17197972" cy="1766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3"/>
              </a:lnSpc>
            </a:pPr>
            <a:r>
              <a:rPr lang="en-US" b="true" sz="6228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Observamos las aves del parque de la Patilla junto al centro</a:t>
            </a:r>
          </a:p>
        </p:txBody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735240" y="2271389"/>
            <a:ext cx="11610998" cy="7387497"/>
          </a:xfrm>
          <a:custGeom>
            <a:avLst/>
            <a:gdLst/>
            <a:ahLst/>
            <a:cxnLst/>
            <a:rect r="r" b="b" t="t" l="l"/>
            <a:pathLst>
              <a:path h="7387497" w="11610998">
                <a:moveTo>
                  <a:pt x="0" y="0"/>
                </a:moveTo>
                <a:lnTo>
                  <a:pt x="11610998" y="0"/>
                </a:lnTo>
                <a:lnTo>
                  <a:pt x="11610998" y="7387497"/>
                </a:lnTo>
                <a:lnTo>
                  <a:pt x="0" y="73874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45014" y="648016"/>
            <a:ext cx="17197972" cy="890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3"/>
              </a:lnSpc>
            </a:pPr>
            <a:r>
              <a:rPr lang="en-US" b="true" sz="6228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Exponemos Miradas Sinceras Buscan Ayuda</a:t>
            </a:r>
          </a:p>
        </p:txBody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274838" y="1895065"/>
            <a:ext cx="12049435" cy="7591144"/>
          </a:xfrm>
          <a:custGeom>
            <a:avLst/>
            <a:gdLst/>
            <a:ahLst/>
            <a:cxnLst/>
            <a:rect r="r" b="b" t="t" l="l"/>
            <a:pathLst>
              <a:path h="7591144" w="12049435">
                <a:moveTo>
                  <a:pt x="0" y="0"/>
                </a:moveTo>
                <a:lnTo>
                  <a:pt x="12049435" y="0"/>
                </a:lnTo>
                <a:lnTo>
                  <a:pt x="12049435" y="7591144"/>
                </a:lnTo>
                <a:lnTo>
                  <a:pt x="0" y="7591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45014" y="648016"/>
            <a:ext cx="17197972" cy="890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3"/>
              </a:lnSpc>
            </a:pPr>
            <a:r>
              <a:rPr lang="en-US" b="true" sz="6228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Participamos en Colebanchel</a:t>
            </a:r>
          </a:p>
        </p:txBody>
      </p: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795969" y="2706031"/>
            <a:ext cx="9341453" cy="6795907"/>
          </a:xfrm>
          <a:custGeom>
            <a:avLst/>
            <a:gdLst/>
            <a:ahLst/>
            <a:cxnLst/>
            <a:rect r="r" b="b" t="t" l="l"/>
            <a:pathLst>
              <a:path h="6795907" w="9341453">
                <a:moveTo>
                  <a:pt x="0" y="0"/>
                </a:moveTo>
                <a:lnTo>
                  <a:pt x="9341453" y="0"/>
                </a:lnTo>
                <a:lnTo>
                  <a:pt x="9341453" y="6795907"/>
                </a:lnTo>
                <a:lnTo>
                  <a:pt x="0" y="67959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45014" y="648016"/>
            <a:ext cx="17197972" cy="1766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3"/>
              </a:lnSpc>
            </a:pPr>
            <a:r>
              <a:rPr lang="en-US" b="true" sz="6228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Participamos en el programa Compartiendo Muros decorando el barrio</a:t>
            </a:r>
          </a:p>
        </p:txBody>
      </p:sp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302821" y="2610442"/>
            <a:ext cx="9682357" cy="7031812"/>
          </a:xfrm>
          <a:custGeom>
            <a:avLst/>
            <a:gdLst/>
            <a:ahLst/>
            <a:cxnLst/>
            <a:rect r="r" b="b" t="t" l="l"/>
            <a:pathLst>
              <a:path h="7031812" w="9682357">
                <a:moveTo>
                  <a:pt x="0" y="0"/>
                </a:moveTo>
                <a:lnTo>
                  <a:pt x="9682358" y="0"/>
                </a:lnTo>
                <a:lnTo>
                  <a:pt x="9682358" y="7031812"/>
                </a:lnTo>
                <a:lnTo>
                  <a:pt x="0" y="70318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45014" y="648016"/>
            <a:ext cx="17197972" cy="1766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3"/>
              </a:lnSpc>
            </a:pPr>
            <a:r>
              <a:rPr lang="en-US" b="true" sz="6228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Aprendemos a respetar a los animales terapéuticos</a:t>
            </a:r>
          </a:p>
        </p:txBody>
      </p:sp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223280" y="2633421"/>
            <a:ext cx="9841440" cy="7073535"/>
          </a:xfrm>
          <a:custGeom>
            <a:avLst/>
            <a:gdLst/>
            <a:ahLst/>
            <a:cxnLst/>
            <a:rect r="r" b="b" t="t" l="l"/>
            <a:pathLst>
              <a:path h="7073535" w="9841440">
                <a:moveTo>
                  <a:pt x="0" y="0"/>
                </a:moveTo>
                <a:lnTo>
                  <a:pt x="9841440" y="0"/>
                </a:lnTo>
                <a:lnTo>
                  <a:pt x="9841440" y="7073535"/>
                </a:lnTo>
                <a:lnTo>
                  <a:pt x="0" y="70735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45014" y="648016"/>
            <a:ext cx="17197972" cy="1766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3"/>
              </a:lnSpc>
            </a:pPr>
            <a:r>
              <a:rPr lang="en-US" b="true" sz="6228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Organizamos una guardería de plantas durante las vacaciones</a:t>
            </a:r>
          </a:p>
        </p:txBody>
      </p:sp>
    </p:spTree>
  </p:cSld>
  <p:clrMapOvr>
    <a:masterClrMapping/>
  </p:clrMapOvr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520174" y="2746652"/>
            <a:ext cx="10948795" cy="7061973"/>
          </a:xfrm>
          <a:custGeom>
            <a:avLst/>
            <a:gdLst/>
            <a:ahLst/>
            <a:cxnLst/>
            <a:rect r="r" b="b" t="t" l="l"/>
            <a:pathLst>
              <a:path h="7061973" w="10948795">
                <a:moveTo>
                  <a:pt x="0" y="0"/>
                </a:moveTo>
                <a:lnTo>
                  <a:pt x="10948795" y="0"/>
                </a:lnTo>
                <a:lnTo>
                  <a:pt x="10948795" y="7061973"/>
                </a:lnTo>
                <a:lnTo>
                  <a:pt x="0" y="70619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45014" y="648016"/>
            <a:ext cx="17197972" cy="1766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3"/>
              </a:lnSpc>
            </a:pPr>
            <a:r>
              <a:rPr lang="en-US" b="true" sz="6228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Arrancamos la campaña Movilízate por la selva de la funcación Jane Goodall</a:t>
            </a:r>
          </a:p>
        </p:txBody>
      </p:sp>
    </p:spTree>
  </p:cSld>
  <p:clrMapOvr>
    <a:masterClrMapping/>
  </p:clrMapOvr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473522" y="2338004"/>
            <a:ext cx="11533237" cy="7338022"/>
          </a:xfrm>
          <a:custGeom>
            <a:avLst/>
            <a:gdLst/>
            <a:ahLst/>
            <a:cxnLst/>
            <a:rect r="r" b="b" t="t" l="l"/>
            <a:pathLst>
              <a:path h="7338022" w="11533237">
                <a:moveTo>
                  <a:pt x="0" y="0"/>
                </a:moveTo>
                <a:lnTo>
                  <a:pt x="11533237" y="0"/>
                </a:lnTo>
                <a:lnTo>
                  <a:pt x="11533237" y="7338022"/>
                </a:lnTo>
                <a:lnTo>
                  <a:pt x="0" y="73380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45014" y="648016"/>
            <a:ext cx="17197972" cy="890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3"/>
              </a:lnSpc>
            </a:pPr>
            <a:r>
              <a:rPr lang="en-US" b="true" sz="6228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Reciclamos mobiliario del centro es desuso</a:t>
            </a:r>
          </a:p>
        </p:txBody>
      </p:sp>
    </p:spTree>
  </p:cSld>
  <p:clrMapOvr>
    <a:masterClrMapping/>
  </p:clrMapOvr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718447" y="2414654"/>
            <a:ext cx="11590182" cy="7388741"/>
          </a:xfrm>
          <a:custGeom>
            <a:avLst/>
            <a:gdLst/>
            <a:ahLst/>
            <a:cxnLst/>
            <a:rect r="r" b="b" t="t" l="l"/>
            <a:pathLst>
              <a:path h="7388741" w="11590182">
                <a:moveTo>
                  <a:pt x="0" y="0"/>
                </a:moveTo>
                <a:lnTo>
                  <a:pt x="11590182" y="0"/>
                </a:lnTo>
                <a:lnTo>
                  <a:pt x="11590182" y="7388741"/>
                </a:lnTo>
                <a:lnTo>
                  <a:pt x="0" y="73887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45014" y="648016"/>
            <a:ext cx="17197972" cy="1766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3"/>
              </a:lnSpc>
            </a:pPr>
            <a:r>
              <a:rPr lang="en-US" b="true" sz="6228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Ampliamos el huerto en las ventanas de infantil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848072"/>
            <a:ext cx="16036435" cy="6695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203"/>
              </a:lnSpc>
            </a:pPr>
            <a:r>
              <a:rPr lang="en-US" b="true" sz="22785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CURSO 23/24</a:t>
            </a:r>
          </a:p>
        </p:txBody>
      </p:sp>
    </p:spTree>
  </p:cSld>
  <p:clrMapOvr>
    <a:masterClrMapping/>
  </p:clrMapOvr>
</p:sld>
</file>

<file path=ppt/slides/slide5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501626" y="2414654"/>
            <a:ext cx="11284749" cy="7137604"/>
          </a:xfrm>
          <a:custGeom>
            <a:avLst/>
            <a:gdLst/>
            <a:ahLst/>
            <a:cxnLst/>
            <a:rect r="r" b="b" t="t" l="l"/>
            <a:pathLst>
              <a:path h="7137604" w="11284749">
                <a:moveTo>
                  <a:pt x="0" y="0"/>
                </a:moveTo>
                <a:lnTo>
                  <a:pt x="11284748" y="0"/>
                </a:lnTo>
                <a:lnTo>
                  <a:pt x="11284748" y="7137604"/>
                </a:lnTo>
                <a:lnTo>
                  <a:pt x="0" y="71376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45014" y="648016"/>
            <a:ext cx="17197972" cy="1766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3"/>
              </a:lnSpc>
            </a:pPr>
            <a:r>
              <a:rPr lang="en-US" b="true" sz="6228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Decoramos el patio con un mural en colaboración con la Unidad Distrital </a:t>
            </a:r>
          </a:p>
        </p:txBody>
      </p:sp>
    </p:spTree>
  </p:cSld>
  <p:clrMapOvr>
    <a:masterClrMapping/>
  </p:clrMapOvr>
</p:sld>
</file>

<file path=ppt/slides/slide5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190317" y="2078162"/>
            <a:ext cx="10394886" cy="7536292"/>
          </a:xfrm>
          <a:custGeom>
            <a:avLst/>
            <a:gdLst/>
            <a:ahLst/>
            <a:cxnLst/>
            <a:rect r="r" b="b" t="t" l="l"/>
            <a:pathLst>
              <a:path h="7536292" w="10394886">
                <a:moveTo>
                  <a:pt x="0" y="0"/>
                </a:moveTo>
                <a:lnTo>
                  <a:pt x="10394886" y="0"/>
                </a:lnTo>
                <a:lnTo>
                  <a:pt x="10394886" y="7536292"/>
                </a:lnTo>
                <a:lnTo>
                  <a:pt x="0" y="75362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45014" y="648016"/>
            <a:ext cx="17197972" cy="890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3"/>
              </a:lnSpc>
            </a:pPr>
            <a:r>
              <a:rPr lang="en-US" b="true" sz="6228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Creamos un rincón ambiental en el centro</a:t>
            </a:r>
          </a:p>
        </p:txBody>
      </p:sp>
    </p:spTree>
  </p:cSld>
  <p:clrMapOvr>
    <a:masterClrMapping/>
  </p:clrMapOvr>
</p:sld>
</file>

<file path=ppt/slides/slide5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006551" y="1028700"/>
            <a:ext cx="5486400" cy="8229600"/>
            <a:chOff x="0" y="0"/>
            <a:chExt cx="6350000" cy="9525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9525000"/>
            </a:xfrm>
            <a:custGeom>
              <a:avLst/>
              <a:gdLst/>
              <a:ahLst/>
              <a:cxnLst/>
              <a:rect r="r" b="b" t="t" l="l"/>
              <a:pathLst>
                <a:path h="9525000" w="6350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3"/>
              <a:stretch>
                <a:fillRect l="-62570" t="0" r="-6257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750953" y="-717475"/>
            <a:ext cx="2698847" cy="3678356"/>
            <a:chOff x="0" y="0"/>
            <a:chExt cx="863631" cy="117707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63631" cy="1177074"/>
            </a:xfrm>
            <a:custGeom>
              <a:avLst/>
              <a:gdLst/>
              <a:ahLst/>
              <a:cxnLst/>
              <a:rect r="r" b="b" t="t" l="l"/>
              <a:pathLst>
                <a:path h="1177074" w="863631">
                  <a:moveTo>
                    <a:pt x="86058" y="0"/>
                  </a:moveTo>
                  <a:lnTo>
                    <a:pt x="777573" y="0"/>
                  </a:lnTo>
                  <a:cubicBezTo>
                    <a:pt x="800397" y="0"/>
                    <a:pt x="822286" y="9067"/>
                    <a:pt x="838425" y="25206"/>
                  </a:cubicBezTo>
                  <a:cubicBezTo>
                    <a:pt x="854564" y="41345"/>
                    <a:pt x="863631" y="63234"/>
                    <a:pt x="863631" y="86058"/>
                  </a:cubicBezTo>
                  <a:lnTo>
                    <a:pt x="863631" y="1091016"/>
                  </a:lnTo>
                  <a:cubicBezTo>
                    <a:pt x="863631" y="1138544"/>
                    <a:pt x="825102" y="1177074"/>
                    <a:pt x="777573" y="1177074"/>
                  </a:cubicBezTo>
                  <a:lnTo>
                    <a:pt x="86058" y="1177074"/>
                  </a:lnTo>
                  <a:cubicBezTo>
                    <a:pt x="38530" y="1177074"/>
                    <a:pt x="0" y="1138544"/>
                    <a:pt x="0" y="1091016"/>
                  </a:cubicBezTo>
                  <a:lnTo>
                    <a:pt x="0" y="86058"/>
                  </a:lnTo>
                  <a:cubicBezTo>
                    <a:pt x="0" y="63234"/>
                    <a:pt x="9067" y="41345"/>
                    <a:pt x="25206" y="25206"/>
                  </a:cubicBezTo>
                  <a:cubicBezTo>
                    <a:pt x="41345" y="9067"/>
                    <a:pt x="63234" y="0"/>
                    <a:pt x="86058" y="0"/>
                  </a:cubicBezTo>
                  <a:close/>
                </a:path>
              </a:pathLst>
            </a:custGeom>
            <a:solidFill>
              <a:srgbClr val="B0BF9D"/>
            </a:solidFill>
            <a:ln w="95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863631" cy="12056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028700" y="5839634"/>
            <a:ext cx="8445361" cy="3627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881"/>
              </a:lnSpc>
            </a:pPr>
            <a:r>
              <a:rPr lang="en-US" sz="14311" b="true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¡Muchas gracias!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1033996"/>
            <a:ext cx="9479263" cy="398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05"/>
              </a:lnSpc>
            </a:pPr>
            <a:r>
              <a:rPr lang="en-US" b="true" sz="2700" spc="15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SOSTENIBILIDAD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1917239"/>
            <a:ext cx="9479263" cy="3131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05"/>
              </a:lnSpc>
            </a:pPr>
            <a:r>
              <a:rPr lang="en-US" sz="2700" spc="15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A CIERRE DE ESTA PRESENTACIÓN, EL 23 DE MAYO DE 2025, NOS ENCONTRAMOS EN PROCESO DE:</a:t>
            </a:r>
          </a:p>
          <a:p>
            <a:pPr algn="l" marL="582936" indent="-291468" lvl="1">
              <a:lnSpc>
                <a:spcPts val="3105"/>
              </a:lnSpc>
              <a:buFont typeface="Arial"/>
              <a:buChar char="•"/>
            </a:pPr>
            <a:r>
              <a:rPr lang="en-US" sz="2700" spc="15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INSTALACIÓN EXPOSICIÓN, ADAPTACIÓN: LA OTRA LUCHA CONTRA EL CAMBIO CLIMÁTICO, QUE LLEGÓ AYER AL CENTRO.</a:t>
            </a:r>
          </a:p>
          <a:p>
            <a:pPr algn="l" marL="582936" indent="-291468" lvl="1">
              <a:lnSpc>
                <a:spcPts val="3105"/>
              </a:lnSpc>
              <a:buFont typeface="Arial"/>
              <a:buChar char="•"/>
            </a:pPr>
            <a:r>
              <a:rPr lang="en-US" sz="2700" spc="15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CREACIÓN DE OASIS DE MARIPOSAS, DE LA QUE RECIBIMOS FOMARCIÓN EN EL CENTRO MARIS STELLA. 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5119357" y="348902"/>
            <a:ext cx="1962039" cy="1962039"/>
          </a:xfrm>
          <a:custGeom>
            <a:avLst/>
            <a:gdLst/>
            <a:ahLst/>
            <a:cxnLst/>
            <a:rect r="r" b="b" t="t" l="l"/>
            <a:pathLst>
              <a:path h="1962039" w="1962039">
                <a:moveTo>
                  <a:pt x="0" y="0"/>
                </a:moveTo>
                <a:lnTo>
                  <a:pt x="1962039" y="0"/>
                </a:lnTo>
                <a:lnTo>
                  <a:pt x="1962039" y="1962040"/>
                </a:lnTo>
                <a:lnTo>
                  <a:pt x="0" y="19620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07412" y="2434847"/>
            <a:ext cx="9603440" cy="5161849"/>
          </a:xfrm>
          <a:custGeom>
            <a:avLst/>
            <a:gdLst/>
            <a:ahLst/>
            <a:cxnLst/>
            <a:rect r="r" b="b" t="t" l="l"/>
            <a:pathLst>
              <a:path h="5161849" w="9603440">
                <a:moveTo>
                  <a:pt x="0" y="0"/>
                </a:moveTo>
                <a:lnTo>
                  <a:pt x="9603440" y="0"/>
                </a:lnTo>
                <a:lnTo>
                  <a:pt x="9603440" y="5161849"/>
                </a:lnTo>
                <a:lnTo>
                  <a:pt x="0" y="51618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016103" y="4542498"/>
            <a:ext cx="9626736" cy="5138270"/>
          </a:xfrm>
          <a:custGeom>
            <a:avLst/>
            <a:gdLst/>
            <a:ahLst/>
            <a:cxnLst/>
            <a:rect r="r" b="b" t="t" l="l"/>
            <a:pathLst>
              <a:path h="5138270" w="9626736">
                <a:moveTo>
                  <a:pt x="0" y="0"/>
                </a:moveTo>
                <a:lnTo>
                  <a:pt x="9626736" y="0"/>
                </a:lnTo>
                <a:lnTo>
                  <a:pt x="9626736" y="5138270"/>
                </a:lnTo>
                <a:lnTo>
                  <a:pt x="0" y="51382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45014" y="648016"/>
            <a:ext cx="17197972" cy="17868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24"/>
              </a:lnSpc>
            </a:pPr>
            <a:r>
              <a:rPr lang="en-US" b="true" sz="6328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Colaboramos con el Centro de Salud en distintas formaciones a alumnado y familias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883978" y="2860751"/>
            <a:ext cx="12520044" cy="6760824"/>
          </a:xfrm>
          <a:custGeom>
            <a:avLst/>
            <a:gdLst/>
            <a:ahLst/>
            <a:cxnLst/>
            <a:rect r="r" b="b" t="t" l="l"/>
            <a:pathLst>
              <a:path h="6760824" w="12520044">
                <a:moveTo>
                  <a:pt x="0" y="0"/>
                </a:moveTo>
                <a:lnTo>
                  <a:pt x="12520044" y="0"/>
                </a:lnTo>
                <a:lnTo>
                  <a:pt x="12520044" y="6760823"/>
                </a:lnTo>
                <a:lnTo>
                  <a:pt x="0" y="67608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45014" y="648016"/>
            <a:ext cx="17197972" cy="1766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3"/>
              </a:lnSpc>
            </a:pPr>
            <a:r>
              <a:rPr lang="en-US" b="true" sz="6228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Colaboramos con el Ayuntamiento de Madrid en actividades sobre consumo y reciclaje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018546" y="2414654"/>
            <a:ext cx="12250909" cy="7273977"/>
          </a:xfrm>
          <a:custGeom>
            <a:avLst/>
            <a:gdLst/>
            <a:ahLst/>
            <a:cxnLst/>
            <a:rect r="r" b="b" t="t" l="l"/>
            <a:pathLst>
              <a:path h="7273977" w="12250909">
                <a:moveTo>
                  <a:pt x="0" y="0"/>
                </a:moveTo>
                <a:lnTo>
                  <a:pt x="12250908" y="0"/>
                </a:lnTo>
                <a:lnTo>
                  <a:pt x="12250908" y="7273977"/>
                </a:lnTo>
                <a:lnTo>
                  <a:pt x="0" y="72739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45014" y="1085850"/>
            <a:ext cx="17197972" cy="9627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68"/>
              </a:lnSpc>
            </a:pPr>
            <a:r>
              <a:rPr lang="en-US" b="true" sz="6728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Lanzamos campaña de reciclaje 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482984" y="2793392"/>
            <a:ext cx="13002646" cy="6972669"/>
          </a:xfrm>
          <a:custGeom>
            <a:avLst/>
            <a:gdLst/>
            <a:ahLst/>
            <a:cxnLst/>
            <a:rect r="r" b="b" t="t" l="l"/>
            <a:pathLst>
              <a:path h="6972669" w="13002646">
                <a:moveTo>
                  <a:pt x="0" y="0"/>
                </a:moveTo>
                <a:lnTo>
                  <a:pt x="13002646" y="0"/>
                </a:lnTo>
                <a:lnTo>
                  <a:pt x="13002646" y="6972669"/>
                </a:lnTo>
                <a:lnTo>
                  <a:pt x="0" y="69726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45014" y="648016"/>
            <a:ext cx="17197972" cy="1766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3"/>
              </a:lnSpc>
            </a:pPr>
            <a:r>
              <a:rPr lang="en-US" b="true" sz="6228">
                <a:solidFill>
                  <a:srgbClr val="FFFFFF"/>
                </a:solidFill>
                <a:latin typeface="Roca One Bold"/>
                <a:ea typeface="Roca One Bold"/>
                <a:cs typeface="Roca One Bold"/>
                <a:sym typeface="Roca One Bold"/>
              </a:rPr>
              <a:t>Ampliamos la superficie verde del centro dentro de las aulas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DAGn-tNqPYc</dc:identifier>
  <dcterms:modified xsi:type="dcterms:W3CDTF">2011-08-01T06:04:30Z</dcterms:modified>
  <cp:revision>1</cp:revision>
  <dc:title>CEIP Capitán Cortés</dc:title>
</cp:coreProperties>
</file>