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0"/>
    <p:restoredTop sz="95840"/>
  </p:normalViewPr>
  <p:slideViewPr>
    <p:cSldViewPr snapToGrid="0" snapToObjects="1">
      <p:cViewPr varScale="1">
        <p:scale>
          <a:sx n="112" d="100"/>
          <a:sy n="112" d="100"/>
        </p:scale>
        <p:origin x="576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12716BA-3B97-FD43-B9D9-70A7A013710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F0D03029-1C67-B04E-B467-404618E5DF8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2B4590A-7B40-FF40-A3B6-C4ED301841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3209F-0F1E-914A-BC95-CDCDAF495A56}" type="datetimeFigureOut">
              <a:rPr lang="es-ES" smtClean="0"/>
              <a:t>25/4/20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0460C89-9656-984D-93A2-0BD5876B0D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6E0A047-FF03-214D-B4B7-6BD4E069E8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6B9018-A94D-2B4F-BFD8-2B890314AEC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253218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EE1F62D-F872-404E-8A2C-FA79566421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E5BD1F8E-BD3E-9A46-9D61-1BF5667F634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9B14B0B-B91B-344A-BF97-2F87500CBE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3209F-0F1E-914A-BC95-CDCDAF495A56}" type="datetimeFigureOut">
              <a:rPr lang="es-ES" smtClean="0"/>
              <a:t>25/4/20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65EAF7D-DDAA-894B-B462-9FF6A851DA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BA6814F-C3F3-6146-BF6E-A6D1FC679F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6B9018-A94D-2B4F-BFD8-2B890314AEC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614911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E0902F43-C677-3442-83E5-48A3E0A883B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90CCAAAA-00A6-234E-BFC8-41040349AB1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EBF44F0-C3F3-5349-8EA7-7E44794293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3209F-0F1E-914A-BC95-CDCDAF495A56}" type="datetimeFigureOut">
              <a:rPr lang="es-ES" smtClean="0"/>
              <a:t>25/4/20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1F71CAA-F37A-3A47-8DDF-C3BB1EA677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83C1393-EC02-8943-9D81-3B52632E39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6B9018-A94D-2B4F-BFD8-2B890314AEC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4393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68E5831-C792-2A47-9F20-1D2C85349B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505AB53-74EE-6A41-A30C-B825CE4C2F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BC14395-CAD3-2746-9C45-F9EFCBDB72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3209F-0F1E-914A-BC95-CDCDAF495A56}" type="datetimeFigureOut">
              <a:rPr lang="es-ES" smtClean="0"/>
              <a:t>25/4/20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6DA763E-9FFD-B040-AC87-45344D01F4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2C502FA-44FC-3645-A3DA-A4B606ADE4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6B9018-A94D-2B4F-BFD8-2B890314AEC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551556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323F192-A722-9144-B0FE-06D4FA159E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09195143-8DD9-E749-A627-E3ED55AAB56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5120074-6DD3-FD4E-B194-2E5242B93F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3209F-0F1E-914A-BC95-CDCDAF495A56}" type="datetimeFigureOut">
              <a:rPr lang="es-ES" smtClean="0"/>
              <a:t>25/4/20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B2FD9B6-A822-524C-9BB5-1ABB4F9A55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A9D5A4D-6619-F244-910A-CACC32B12D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6B9018-A94D-2B4F-BFD8-2B890314AEC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065258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2D8B587-0E0C-0B49-9300-1CF82D9F38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0F27374-E11E-0742-9F7D-A70D12DFEFA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2E8DA885-A268-CF41-9E3A-CFA6F7DB72D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EB827413-7082-F847-B454-06431B1B79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3209F-0F1E-914A-BC95-CDCDAF495A56}" type="datetimeFigureOut">
              <a:rPr lang="es-ES" smtClean="0"/>
              <a:t>25/4/20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61787BC9-5F4C-EB4A-A36F-F685BD5E26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2D47D864-4A9C-D64D-A631-7580ABBCD8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6B9018-A94D-2B4F-BFD8-2B890314AEC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963026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9C8AD89-4C8A-4840-96C8-5291ACA1F8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5A0301CE-0650-B040-A163-0CD6D0888D3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E7DA3AFF-C914-C148-AF10-20A1E605E34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763D041A-F45C-5D44-AA88-41453D5697B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0CC8F554-7147-B046-B9D2-9FD30C3EFB6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23E691CF-F696-3A4E-BEE5-C4BDF72975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3209F-0F1E-914A-BC95-CDCDAF495A56}" type="datetimeFigureOut">
              <a:rPr lang="es-ES" smtClean="0"/>
              <a:t>25/4/20</a:t>
            </a:fld>
            <a:endParaRPr lang="es-ES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68A06928-C3B4-754E-8C70-CB45BF35C7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417AF3DF-E9EA-0140-8EA1-A63D178849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6B9018-A94D-2B4F-BFD8-2B890314AEC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034828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4FB36F7-4FD2-EB40-A960-0016A6400E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9E1ED4C7-B557-6747-9793-EE29782728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3209F-0F1E-914A-BC95-CDCDAF495A56}" type="datetimeFigureOut">
              <a:rPr lang="es-ES" smtClean="0"/>
              <a:t>25/4/20</a:t>
            </a:fld>
            <a:endParaRPr lang="es-E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5DA40F0C-9B3A-EE40-8C18-98F79AE07F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E1A416F9-377A-7448-BD09-ADCB8D4334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6B9018-A94D-2B4F-BFD8-2B890314AEC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863570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2BC87402-86C1-CD48-BB6E-620CF8842D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3209F-0F1E-914A-BC95-CDCDAF495A56}" type="datetimeFigureOut">
              <a:rPr lang="es-ES" smtClean="0"/>
              <a:t>25/4/20</a:t>
            </a:fld>
            <a:endParaRPr lang="es-ES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9802DE73-13FF-C741-8263-B151D044BF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A3974F5F-E903-1F47-8379-087DE31B4A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6B9018-A94D-2B4F-BFD8-2B890314AEC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950915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40B2B99-A054-9848-A419-512B980E17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F162D2E-D062-2D4F-8912-8BC9415FEA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B247DBF7-67D3-C04E-B3DA-E3DC0FB6CAC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53E39264-8591-1F4A-A7A4-1D71F72C87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3209F-0F1E-914A-BC95-CDCDAF495A56}" type="datetimeFigureOut">
              <a:rPr lang="es-ES" smtClean="0"/>
              <a:t>25/4/20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5F8D2B12-DF49-E44C-90C3-6DCB84222D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BFD7C770-D337-D248-8264-B7EA87C7BD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6B9018-A94D-2B4F-BFD8-2B890314AEC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590105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453CB39-3DE2-7142-BF63-8DCE751E64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2538B360-4493-7E48-9DE9-E95432FA74F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CC536E5F-F484-724F-BA26-BF81036A98D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29F1E286-7F03-A14F-B7E9-21498E8A40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3209F-0F1E-914A-BC95-CDCDAF495A56}" type="datetimeFigureOut">
              <a:rPr lang="es-ES" smtClean="0"/>
              <a:t>25/4/20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8F5EB42F-07F1-6646-9C29-BBEC0624F1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D7E0565B-E854-854D-BC51-CA0BBF37D9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6B9018-A94D-2B4F-BFD8-2B890314AEC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341119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8CDD34B6-2A8A-C44A-BD77-088B5EA9C9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1DA1E1B8-102D-B343-8D0A-32F5985C1F0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4E579FB-347F-7848-B00E-94DE73EA06B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23209F-0F1E-914A-BC95-CDCDAF495A56}" type="datetimeFigureOut">
              <a:rPr lang="es-ES" smtClean="0"/>
              <a:t>25/4/20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64E35AF-D19E-2D49-BD34-86610E7E1E9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0A8DD8C-7F56-4446-9C67-2DA421F4C90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6B9018-A94D-2B4F-BFD8-2B890314AEC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879296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3645631-BEC8-3B4E-9BF6-9BC3AD00D29A}"/>
              </a:ext>
            </a:extLst>
          </p:cNvPr>
          <p:cNvSpPr>
            <a:spLocks noGrp="1"/>
          </p:cNvSpPr>
          <p:nvPr>
            <p:ph type="ctrTitle"/>
          </p:nvPr>
        </p:nvSpPr>
        <p:spPr>
          <a:solidFill>
            <a:schemeClr val="accent2"/>
          </a:solidFill>
        </p:spPr>
        <p:txBody>
          <a:bodyPr>
            <a:normAutofit/>
          </a:bodyPr>
          <a:lstStyle/>
          <a:p>
            <a:r>
              <a:rPr lang="es-ES" sz="4800" dirty="0">
                <a:solidFill>
                  <a:schemeClr val="accent5">
                    <a:lumMod val="50000"/>
                  </a:schemeClr>
                </a:solidFill>
              </a:rPr>
              <a:t>IDENTIDADES Y ECUACIONES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BF5D601C-C774-824C-956B-FE7A483331D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ES" dirty="0"/>
          </a:p>
          <a:p>
            <a:endParaRPr lang="es-ES" dirty="0"/>
          </a:p>
          <a:p>
            <a:r>
              <a:rPr lang="es-ES" b="1" dirty="0"/>
              <a:t>1º ESO</a:t>
            </a:r>
          </a:p>
        </p:txBody>
      </p:sp>
    </p:spTree>
    <p:extLst>
      <p:ext uri="{BB962C8B-B14F-4D97-AF65-F5344CB8AC3E}">
        <p14:creationId xmlns:p14="http://schemas.microsoft.com/office/powerpoint/2010/main" val="14026719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D7D12F9-D925-784D-88A5-EFECDA5DB5B5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accent2"/>
          </a:solidFill>
        </p:spPr>
        <p:txBody>
          <a:bodyPr/>
          <a:lstStyle/>
          <a:p>
            <a:r>
              <a:rPr lang="es-ES" dirty="0"/>
              <a:t>			</a:t>
            </a:r>
            <a:r>
              <a:rPr lang="es-ES" dirty="0">
                <a:solidFill>
                  <a:schemeClr val="accent5">
                    <a:lumMod val="50000"/>
                  </a:schemeClr>
                </a:solidFill>
              </a:rPr>
              <a:t>	</a:t>
            </a:r>
            <a:r>
              <a:rPr lang="es-ES" b="1" dirty="0">
                <a:solidFill>
                  <a:schemeClr val="accent5">
                    <a:lumMod val="50000"/>
                  </a:schemeClr>
                </a:solidFill>
              </a:rPr>
              <a:t>ECUACIONES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8205012-E6FD-D349-90C1-C030E5994D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lnSpc>
                <a:spcPct val="80000"/>
              </a:lnSpc>
            </a:pPr>
            <a:r>
              <a:rPr lang="es-ES_tradnl" altLang="es-ES_tradnl" dirty="0"/>
              <a:t>Una </a:t>
            </a:r>
            <a:r>
              <a:rPr lang="es-ES_tradnl" altLang="es-ES_tradnl" b="1" dirty="0">
                <a:solidFill>
                  <a:srgbClr val="FF3300"/>
                </a:solidFill>
              </a:rPr>
              <a:t>ecuación</a:t>
            </a:r>
            <a:r>
              <a:rPr lang="es-ES_tradnl" altLang="es-ES_tradnl" dirty="0"/>
              <a:t> es una igualdad que sólo se verifica ( es verdad) para </a:t>
            </a:r>
            <a:r>
              <a:rPr lang="es-ES_tradnl" altLang="es-ES_tradnl" b="1" dirty="0">
                <a:solidFill>
                  <a:schemeClr val="accent2"/>
                </a:solidFill>
              </a:rPr>
              <a:t>algunos valores</a:t>
            </a:r>
            <a:r>
              <a:rPr lang="es-ES_tradnl" altLang="es-ES_tradnl" dirty="0"/>
              <a:t> de la variable. </a:t>
            </a:r>
          </a:p>
          <a:p>
            <a:pPr>
              <a:lnSpc>
                <a:spcPct val="80000"/>
              </a:lnSpc>
            </a:pPr>
            <a:endParaRPr lang="es-ES_tradnl" altLang="es-ES_tradnl" u="sng" dirty="0">
              <a:solidFill>
                <a:schemeClr val="accent2"/>
              </a:solidFill>
            </a:endParaRPr>
          </a:p>
          <a:p>
            <a:pPr marL="0" indent="0">
              <a:lnSpc>
                <a:spcPct val="80000"/>
              </a:lnSpc>
              <a:buNone/>
            </a:pPr>
            <a:r>
              <a:rPr lang="es-ES_tradnl" altLang="es-ES_tradnl" dirty="0">
                <a:solidFill>
                  <a:schemeClr val="accent2"/>
                </a:solidFill>
              </a:rPr>
              <a:t>    </a:t>
            </a:r>
            <a:r>
              <a:rPr lang="es-ES_tradnl" altLang="es-ES_tradnl" u="sng" dirty="0">
                <a:solidFill>
                  <a:schemeClr val="accent2"/>
                </a:solidFill>
              </a:rPr>
              <a:t>EJEMPLOS</a:t>
            </a:r>
            <a:r>
              <a:rPr lang="es-ES_tradnl" altLang="es-ES_tradnl" dirty="0"/>
              <a:t>          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es-ES_tradnl" altLang="es-ES_tradnl" dirty="0"/>
              <a:t>	¿Para qué valores de x se verifican las ecuaciones siguientes?:</a:t>
            </a:r>
          </a:p>
          <a:p>
            <a:pPr>
              <a:lnSpc>
                <a:spcPct val="80000"/>
              </a:lnSpc>
            </a:pPr>
            <a:endParaRPr lang="es-ES_tradnl" altLang="es-ES_tradnl" dirty="0"/>
          </a:p>
          <a:p>
            <a:pPr marL="0" indent="0">
              <a:lnSpc>
                <a:spcPct val="80000"/>
              </a:lnSpc>
              <a:buNone/>
            </a:pPr>
            <a:r>
              <a:rPr lang="es-ES_tradnl" altLang="es-ES_tradnl" dirty="0"/>
              <a:t>     x = 3    </a:t>
            </a:r>
            <a:r>
              <a:rPr lang="es-ES_tradnl" altLang="es-ES_tradnl" dirty="0">
                <a:sym typeface="Wingdings" pitchFamily="2" charset="2"/>
              </a:rPr>
              <a:t>  Solución:  Si x = 3           ( ya que si sustituimos x por 3 resulta que 3=3, lo cual es cierto)</a:t>
            </a:r>
          </a:p>
          <a:p>
            <a:pPr>
              <a:lnSpc>
                <a:spcPct val="80000"/>
              </a:lnSpc>
            </a:pPr>
            <a:endParaRPr lang="es-ES_tradnl" altLang="es-ES_tradnl" dirty="0"/>
          </a:p>
          <a:p>
            <a:pPr marL="0" indent="0">
              <a:lnSpc>
                <a:spcPct val="80000"/>
              </a:lnSpc>
              <a:buNone/>
            </a:pPr>
            <a:r>
              <a:rPr lang="es-ES_tradnl" altLang="es-ES_tradnl" dirty="0"/>
              <a:t>     x – 1 = 4    </a:t>
            </a:r>
            <a:r>
              <a:rPr lang="es-ES_tradnl" altLang="es-ES_tradnl" dirty="0">
                <a:sym typeface="Wingdings" pitchFamily="2" charset="2"/>
              </a:rPr>
              <a:t>  Solución:  Si x = 5     ( ya que si sustituimos x por 5 resulta que 5-1=4, lo cual es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es-ES_tradnl" altLang="es-ES_tradnl" dirty="0">
                <a:sym typeface="Wingdings" pitchFamily="2" charset="2"/>
              </a:rPr>
              <a:t> 				   cierto)</a:t>
            </a:r>
          </a:p>
          <a:p>
            <a:pPr>
              <a:lnSpc>
                <a:spcPct val="80000"/>
              </a:lnSpc>
            </a:pPr>
            <a:endParaRPr lang="es-ES_tradnl" altLang="es-ES_tradnl" dirty="0"/>
          </a:p>
          <a:p>
            <a:pPr marL="0" indent="0">
              <a:lnSpc>
                <a:spcPct val="80000"/>
              </a:lnSpc>
              <a:buNone/>
            </a:pPr>
            <a:r>
              <a:rPr lang="es-ES_tradnl" altLang="es-ES_tradnl" dirty="0"/>
              <a:t>     2x + 1 = 5    </a:t>
            </a:r>
            <a:r>
              <a:rPr lang="es-ES_tradnl" altLang="es-ES_tradnl" dirty="0">
                <a:sym typeface="Wingdings" pitchFamily="2" charset="2"/>
              </a:rPr>
              <a:t>  Solución:  Si x = 2    ( ya que si sustituimos x por 2 resulta que 2·2+1=5, lo cual es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es-ES_tradnl" altLang="es-ES_tradnl" dirty="0">
                <a:sym typeface="Wingdings" pitchFamily="2" charset="2"/>
              </a:rPr>
              <a:t> 			                     cierto)</a:t>
            </a:r>
          </a:p>
          <a:p>
            <a:pPr>
              <a:lnSpc>
                <a:spcPct val="80000"/>
              </a:lnSpc>
            </a:pPr>
            <a:endParaRPr lang="es-ES_tradnl" altLang="es-ES_tradnl" dirty="0">
              <a:sym typeface="Wingdings" pitchFamily="2" charset="2"/>
            </a:endParaRPr>
          </a:p>
          <a:p>
            <a:pPr marL="0" indent="0">
              <a:lnSpc>
                <a:spcPct val="80000"/>
              </a:lnSpc>
              <a:buNone/>
            </a:pPr>
            <a:r>
              <a:rPr lang="es-ES_tradnl" altLang="es-ES_tradnl" dirty="0"/>
              <a:t>      </a:t>
            </a:r>
            <a:endParaRPr lang="es-ES_tradnl" altLang="es-ES_tradnl" dirty="0">
              <a:sym typeface="Wingdings" pitchFamily="2" charset="2"/>
            </a:endParaRP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4823083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AAFD80C-EA85-6143-A7C2-7D87AFD8ED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8190" y="387985"/>
            <a:ext cx="10515600" cy="1325563"/>
          </a:xfrm>
          <a:solidFill>
            <a:schemeClr val="accent2"/>
          </a:solidFill>
        </p:spPr>
        <p:txBody>
          <a:bodyPr/>
          <a:lstStyle/>
          <a:p>
            <a:r>
              <a:rPr lang="es-ES" dirty="0"/>
              <a:t>			</a:t>
            </a:r>
            <a:r>
              <a:rPr lang="es-ES" dirty="0">
                <a:solidFill>
                  <a:schemeClr val="accent5">
                    <a:lumMod val="50000"/>
                  </a:schemeClr>
                </a:solidFill>
              </a:rPr>
              <a:t>	</a:t>
            </a:r>
            <a:r>
              <a:rPr lang="es-ES" b="1" dirty="0">
                <a:solidFill>
                  <a:schemeClr val="accent5">
                    <a:lumMod val="50000"/>
                  </a:schemeClr>
                </a:solidFill>
              </a:rPr>
              <a:t>ECUACIONES</a:t>
            </a:r>
            <a:endParaRPr lang="es-ES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1AEE3BF-598A-1141-AA02-C0590F60D0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495165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80000"/>
              </a:lnSpc>
            </a:pPr>
            <a:r>
              <a:rPr lang="es-ES_tradnl" altLang="es-ES_tradnl" dirty="0"/>
              <a:t>Los </a:t>
            </a:r>
            <a:r>
              <a:rPr lang="es-ES_tradnl" altLang="es-ES_tradnl" b="1" dirty="0">
                <a:solidFill>
                  <a:srgbClr val="FF3300"/>
                </a:solidFill>
              </a:rPr>
              <a:t>miembros</a:t>
            </a:r>
            <a:r>
              <a:rPr lang="es-ES_tradnl" altLang="es-ES_tradnl" dirty="0"/>
              <a:t> de una ecuación son cada una de las expresiones algebraicas que hay antes y después del signo igual. </a:t>
            </a:r>
          </a:p>
          <a:p>
            <a:pPr>
              <a:lnSpc>
                <a:spcPct val="80000"/>
              </a:lnSpc>
            </a:pPr>
            <a:r>
              <a:rPr lang="es-ES_tradnl" altLang="es-ES_tradnl" dirty="0"/>
              <a:t>El de la izquierda se llama </a:t>
            </a:r>
            <a:r>
              <a:rPr lang="es-ES_tradnl" altLang="es-ES_tradnl" b="1" dirty="0">
                <a:solidFill>
                  <a:schemeClr val="accent2"/>
                </a:solidFill>
              </a:rPr>
              <a:t>primer miembro</a:t>
            </a:r>
            <a:r>
              <a:rPr lang="es-ES_tradnl" altLang="es-ES_tradnl" dirty="0"/>
              <a:t> y el de la derecha </a:t>
            </a:r>
            <a:r>
              <a:rPr lang="es-ES_tradnl" altLang="es-ES_tradnl" b="1" dirty="0">
                <a:solidFill>
                  <a:schemeClr val="accent2"/>
                </a:solidFill>
              </a:rPr>
              <a:t>segundo miembro.</a:t>
            </a:r>
          </a:p>
          <a:p>
            <a:pPr>
              <a:lnSpc>
                <a:spcPct val="80000"/>
              </a:lnSpc>
            </a:pPr>
            <a:endParaRPr lang="es-ES_tradnl" altLang="es-ES_tradnl" b="1" u="sng" dirty="0">
              <a:solidFill>
                <a:schemeClr val="accent2"/>
              </a:solidFill>
            </a:endParaRPr>
          </a:p>
          <a:p>
            <a:pPr marL="0" indent="0">
              <a:lnSpc>
                <a:spcPct val="80000"/>
              </a:lnSpc>
              <a:buNone/>
            </a:pPr>
            <a:r>
              <a:rPr lang="es-ES_tradnl" altLang="es-ES_tradnl" b="1" dirty="0">
                <a:solidFill>
                  <a:schemeClr val="accent2"/>
                </a:solidFill>
              </a:rPr>
              <a:t>   </a:t>
            </a:r>
            <a:r>
              <a:rPr lang="es-ES_tradnl" altLang="es-ES_tradnl" b="1" u="sng" dirty="0">
                <a:solidFill>
                  <a:schemeClr val="accent2"/>
                </a:solidFill>
              </a:rPr>
              <a:t>EJEMPLOS</a:t>
            </a:r>
            <a:r>
              <a:rPr lang="es-ES_tradnl" altLang="es-ES_tradnl" dirty="0"/>
              <a:t>          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es-ES_tradnl" altLang="es-ES_tradnl" dirty="0"/>
              <a:t>	¿Cuál es el primer y segundo miembro de las ecuaciones siguientes?:</a:t>
            </a:r>
          </a:p>
          <a:p>
            <a:pPr>
              <a:lnSpc>
                <a:spcPct val="80000"/>
              </a:lnSpc>
            </a:pPr>
            <a:endParaRPr lang="es-ES_tradnl" altLang="es-ES_tradnl" dirty="0"/>
          </a:p>
          <a:p>
            <a:pPr marL="0" indent="0">
              <a:lnSpc>
                <a:spcPct val="80000"/>
              </a:lnSpc>
              <a:buNone/>
            </a:pPr>
            <a:r>
              <a:rPr lang="es-ES_tradnl" altLang="es-ES_tradnl" b="1" dirty="0">
                <a:solidFill>
                  <a:schemeClr val="accent2"/>
                </a:solidFill>
              </a:rPr>
              <a:t>	Ecuación                      Primer miembro                Segundo miembro</a:t>
            </a:r>
          </a:p>
          <a:p>
            <a:pPr>
              <a:lnSpc>
                <a:spcPct val="80000"/>
              </a:lnSpc>
            </a:pPr>
            <a:endParaRPr lang="es-ES_tradnl" altLang="es-ES_tradnl" dirty="0"/>
          </a:p>
          <a:p>
            <a:pPr marL="0" indent="0">
              <a:lnSpc>
                <a:spcPct val="80000"/>
              </a:lnSpc>
              <a:buNone/>
            </a:pPr>
            <a:r>
              <a:rPr lang="es-ES_tradnl" altLang="es-ES_tradnl" dirty="0"/>
              <a:t>	x + 1 = -5                    		  x + 1                                  -5</a:t>
            </a:r>
            <a:endParaRPr lang="es-ES_tradnl" altLang="es-ES_tradnl" dirty="0">
              <a:sym typeface="Wingdings" pitchFamily="2" charset="2"/>
            </a:endParaRPr>
          </a:p>
          <a:p>
            <a:pPr>
              <a:lnSpc>
                <a:spcPct val="80000"/>
              </a:lnSpc>
            </a:pPr>
            <a:endParaRPr lang="es-ES_tradnl" altLang="es-ES_tradnl" dirty="0"/>
          </a:p>
          <a:p>
            <a:pPr marL="0" indent="0">
              <a:lnSpc>
                <a:spcPct val="80000"/>
              </a:lnSpc>
              <a:buNone/>
            </a:pPr>
            <a:r>
              <a:rPr lang="es-ES_tradnl" altLang="es-ES_tradnl" dirty="0"/>
              <a:t>	1 + 3x = 2x – 5          		  1 + 3x                              2x – 5</a:t>
            </a:r>
            <a:endParaRPr lang="es-ES_tradnl" altLang="es-ES_tradnl" dirty="0">
              <a:sym typeface="Wingdings" pitchFamily="2" charset="2"/>
            </a:endParaRP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3990879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EACBEAF-DA86-8449-B21D-33EF9CD58A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8190" y="227965"/>
            <a:ext cx="10515600" cy="1325563"/>
          </a:xfrm>
          <a:solidFill>
            <a:schemeClr val="accent2"/>
          </a:solidFill>
        </p:spPr>
        <p:txBody>
          <a:bodyPr/>
          <a:lstStyle/>
          <a:p>
            <a:r>
              <a:rPr lang="es-ES" b="1" dirty="0">
                <a:solidFill>
                  <a:schemeClr val="accent5">
                    <a:lumMod val="50000"/>
                  </a:schemeClr>
                </a:solidFill>
              </a:rPr>
              <a:t>				ECUACIONES</a:t>
            </a:r>
            <a:endParaRPr lang="es-ES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B6D63B7-7903-9044-B5AB-7D42526435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>
              <a:lnSpc>
                <a:spcPct val="80000"/>
              </a:lnSpc>
            </a:pPr>
            <a:r>
              <a:rPr lang="es-ES_tradnl" altLang="es-ES_tradnl" dirty="0"/>
              <a:t>La  </a:t>
            </a:r>
            <a:r>
              <a:rPr lang="es-ES_tradnl" altLang="es-ES_tradnl" b="1" dirty="0">
                <a:solidFill>
                  <a:srgbClr val="FF3300"/>
                </a:solidFill>
              </a:rPr>
              <a:t>incógnita </a:t>
            </a:r>
            <a:r>
              <a:rPr lang="es-ES_tradnl" altLang="es-ES_tradnl" dirty="0"/>
              <a:t>de una ecuación es la variable o cantidad desconocida.</a:t>
            </a:r>
          </a:p>
          <a:p>
            <a:pPr>
              <a:lnSpc>
                <a:spcPct val="80000"/>
              </a:lnSpc>
            </a:pPr>
            <a:endParaRPr lang="es-ES_tradnl" altLang="es-ES_tradnl" dirty="0"/>
          </a:p>
          <a:p>
            <a:pPr>
              <a:lnSpc>
                <a:spcPct val="80000"/>
              </a:lnSpc>
            </a:pPr>
            <a:r>
              <a:rPr lang="es-ES_tradnl" altLang="es-ES_tradnl" dirty="0"/>
              <a:t>Una </a:t>
            </a:r>
            <a:r>
              <a:rPr lang="es-ES_tradnl" altLang="es-ES_tradnl" b="1" dirty="0">
                <a:solidFill>
                  <a:srgbClr val="FF3300"/>
                </a:solidFill>
              </a:rPr>
              <a:t>raíz o solución</a:t>
            </a:r>
            <a:r>
              <a:rPr lang="es-ES_tradnl" altLang="es-ES_tradnl" dirty="0"/>
              <a:t> de una ecuación es el valor de la incógnita que verifica la ecuación.</a:t>
            </a:r>
          </a:p>
          <a:p>
            <a:pPr>
              <a:lnSpc>
                <a:spcPct val="80000"/>
              </a:lnSpc>
            </a:pPr>
            <a:endParaRPr lang="es-ES_tradnl" altLang="es-ES_tradnl" dirty="0"/>
          </a:p>
          <a:p>
            <a:pPr>
              <a:lnSpc>
                <a:spcPct val="80000"/>
              </a:lnSpc>
            </a:pPr>
            <a:r>
              <a:rPr lang="es-ES_tradnl" altLang="es-ES_tradnl" dirty="0"/>
              <a:t>Resolver una ecuación es hallar el valor o valores de la incógnita para los cuales se verifica la ecuación.</a:t>
            </a:r>
          </a:p>
          <a:p>
            <a:pPr>
              <a:lnSpc>
                <a:spcPct val="80000"/>
              </a:lnSpc>
            </a:pPr>
            <a:endParaRPr lang="es-ES_tradnl" altLang="es-ES_tradnl" u="sng" dirty="0">
              <a:solidFill>
                <a:schemeClr val="accent2"/>
              </a:solidFill>
            </a:endParaRPr>
          </a:p>
          <a:p>
            <a:pPr marL="0" indent="0">
              <a:lnSpc>
                <a:spcPct val="80000"/>
              </a:lnSpc>
              <a:buNone/>
            </a:pPr>
            <a:r>
              <a:rPr lang="es-ES_tradnl" altLang="es-ES_tradnl" dirty="0">
                <a:solidFill>
                  <a:schemeClr val="accent2"/>
                </a:solidFill>
              </a:rPr>
              <a:t> </a:t>
            </a:r>
            <a:r>
              <a:rPr lang="es-ES_tradnl" altLang="es-ES_tradnl" u="sng" dirty="0">
                <a:solidFill>
                  <a:schemeClr val="accent2"/>
                </a:solidFill>
              </a:rPr>
              <a:t>EJEMPLOS</a:t>
            </a:r>
            <a:r>
              <a:rPr lang="es-ES_tradnl" altLang="es-ES_tradnl" dirty="0"/>
              <a:t>          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es-ES_tradnl" altLang="es-ES_tradnl" dirty="0"/>
              <a:t>	¿Cuáles son las raíces o soluciones de las ecuaciones siguientes?:</a:t>
            </a:r>
          </a:p>
          <a:p>
            <a:pPr>
              <a:lnSpc>
                <a:spcPct val="80000"/>
              </a:lnSpc>
            </a:pPr>
            <a:endParaRPr lang="es-ES_tradnl" altLang="es-ES_tradnl" dirty="0"/>
          </a:p>
          <a:p>
            <a:pPr marL="0" indent="0">
              <a:lnSpc>
                <a:spcPct val="80000"/>
              </a:lnSpc>
              <a:buNone/>
            </a:pPr>
            <a:r>
              <a:rPr lang="es-ES_tradnl" altLang="es-ES_tradnl" dirty="0"/>
              <a:t> 4x – 3 = 5    </a:t>
            </a:r>
            <a:r>
              <a:rPr lang="es-ES_tradnl" altLang="es-ES_tradnl" dirty="0">
                <a:sym typeface="Wingdings" pitchFamily="2" charset="2"/>
              </a:rPr>
              <a:t>  Solución:  x = 2 ; ya que 4·2 – 3 = 5</a:t>
            </a:r>
          </a:p>
          <a:p>
            <a:pPr>
              <a:lnSpc>
                <a:spcPct val="80000"/>
              </a:lnSpc>
            </a:pPr>
            <a:endParaRPr lang="es-ES_tradnl" altLang="es-ES_tradnl" dirty="0">
              <a:sym typeface="Wingdings" pitchFamily="2" charset="2"/>
            </a:endParaRPr>
          </a:p>
          <a:p>
            <a:pPr marL="0" indent="0">
              <a:lnSpc>
                <a:spcPct val="80000"/>
              </a:lnSpc>
              <a:buNone/>
            </a:pPr>
            <a:r>
              <a:rPr lang="es-ES_tradnl" altLang="es-ES_tradnl" dirty="0"/>
              <a:t> x </a:t>
            </a:r>
            <a:r>
              <a:rPr lang="es-ES_tradnl" altLang="es-ES_tradnl" sz="3800" dirty="0"/>
              <a:t>-</a:t>
            </a:r>
            <a:r>
              <a:rPr lang="es-ES_tradnl" altLang="es-ES_tradnl" dirty="0"/>
              <a:t> 4 = 4    </a:t>
            </a:r>
            <a:r>
              <a:rPr lang="es-ES_tradnl" altLang="es-ES_tradnl" dirty="0">
                <a:sym typeface="Wingdings" pitchFamily="2" charset="2"/>
              </a:rPr>
              <a:t>  Solución:  x = 8 ; ya que 8 – 4 = 4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es-ES_tradnl" altLang="es-ES_tradnl" dirty="0">
                <a:sym typeface="Wingdings" pitchFamily="2" charset="2"/>
              </a:rPr>
              <a:t> 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es-ES_tradnl" altLang="es-ES_tradnl" dirty="0"/>
              <a:t>  3x + 9 = 0     </a:t>
            </a:r>
            <a:r>
              <a:rPr lang="es-ES_tradnl" altLang="es-ES_tradnl" dirty="0">
                <a:sym typeface="Wingdings" pitchFamily="2" charset="2"/>
              </a:rPr>
              <a:t>  Solución:  x = -3; ya que 3·(</a:t>
            </a:r>
            <a:r>
              <a:rPr lang="es-ES_tradnl" altLang="es-ES_tradnl" sz="3800" dirty="0">
                <a:sym typeface="Wingdings" pitchFamily="2" charset="2"/>
              </a:rPr>
              <a:t>-</a:t>
            </a:r>
            <a:r>
              <a:rPr lang="es-ES_tradnl" altLang="es-ES_tradnl" dirty="0">
                <a:sym typeface="Wingdings" pitchFamily="2" charset="2"/>
              </a:rPr>
              <a:t>3) + 9 = 0</a:t>
            </a: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2048522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80A164D-C154-7A43-AFAD-BE529EEAE5E6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accent2"/>
          </a:solidFill>
        </p:spPr>
        <p:txBody>
          <a:bodyPr/>
          <a:lstStyle/>
          <a:p>
            <a:r>
              <a:rPr lang="es-ES" b="1" dirty="0">
                <a:solidFill>
                  <a:schemeClr val="accent5">
                    <a:lumMod val="50000"/>
                  </a:schemeClr>
                </a:solidFill>
              </a:rPr>
              <a:t>				ECUACIONES</a:t>
            </a:r>
            <a:endParaRPr lang="es-ES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8959072-64B9-FD4F-ABD0-5E7C71531DD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>
              <a:lnSpc>
                <a:spcPct val="80000"/>
              </a:lnSpc>
            </a:pPr>
            <a:r>
              <a:rPr lang="es-ES_tradnl" altLang="es-ES_tradnl" b="1" dirty="0">
                <a:solidFill>
                  <a:srgbClr val="FF3300"/>
                </a:solidFill>
              </a:rPr>
              <a:t>Comprobar una ecuación </a:t>
            </a:r>
            <a:r>
              <a:rPr lang="es-ES_tradnl" altLang="es-ES_tradnl" dirty="0"/>
              <a:t>es sustituir la raíz en la ecuación y comprobar que en el primer miembro se obtiene el mismo resultado que en el segundo.</a:t>
            </a:r>
          </a:p>
          <a:p>
            <a:pPr>
              <a:lnSpc>
                <a:spcPct val="80000"/>
              </a:lnSpc>
            </a:pPr>
            <a:endParaRPr lang="es-ES_tradnl" altLang="es-ES_tradnl" u="sng" dirty="0">
              <a:solidFill>
                <a:schemeClr val="accent2"/>
              </a:solidFill>
            </a:endParaRPr>
          </a:p>
          <a:p>
            <a:pPr marL="0" indent="0">
              <a:lnSpc>
                <a:spcPct val="80000"/>
              </a:lnSpc>
              <a:buNone/>
            </a:pPr>
            <a:r>
              <a:rPr lang="es-ES_tradnl" altLang="es-ES_tradnl" dirty="0">
                <a:solidFill>
                  <a:schemeClr val="accent2"/>
                </a:solidFill>
              </a:rPr>
              <a:t>      </a:t>
            </a:r>
            <a:r>
              <a:rPr lang="es-ES_tradnl" altLang="es-ES_tradnl" u="sng" dirty="0">
                <a:solidFill>
                  <a:schemeClr val="accent2"/>
                </a:solidFill>
              </a:rPr>
              <a:t>EJEMPLOS</a:t>
            </a:r>
            <a:r>
              <a:rPr lang="es-ES_tradnl" altLang="es-ES_tradnl" dirty="0"/>
              <a:t>          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es-ES_tradnl" altLang="es-ES_tradnl" dirty="0"/>
              <a:t>	¿Cuáles de los siguientes números: 1 , 2,  0 , – 5  son solución de la ecuación siguiente:   7x – 5 = 3 - x ?:</a:t>
            </a:r>
          </a:p>
          <a:p>
            <a:pPr>
              <a:lnSpc>
                <a:spcPct val="80000"/>
              </a:lnSpc>
            </a:pPr>
            <a:endParaRPr lang="es-ES_tradnl" altLang="es-ES_tradnl" dirty="0"/>
          </a:p>
          <a:p>
            <a:pPr marL="0" indent="0">
              <a:lnSpc>
                <a:spcPct val="80000"/>
              </a:lnSpc>
              <a:buNone/>
            </a:pPr>
            <a:r>
              <a:rPr lang="es-ES_tradnl" altLang="es-ES_tradnl" b="1" dirty="0">
                <a:solidFill>
                  <a:schemeClr val="accent2"/>
                </a:solidFill>
              </a:rPr>
              <a:t>	     Ecuación                      Primer miembro        		Segundo miembro</a:t>
            </a:r>
          </a:p>
          <a:p>
            <a:pPr>
              <a:lnSpc>
                <a:spcPct val="80000"/>
              </a:lnSpc>
            </a:pPr>
            <a:endParaRPr lang="es-ES_tradnl" altLang="es-ES_tradnl" dirty="0"/>
          </a:p>
          <a:p>
            <a:pPr marL="0" indent="0">
              <a:lnSpc>
                <a:spcPct val="80000"/>
              </a:lnSpc>
              <a:buNone/>
            </a:pPr>
            <a:r>
              <a:rPr lang="es-ES_tradnl" altLang="es-ES_tradnl" dirty="0"/>
              <a:t>	7x – 5 = 3 - x            	7·1 – 5 = 7 – 5 = 2              	  3 - 1 = 2     		</a:t>
            </a:r>
            <a:r>
              <a:rPr lang="es-ES_tradnl" altLang="es-ES_tradnl" dirty="0">
                <a:sym typeface="Wingdings" pitchFamily="2" charset="2"/>
              </a:rPr>
              <a:t>  El 1 sí</a:t>
            </a:r>
            <a:r>
              <a:rPr lang="es-ES_tradnl" altLang="es-ES_tradnl" dirty="0"/>
              <a:t>           </a:t>
            </a:r>
          </a:p>
          <a:p>
            <a:pPr>
              <a:lnSpc>
                <a:spcPct val="80000"/>
              </a:lnSpc>
            </a:pPr>
            <a:endParaRPr lang="es-ES_tradnl" altLang="es-ES_tradnl" dirty="0"/>
          </a:p>
          <a:p>
            <a:pPr marL="0" indent="0">
              <a:lnSpc>
                <a:spcPct val="80000"/>
              </a:lnSpc>
              <a:buNone/>
            </a:pPr>
            <a:r>
              <a:rPr lang="es-ES_tradnl" altLang="es-ES_tradnl" dirty="0"/>
              <a:t>	 7x – 5 = 3 - x 	7· 2 – 5 = 14 – 5 = 9        	  3 – 2 = 1 			</a:t>
            </a:r>
            <a:r>
              <a:rPr lang="es-ES_tradnl" altLang="es-ES_tradnl" dirty="0">
                <a:sym typeface="Wingdings" pitchFamily="2" charset="2"/>
              </a:rPr>
              <a:t>  El 2 no</a:t>
            </a:r>
            <a:r>
              <a:rPr lang="es-ES_tradnl" altLang="es-ES_tradnl" dirty="0"/>
              <a:t>              </a:t>
            </a:r>
          </a:p>
          <a:p>
            <a:pPr>
              <a:lnSpc>
                <a:spcPct val="80000"/>
              </a:lnSpc>
            </a:pPr>
            <a:endParaRPr lang="es-ES_tradnl" altLang="es-ES_tradnl" dirty="0"/>
          </a:p>
          <a:p>
            <a:pPr marL="0" indent="0">
              <a:lnSpc>
                <a:spcPct val="80000"/>
              </a:lnSpc>
              <a:buNone/>
            </a:pPr>
            <a:r>
              <a:rPr lang="es-ES_tradnl" altLang="es-ES_tradnl" dirty="0"/>
              <a:t>	 7x – 5 = 3 - x 	7·0 – 5 = 0 – 5 = – 5           	  3 – 0  = 3  			</a:t>
            </a:r>
            <a:r>
              <a:rPr lang="es-ES_tradnl" altLang="es-ES_tradnl" dirty="0">
                <a:sym typeface="Wingdings" pitchFamily="2" charset="2"/>
              </a:rPr>
              <a:t>  El 0 no</a:t>
            </a:r>
            <a:endParaRPr lang="es-ES_tradnl" altLang="es-ES_tradnl" dirty="0"/>
          </a:p>
          <a:p>
            <a:pPr>
              <a:lnSpc>
                <a:spcPct val="80000"/>
              </a:lnSpc>
            </a:pPr>
            <a:endParaRPr lang="es-ES_tradnl" altLang="es-ES_tradnl" dirty="0"/>
          </a:p>
          <a:p>
            <a:pPr marL="0" indent="0">
              <a:lnSpc>
                <a:spcPct val="80000"/>
              </a:lnSpc>
              <a:buNone/>
            </a:pPr>
            <a:r>
              <a:rPr lang="es-ES_tradnl" altLang="es-ES_tradnl" dirty="0"/>
              <a:t>	  7x – 5 = 3 - x         	7·(– 5)– 5 = – 35 – 5 = – 40          	   3 – (– 5) = 8 		</a:t>
            </a:r>
            <a:r>
              <a:rPr lang="es-ES_tradnl" altLang="es-ES_tradnl" dirty="0">
                <a:sym typeface="Wingdings" pitchFamily="2" charset="2"/>
              </a:rPr>
              <a:t>  El –5 no</a:t>
            </a:r>
            <a:r>
              <a:rPr lang="es-ES_tradnl" altLang="es-ES_tradnl" dirty="0"/>
              <a:t> </a:t>
            </a:r>
          </a:p>
          <a:p>
            <a:pPr marL="0" indent="0">
              <a:buNone/>
            </a:pP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8757974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3E2ED3F-DE1E-8940-9705-666EFA8A4B69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accent2"/>
          </a:solidFill>
        </p:spPr>
        <p:txBody>
          <a:bodyPr/>
          <a:lstStyle/>
          <a:p>
            <a:pPr algn="ctr"/>
            <a:r>
              <a:rPr lang="es-ES" b="1" dirty="0">
                <a:solidFill>
                  <a:schemeClr val="accent5">
                    <a:lumMod val="50000"/>
                  </a:schemeClr>
                </a:solidFill>
              </a:rPr>
              <a:t>DIFERENCIA ENTRE FÓRMULA, IDENTIDAD Y ECUACIÓN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2F237E4-DE02-B74F-A379-5231A71E831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 marL="285750" indent="-285750">
              <a:lnSpc>
                <a:spcPct val="80000"/>
              </a:lnSpc>
              <a:buFontTx/>
              <a:buChar char="•"/>
            </a:pPr>
            <a:r>
              <a:rPr lang="es-ES" altLang="es-ES_tradnl" b="1" u="sng" dirty="0">
                <a:solidFill>
                  <a:srgbClr val="002060"/>
                </a:solidFill>
              </a:rPr>
              <a:t>FÓRMULA:</a:t>
            </a:r>
            <a:r>
              <a:rPr lang="es-ES" altLang="es-ES_tradnl" dirty="0">
                <a:solidFill>
                  <a:srgbClr val="002060"/>
                </a:solidFill>
              </a:rPr>
              <a:t> </a:t>
            </a:r>
            <a:r>
              <a:rPr lang="es-ES" altLang="es-ES_tradnl" dirty="0"/>
              <a:t>Es una expresión algebraica mediante la cual se obtienen valores de la misma para diferentes valores de la variable o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es-ES" altLang="es-ES_tradnl" dirty="0"/>
              <a:t>	       variables.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es-ES" altLang="es-ES_tradnl" dirty="0"/>
              <a:t>		</a:t>
            </a:r>
            <a:r>
              <a:rPr lang="es-ES" altLang="es-ES_tradnl" b="1" u="sng" dirty="0">
                <a:solidFill>
                  <a:schemeClr val="accent2"/>
                </a:solidFill>
              </a:rPr>
              <a:t>Ejemplos:</a:t>
            </a:r>
            <a:endParaRPr lang="es-ES" altLang="es-ES_tradnl" dirty="0"/>
          </a:p>
          <a:p>
            <a:pPr marL="0" indent="0">
              <a:lnSpc>
                <a:spcPct val="80000"/>
              </a:lnSpc>
              <a:buNone/>
            </a:pPr>
            <a:r>
              <a:rPr lang="es-ES" altLang="es-ES_tradnl" dirty="0"/>
              <a:t>		S  = </a:t>
            </a:r>
            <a:r>
              <a:rPr lang="es-ES" altLang="es-ES_tradnl" dirty="0" err="1"/>
              <a:t>b·a</a:t>
            </a:r>
            <a:r>
              <a:rPr lang="es-ES" altLang="es-ES_tradnl" dirty="0"/>
              <a:t>  </a:t>
            </a:r>
            <a:r>
              <a:rPr lang="es-ES" altLang="es-ES_tradnl" dirty="0">
                <a:sym typeface="Wingdings" pitchFamily="2" charset="2"/>
              </a:rPr>
              <a:t>  Para  </a:t>
            </a:r>
            <a:r>
              <a:rPr lang="es-ES" altLang="es-ES_tradnl" dirty="0"/>
              <a:t>b= 3  y  a=2</a:t>
            </a:r>
            <a:r>
              <a:rPr lang="es-ES" altLang="es-ES_tradnl" dirty="0">
                <a:sym typeface="Wingdings" pitchFamily="2" charset="2"/>
              </a:rPr>
              <a:t>  S = 3·2 = 6 	   S = 6.   (Área de un rectángulo = base · altura)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es-ES" altLang="es-ES_tradnl" dirty="0">
                <a:sym typeface="Wingdings" pitchFamily="2" charset="2"/>
              </a:rPr>
              <a:t>		S = </a:t>
            </a:r>
            <a:r>
              <a:rPr lang="es-ES" altLang="es-ES_tradnl" dirty="0"/>
              <a:t>x</a:t>
            </a:r>
            <a:r>
              <a:rPr lang="es-ES" altLang="es-ES_tradnl" baseline="30000" dirty="0"/>
              <a:t>2</a:t>
            </a:r>
            <a:r>
              <a:rPr lang="es-ES" altLang="es-ES_tradnl" dirty="0"/>
              <a:t>    </a:t>
            </a:r>
            <a:r>
              <a:rPr lang="es-ES" altLang="es-ES_tradnl" dirty="0">
                <a:sym typeface="Wingdings" pitchFamily="2" charset="2"/>
              </a:rPr>
              <a:t>  Para  x = 5    S = 5</a:t>
            </a:r>
            <a:r>
              <a:rPr lang="es-ES" altLang="es-ES_tradnl" baseline="30000" dirty="0"/>
              <a:t>2</a:t>
            </a:r>
            <a:r>
              <a:rPr lang="es-ES" altLang="es-ES_tradnl" dirty="0"/>
              <a:t> = 25 	  </a:t>
            </a:r>
            <a:r>
              <a:rPr lang="es-ES" altLang="es-ES_tradnl" dirty="0">
                <a:sym typeface="Wingdings" pitchFamily="2" charset="2"/>
              </a:rPr>
              <a:t>  S = 25 (Área de un cuadrado  = lado</a:t>
            </a:r>
            <a:r>
              <a:rPr lang="es-ES" altLang="es-ES_tradnl" baseline="30000" dirty="0">
                <a:sym typeface="Wingdings" pitchFamily="2" charset="2"/>
              </a:rPr>
              <a:t>2</a:t>
            </a:r>
            <a:r>
              <a:rPr lang="es-ES" altLang="es-ES_tradnl" dirty="0">
                <a:sym typeface="Wingdings" pitchFamily="2" charset="2"/>
              </a:rPr>
              <a:t>)</a:t>
            </a:r>
          </a:p>
          <a:p>
            <a:pPr marL="0" indent="0">
              <a:lnSpc>
                <a:spcPct val="80000"/>
              </a:lnSpc>
              <a:buNone/>
            </a:pPr>
            <a:endParaRPr lang="es-ES" altLang="es-ES_tradnl" u="sng" dirty="0"/>
          </a:p>
          <a:p>
            <a:pPr marL="285750" indent="-285750">
              <a:lnSpc>
                <a:spcPct val="80000"/>
              </a:lnSpc>
              <a:buFontTx/>
              <a:buChar char="•"/>
            </a:pPr>
            <a:r>
              <a:rPr lang="es-ES" altLang="es-ES_tradnl" b="1" u="sng" dirty="0">
                <a:solidFill>
                  <a:srgbClr val="002060"/>
                </a:solidFill>
              </a:rPr>
              <a:t>ECUACIÓN:</a:t>
            </a:r>
            <a:r>
              <a:rPr lang="es-ES" altLang="es-ES_tradnl" b="1" dirty="0">
                <a:solidFill>
                  <a:srgbClr val="002060"/>
                </a:solidFill>
              </a:rPr>
              <a:t> </a:t>
            </a:r>
            <a:r>
              <a:rPr lang="es-ES" altLang="es-ES_tradnl" dirty="0"/>
              <a:t>Es una igualdad algebraica que sólo se cumple para uno o varios valores concretos de la incógnita o incógnitas que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es-ES" altLang="es-ES_tradnl" dirty="0"/>
              <a:t>	       intervienen: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es-ES" altLang="es-ES_tradnl" dirty="0"/>
              <a:t>		</a:t>
            </a:r>
            <a:r>
              <a:rPr lang="es-ES" altLang="es-ES_tradnl" b="1" u="sng" dirty="0">
                <a:solidFill>
                  <a:schemeClr val="accent2"/>
                </a:solidFill>
              </a:rPr>
              <a:t>Ejemplos:</a:t>
            </a:r>
            <a:endParaRPr lang="es-ES" altLang="es-ES_tradnl" dirty="0"/>
          </a:p>
          <a:p>
            <a:pPr marL="0" indent="0">
              <a:lnSpc>
                <a:spcPct val="80000"/>
              </a:lnSpc>
              <a:buNone/>
            </a:pPr>
            <a:endParaRPr lang="es-ES" altLang="es-ES_tradnl" dirty="0"/>
          </a:p>
          <a:p>
            <a:pPr marL="0" indent="0">
              <a:lnSpc>
                <a:spcPct val="80000"/>
              </a:lnSpc>
              <a:buNone/>
            </a:pPr>
            <a:r>
              <a:rPr lang="es-ES" altLang="es-ES_tradnl" dirty="0"/>
              <a:t>		2x = 10		</a:t>
            </a:r>
            <a:r>
              <a:rPr lang="es-ES" altLang="es-ES_tradnl" dirty="0">
                <a:sym typeface="Wingdings" pitchFamily="2" charset="2"/>
              </a:rPr>
              <a:t>  Sólo para  x = 5; ya que 2·5 = 10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es-ES" altLang="es-ES_tradnl" dirty="0"/>
              <a:t>		x+5= 8		</a:t>
            </a:r>
            <a:r>
              <a:rPr lang="es-ES" altLang="es-ES_tradnl" dirty="0">
                <a:sym typeface="Wingdings" pitchFamily="2" charset="2"/>
              </a:rPr>
              <a:t>  Sólo para  x = 3; ya que 3 + 5 = 8</a:t>
            </a:r>
          </a:p>
          <a:p>
            <a:pPr marL="285750" indent="-285750">
              <a:lnSpc>
                <a:spcPct val="80000"/>
              </a:lnSpc>
              <a:buFontTx/>
              <a:buChar char="•"/>
            </a:pPr>
            <a:endParaRPr lang="es-ES" altLang="es-ES_tradnl" u="sng" dirty="0"/>
          </a:p>
          <a:p>
            <a:pPr marL="285750" indent="-285750">
              <a:lnSpc>
                <a:spcPct val="80000"/>
              </a:lnSpc>
              <a:buFontTx/>
              <a:buChar char="•"/>
            </a:pPr>
            <a:r>
              <a:rPr lang="es-ES" altLang="es-ES_tradnl" b="1" u="sng" dirty="0">
                <a:solidFill>
                  <a:srgbClr val="002060"/>
                </a:solidFill>
              </a:rPr>
              <a:t>IDENTIDAD:</a:t>
            </a:r>
            <a:r>
              <a:rPr lang="es-ES" altLang="es-ES_tradnl" dirty="0">
                <a:solidFill>
                  <a:srgbClr val="002060"/>
                </a:solidFill>
              </a:rPr>
              <a:t> </a:t>
            </a:r>
            <a:r>
              <a:rPr lang="es-ES" altLang="es-ES_tradnl" dirty="0"/>
              <a:t>Es toda igualdad que siempre se cumple, sea cual sea el valor de la incógnita o incógnitas: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es-ES" altLang="es-ES_tradnl" dirty="0"/>
              <a:t>		</a:t>
            </a:r>
            <a:r>
              <a:rPr lang="es-ES" altLang="es-ES_tradnl" b="1" u="sng" dirty="0">
                <a:solidFill>
                  <a:schemeClr val="accent2"/>
                </a:solidFill>
              </a:rPr>
              <a:t>Ejemplos:</a:t>
            </a:r>
            <a:endParaRPr lang="es-ES" altLang="es-ES_tradnl" dirty="0"/>
          </a:p>
          <a:p>
            <a:pPr marL="0" indent="0">
              <a:lnSpc>
                <a:spcPct val="80000"/>
              </a:lnSpc>
              <a:buNone/>
            </a:pPr>
            <a:r>
              <a:rPr lang="es-ES" altLang="es-ES_tradnl" dirty="0"/>
              <a:t>		x = x  		(se cumple siempre, para todos los valores  que le demos a x)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es-ES" altLang="es-ES_tradnl" dirty="0"/>
              <a:t>		x</a:t>
            </a:r>
            <a:r>
              <a:rPr lang="es-ES" altLang="es-ES_tradnl" baseline="30000" dirty="0"/>
              <a:t>2</a:t>
            </a:r>
            <a:r>
              <a:rPr lang="es-ES" altLang="es-ES_tradnl" dirty="0"/>
              <a:t> – 1= (x + 1)· (x – </a:t>
            </a:r>
            <a:r>
              <a:rPr lang="es-ES" altLang="es-ES_tradnl"/>
              <a:t>1)	 (se cumple siempre, para todos los valores  que le demos a x)</a:t>
            </a:r>
            <a:endParaRPr lang="es-ES" altLang="es-ES_tradnl" baseline="30000" dirty="0"/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07597585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60</TotalTime>
  <Words>847</Words>
  <Application>Microsoft Macintosh PowerPoint</Application>
  <PresentationFormat>Panorámica</PresentationFormat>
  <Paragraphs>79</Paragraphs>
  <Slides>6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Tema de Office</vt:lpstr>
      <vt:lpstr>IDENTIDADES Y ECUACIONES</vt:lpstr>
      <vt:lpstr>    ECUACIONES</vt:lpstr>
      <vt:lpstr>    ECUACIONES</vt:lpstr>
      <vt:lpstr>    ECUACIONES</vt:lpstr>
      <vt:lpstr>    ECUACIONES</vt:lpstr>
      <vt:lpstr>DIFERENCIA ENTRE FÓRMULA, IDENTIDAD Y ECUACIÓN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IDENTIDADES Y ECUACIONES</dc:title>
  <dc:creator>Microsoft Office User</dc:creator>
  <cp:lastModifiedBy>Microsoft Office User</cp:lastModifiedBy>
  <cp:revision>12</cp:revision>
  <dcterms:created xsi:type="dcterms:W3CDTF">2020-04-25T10:58:34Z</dcterms:created>
  <dcterms:modified xsi:type="dcterms:W3CDTF">2020-04-25T11:59:18Z</dcterms:modified>
</cp:coreProperties>
</file>