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66" r:id="rId5"/>
    <p:sldId id="263" r:id="rId6"/>
    <p:sldId id="265" r:id="rId7"/>
    <p:sldId id="268" r:id="rId8"/>
    <p:sldId id="260" r:id="rId9"/>
    <p:sldId id="269"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737"/>
  </p:normalViewPr>
  <p:slideViewPr>
    <p:cSldViewPr snapToGrid="0" snapToObjects="1">
      <p:cViewPr varScale="1">
        <p:scale>
          <a:sx n="106" d="100"/>
          <a:sy n="106" d="100"/>
        </p:scale>
        <p:origin x="12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8A87A34-81AB-432B-8DAE-1953F412C126}" type="datetimeFigureOut">
              <a:rPr lang="en-US" smtClean="0"/>
              <a:pPr/>
              <a:t>12/19/2019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34633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07631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767656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662039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54034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178295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063599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
        <p:nvSpPr>
          <p:cNvPr id="8" name="Title 1"/>
          <p:cNvSpPr>
            <a:spLocks noGrp="1"/>
          </p:cNvSpPr>
          <p:nvPr>
            <p:ph type="title"/>
          </p:nvPr>
        </p:nvSpPr>
        <p:spPr>
          <a:xfrm>
            <a:off x="685801" y="609600"/>
            <a:ext cx="10131425" cy="1456267"/>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015267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1748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837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1457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93795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7024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83355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2870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6992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9302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12/19/2019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1618617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2AC0C90-7099-2749-85F4-F04CE74ABC78}"/>
              </a:ext>
            </a:extLst>
          </p:cNvPr>
          <p:cNvSpPr>
            <a:spLocks noGrp="1"/>
          </p:cNvSpPr>
          <p:nvPr>
            <p:ph type="ctrTitle"/>
          </p:nvPr>
        </p:nvSpPr>
        <p:spPr>
          <a:xfrm>
            <a:off x="3962399" y="1565190"/>
            <a:ext cx="7197726" cy="1065882"/>
          </a:xfrm>
        </p:spPr>
        <p:txBody>
          <a:bodyPr>
            <a:normAutofit/>
          </a:bodyPr>
          <a:lstStyle/>
          <a:p>
            <a:pPr>
              <a:lnSpc>
                <a:spcPct val="150000"/>
              </a:lnSpc>
            </a:pPr>
            <a:r>
              <a:rPr lang="es-ES" sz="1100" dirty="0">
                <a:solidFill>
                  <a:schemeClr val="accent5"/>
                </a:solidFill>
                <a:latin typeface="Arial" panose="020B0604020202020204" pitchFamily="34" charset="0"/>
                <a:cs typeface="Arial" panose="020B0604020202020204" pitchFamily="34" charset="0"/>
              </a:rPr>
              <a:t>Beneficios de escuchar ópera</a:t>
            </a:r>
          </a:p>
        </p:txBody>
      </p:sp>
      <p:sp>
        <p:nvSpPr>
          <p:cNvPr id="3" name="Subtítulo 2">
            <a:extLst>
              <a:ext uri="{FF2B5EF4-FFF2-40B4-BE49-F238E27FC236}">
                <a16:creationId xmlns="" xmlns:a16="http://schemas.microsoft.com/office/drawing/2014/main" id="{C0D9CF96-936B-4B46-A8E9-8E4998B008A1}"/>
              </a:ext>
            </a:extLst>
          </p:cNvPr>
          <p:cNvSpPr>
            <a:spLocks noGrp="1"/>
          </p:cNvSpPr>
          <p:nvPr>
            <p:ph type="subTitle" idx="1"/>
          </p:nvPr>
        </p:nvSpPr>
        <p:spPr>
          <a:xfrm>
            <a:off x="3962399" y="4385732"/>
            <a:ext cx="7197726" cy="1636127"/>
          </a:xfrm>
        </p:spPr>
        <p:txBody>
          <a:bodyPr>
            <a:normAutofit fontScale="62500" lnSpcReduction="20000"/>
          </a:bodyPr>
          <a:lstStyle/>
          <a:p>
            <a:pPr>
              <a:lnSpc>
                <a:spcPct val="170000"/>
              </a:lnSpc>
            </a:pPr>
            <a:r>
              <a:rPr lang="es-ES" dirty="0">
                <a:latin typeface="Arial" panose="020B0604020202020204" pitchFamily="34" charset="0"/>
                <a:cs typeface="Arial" panose="020B0604020202020204" pitchFamily="34" charset="0"/>
              </a:rPr>
              <a:t>Hecho por: Pablo Luque</a:t>
            </a:r>
          </a:p>
          <a:p>
            <a:pPr>
              <a:lnSpc>
                <a:spcPct val="170000"/>
              </a:lnSpc>
            </a:pPr>
            <a:r>
              <a:rPr lang="es-ES" dirty="0">
                <a:latin typeface="Arial" panose="020B0604020202020204" pitchFamily="34" charset="0"/>
                <a:cs typeface="Arial" panose="020B0604020202020204" pitchFamily="34" charset="0"/>
              </a:rPr>
              <a:t>Curso: 3º eso</a:t>
            </a:r>
          </a:p>
          <a:p>
            <a:pPr>
              <a:lnSpc>
                <a:spcPct val="170000"/>
              </a:lnSpc>
            </a:pPr>
            <a:r>
              <a:rPr lang="es-ES" dirty="0">
                <a:latin typeface="Arial" panose="020B0604020202020204" pitchFamily="34" charset="0"/>
                <a:cs typeface="Arial" panose="020B0604020202020204" pitchFamily="34" charset="0"/>
              </a:rPr>
              <a:t>Colegio: LOGOS INTERNATIONAL SCHOOL</a:t>
            </a:r>
          </a:p>
          <a:p>
            <a:pPr>
              <a:lnSpc>
                <a:spcPct val="170000"/>
              </a:lnSpc>
            </a:pPr>
            <a:r>
              <a:rPr lang="es-ES" dirty="0">
                <a:latin typeface="Arial" panose="020B0604020202020204" pitchFamily="34" charset="0"/>
                <a:cs typeface="Arial" panose="020B0604020202020204" pitchFamily="34" charset="0"/>
              </a:rPr>
              <a:t>Código del colegio: 28024216</a:t>
            </a:r>
          </a:p>
        </p:txBody>
      </p:sp>
    </p:spTree>
    <p:extLst>
      <p:ext uri="{BB962C8B-B14F-4D97-AF65-F5344CB8AC3E}">
        <p14:creationId xmlns:p14="http://schemas.microsoft.com/office/powerpoint/2010/main" val="361812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3576E3F-4BB8-C646-B8B4-66B8856487D3}"/>
              </a:ext>
            </a:extLst>
          </p:cNvPr>
          <p:cNvSpPr>
            <a:spLocks noGrp="1"/>
          </p:cNvSpPr>
          <p:nvPr>
            <p:ph type="title"/>
          </p:nvPr>
        </p:nvSpPr>
        <p:spPr/>
        <p:txBody>
          <a:bodyPr>
            <a:normAutofit/>
          </a:bodyPr>
          <a:lstStyle/>
          <a:p>
            <a:pPr algn="ctr"/>
            <a:r>
              <a:rPr lang="es-ES" sz="1100" dirty="0">
                <a:solidFill>
                  <a:schemeClr val="accent5"/>
                </a:solidFill>
                <a:latin typeface="Arial" panose="020B0604020202020204" pitchFamily="34" charset="0"/>
                <a:cs typeface="Arial" panose="020B0604020202020204" pitchFamily="34" charset="0"/>
              </a:rPr>
              <a:t>Desarrollo del cerebro</a:t>
            </a:r>
          </a:p>
        </p:txBody>
      </p:sp>
      <p:sp>
        <p:nvSpPr>
          <p:cNvPr id="3" name="Marcador de contenido 2">
            <a:extLst>
              <a:ext uri="{FF2B5EF4-FFF2-40B4-BE49-F238E27FC236}">
                <a16:creationId xmlns="" xmlns:a16="http://schemas.microsoft.com/office/drawing/2014/main" id="{D6571637-187C-BD4E-973F-2FED0F57237B}"/>
              </a:ext>
            </a:extLst>
          </p:cNvPr>
          <p:cNvSpPr>
            <a:spLocks noGrp="1"/>
          </p:cNvSpPr>
          <p:nvPr>
            <p:ph idx="1"/>
          </p:nvPr>
        </p:nvSpPr>
        <p:spPr>
          <a:xfrm>
            <a:off x="685801" y="1871546"/>
            <a:ext cx="11119918" cy="5497975"/>
          </a:xfrm>
        </p:spPr>
        <p:txBody>
          <a:bodyPr>
            <a:normAutofit/>
          </a:bodyPr>
          <a:lstStyle/>
          <a:p>
            <a:pPr marL="0" indent="0" algn="ctr">
              <a:lnSpc>
                <a:spcPct val="150000"/>
              </a:lnSpc>
              <a:buNone/>
            </a:pPr>
            <a:r>
              <a:rPr lang="es-ES" sz="1100" dirty="0">
                <a:latin typeface="Arial" panose="020B0604020202020204" pitchFamily="34" charset="0"/>
                <a:cs typeface="Arial" panose="020B0604020202020204" pitchFamily="34" charset="0"/>
              </a:rPr>
              <a:t>La ópera mejora la capacidad de memoria, de atención y de concentración de los niños, y estimula el área derecha del cerebro, mejorando así la </a:t>
            </a:r>
            <a:r>
              <a:rPr lang="es-ES" sz="1100" dirty="0" smtClean="0">
                <a:latin typeface="Arial" panose="020B0604020202020204" pitchFamily="34" charset="0"/>
                <a:cs typeface="Arial" panose="020B0604020202020204" pitchFamily="34" charset="0"/>
              </a:rPr>
              <a:t>capacidad para </a:t>
            </a:r>
            <a:r>
              <a:rPr lang="es-ES" sz="1100" dirty="0">
                <a:latin typeface="Arial" panose="020B0604020202020204" pitchFamily="34" charset="0"/>
                <a:cs typeface="Arial" panose="020B0604020202020204" pitchFamily="34" charset="0"/>
              </a:rPr>
              <a:t>realizar cualquier otra actividad artística, como la pintura, impulsando así el desarrollo integral del niño, al actuar sobre todas las áreas del desarrollo.</a:t>
            </a:r>
          </a:p>
          <a:p>
            <a:pPr marL="0" indent="0" algn="ctr">
              <a:lnSpc>
                <a:spcPct val="150000"/>
              </a:lnSpc>
              <a:buNone/>
            </a:pPr>
            <a:r>
              <a:rPr lang="es-ES" sz="1100" dirty="0">
                <a:latin typeface="Arial" panose="020B0604020202020204" pitchFamily="34" charset="0"/>
                <a:cs typeface="Arial" panose="020B0604020202020204" pitchFamily="34" charset="0"/>
              </a:rPr>
              <a:t>También influye en nuestro estado de ánimo y provoca una serie de sensaciones que afectan a todo el cerebro, ayudando a reducir el dolor y la ansiedad</a:t>
            </a:r>
            <a:r>
              <a:rPr lang="es-ES" sz="1100" dirty="0" smtClean="0">
                <a:latin typeface="Arial" panose="020B0604020202020204" pitchFamily="34" charset="0"/>
                <a:cs typeface="Arial" panose="020B0604020202020204" pitchFamily="34" charset="0"/>
              </a:rPr>
              <a:t>.</a:t>
            </a:r>
          </a:p>
          <a:p>
            <a:pPr marL="0" indent="0" algn="ctr">
              <a:lnSpc>
                <a:spcPct val="150000"/>
              </a:lnSpc>
              <a:buNone/>
            </a:pPr>
            <a:endParaRPr lang="es-ES" sz="1100" dirty="0">
              <a:latin typeface="Arial" panose="020B0604020202020204" pitchFamily="34" charset="0"/>
              <a:cs typeface="Arial" panose="020B0604020202020204" pitchFamily="34" charset="0"/>
            </a:endParaRPr>
          </a:p>
          <a:p>
            <a:pPr marL="0" indent="0" algn="ctr">
              <a:lnSpc>
                <a:spcPct val="150000"/>
              </a:lnSpc>
              <a:buNone/>
            </a:pPr>
            <a:endParaRPr lang="es-ES" sz="1100" dirty="0" smtClean="0">
              <a:latin typeface="Arial" panose="020B0604020202020204" pitchFamily="34" charset="0"/>
              <a:cs typeface="Arial" panose="020B0604020202020204" pitchFamily="34" charset="0"/>
            </a:endParaRPr>
          </a:p>
          <a:p>
            <a:pPr marL="0" indent="0" algn="ctr">
              <a:lnSpc>
                <a:spcPct val="150000"/>
              </a:lnSpc>
              <a:buNone/>
            </a:pPr>
            <a:endParaRPr lang="es-ES" sz="1100" dirty="0">
              <a:latin typeface="Arial" panose="020B0604020202020204" pitchFamily="34" charset="0"/>
              <a:cs typeface="Arial" panose="020B0604020202020204" pitchFamily="34" charset="0"/>
            </a:endParaRPr>
          </a:p>
          <a:p>
            <a:pPr marL="0" indent="0" algn="ctr">
              <a:lnSpc>
                <a:spcPct val="150000"/>
              </a:lnSpc>
              <a:buNone/>
            </a:pPr>
            <a:endParaRPr lang="es-ES" sz="1100" dirty="0" smtClean="0">
              <a:latin typeface="Arial" panose="020B0604020202020204" pitchFamily="34" charset="0"/>
              <a:cs typeface="Arial" panose="020B0604020202020204" pitchFamily="34" charset="0"/>
            </a:endParaRPr>
          </a:p>
          <a:p>
            <a:pPr marL="0" indent="0" algn="ctr">
              <a:lnSpc>
                <a:spcPct val="150000"/>
              </a:lnSpc>
              <a:buNone/>
            </a:pPr>
            <a:endParaRPr lang="es-ES" sz="1100" dirty="0">
              <a:latin typeface="Arial" panose="020B0604020202020204" pitchFamily="34" charset="0"/>
              <a:cs typeface="Arial" panose="020B0604020202020204" pitchFamily="34" charset="0"/>
            </a:endParaRPr>
          </a:p>
          <a:p>
            <a:pPr marL="0" indent="0" algn="r">
              <a:lnSpc>
                <a:spcPct val="150000"/>
              </a:lnSpc>
              <a:buNone/>
            </a:pPr>
            <a:endParaRPr lang="es-ES" sz="1100" dirty="0" smtClean="0">
              <a:latin typeface="Arial" panose="020B0604020202020204" pitchFamily="34" charset="0"/>
              <a:cs typeface="Arial" panose="020B0604020202020204" pitchFamily="34" charset="0"/>
            </a:endParaRPr>
          </a:p>
          <a:p>
            <a:pPr marL="0" indent="0" algn="r">
              <a:lnSpc>
                <a:spcPct val="150000"/>
              </a:lnSpc>
              <a:buNone/>
            </a:pPr>
            <a:endParaRPr lang="es-ES" sz="1100" dirty="0">
              <a:latin typeface="Arial" panose="020B0604020202020204" pitchFamily="34" charset="0"/>
              <a:cs typeface="Arial" panose="020B0604020202020204" pitchFamily="34" charset="0"/>
            </a:endParaRPr>
          </a:p>
          <a:p>
            <a:pPr marL="0" indent="0" algn="r">
              <a:lnSpc>
                <a:spcPct val="150000"/>
              </a:lnSpc>
              <a:buNone/>
            </a:pPr>
            <a:endParaRPr lang="es-ES" sz="1100" dirty="0" smtClean="0">
              <a:latin typeface="Arial" panose="020B0604020202020204" pitchFamily="34" charset="0"/>
              <a:cs typeface="Arial" panose="020B0604020202020204" pitchFamily="34" charset="0"/>
            </a:endParaRPr>
          </a:p>
          <a:p>
            <a:pPr marL="0" indent="0" algn="r">
              <a:lnSpc>
                <a:spcPct val="150000"/>
              </a:lnSpc>
              <a:buNone/>
            </a:pPr>
            <a:r>
              <a:rPr lang="es-ES" sz="1100" dirty="0" smtClean="0">
                <a:latin typeface="Arial" panose="020B0604020202020204" pitchFamily="34" charset="0"/>
                <a:cs typeface="Arial" panose="020B0604020202020204" pitchFamily="34" charset="0"/>
              </a:rPr>
              <a:t>FIN</a:t>
            </a:r>
            <a:endParaRPr lang="es-ES" sz="1100" dirty="0">
              <a:latin typeface="Arial" panose="020B0604020202020204" pitchFamily="34" charset="0"/>
              <a:cs typeface="Arial" panose="020B0604020202020204" pitchFamily="34" charset="0"/>
            </a:endParaRPr>
          </a:p>
          <a:p>
            <a:pPr marL="0" indent="0" algn="ctr">
              <a:lnSpc>
                <a:spcPct val="150000"/>
              </a:lnSpc>
              <a:buNone/>
            </a:pPr>
            <a:endParaRPr lang="es-ES" sz="11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 xmlns:a16="http://schemas.microsoft.com/office/drawing/2014/main" id="{780F1AA1-A005-FD44-AD9A-7A5BFB284AF9}"/>
              </a:ext>
            </a:extLst>
          </p:cNvPr>
          <p:cNvPicPr>
            <a:picLocks noChangeAspect="1"/>
          </p:cNvPicPr>
          <p:nvPr/>
        </p:nvPicPr>
        <p:blipFill>
          <a:blip r:embed="rId2"/>
          <a:stretch>
            <a:fillRect/>
          </a:stretch>
        </p:blipFill>
        <p:spPr>
          <a:xfrm>
            <a:off x="1612918" y="4090203"/>
            <a:ext cx="4138595" cy="2069298"/>
          </a:xfrm>
          <a:prstGeom prst="rect">
            <a:avLst/>
          </a:prstGeom>
        </p:spPr>
      </p:pic>
      <p:pic>
        <p:nvPicPr>
          <p:cNvPr id="2058" name="Picture 10" descr="Resultado de imagen de cerebro desarroll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89676" y="4090203"/>
            <a:ext cx="4146550" cy="207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50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DD588D7-1E32-684E-86CC-9E917FF8E410}"/>
              </a:ext>
            </a:extLst>
          </p:cNvPr>
          <p:cNvSpPr>
            <a:spLocks noGrp="1"/>
          </p:cNvSpPr>
          <p:nvPr>
            <p:ph type="title"/>
          </p:nvPr>
        </p:nvSpPr>
        <p:spPr/>
        <p:txBody>
          <a:bodyPr>
            <a:normAutofit/>
          </a:bodyPr>
          <a:lstStyle/>
          <a:p>
            <a:pPr algn="ctr"/>
            <a:r>
              <a:rPr lang="es-ES" sz="1100" dirty="0">
                <a:solidFill>
                  <a:schemeClr val="accent5"/>
                </a:solidFill>
                <a:latin typeface="Arial" panose="020B0604020202020204" pitchFamily="34" charset="0"/>
                <a:cs typeface="Arial" panose="020B0604020202020204" pitchFamily="34" charset="0"/>
              </a:rPr>
              <a:t>Introducción</a:t>
            </a:r>
          </a:p>
        </p:txBody>
      </p:sp>
      <p:sp>
        <p:nvSpPr>
          <p:cNvPr id="3" name="Marcador de contenido 2">
            <a:extLst>
              <a:ext uri="{FF2B5EF4-FFF2-40B4-BE49-F238E27FC236}">
                <a16:creationId xmlns="" xmlns:a16="http://schemas.microsoft.com/office/drawing/2014/main" id="{3164C974-D1AE-EF46-9559-4CC016914646}"/>
              </a:ext>
            </a:extLst>
          </p:cNvPr>
          <p:cNvSpPr>
            <a:spLocks noGrp="1"/>
          </p:cNvSpPr>
          <p:nvPr>
            <p:ph idx="1"/>
          </p:nvPr>
        </p:nvSpPr>
        <p:spPr>
          <a:xfrm>
            <a:off x="685801" y="1769008"/>
            <a:ext cx="10131425" cy="3649133"/>
          </a:xfrm>
        </p:spPr>
        <p:txBody>
          <a:bodyPr>
            <a:normAutofit/>
          </a:bodyPr>
          <a:lstStyle/>
          <a:p>
            <a:pPr marL="0" indent="0" algn="ctr">
              <a:lnSpc>
                <a:spcPct val="150000"/>
              </a:lnSpc>
              <a:buNone/>
            </a:pPr>
            <a:r>
              <a:rPr lang="es-ES" sz="1100" dirty="0">
                <a:latin typeface="Arial" panose="020B0604020202020204" pitchFamily="34" charset="0"/>
                <a:cs typeface="Arial" panose="020B0604020202020204" pitchFamily="34" charset="0"/>
              </a:rPr>
              <a:t>La ópera nació en la última década del siglo XVI, en la ciudad de Florencia. </a:t>
            </a:r>
          </a:p>
          <a:p>
            <a:pPr marL="0" indent="0" algn="ctr">
              <a:lnSpc>
                <a:spcPct val="150000"/>
              </a:lnSpc>
              <a:buNone/>
            </a:pPr>
            <a:r>
              <a:rPr lang="es-ES" sz="1100" dirty="0">
                <a:latin typeface="Arial" panose="020B0604020202020204" pitchFamily="34" charset="0"/>
                <a:cs typeface="Arial" panose="020B0604020202020204" pitchFamily="34" charset="0"/>
              </a:rPr>
              <a:t>Con un objetivo muy claro y sólido: unificar todas las artes en una.</a:t>
            </a:r>
          </a:p>
          <a:p>
            <a:pPr marL="0" indent="0" algn="ctr">
              <a:lnSpc>
                <a:spcPct val="150000"/>
              </a:lnSpc>
              <a:buNone/>
            </a:pPr>
            <a:r>
              <a:rPr lang="es-ES" sz="1100" dirty="0">
                <a:latin typeface="Arial" panose="020B0604020202020204" pitchFamily="34" charset="0"/>
                <a:cs typeface="Arial" panose="020B0604020202020204" pitchFamily="34" charset="0"/>
              </a:rPr>
              <a:t>Al principio, estaba reservada para la corte, pero fue cambiando hasta convertirse en un espectáculo dramático para un público general.</a:t>
            </a:r>
          </a:p>
          <a:p>
            <a:pPr marL="0" indent="0" algn="ctr">
              <a:lnSpc>
                <a:spcPct val="150000"/>
              </a:lnSpc>
              <a:buNone/>
            </a:pPr>
            <a:r>
              <a:rPr lang="es-ES" sz="1100" dirty="0">
                <a:latin typeface="Arial" panose="020B0604020202020204" pitchFamily="34" charset="0"/>
                <a:cs typeface="Arial" panose="020B0604020202020204" pitchFamily="34" charset="0"/>
              </a:rPr>
              <a:t>Los cantantes de </a:t>
            </a:r>
            <a:r>
              <a:rPr lang="es-ES" sz="1100" dirty="0" smtClean="0">
                <a:latin typeface="Arial" panose="020B0604020202020204" pitchFamily="34" charset="0"/>
                <a:cs typeface="Arial" panose="020B0604020202020204" pitchFamily="34" charset="0"/>
              </a:rPr>
              <a:t>ópera, en </a:t>
            </a:r>
            <a:r>
              <a:rPr lang="es-ES" sz="1100" dirty="0">
                <a:latin typeface="Arial" panose="020B0604020202020204" pitchFamily="34" charset="0"/>
                <a:cs typeface="Arial" panose="020B0604020202020204" pitchFamily="34" charset="0"/>
              </a:rPr>
              <a:t>aquel entonces</a:t>
            </a:r>
            <a:r>
              <a:rPr lang="es-ES" sz="1100" dirty="0" smtClean="0">
                <a:latin typeface="Arial" panose="020B0604020202020204" pitchFamily="34" charset="0"/>
                <a:cs typeface="Arial" panose="020B0604020202020204" pitchFamily="34" charset="0"/>
              </a:rPr>
              <a:t>, eran </a:t>
            </a:r>
            <a:r>
              <a:rPr lang="es-ES" sz="1100" dirty="0">
                <a:latin typeface="Arial" panose="020B0604020202020204" pitchFamily="34" charset="0"/>
                <a:cs typeface="Arial" panose="020B0604020202020204" pitchFamily="34" charset="0"/>
              </a:rPr>
              <a:t>las celebridades como lo pueden ser hoy un futbolista o un actor. Eran verdaderas estrellas.</a:t>
            </a:r>
          </a:p>
          <a:p>
            <a:pPr marL="0" indent="0" algn="ctr">
              <a:lnSpc>
                <a:spcPct val="150000"/>
              </a:lnSpc>
              <a:buNone/>
            </a:pPr>
            <a:r>
              <a:rPr lang="es-ES" sz="1100" dirty="0">
                <a:latin typeface="Arial" panose="020B0604020202020204" pitchFamily="34" charset="0"/>
                <a:cs typeface="Arial" panose="020B0604020202020204" pitchFamily="34" charset="0"/>
              </a:rPr>
              <a:t>Los personajes muestran variedad de matices psicológicos a través del canto.</a:t>
            </a:r>
          </a:p>
          <a:p>
            <a:pPr marL="0" indent="0" algn="ctr">
              <a:lnSpc>
                <a:spcPct val="150000"/>
              </a:lnSpc>
              <a:buNone/>
            </a:pPr>
            <a:r>
              <a:rPr lang="es-ES" sz="1100" dirty="0">
                <a:latin typeface="Arial" panose="020B0604020202020204" pitchFamily="34" charset="0"/>
                <a:cs typeface="Arial" panose="020B0604020202020204" pitchFamily="34" charset="0"/>
              </a:rPr>
              <a:t>Cuando el cantante canta, siente una emoción que va de el/ella al público y viceversa, retroalimentándose. Se siente conectado/a con el público. Es una oportunidad de mostrar al público la belleza, la pasión y que pertenecemos a un todo mayor.</a:t>
            </a:r>
          </a:p>
          <a:p>
            <a:pPr marL="0" indent="0" algn="ctr">
              <a:lnSpc>
                <a:spcPct val="150000"/>
              </a:lnSpc>
              <a:buNone/>
            </a:pPr>
            <a:endParaRPr lang="es-ES" sz="1100" dirty="0">
              <a:latin typeface="Arial" panose="020B0604020202020204" pitchFamily="34" charset="0"/>
              <a:cs typeface="Arial" panose="020B0604020202020204" pitchFamily="34" charset="0"/>
            </a:endParaRPr>
          </a:p>
          <a:p>
            <a:pPr>
              <a:lnSpc>
                <a:spcPct val="150000"/>
              </a:lnSpc>
            </a:pPr>
            <a:endParaRPr lang="es-ES" sz="1100" dirty="0">
              <a:latin typeface="Arial" panose="020B0604020202020204" pitchFamily="34" charset="0"/>
              <a:cs typeface="Arial" panose="020B0604020202020204" pitchFamily="34" charset="0"/>
            </a:endParaRPr>
          </a:p>
          <a:p>
            <a:pPr>
              <a:lnSpc>
                <a:spcPct val="150000"/>
              </a:lnSpc>
            </a:pPr>
            <a:endParaRPr lang="es-ES" sz="1100" dirty="0">
              <a:latin typeface="Arial" panose="020B0604020202020204" pitchFamily="34" charset="0"/>
              <a:cs typeface="Arial" panose="020B0604020202020204" pitchFamily="34" charset="0"/>
            </a:endParaRPr>
          </a:p>
        </p:txBody>
      </p:sp>
      <p:pic>
        <p:nvPicPr>
          <p:cNvPr id="5" name="Picture 2" descr="Resultado de imagen de placido domingo">
            <a:extLst>
              <a:ext uri="{FF2B5EF4-FFF2-40B4-BE49-F238E27FC236}">
                <a16:creationId xmlns="" xmlns:a16="http://schemas.microsoft.com/office/drawing/2014/main" id="{E0871DAE-CB59-9543-B254-F50A5E314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548802"/>
            <a:ext cx="3723867" cy="2096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0745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5B73B44-E5D0-8045-866E-9AA598385A04}"/>
              </a:ext>
            </a:extLst>
          </p:cNvPr>
          <p:cNvSpPr>
            <a:spLocks noGrp="1"/>
          </p:cNvSpPr>
          <p:nvPr>
            <p:ph type="title"/>
          </p:nvPr>
        </p:nvSpPr>
        <p:spPr>
          <a:xfrm>
            <a:off x="1063487" y="566831"/>
            <a:ext cx="10131425" cy="1456267"/>
          </a:xfrm>
        </p:spPr>
        <p:txBody>
          <a:bodyPr>
            <a:normAutofit/>
          </a:bodyPr>
          <a:lstStyle/>
          <a:p>
            <a:pPr algn="ctr"/>
            <a:r>
              <a:rPr lang="es-ES" sz="1100" dirty="0">
                <a:solidFill>
                  <a:schemeClr val="accent5"/>
                </a:solidFill>
                <a:latin typeface="Arial" panose="020B0604020202020204" pitchFamily="34" charset="0"/>
                <a:cs typeface="Arial" panose="020B0604020202020204" pitchFamily="34" charset="0"/>
              </a:rPr>
              <a:t>Mi experiencia</a:t>
            </a:r>
          </a:p>
        </p:txBody>
      </p:sp>
      <p:sp>
        <p:nvSpPr>
          <p:cNvPr id="3" name="Marcador de contenido 2">
            <a:extLst>
              <a:ext uri="{FF2B5EF4-FFF2-40B4-BE49-F238E27FC236}">
                <a16:creationId xmlns="" xmlns:a16="http://schemas.microsoft.com/office/drawing/2014/main" id="{22CD8D15-1EB1-4843-A07A-A83CE49A758A}"/>
              </a:ext>
            </a:extLst>
          </p:cNvPr>
          <p:cNvSpPr>
            <a:spLocks noGrp="1"/>
          </p:cNvSpPr>
          <p:nvPr>
            <p:ph idx="1"/>
          </p:nvPr>
        </p:nvSpPr>
        <p:spPr>
          <a:xfrm>
            <a:off x="997584" y="1724050"/>
            <a:ext cx="10131425" cy="3649133"/>
          </a:xfrm>
        </p:spPr>
        <p:txBody>
          <a:bodyPr/>
          <a:lstStyle/>
          <a:p>
            <a:pPr marL="0" indent="0" algn="ctr">
              <a:lnSpc>
                <a:spcPct val="150000"/>
              </a:lnSpc>
              <a:buNone/>
            </a:pPr>
            <a:r>
              <a:rPr lang="es-ES" sz="1100" dirty="0">
                <a:latin typeface="Arial" panose="020B0604020202020204" pitchFamily="34" charset="0"/>
                <a:cs typeface="Arial" panose="020B0604020202020204" pitchFamily="34" charset="0"/>
              </a:rPr>
              <a:t>Desde mi experiencia, es un tipo de música que me permite realizar tareas que requieren altos niveles de concentración sin distraerme.</a:t>
            </a:r>
          </a:p>
          <a:p>
            <a:pPr marL="0" indent="0" algn="ctr">
              <a:lnSpc>
                <a:spcPct val="150000"/>
              </a:lnSpc>
              <a:buNone/>
            </a:pPr>
            <a:r>
              <a:rPr lang="es-ES" sz="1100" dirty="0">
                <a:latin typeface="Arial" panose="020B0604020202020204" pitchFamily="34" charset="0"/>
                <a:cs typeface="Arial" panose="020B0604020202020204" pitchFamily="34" charset="0"/>
              </a:rPr>
              <a:t>También hace la tarea mas amena, me relaja y tranquiliza, no como otros géneros de </a:t>
            </a:r>
            <a:r>
              <a:rPr lang="es-ES" sz="1100" dirty="0" smtClean="0">
                <a:latin typeface="Arial" panose="020B0604020202020204" pitchFamily="34" charset="0"/>
                <a:cs typeface="Arial" panose="020B0604020202020204" pitchFamily="34" charset="0"/>
              </a:rPr>
              <a:t>música, como el pop, </a:t>
            </a:r>
            <a:r>
              <a:rPr lang="es-ES" sz="1100" dirty="0">
                <a:latin typeface="Arial" panose="020B0604020202020204" pitchFamily="34" charset="0"/>
                <a:cs typeface="Arial" panose="020B0604020202020204" pitchFamily="34" charset="0"/>
              </a:rPr>
              <a:t>con los que me distraigo. </a:t>
            </a:r>
          </a:p>
          <a:p>
            <a:pPr marL="0" indent="0" algn="ctr">
              <a:lnSpc>
                <a:spcPct val="150000"/>
              </a:lnSpc>
              <a:buNone/>
            </a:pPr>
            <a:r>
              <a:rPr lang="es-ES" sz="1100" dirty="0">
                <a:latin typeface="Arial" panose="020B0604020202020204" pitchFamily="34" charset="0"/>
                <a:cs typeface="Arial" panose="020B0604020202020204" pitchFamily="34" charset="0"/>
              </a:rPr>
              <a:t>La escucho mientras hago tareas de carácter intelectual o de carácter más mecánico.</a:t>
            </a:r>
          </a:p>
          <a:p>
            <a:pPr marL="0" indent="0" algn="ctr">
              <a:lnSpc>
                <a:spcPct val="150000"/>
              </a:lnSpc>
              <a:buNone/>
            </a:pPr>
            <a:r>
              <a:rPr lang="es-ES" sz="1100" dirty="0">
                <a:latin typeface="Arial" panose="020B0604020202020204" pitchFamily="34" charset="0"/>
                <a:cs typeface="Arial" panose="020B0604020202020204" pitchFamily="34" charset="0"/>
              </a:rPr>
              <a:t>También me ayuda a </a:t>
            </a:r>
            <a:r>
              <a:rPr lang="es-ES" sz="1100" dirty="0" err="1">
                <a:latin typeface="Arial" panose="020B0604020202020204" pitchFamily="34" charset="0"/>
                <a:cs typeface="Arial" panose="020B0604020202020204" pitchFamily="34" charset="0"/>
              </a:rPr>
              <a:t>desestresarme</a:t>
            </a:r>
            <a:r>
              <a:rPr lang="es-ES" sz="1100" dirty="0">
                <a:latin typeface="Arial" panose="020B0604020202020204" pitchFamily="34" charset="0"/>
                <a:cs typeface="Arial" panose="020B0604020202020204" pitchFamily="34" charset="0"/>
              </a:rPr>
              <a:t> y considero que aumenta mi memoria.</a:t>
            </a:r>
          </a:p>
          <a:p>
            <a:pPr marL="0" indent="0" algn="ctr">
              <a:lnSpc>
                <a:spcPct val="150000"/>
              </a:lnSpc>
              <a:buNone/>
            </a:pPr>
            <a:r>
              <a:rPr lang="es-ES" sz="1100" dirty="0">
                <a:latin typeface="Arial" panose="020B0604020202020204" pitchFamily="34" charset="0"/>
                <a:cs typeface="Arial" panose="020B0604020202020204" pitchFamily="34" charset="0"/>
              </a:rPr>
              <a:t>Al escuchar ópera, noto que estoy más creativo y tengo la mente más calmada y relajada.</a:t>
            </a:r>
          </a:p>
          <a:p>
            <a:pPr marL="0" indent="0" algn="ctr">
              <a:lnSpc>
                <a:spcPct val="150000"/>
              </a:lnSpc>
              <a:buNone/>
            </a:pPr>
            <a:r>
              <a:rPr lang="es-ES" sz="1100" dirty="0">
                <a:latin typeface="Arial" panose="020B0604020202020204" pitchFamily="34" charset="0"/>
                <a:cs typeface="Arial" panose="020B0604020202020204" pitchFamily="34" charset="0"/>
              </a:rPr>
              <a:t>La ópera nos transmite emociones, conectándonos con nuestra esencia.</a:t>
            </a:r>
          </a:p>
          <a:p>
            <a:pPr marL="0" indent="0" algn="ctr">
              <a:lnSpc>
                <a:spcPct val="150000"/>
              </a:lnSpc>
              <a:buNone/>
            </a:pPr>
            <a:r>
              <a:rPr lang="es-ES" sz="1100" dirty="0">
                <a:latin typeface="Arial" panose="020B0604020202020204" pitchFamily="34" charset="0"/>
                <a:cs typeface="Arial" panose="020B0604020202020204" pitchFamily="34" charset="0"/>
              </a:rPr>
              <a:t>Cuando tengo un mal día, ha sido duro o cansado; y escucho ópera, me siento mejor, más tranquilo, más feliz.</a:t>
            </a:r>
          </a:p>
          <a:p>
            <a:pPr marL="0" indent="0" algn="ctr">
              <a:lnSpc>
                <a:spcPct val="150000"/>
              </a:lnSpc>
              <a:buNone/>
            </a:pPr>
            <a:endParaRPr lang="es-ES" sz="1100" dirty="0">
              <a:latin typeface="Arial" panose="020B0604020202020204" pitchFamily="34" charset="0"/>
              <a:cs typeface="Arial" panose="020B0604020202020204" pitchFamily="34" charset="0"/>
            </a:endParaRPr>
          </a:p>
          <a:p>
            <a:pPr marL="0" indent="0" algn="ctr">
              <a:lnSpc>
                <a:spcPct val="150000"/>
              </a:lnSpc>
              <a:buNone/>
            </a:pPr>
            <a:endParaRPr lang="es-ES" dirty="0"/>
          </a:p>
        </p:txBody>
      </p:sp>
      <p:pic>
        <p:nvPicPr>
          <p:cNvPr id="5" name="Imagen 4">
            <a:extLst>
              <a:ext uri="{FF2B5EF4-FFF2-40B4-BE49-F238E27FC236}">
                <a16:creationId xmlns="" xmlns:a16="http://schemas.microsoft.com/office/drawing/2014/main" id="{EFF8EF6F-53F8-6E48-B48F-1119FBDB0E83}"/>
              </a:ext>
            </a:extLst>
          </p:cNvPr>
          <p:cNvPicPr>
            <a:picLocks noChangeAspect="1"/>
          </p:cNvPicPr>
          <p:nvPr/>
        </p:nvPicPr>
        <p:blipFill rotWithShape="1">
          <a:blip r:embed="rId2"/>
          <a:srcRect t="3138" b="10603"/>
          <a:stretch/>
        </p:blipFill>
        <p:spPr>
          <a:xfrm>
            <a:off x="2191649" y="4477382"/>
            <a:ext cx="7875100" cy="2298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5004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C403F0-200C-844C-B9DC-3BBE5C357041}"/>
              </a:ext>
            </a:extLst>
          </p:cNvPr>
          <p:cNvSpPr>
            <a:spLocks noGrp="1"/>
          </p:cNvSpPr>
          <p:nvPr>
            <p:ph type="title"/>
          </p:nvPr>
        </p:nvSpPr>
        <p:spPr/>
        <p:txBody>
          <a:bodyPr>
            <a:normAutofit/>
          </a:bodyPr>
          <a:lstStyle/>
          <a:p>
            <a:pPr algn="ctr"/>
            <a:r>
              <a:rPr lang="es-ES" sz="1100" dirty="0">
                <a:solidFill>
                  <a:schemeClr val="accent5"/>
                </a:solidFill>
                <a:latin typeface="Arial" panose="020B0604020202020204" pitchFamily="34" charset="0"/>
                <a:cs typeface="Arial" panose="020B0604020202020204" pitchFamily="34" charset="0"/>
              </a:rPr>
              <a:t>AYUDA A LAS PERSONAS CON ALZHEIMER</a:t>
            </a:r>
            <a:r>
              <a:rPr lang="es-ES" sz="1100" dirty="0">
                <a:latin typeface="Arial" panose="020B0604020202020204" pitchFamily="34" charset="0"/>
                <a:cs typeface="Arial" panose="020B0604020202020204" pitchFamily="34" charset="0"/>
              </a:rPr>
              <a:t/>
            </a:r>
            <a:br>
              <a:rPr lang="es-ES" sz="1100" dirty="0">
                <a:latin typeface="Arial" panose="020B0604020202020204" pitchFamily="34" charset="0"/>
                <a:cs typeface="Arial" panose="020B0604020202020204" pitchFamily="34" charset="0"/>
              </a:rPr>
            </a:br>
            <a:endParaRPr lang="es-ES" sz="11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 xmlns:a16="http://schemas.microsoft.com/office/drawing/2014/main" id="{F8373FDB-9C68-D045-AC22-559E44D4241B}"/>
              </a:ext>
            </a:extLst>
          </p:cNvPr>
          <p:cNvSpPr>
            <a:spLocks noGrp="1"/>
          </p:cNvSpPr>
          <p:nvPr>
            <p:ph idx="1"/>
          </p:nvPr>
        </p:nvSpPr>
        <p:spPr>
          <a:xfrm>
            <a:off x="685801" y="1351722"/>
            <a:ext cx="10131425" cy="3421062"/>
          </a:xfrm>
        </p:spPr>
        <p:txBody>
          <a:bodyPr/>
          <a:lstStyle/>
          <a:p>
            <a:pPr marL="0" indent="0" algn="ctr" fontAlgn="base">
              <a:lnSpc>
                <a:spcPct val="150000"/>
              </a:lnSpc>
              <a:buNone/>
            </a:pPr>
            <a:r>
              <a:rPr lang="es-ES" sz="1100" dirty="0">
                <a:latin typeface="Arial" panose="020B0604020202020204" pitchFamily="34" charset="0"/>
                <a:cs typeface="Arial" panose="020B0604020202020204" pitchFamily="34" charset="0"/>
              </a:rPr>
              <a:t>Otros estudios muestran cómo la música puede ayudar a recuperar recuerdos y mejorar enormemente la calidad de vida de las personas que sufren esta enfermedad. </a:t>
            </a:r>
          </a:p>
          <a:p>
            <a:pPr marL="0" indent="0" algn="ctr" fontAlgn="base">
              <a:lnSpc>
                <a:spcPct val="150000"/>
              </a:lnSpc>
              <a:buNone/>
            </a:pPr>
            <a:r>
              <a:rPr lang="es-ES" sz="1100" dirty="0">
                <a:latin typeface="Arial" panose="020B0604020202020204" pitchFamily="34" charset="0"/>
                <a:cs typeface="Arial" panose="020B0604020202020204" pitchFamily="34" charset="0"/>
              </a:rPr>
              <a:t>La explicación es que debido a que la música afecta a muchas partes del cerebro, se puede volver a despertar esas partes del cerebro que se ven afectadas. Esto es especialmente cierto cuando la música está vinculado a un evento o memoria particular.</a:t>
            </a:r>
          </a:p>
          <a:p>
            <a:pPr>
              <a:lnSpc>
                <a:spcPct val="150000"/>
              </a:lnSpc>
            </a:pPr>
            <a:endParaRPr lang="es-ES" dirty="0"/>
          </a:p>
        </p:txBody>
      </p:sp>
      <p:pic>
        <p:nvPicPr>
          <p:cNvPr id="3076" name="Picture 4" descr="Resultado de imagen de persona con cara de olv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136" y="3979653"/>
            <a:ext cx="3996754" cy="266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03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3E549B8-3FF1-D648-B7B6-FBF9390000E5}"/>
              </a:ext>
            </a:extLst>
          </p:cNvPr>
          <p:cNvSpPr>
            <a:spLocks noGrp="1"/>
          </p:cNvSpPr>
          <p:nvPr>
            <p:ph type="title"/>
          </p:nvPr>
        </p:nvSpPr>
        <p:spPr/>
        <p:txBody>
          <a:bodyPr>
            <a:normAutofit/>
          </a:bodyPr>
          <a:lstStyle/>
          <a:p>
            <a:pPr algn="ctr"/>
            <a:r>
              <a:rPr lang="es-ES" sz="1100" dirty="0">
                <a:solidFill>
                  <a:schemeClr val="accent5"/>
                </a:solidFill>
                <a:latin typeface="Arial" panose="020B0604020202020204" pitchFamily="34" charset="0"/>
                <a:cs typeface="Arial" panose="020B0604020202020204" pitchFamily="34" charset="0"/>
              </a:rPr>
              <a:t>Puede ayudar a combatir el insomnio</a:t>
            </a:r>
          </a:p>
        </p:txBody>
      </p:sp>
      <p:sp>
        <p:nvSpPr>
          <p:cNvPr id="3" name="Marcador de contenido 2">
            <a:extLst>
              <a:ext uri="{FF2B5EF4-FFF2-40B4-BE49-F238E27FC236}">
                <a16:creationId xmlns="" xmlns:a16="http://schemas.microsoft.com/office/drawing/2014/main" id="{305945D2-C7C0-B54E-A5CB-C1D92218DD6D}"/>
              </a:ext>
            </a:extLst>
          </p:cNvPr>
          <p:cNvSpPr>
            <a:spLocks noGrp="1"/>
          </p:cNvSpPr>
          <p:nvPr>
            <p:ph idx="1"/>
          </p:nvPr>
        </p:nvSpPr>
        <p:spPr>
          <a:xfrm>
            <a:off x="685801" y="750588"/>
            <a:ext cx="10131425" cy="3649133"/>
          </a:xfrm>
        </p:spPr>
        <p:txBody>
          <a:bodyPr>
            <a:normAutofit/>
          </a:bodyPr>
          <a:lstStyle/>
          <a:p>
            <a:pPr marL="0" indent="0" algn="ctr">
              <a:lnSpc>
                <a:spcPct val="150000"/>
              </a:lnSpc>
              <a:buNone/>
            </a:pPr>
            <a:r>
              <a:rPr lang="es-ES" sz="1100" dirty="0">
                <a:latin typeface="Arial" panose="020B0604020202020204" pitchFamily="34" charset="0"/>
                <a:cs typeface="Arial" panose="020B0604020202020204" pitchFamily="34" charset="0"/>
              </a:rPr>
              <a:t>Una investigación de la Universidad de Toronto asegura que “los ritmos y patrones tonales de este tipo de música crean un estado de ánimo meditativo y unas ondas cerebrales lentas”, lo cual ayuda a dormirse más </a:t>
            </a:r>
            <a:r>
              <a:rPr lang="es-ES" sz="1100" dirty="0" smtClean="0">
                <a:latin typeface="Arial" panose="020B0604020202020204" pitchFamily="34" charset="0"/>
                <a:cs typeface="Arial" panose="020B0604020202020204" pitchFamily="34" charset="0"/>
              </a:rPr>
              <a:t>rápido</a:t>
            </a:r>
            <a:r>
              <a:rPr lang="es-ES" sz="1100" dirty="0">
                <a:latin typeface="Arial" panose="020B0604020202020204" pitchFamily="34" charset="0"/>
                <a:cs typeface="Arial" panose="020B0604020202020204" pitchFamily="34" charset="0"/>
              </a:rPr>
              <a:t> </a:t>
            </a:r>
            <a:r>
              <a:rPr lang="es-ES" sz="1100" dirty="0" smtClean="0">
                <a:latin typeface="Arial" panose="020B0604020202020204" pitchFamily="34" charset="0"/>
                <a:cs typeface="Arial" panose="020B0604020202020204" pitchFamily="34" charset="0"/>
              </a:rPr>
              <a:t>y con mejor calidad de sueño.</a:t>
            </a:r>
            <a:endParaRPr lang="es-ES" sz="11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 xmlns:a16="http://schemas.microsoft.com/office/drawing/2014/main" id="{1E057ECA-95EE-7545-8C86-294B13380D61}"/>
              </a:ext>
            </a:extLst>
          </p:cNvPr>
          <p:cNvPicPr>
            <a:picLocks noChangeAspect="1"/>
          </p:cNvPicPr>
          <p:nvPr/>
        </p:nvPicPr>
        <p:blipFill>
          <a:blip r:embed="rId2"/>
          <a:stretch>
            <a:fillRect/>
          </a:stretch>
        </p:blipFill>
        <p:spPr>
          <a:xfrm>
            <a:off x="3031434" y="3250097"/>
            <a:ext cx="5435284" cy="3170582"/>
          </a:xfrm>
          <a:prstGeom prst="rect">
            <a:avLst/>
          </a:prstGeom>
        </p:spPr>
      </p:pic>
    </p:spTree>
    <p:extLst>
      <p:ext uri="{BB962C8B-B14F-4D97-AF65-F5344CB8AC3E}">
        <p14:creationId xmlns:p14="http://schemas.microsoft.com/office/powerpoint/2010/main" val="417752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CE792F8-216F-8146-A067-43FF98AC2B71}"/>
              </a:ext>
            </a:extLst>
          </p:cNvPr>
          <p:cNvSpPr>
            <a:spLocks noGrp="1"/>
          </p:cNvSpPr>
          <p:nvPr>
            <p:ph type="title"/>
          </p:nvPr>
        </p:nvSpPr>
        <p:spPr/>
        <p:txBody>
          <a:bodyPr>
            <a:normAutofit/>
          </a:bodyPr>
          <a:lstStyle/>
          <a:p>
            <a:pPr algn="ctr"/>
            <a:r>
              <a:rPr lang="es-ES" sz="1100" dirty="0">
                <a:solidFill>
                  <a:schemeClr val="accent5"/>
                </a:solidFill>
                <a:latin typeface="Arial" panose="020B0604020202020204" pitchFamily="34" charset="0"/>
                <a:cs typeface="Arial" panose="020B0604020202020204" pitchFamily="34" charset="0"/>
              </a:rPr>
              <a:t>La música clásica puede ayudar a aprender nuevos idiomas</a:t>
            </a:r>
            <a:r>
              <a:rPr lang="es-ES" sz="1100" dirty="0">
                <a:latin typeface="Arial" panose="020B0604020202020204" pitchFamily="34" charset="0"/>
                <a:cs typeface="Arial" panose="020B0604020202020204" pitchFamily="34" charset="0"/>
              </a:rPr>
              <a:t/>
            </a:r>
            <a:br>
              <a:rPr lang="es-ES" sz="1100" dirty="0">
                <a:latin typeface="Arial" panose="020B0604020202020204" pitchFamily="34" charset="0"/>
                <a:cs typeface="Arial" panose="020B0604020202020204" pitchFamily="34" charset="0"/>
              </a:rPr>
            </a:br>
            <a:endParaRPr lang="es-ES" sz="11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 xmlns:a16="http://schemas.microsoft.com/office/drawing/2014/main" id="{F6C90D02-7BBA-4443-B298-206E6DFF71F2}"/>
              </a:ext>
            </a:extLst>
          </p:cNvPr>
          <p:cNvSpPr>
            <a:spLocks noGrp="1"/>
          </p:cNvSpPr>
          <p:nvPr>
            <p:ph idx="1"/>
          </p:nvPr>
        </p:nvSpPr>
        <p:spPr>
          <a:xfrm>
            <a:off x="685801" y="780406"/>
            <a:ext cx="10131425" cy="3649133"/>
          </a:xfrm>
        </p:spPr>
        <p:txBody>
          <a:bodyPr>
            <a:normAutofit/>
          </a:bodyPr>
          <a:lstStyle/>
          <a:p>
            <a:pPr marL="0" indent="0" algn="ctr">
              <a:lnSpc>
                <a:spcPct val="150000"/>
              </a:lnSpc>
              <a:buNone/>
            </a:pPr>
            <a:r>
              <a:rPr lang="es-ES" sz="1100" dirty="0">
                <a:latin typeface="Arial" panose="020B0604020202020204" pitchFamily="34" charset="0"/>
                <a:cs typeface="Arial" panose="020B0604020202020204" pitchFamily="34" charset="0"/>
              </a:rPr>
              <a:t>Según las investigaciones de la Universidad de Illinois en 2005, se encontraron pruebas de que escuchar ópera mejoraba el aprendizaje del lenguaje, ya que podría fomentar el aprendizaje de gramática, vocabulario, mejorar la pronunciación y hasta ayudarnos a apreciar más la cultura. Posteriormente, otros estudios han apoyado estas conclusiones.</a:t>
            </a:r>
          </a:p>
        </p:txBody>
      </p:sp>
      <p:pic>
        <p:nvPicPr>
          <p:cNvPr id="6" name="Imagen 5">
            <a:extLst>
              <a:ext uri="{FF2B5EF4-FFF2-40B4-BE49-F238E27FC236}">
                <a16:creationId xmlns="" xmlns:a16="http://schemas.microsoft.com/office/drawing/2014/main" id="{DFAF178E-09E3-0540-BD9C-97EDEB5837B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000" b="94000" l="9972" r="89888">
                        <a14:foregroundMark x1="45365" y1="74857" x2="45365" y2="74857"/>
                        <a14:foregroundMark x1="29354" y1="46857" x2="29354" y2="46857"/>
                        <a14:foregroundMark x1="25702" y1="42571" x2="25702" y2="42571"/>
                        <a14:foregroundMark x1="25140" y1="36286" x2="25140" y2="36286"/>
                        <a14:foregroundMark x1="23034" y1="37714" x2="23034" y2="37714"/>
                        <a14:foregroundMark x1="31742" y1="40286" x2="31742" y2="40286"/>
                        <a14:foregroundMark x1="41994" y1="14000" x2="41994" y2="14000"/>
                        <a14:foregroundMark x1="44101" y1="15429" x2="44101" y2="15429"/>
                        <a14:foregroundMark x1="43961" y1="20571" x2="43961" y2="20571"/>
                        <a14:foregroundMark x1="43820" y1="6000" x2="43820" y2="6000"/>
                        <a14:foregroundMark x1="45927" y1="8857" x2="45927" y2="8857"/>
                        <a14:foregroundMark x1="34410" y1="14000" x2="34410" y2="14000"/>
                        <a14:foregroundMark x1="35534" y1="12857" x2="35534" y2="12857"/>
                        <a14:foregroundMark x1="44944" y1="19143" x2="44944" y2="19143"/>
                        <a14:foregroundMark x1="62921" y1="18286" x2="62921" y2="18286"/>
                        <a14:foregroundMark x1="75562" y1="50000" x2="75562" y2="50000"/>
                        <a14:foregroundMark x1="76124" y1="85429" x2="76124" y2="85429"/>
                        <a14:foregroundMark x1="75000" y1="91429" x2="75000" y2="91429"/>
                        <a14:foregroundMark x1="70927" y1="81714" x2="70927" y2="81714"/>
                        <a14:foregroundMark x1="73034" y1="77143" x2="73034" y2="77143"/>
                        <a14:foregroundMark x1="75281" y1="75143" x2="75281" y2="75143"/>
                        <a14:foregroundMark x1="78792" y1="80571" x2="78792" y2="80571"/>
                        <a14:foregroundMark x1="80056" y1="75429" x2="80056" y2="75429"/>
                        <a14:foregroundMark x1="83146" y1="80000" x2="83146" y2="80000"/>
                        <a14:foregroundMark x1="83287" y1="80000" x2="83287" y2="80000"/>
                        <a14:foregroundMark x1="82725" y1="78571" x2="82725" y2="78571"/>
                        <a14:foregroundMark x1="78371" y1="74571" x2="78371" y2="74571"/>
                        <a14:foregroundMark x1="81882" y1="90571" x2="81882" y2="90571"/>
                        <a14:foregroundMark x1="78230" y1="94000" x2="78230" y2="94000"/>
                        <a14:foregroundMark x1="73034" y1="92571" x2="73034" y2="92571"/>
                        <a14:foregroundMark x1="25843" y1="87143" x2="25843" y2="87143"/>
                      </a14:backgroundRemoval>
                    </a14:imgEffect>
                  </a14:imgLayer>
                </a14:imgProps>
              </a:ext>
            </a:extLst>
          </a:blip>
          <a:stretch>
            <a:fillRect/>
          </a:stretch>
        </p:blipFill>
        <p:spPr>
          <a:xfrm>
            <a:off x="2885189" y="3538779"/>
            <a:ext cx="5734936" cy="2819140"/>
          </a:xfrm>
          <a:prstGeom prst="rect">
            <a:avLst/>
          </a:prstGeom>
        </p:spPr>
      </p:pic>
    </p:spTree>
    <p:extLst>
      <p:ext uri="{BB962C8B-B14F-4D97-AF65-F5344CB8AC3E}">
        <p14:creationId xmlns:p14="http://schemas.microsoft.com/office/powerpoint/2010/main" val="365621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78BCB8B-734B-CE4F-94E8-47BF2E5FE93D}"/>
              </a:ext>
            </a:extLst>
          </p:cNvPr>
          <p:cNvSpPr>
            <a:spLocks noGrp="1"/>
          </p:cNvSpPr>
          <p:nvPr>
            <p:ph type="title"/>
          </p:nvPr>
        </p:nvSpPr>
        <p:spPr/>
        <p:txBody>
          <a:bodyPr>
            <a:normAutofit/>
          </a:bodyPr>
          <a:lstStyle/>
          <a:p>
            <a:pPr algn="ctr"/>
            <a:r>
              <a:rPr lang="es-ES" sz="1100" dirty="0">
                <a:solidFill>
                  <a:schemeClr val="accent5"/>
                </a:solidFill>
                <a:latin typeface="Arial" panose="020B0604020202020204" pitchFamily="34" charset="0"/>
                <a:cs typeface="Arial" panose="020B0604020202020204" pitchFamily="34" charset="0"/>
              </a:rPr>
              <a:t>mejores resultados académicos</a:t>
            </a:r>
          </a:p>
        </p:txBody>
      </p:sp>
      <p:sp>
        <p:nvSpPr>
          <p:cNvPr id="3" name="Marcador de contenido 2">
            <a:extLst>
              <a:ext uri="{FF2B5EF4-FFF2-40B4-BE49-F238E27FC236}">
                <a16:creationId xmlns="" xmlns:a16="http://schemas.microsoft.com/office/drawing/2014/main" id="{0D314297-2C4A-384E-B98E-878EF867FE8B}"/>
              </a:ext>
            </a:extLst>
          </p:cNvPr>
          <p:cNvSpPr>
            <a:spLocks noGrp="1"/>
          </p:cNvSpPr>
          <p:nvPr>
            <p:ph idx="1"/>
          </p:nvPr>
        </p:nvSpPr>
        <p:spPr>
          <a:xfrm>
            <a:off x="685800" y="979189"/>
            <a:ext cx="10131425" cy="3649133"/>
          </a:xfrm>
        </p:spPr>
        <p:txBody>
          <a:bodyPr/>
          <a:lstStyle/>
          <a:p>
            <a:pPr marL="0" indent="0" algn="ctr">
              <a:lnSpc>
                <a:spcPct val="150000"/>
              </a:lnSpc>
              <a:buNone/>
            </a:pPr>
            <a:r>
              <a:rPr lang="es-ES" sz="1100" dirty="0">
                <a:latin typeface="Arial" panose="020B0604020202020204" pitchFamily="34" charset="0"/>
                <a:cs typeface="Arial" panose="020B0604020202020204" pitchFamily="34" charset="0"/>
              </a:rPr>
              <a:t>Escuchar ópera o cantarla mejora el rendimiento para que las personas obtengan mejores resultados académicos. Se ha demostrado la eficacia de la ópera a la hora de impregnar constancia, disciplina y rigor en los alumnos que la estudian.</a:t>
            </a:r>
          </a:p>
          <a:p>
            <a:pPr algn="ctr">
              <a:lnSpc>
                <a:spcPct val="150000"/>
              </a:lnSpc>
            </a:pPr>
            <a:endParaRPr lang="es-ES" sz="1100" dirty="0">
              <a:latin typeface="Arial" panose="020B0604020202020204" pitchFamily="34" charset="0"/>
              <a:cs typeface="Arial" panose="020B0604020202020204" pitchFamily="34" charset="0"/>
            </a:endParaRPr>
          </a:p>
          <a:p>
            <a:endParaRPr lang="es-ES" dirty="0"/>
          </a:p>
        </p:txBody>
      </p:sp>
      <p:pic>
        <p:nvPicPr>
          <p:cNvPr id="4" name="Picture 2" descr="Resultado de imagen de jose carre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448" y="3266109"/>
            <a:ext cx="5766128" cy="32434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216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5970355-F20C-B44A-9FAC-75D7FF31C1A1}"/>
              </a:ext>
            </a:extLst>
          </p:cNvPr>
          <p:cNvSpPr>
            <a:spLocks noGrp="1"/>
          </p:cNvSpPr>
          <p:nvPr>
            <p:ph type="title"/>
          </p:nvPr>
        </p:nvSpPr>
        <p:spPr/>
        <p:txBody>
          <a:bodyPr>
            <a:normAutofit/>
          </a:bodyPr>
          <a:lstStyle/>
          <a:p>
            <a:pPr algn="ctr"/>
            <a:r>
              <a:rPr lang="es-ES" sz="1100" dirty="0">
                <a:solidFill>
                  <a:schemeClr val="accent5"/>
                </a:solidFill>
                <a:latin typeface="Arial" panose="020B0604020202020204" pitchFamily="34" charset="0"/>
                <a:cs typeface="Arial" panose="020B0604020202020204" pitchFamily="34" charset="0"/>
              </a:rPr>
              <a:t>La ópera ayuda a la medicina</a:t>
            </a:r>
          </a:p>
        </p:txBody>
      </p:sp>
      <p:sp>
        <p:nvSpPr>
          <p:cNvPr id="3" name="Marcador de contenido 2">
            <a:extLst>
              <a:ext uri="{FF2B5EF4-FFF2-40B4-BE49-F238E27FC236}">
                <a16:creationId xmlns="" xmlns:a16="http://schemas.microsoft.com/office/drawing/2014/main" id="{2B3087B7-0C84-DF4C-B00B-6EE4059CF8B6}"/>
              </a:ext>
            </a:extLst>
          </p:cNvPr>
          <p:cNvSpPr>
            <a:spLocks noGrp="1"/>
          </p:cNvSpPr>
          <p:nvPr>
            <p:ph idx="1"/>
          </p:nvPr>
        </p:nvSpPr>
        <p:spPr>
          <a:xfrm>
            <a:off x="685801" y="1483040"/>
            <a:ext cx="10131425" cy="3649133"/>
          </a:xfrm>
        </p:spPr>
        <p:txBody>
          <a:bodyPr>
            <a:normAutofit/>
          </a:bodyPr>
          <a:lstStyle/>
          <a:p>
            <a:pPr marL="0" indent="0" algn="ctr">
              <a:lnSpc>
                <a:spcPct val="150000"/>
              </a:lnSpc>
              <a:buNone/>
            </a:pPr>
            <a:r>
              <a:rPr lang="es-ES" sz="1100" dirty="0">
                <a:latin typeface="Arial" panose="020B0604020202020204" pitchFamily="34" charset="0"/>
                <a:cs typeface="Arial" panose="020B0604020202020204" pitchFamily="34" charset="0"/>
              </a:rPr>
              <a:t>Expertos de la Universidad italiana de Pavía afirman que la ópera ayuda a reducir el ritmo cardiaco y la presión arterial.</a:t>
            </a:r>
          </a:p>
          <a:p>
            <a:pPr marL="0" indent="0" algn="ctr">
              <a:lnSpc>
                <a:spcPct val="150000"/>
              </a:lnSpc>
              <a:buNone/>
            </a:pPr>
            <a:r>
              <a:rPr lang="es-ES" sz="1100" dirty="0">
                <a:latin typeface="Arial" panose="020B0604020202020204" pitchFamily="34" charset="0"/>
                <a:cs typeface="Arial" panose="020B0604020202020204" pitchFamily="34" charset="0"/>
              </a:rPr>
              <a:t>Otro estudio de </a:t>
            </a:r>
            <a:r>
              <a:rPr lang="es-ES" sz="1100" dirty="0" err="1">
                <a:latin typeface="Arial" panose="020B0604020202020204" pitchFamily="34" charset="0"/>
                <a:cs typeface="Arial" panose="020B0604020202020204" pitchFamily="34" charset="0"/>
              </a:rPr>
              <a:t>Journal</a:t>
            </a:r>
            <a:r>
              <a:rPr lang="es-ES" sz="1100" dirty="0">
                <a:latin typeface="Arial" panose="020B0604020202020204" pitchFamily="34" charset="0"/>
                <a:cs typeface="Arial" panose="020B0604020202020204" pitchFamily="34" charset="0"/>
              </a:rPr>
              <a:t> of </a:t>
            </a:r>
            <a:r>
              <a:rPr lang="es-ES" sz="1100" dirty="0" err="1">
                <a:latin typeface="Arial" panose="020B0604020202020204" pitchFamily="34" charset="0"/>
                <a:cs typeface="Arial" panose="020B0604020202020204" pitchFamily="34" charset="0"/>
              </a:rPr>
              <a:t>CardiothoracicSurgery</a:t>
            </a:r>
            <a:r>
              <a:rPr lang="es-ES" sz="1100" dirty="0">
                <a:latin typeface="Arial" panose="020B0604020202020204" pitchFamily="34" charset="0"/>
                <a:cs typeface="Arial" panose="020B0604020202020204" pitchFamily="34" charset="0"/>
              </a:rPr>
              <a:t>, afirma que, en los trasplantes de corazón, escuchar </a:t>
            </a:r>
            <a:r>
              <a:rPr lang="es-ES" sz="1100" dirty="0" smtClean="0">
                <a:latin typeface="Arial" panose="020B0604020202020204" pitchFamily="34" charset="0"/>
                <a:cs typeface="Arial" panose="020B0604020202020204" pitchFamily="34" charset="0"/>
              </a:rPr>
              <a:t>ópera y otros tipos de música clásica </a:t>
            </a:r>
            <a:r>
              <a:rPr lang="es-ES" sz="1100" dirty="0">
                <a:latin typeface="Arial" panose="020B0604020202020204" pitchFamily="34" charset="0"/>
                <a:cs typeface="Arial" panose="020B0604020202020204" pitchFamily="34" charset="0"/>
              </a:rPr>
              <a:t>puede significar la diferencia entre el éxito y el fracaso, ya que han encontrado que la música reduce la ansiedad, el dolor y las nauseas, incluso afirman que podría haber algún efecto sobre el sistema nervioso </a:t>
            </a:r>
            <a:r>
              <a:rPr lang="es-ES" sz="1100" dirty="0" smtClean="0">
                <a:latin typeface="Arial" panose="020B0604020202020204" pitchFamily="34" charset="0"/>
                <a:cs typeface="Arial" panose="020B0604020202020204" pitchFamily="34" charset="0"/>
              </a:rPr>
              <a:t>parasimpático (</a:t>
            </a:r>
            <a:r>
              <a:rPr lang="es-ES" sz="1100" dirty="0">
                <a:latin typeface="Arial" panose="020B0604020202020204" pitchFamily="34" charset="0"/>
                <a:cs typeface="Arial" panose="020B0604020202020204" pitchFamily="34" charset="0"/>
              </a:rPr>
              <a:t>este sistema  controla cosas inconscientes de nuestro cuerpo, como la digestión), lo que quiere decir que aumenta las posibilidades de superar el trasplante. Por eso, </a:t>
            </a:r>
            <a:r>
              <a:rPr lang="es-ES" sz="1100" dirty="0" smtClean="0">
                <a:latin typeface="Arial" panose="020B0604020202020204" pitchFamily="34" charset="0"/>
                <a:cs typeface="Arial" panose="020B0604020202020204" pitchFamily="34" charset="0"/>
              </a:rPr>
              <a:t>podríamos llamarla “música </a:t>
            </a:r>
            <a:r>
              <a:rPr lang="es-ES" sz="1100" dirty="0">
                <a:latin typeface="Arial" panose="020B0604020202020204" pitchFamily="34" charset="0"/>
                <a:cs typeface="Arial" panose="020B0604020202020204" pitchFamily="34" charset="0"/>
              </a:rPr>
              <a:t>del corazón”.</a:t>
            </a:r>
          </a:p>
          <a:p>
            <a:pPr marL="0" indent="0" algn="ctr">
              <a:lnSpc>
                <a:spcPct val="150000"/>
              </a:lnSpc>
              <a:buNone/>
            </a:pPr>
            <a:endParaRPr lang="es-ES" sz="1100" dirty="0">
              <a:latin typeface="Arial" panose="020B0604020202020204" pitchFamily="34" charset="0"/>
              <a:cs typeface="Arial" panose="020B0604020202020204" pitchFamily="34" charset="0"/>
            </a:endParaRPr>
          </a:p>
          <a:p>
            <a:pPr marL="0" indent="0" algn="ctr">
              <a:lnSpc>
                <a:spcPct val="150000"/>
              </a:lnSpc>
              <a:buNone/>
            </a:pPr>
            <a:endParaRPr lang="es-ES" sz="1100" dirty="0"/>
          </a:p>
        </p:txBody>
      </p:sp>
      <p:pic>
        <p:nvPicPr>
          <p:cNvPr id="9" name="Imagen 8">
            <a:extLst>
              <a:ext uri="{FF2B5EF4-FFF2-40B4-BE49-F238E27FC236}">
                <a16:creationId xmlns="" xmlns:a16="http://schemas.microsoft.com/office/drawing/2014/main" id="{5FC83AB2-2501-DE49-AE5C-11D9FBFA5D71}"/>
              </a:ext>
            </a:extLst>
          </p:cNvPr>
          <p:cNvPicPr>
            <a:picLocks noChangeAspect="1"/>
          </p:cNvPicPr>
          <p:nvPr/>
        </p:nvPicPr>
        <p:blipFill rotWithShape="1">
          <a:blip r:embed="rId2"/>
          <a:srcRect r="800" b="10317"/>
          <a:stretch/>
        </p:blipFill>
        <p:spPr>
          <a:xfrm>
            <a:off x="4297471" y="3839045"/>
            <a:ext cx="2896431" cy="2828024"/>
          </a:xfrm>
          <a:prstGeom prst="rect">
            <a:avLst/>
          </a:prstGeom>
        </p:spPr>
      </p:pic>
    </p:spTree>
    <p:extLst>
      <p:ext uri="{BB962C8B-B14F-4D97-AF65-F5344CB8AC3E}">
        <p14:creationId xmlns:p14="http://schemas.microsoft.com/office/powerpoint/2010/main" val="3345304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50D6634-24E7-0448-A53D-0603F0282171}"/>
              </a:ext>
            </a:extLst>
          </p:cNvPr>
          <p:cNvSpPr>
            <a:spLocks noGrp="1"/>
          </p:cNvSpPr>
          <p:nvPr>
            <p:ph type="title"/>
          </p:nvPr>
        </p:nvSpPr>
        <p:spPr/>
        <p:txBody>
          <a:bodyPr>
            <a:normAutofit/>
          </a:bodyPr>
          <a:lstStyle/>
          <a:p>
            <a:pPr algn="ctr"/>
            <a:r>
              <a:rPr lang="es-ES" sz="1100" dirty="0">
                <a:solidFill>
                  <a:schemeClr val="accent5"/>
                </a:solidFill>
                <a:latin typeface="Arial" panose="020B0604020202020204" pitchFamily="34" charset="0"/>
                <a:cs typeface="Arial" panose="020B0604020202020204" pitchFamily="34" charset="0"/>
              </a:rPr>
              <a:t>reduce el Estrés y podría ayudar a bajar la presión arterial</a:t>
            </a:r>
          </a:p>
        </p:txBody>
      </p:sp>
      <p:sp>
        <p:nvSpPr>
          <p:cNvPr id="3" name="Marcador de contenido 2">
            <a:extLst>
              <a:ext uri="{FF2B5EF4-FFF2-40B4-BE49-F238E27FC236}">
                <a16:creationId xmlns="" xmlns:a16="http://schemas.microsoft.com/office/drawing/2014/main" id="{0F6DCD90-4BF2-2246-9C88-544194658804}"/>
              </a:ext>
            </a:extLst>
          </p:cNvPr>
          <p:cNvSpPr>
            <a:spLocks noGrp="1"/>
          </p:cNvSpPr>
          <p:nvPr>
            <p:ph idx="1"/>
          </p:nvPr>
        </p:nvSpPr>
        <p:spPr>
          <a:xfrm>
            <a:off x="685800" y="777682"/>
            <a:ext cx="10131425" cy="3649133"/>
          </a:xfrm>
        </p:spPr>
        <p:txBody>
          <a:bodyPr>
            <a:normAutofit/>
          </a:bodyPr>
          <a:lstStyle/>
          <a:p>
            <a:pPr marL="0" indent="0" algn="ctr">
              <a:lnSpc>
                <a:spcPct val="150000"/>
              </a:lnSpc>
              <a:buNone/>
            </a:pPr>
            <a:r>
              <a:rPr lang="es-ES" sz="1100" dirty="0">
                <a:latin typeface="Arial" panose="020B0604020202020204" pitchFamily="34" charset="0"/>
                <a:cs typeface="Arial" panose="020B0604020202020204" pitchFamily="34" charset="0"/>
              </a:rPr>
              <a:t>Según un estudio de la Universidad de Oxford, escuchar </a:t>
            </a:r>
            <a:r>
              <a:rPr lang="es-ES" sz="1100" dirty="0" smtClean="0">
                <a:latin typeface="Arial" panose="020B0604020202020204" pitchFamily="34" charset="0"/>
                <a:cs typeface="Arial" panose="020B0604020202020204" pitchFamily="34" charset="0"/>
              </a:rPr>
              <a:t>ópera y otros tipos de música clásica </a:t>
            </a:r>
            <a:r>
              <a:rPr lang="es-ES" sz="1100" dirty="0">
                <a:latin typeface="Arial" panose="020B0604020202020204" pitchFamily="34" charset="0"/>
                <a:cs typeface="Arial" panose="020B0604020202020204" pitchFamily="34" charset="0"/>
              </a:rPr>
              <a:t>puede ayudar a reducir la presión arterial. En el estudio, los investigadores jugaron con distintos estilos de música, incluyendo el rap, pop, techno, y clásico.</a:t>
            </a:r>
          </a:p>
          <a:p>
            <a:pPr marL="0" indent="0" algn="ctr">
              <a:lnSpc>
                <a:spcPct val="150000"/>
              </a:lnSpc>
              <a:buNone/>
            </a:pPr>
            <a:r>
              <a:rPr lang="es-ES" sz="1100" dirty="0">
                <a:latin typeface="Arial" panose="020B0604020202020204" pitchFamily="34" charset="0"/>
                <a:cs typeface="Arial" panose="020B0604020202020204" pitchFamily="34" charset="0"/>
              </a:rPr>
              <a:t>La ópera reducía la presión arterial, mientras que el rap, el pop y el techno la aumentaban.</a:t>
            </a:r>
          </a:p>
        </p:txBody>
      </p:sp>
      <p:pic>
        <p:nvPicPr>
          <p:cNvPr id="5" name="Imagen 4">
            <a:extLst>
              <a:ext uri="{FF2B5EF4-FFF2-40B4-BE49-F238E27FC236}">
                <a16:creationId xmlns="" xmlns:a16="http://schemas.microsoft.com/office/drawing/2014/main" id="{DAA86A9B-8201-4045-A3AA-BF869F44B70B}"/>
              </a:ext>
            </a:extLst>
          </p:cNvPr>
          <p:cNvPicPr>
            <a:picLocks noChangeAspect="1"/>
          </p:cNvPicPr>
          <p:nvPr/>
        </p:nvPicPr>
        <p:blipFill>
          <a:blip r:embed="rId2"/>
          <a:stretch>
            <a:fillRect/>
          </a:stretch>
        </p:blipFill>
        <p:spPr>
          <a:xfrm>
            <a:off x="2969905" y="3481609"/>
            <a:ext cx="5575379" cy="3021856"/>
          </a:xfrm>
          <a:prstGeom prst="rect">
            <a:avLst/>
          </a:prstGeom>
        </p:spPr>
      </p:pic>
    </p:spTree>
    <p:extLst>
      <p:ext uri="{BB962C8B-B14F-4D97-AF65-F5344CB8AC3E}">
        <p14:creationId xmlns:p14="http://schemas.microsoft.com/office/powerpoint/2010/main" val="17037609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{8AF012E9-1369-5445-BCF5-BCF502B41054}tf10001058</Template>
  <TotalTime>536</TotalTime>
  <Words>557</Words>
  <Application>Microsoft Office PowerPoint</Application>
  <PresentationFormat>Panorámica</PresentationFormat>
  <Paragraphs>48</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Celestial</vt:lpstr>
      <vt:lpstr>Beneficios de escuchar ópera</vt:lpstr>
      <vt:lpstr>Introducción</vt:lpstr>
      <vt:lpstr>Mi experiencia</vt:lpstr>
      <vt:lpstr>AYUDA A LAS PERSONAS CON ALZHEIMER </vt:lpstr>
      <vt:lpstr>Puede ayudar a combatir el insomnio</vt:lpstr>
      <vt:lpstr>La música clásica puede ayudar a aprender nuevos idiomas </vt:lpstr>
      <vt:lpstr>mejores resultados académicos</vt:lpstr>
      <vt:lpstr>La ópera ayuda a la medicina</vt:lpstr>
      <vt:lpstr>reduce el Estrés y podría ayudar a bajar la presión arterial</vt:lpstr>
      <vt:lpstr>Desarrollo del cerebro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Main Hall 04</cp:lastModifiedBy>
  <cp:revision>28</cp:revision>
  <dcterms:created xsi:type="dcterms:W3CDTF">2019-12-15T14:45:01Z</dcterms:created>
  <dcterms:modified xsi:type="dcterms:W3CDTF">2019-12-19T13:29:11Z</dcterms:modified>
</cp:coreProperties>
</file>