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40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05126B-6CB9-8342-9B6B-E2FD3C8C70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EFEA0E6-0A80-E043-9BED-1FDBD329CB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D22A69-C9C6-DE4B-AD49-E5E778A1E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2D67-F6CA-E244-96EF-40BB6B03B205}" type="datetimeFigureOut">
              <a:rPr lang="es-ES" smtClean="0"/>
              <a:t>25/4/20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0E4163-6D7E-364F-80A8-12F9D6FA7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106E9B-D076-CF4C-8EAD-1DC15358A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A4C1-90F9-5148-B100-D6492AFAA9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0241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374C26-276B-9B46-BD6B-F48ECC678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66E76A8-0E09-D346-84AE-B564F05045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0AFADC-6C2E-3948-A3DC-5E0144B93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2D67-F6CA-E244-96EF-40BB6B03B205}" type="datetimeFigureOut">
              <a:rPr lang="es-ES" smtClean="0"/>
              <a:t>25/4/20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278BE9-C72A-4446-81B3-927F7813A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8FEEC1-CE22-FF4A-B736-65E675193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A4C1-90F9-5148-B100-D6492AFAA9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6638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F94FE54-CE4E-994B-B0B7-E3BE59FB57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2331348-708D-5E4A-9A64-5A1F84C9D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C4E206-8496-E14A-BA70-F8BC47A21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2D67-F6CA-E244-96EF-40BB6B03B205}" type="datetimeFigureOut">
              <a:rPr lang="es-ES" smtClean="0"/>
              <a:t>25/4/20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23464F-B766-CC40-99F1-D62DA4208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44366E-AA5C-744D-9D3C-6FF1B14E3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A4C1-90F9-5148-B100-D6492AFAA9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4580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63A8A4-971D-BD4A-B2D4-1F21ADCB0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3B2E1E-56DA-694F-BF90-95F1C6645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0399EA-52C2-814F-A3BF-81504E9F7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2D67-F6CA-E244-96EF-40BB6B03B205}" type="datetimeFigureOut">
              <a:rPr lang="es-ES" smtClean="0"/>
              <a:t>25/4/20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C215E0-355D-C241-A410-F054908C9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ECB054-98E7-6843-B888-1F172AF31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A4C1-90F9-5148-B100-D6492AFAA9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2885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380B40-ED93-704F-9A72-85687A56A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CF17EC4-DD96-E344-AED5-6956A3849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5227CB-57EF-2B45-81BF-5F3DBBC38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2D67-F6CA-E244-96EF-40BB6B03B205}" type="datetimeFigureOut">
              <a:rPr lang="es-ES" smtClean="0"/>
              <a:t>25/4/20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5405B1-C9E7-F74D-93AF-CEBD4DA41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65F4CC-4C14-204E-AFDF-3C6795DC6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A4C1-90F9-5148-B100-D6492AFAA9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561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5B9B44-ECF1-A04C-8D35-47EF8AD1D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ED4A34-893F-AD49-83BD-160FA385A2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6B38BB8-18A9-2842-AC48-52C334711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AF85D68-4B32-5646-9CCF-7179C1AF5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2D67-F6CA-E244-96EF-40BB6B03B205}" type="datetimeFigureOut">
              <a:rPr lang="es-ES" smtClean="0"/>
              <a:t>25/4/20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3728D3F-95F6-FE4A-A514-1E637E153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1EFF8A1-1562-3C4C-B9C5-4BC72EDCC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A4C1-90F9-5148-B100-D6492AFAA9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9172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3F3F4A-E691-3C4D-8366-C724BB216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2E033A-C644-414E-A84D-C8B74F09C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3397B6-7101-2948-AC56-A054D065BA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7564214-32F8-C84B-98DD-96353A1752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77C3236-677D-A245-8151-2562C2229A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E1BEC6A-3C28-6741-9441-26DC584A8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2D67-F6CA-E244-96EF-40BB6B03B205}" type="datetimeFigureOut">
              <a:rPr lang="es-ES" smtClean="0"/>
              <a:t>25/4/20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4654C35-23E1-2745-82CD-E86854A4B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2A254A6-2758-1A4C-AB9C-16FC69978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A4C1-90F9-5148-B100-D6492AFAA9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899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92F1E8-4256-5644-866C-C72F0B271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B4F0799-8DC2-104A-BE71-A53A17430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2D67-F6CA-E244-96EF-40BB6B03B205}" type="datetimeFigureOut">
              <a:rPr lang="es-ES" smtClean="0"/>
              <a:t>25/4/20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38260CD-C4E7-EB4C-B3B1-AB4FB6A14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9BF89A0-319C-474A-B5B1-D505DF28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A4C1-90F9-5148-B100-D6492AFAA9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6647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194FC3D-0886-C748-80A7-79F548FC7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2D67-F6CA-E244-96EF-40BB6B03B205}" type="datetimeFigureOut">
              <a:rPr lang="es-ES" smtClean="0"/>
              <a:t>25/4/20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7D61FB4-02BB-DE4F-A47E-26E9E1DD6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B4AECF4-41BE-2F4F-871D-3CBDCF5DA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A4C1-90F9-5148-B100-D6492AFAA9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510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A9699D-0898-DA48-AA9E-13923D1CE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474B48-72ED-C644-BFB6-637111EAD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4429EA-9C59-884F-A0D5-343301BC08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16F277B-9A4D-6144-8175-A8B0228E1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2D67-F6CA-E244-96EF-40BB6B03B205}" type="datetimeFigureOut">
              <a:rPr lang="es-ES" smtClean="0"/>
              <a:t>25/4/20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6550F7-57B2-074A-87A2-E9E2C16F5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C4F1697-6735-2C4D-BA04-0FF9EEA6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A4C1-90F9-5148-B100-D6492AFAA9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5846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5173C4-26A2-1A46-A704-02CEF1525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243BA0C-391E-C249-9F2B-8F7744D645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44147FF-DC8A-4C45-A4CC-A056AFCEA5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8743115-A95E-1F47-BA92-D5EEA5AEC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2D67-F6CA-E244-96EF-40BB6B03B205}" type="datetimeFigureOut">
              <a:rPr lang="es-ES" smtClean="0"/>
              <a:t>25/4/20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5CFE561-F57E-CF4A-9C28-90FA7F837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22D9430-8368-8E4E-85CE-091602754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A4C1-90F9-5148-B100-D6492AFAA9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1651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864F57B-29E3-5C4C-B2AE-1C199A225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94FC7C-CE4F-A14A-BBF9-73D5227B2A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9FA575-7DA0-5143-B3C7-12A2067F31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12D67-F6CA-E244-96EF-40BB6B03B205}" type="datetimeFigureOut">
              <a:rPr lang="es-ES" smtClean="0"/>
              <a:t>25/4/20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2F8BE7-DA4B-6447-8BD0-8003083881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162F60-AFDA-BA43-A1F5-9C3F705C33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1A4C1-90F9-5148-B100-D6492AFAA9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7164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B2DFDE-3419-394F-B1DB-D0F0BAF563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b="1" dirty="0">
                <a:solidFill>
                  <a:srgbClr val="002060"/>
                </a:solidFill>
              </a:rPr>
              <a:t>RESOLUCIÓN DE ECUACIONES SENCILLAS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934ADFD-6502-AE42-BB7D-709A4B8F30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ES" b="1" dirty="0"/>
              <a:t>1º ESO</a:t>
            </a:r>
          </a:p>
        </p:txBody>
      </p:sp>
    </p:spTree>
    <p:extLst>
      <p:ext uri="{BB962C8B-B14F-4D97-AF65-F5344CB8AC3E}">
        <p14:creationId xmlns:p14="http://schemas.microsoft.com/office/powerpoint/2010/main" val="112926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96BD86-A40D-9040-A11C-DF5AF7C77DB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altLang="es-ES_tradnl" b="1" dirty="0">
                <a:solidFill>
                  <a:srgbClr val="002060"/>
                </a:solidFill>
              </a:rPr>
              <a:t>REGLA DEL PRODUCTO</a:t>
            </a:r>
            <a:endParaRPr lang="es-E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45092F18-091B-BE40-BC09-941286833FA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518025"/>
              </a:xfrm>
            </p:spPr>
            <p:txBody>
              <a:bodyPr>
                <a:normAutofit lnSpcReduction="10000"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s-ES_tradnl" altLang="es-ES_tradnl" dirty="0"/>
                  <a:t>Importante: Si al despejar la incógnita, x, no queda un valor entero, se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simplifica y se queda como fracción irreducible.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b="1" dirty="0">
                    <a:solidFill>
                      <a:srgbClr val="FF3300"/>
                    </a:solidFill>
                  </a:rPr>
                  <a:t>	</a:t>
                </a:r>
                <a:r>
                  <a:rPr lang="es-ES_tradnl" altLang="es-ES_tradnl" b="1" u="sng" dirty="0">
                    <a:solidFill>
                      <a:srgbClr val="FF3300"/>
                    </a:solidFill>
                  </a:rPr>
                  <a:t>Ejemplo: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		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=2   ⇒    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		</a:t>
                </a:r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dirty="0"/>
                  <a:t> 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_tradnl" altLang="es-ES_tradnl" dirty="0"/>
                  <a:t>= 0,6666…	Incorrecto, pues nunca puede ser exacto.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_tradnl" altLang="es-ES_tradnl" dirty="0"/>
              </a:p>
              <a:p>
                <a:pPr>
                  <a:lnSpc>
                    <a:spcPct val="80000"/>
                  </a:lnSpc>
                </a:pP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_tradnl" altLang="es-ES_tradnl" dirty="0"/>
                  <a:t>	Bien</a:t>
                </a:r>
              </a:p>
              <a:p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45092F18-091B-BE40-BC09-941286833FA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518025"/>
              </a:xfrm>
              <a:blipFill>
                <a:blip r:embed="rId2"/>
                <a:stretch>
                  <a:fillRect l="-965" t="-3944" r="-84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3468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F069C3-23AA-B84B-8B5C-50F880DFD6C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altLang="es-ES_tradnl" b="1" dirty="0">
                <a:solidFill>
                  <a:srgbClr val="002060"/>
                </a:solidFill>
              </a:rPr>
              <a:t>REGLA DEL PRODUCTO:EJEMPLOS</a:t>
            </a:r>
            <a:endParaRPr lang="es-E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AB93FD4A-EA81-DD42-8FCE-01798530B3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" altLang="es-ES_tradnl" b="1" dirty="0">
                    <a:solidFill>
                      <a:schemeClr val="accent2"/>
                    </a:solidFill>
                  </a:rPr>
                  <a:t>    8.	Resolver la ecuación:          8x = 16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" altLang="es-ES_tradnl" dirty="0">
                    <a:solidFill>
                      <a:srgbClr val="FF3300"/>
                    </a:solidFill>
                    <a:sym typeface="Wingdings" pitchFamily="2" charset="2"/>
                  </a:rPr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altLang="es-ES_tradnl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8</m:t>
                        </m:r>
                        <m: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𝑥</m:t>
                        </m:r>
                      </m:num>
                      <m:den>
                        <m: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8</m:t>
                        </m:r>
                      </m:den>
                    </m:f>
                  </m:oMath>
                </a14:m>
                <a:r>
                  <a:rPr lang="es-ES" altLang="es-ES_tradnl" dirty="0">
                    <a:solidFill>
                      <a:schemeClr val="tx1"/>
                    </a:solidFill>
                    <a:sym typeface="Wingdings" pitchFamily="2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altLang="es-ES_tradnl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fPr>
                      <m:num>
                        <m:r>
                          <a:rPr lang="es-ES" altLang="es-ES_tradnl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16</m:t>
                        </m:r>
                      </m:num>
                      <m:den>
                        <m:r>
                          <a:rPr lang="es-ES" altLang="es-ES_tradnl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8</m:t>
                        </m:r>
                      </m:den>
                    </m:f>
                    <m:r>
                      <a:rPr lang="es-ES" altLang="es-ES_tradnl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   ⇒</m:t>
                    </m:r>
                    <m:r>
                      <a:rPr lang="es-ES" altLang="es-ES_tradnl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  </m:t>
                    </m:r>
                    <m:r>
                      <a:rPr lang="es-ES" altLang="es-ES_tradnl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𝑥</m:t>
                    </m:r>
                    <m:r>
                      <a:rPr lang="es-ES" altLang="es-ES_tradnl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=2</m:t>
                    </m:r>
                  </m:oMath>
                </a14:m>
                <a:endParaRPr lang="es-ES" altLang="es-ES_tradnl" dirty="0">
                  <a:solidFill>
                    <a:schemeClr val="tx1"/>
                  </a:solidFill>
                  <a:sym typeface="Wingdings" pitchFamily="2" charset="2"/>
                </a:endParaRP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" altLang="es-ES_tradnl" dirty="0">
                  <a:sym typeface="Wingdings" pitchFamily="2" charset="2"/>
                </a:endParaRP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" altLang="es-ES_tradnl" dirty="0">
                    <a:sym typeface="Wingdings" pitchFamily="2" charset="2"/>
                  </a:rPr>
                  <a:t>	O sea, el 8 que estaba multiplicando a la incógnita pasa al otro lado dividiendo.</a:t>
                </a:r>
              </a:p>
              <a:p>
                <a:pPr>
                  <a:lnSpc>
                    <a:spcPct val="80000"/>
                  </a:lnSpc>
                </a:pPr>
                <a:endParaRPr lang="es-ES" altLang="es-ES_tradnl" dirty="0">
                  <a:sym typeface="Wingdings" pitchFamily="2" charset="2"/>
                </a:endParaRPr>
              </a:p>
              <a:p>
                <a:pPr>
                  <a:lnSpc>
                    <a:spcPct val="80000"/>
                  </a:lnSpc>
                </a:pPr>
                <a:endParaRPr lang="es-ES" altLang="es-ES_tradnl" b="1" u="sng" dirty="0">
                  <a:solidFill>
                    <a:schemeClr val="accent2"/>
                  </a:solidFill>
                </a:endParaRP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" altLang="es-ES_tradnl" b="1" dirty="0">
                    <a:solidFill>
                      <a:schemeClr val="accent2"/>
                    </a:solidFill>
                  </a:rPr>
                  <a:t>    9. 	Resolver la ecuación: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altLang="es-ES_tradnl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s-ES" altLang="es-ES_tradnl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s-ES" altLang="es-ES_tradnl" b="1" dirty="0">
                    <a:solidFill>
                      <a:schemeClr val="accent2"/>
                    </a:solidFill>
                  </a:rPr>
                  <a:t> = 3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" altLang="es-ES_tradnl" b="1" dirty="0">
                    <a:solidFill>
                      <a:schemeClr val="accent2"/>
                    </a:solidFill>
                  </a:rPr>
                  <a:t>	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" altLang="es-ES_tradnl" b="1" dirty="0">
                    <a:solidFill>
                      <a:schemeClr val="accent2"/>
                    </a:solidFill>
                  </a:rPr>
                  <a:t>		</a:t>
                </a:r>
                <a:r>
                  <a:rPr lang="es-ES" altLang="es-ES_tradnl" dirty="0">
                    <a:solidFill>
                      <a:schemeClr val="tx1"/>
                    </a:solidFill>
                  </a:rPr>
                  <a:t>6 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altLang="es-ES_tradnl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s-ES" altLang="es-ES_tradnl" dirty="0">
                    <a:solidFill>
                      <a:schemeClr val="tx1"/>
                    </a:solidFill>
                  </a:rPr>
                  <a:t> = 3·6  =&gt;  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=18</m:t>
                    </m:r>
                  </m:oMath>
                </a14:m>
                <a:endParaRPr lang="es-ES" altLang="es-ES_tradnl" dirty="0">
                  <a:solidFill>
                    <a:schemeClr val="accent2"/>
                  </a:solidFill>
                </a:endParaRP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" altLang="es-ES_tradnl" b="1" dirty="0">
                  <a:solidFill>
                    <a:schemeClr val="tx1"/>
                  </a:solidFill>
                </a:endParaRP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" altLang="es-ES_tradnl" dirty="0">
                    <a:sym typeface="Wingdings" pitchFamily="2" charset="2"/>
                  </a:rPr>
                  <a:t>	O sea, el 6 que estaba dividiendo a la incógnita pasa al otro lado multiplicando.</a:t>
                </a:r>
                <a:endParaRPr lang="es-ES" altLang="es-ES_tradnl" b="1" u="sng" dirty="0">
                  <a:solidFill>
                    <a:srgbClr val="FF3300"/>
                  </a:solidFill>
                  <a:sym typeface="Wingdings" pitchFamily="2" charset="2"/>
                </a:endParaRPr>
              </a:p>
              <a:p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AB93FD4A-EA81-DD42-8FCE-01798530B3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380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2959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D4F445-53EE-8A47-B1B1-966E66F7920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altLang="es-ES_tradnl" b="1" dirty="0">
                <a:solidFill>
                  <a:srgbClr val="002060"/>
                </a:solidFill>
              </a:rPr>
              <a:t>REGLA DEL PRODUCTO:EJEMPLOS</a:t>
            </a:r>
            <a:endParaRPr lang="es-E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FA5203A9-716D-1749-8D02-6F0D583CBF1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s-ES" altLang="es-ES_tradnl" b="1" dirty="0">
                    <a:solidFill>
                      <a:schemeClr val="accent2"/>
                    </a:solidFill>
                  </a:rPr>
                  <a:t> 10.	Resolver la ecuación:          3x – 6= 5x + 8</a:t>
                </a:r>
              </a:p>
              <a:p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dirty="0"/>
                  <a:t> Las x deben quedar todas a un mismo lado. ¿Dónde? Mejor donde el coeficiente quede</a:t>
                </a:r>
              </a:p>
              <a:p>
                <a:pPr marL="0" indent="0">
                  <a:buNone/>
                </a:pPr>
                <a:r>
                  <a:rPr lang="es-ES" altLang="es-ES_tradnl" dirty="0"/>
                  <a:t> positivo.</a:t>
                </a:r>
              </a:p>
              <a:p>
                <a:pPr marL="0" indent="0">
                  <a:buNone/>
                </a:pPr>
                <a:r>
                  <a:rPr lang="es-ES" altLang="es-ES_tradnl" dirty="0">
                    <a:solidFill>
                      <a:srgbClr val="FF3300"/>
                    </a:solidFill>
                  </a:rPr>
                  <a:t>		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−6−8=5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−3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⇒  −14=2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⇒</m:t>
                    </m:r>
                    <m:f>
                      <m:fPr>
                        <m:ctrlP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−14</m:t>
                        </m:r>
                      </m:num>
                      <m:den>
                        <m: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s-ES" altLang="es-ES_tradnl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altLang="es-ES_tradnl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altLang="es-ES_tradnl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s-ES" altLang="es-ES_tradnl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ES" altLang="es-ES_tradnl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⇒</m:t>
                    </m:r>
                    <m:r>
                      <a:rPr lang="es-ES" altLang="es-ES_tradnl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−7=</m:t>
                    </m:r>
                    <m:r>
                      <a:rPr lang="es-ES" altLang="es-ES_tradnl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⇒  </m:t>
                    </m:r>
                    <m:r>
                      <a:rPr lang="es-ES" altLang="es-ES_tradnl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=−7 </m:t>
                    </m:r>
                  </m:oMath>
                </a14:m>
                <a:endParaRPr lang="es-ES" altLang="es-ES_tradnl" dirty="0">
                  <a:solidFill>
                    <a:schemeClr val="tx1"/>
                  </a:solidFill>
                </a:endParaRPr>
              </a:p>
              <a:p>
                <a:endParaRPr lang="es-ES" altLang="es-ES_tradnl" b="1" u="sng" dirty="0">
                  <a:solidFill>
                    <a:srgbClr val="FF3300"/>
                  </a:solidFill>
                </a:endParaRPr>
              </a:p>
              <a:p>
                <a:pPr marL="0" indent="0">
                  <a:buNone/>
                </a:pPr>
                <a:endParaRPr lang="es-ES" altLang="es-ES_tradnl" dirty="0"/>
              </a:p>
              <a:p>
                <a:pPr marL="0" indent="0">
                  <a:buNone/>
                </a:pPr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b="1" dirty="0"/>
                  <a:t>O sea, primero el 8 que estaba sumando ha pasado restando</a:t>
                </a:r>
                <a:r>
                  <a:rPr lang="es-ES" altLang="es-ES_tradnl" b="1" dirty="0">
                    <a:sym typeface="Wingdings" pitchFamily="2" charset="2"/>
                  </a:rPr>
                  <a:t>,  luego 3x  que estaba sumando ha pasado restando, hemos operado y por último el 2 que estaba multiplicando ha pasado dividiendo.</a:t>
                </a:r>
              </a:p>
              <a:p>
                <a:pPr marL="0" indent="0">
                  <a:buNone/>
                </a:pPr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FA5203A9-716D-1749-8D02-6F0D583CBF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3" t="-3216" r="-120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0951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D7F341-7B98-B94A-9608-116E4C4228E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altLang="es-ES_tradnl" b="1" dirty="0">
                <a:solidFill>
                  <a:srgbClr val="002060"/>
                </a:solidFill>
              </a:rPr>
              <a:t>REGLA DEL PRODUCTO:EJEMPLOS</a:t>
            </a:r>
            <a:endParaRPr lang="es-E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06C640A4-0005-3E42-8E6C-60B109431A4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s-ES" altLang="es-ES_tradnl" b="1" dirty="0">
                    <a:solidFill>
                      <a:schemeClr val="accent2"/>
                    </a:solidFill>
                  </a:rPr>
                  <a:t>11.	Resolver la ecuación: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altLang="es-ES_tradnl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s-ES" altLang="es-ES_tradnl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s-ES" altLang="es-ES_tradnl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s-ES" altLang="es-ES_tradnl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s-ES" altLang="es-ES_tradnl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s-ES" altLang="es-ES_tradnl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s-ES" altLang="es-ES_tradnl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altLang="es-ES_tradnl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s-ES" altLang="es-ES_tradnl" b="1" dirty="0">
                    <a:solidFill>
                      <a:schemeClr val="accent2"/>
                    </a:solidFill>
                  </a:rPr>
                  <a:t> </a:t>
                </a:r>
              </a:p>
              <a:p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dirty="0">
                    <a:sym typeface="Wingdings" pitchFamily="2" charset="2"/>
                  </a:rPr>
                  <a:t>Primero multiplicamos todo por 3 para quitar el denominador:</a:t>
                </a:r>
                <a:r>
                  <a:rPr lang="es-ES" altLang="es-ES_tradnl" b="1" dirty="0">
                    <a:solidFill>
                      <a:schemeClr val="accent2"/>
                    </a:solidFill>
                  </a:rPr>
                  <a:t> </a:t>
                </a:r>
              </a:p>
              <a:p>
                <a:pPr marL="0" indent="0">
                  <a:buNone/>
                </a:pPr>
                <a:r>
                  <a:rPr lang="es-ES" altLang="es-ES_tradnl" b="1" dirty="0">
                    <a:solidFill>
                      <a:schemeClr val="accent2"/>
                    </a:solidFill>
                  </a:rPr>
                  <a:t>		</a:t>
                </a:r>
                <a:r>
                  <a:rPr lang="es-ES" altLang="es-ES_tradnl" dirty="0">
                    <a:solidFill>
                      <a:schemeClr val="tx1"/>
                    </a:solidFill>
                  </a:rPr>
                  <a:t>4x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−9=3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r>
                  <a:rPr lang="es-ES" altLang="es-ES_tradnl" dirty="0">
                    <a:solidFill>
                      <a:schemeClr val="tx1"/>
                    </a:solidFill>
                  </a:rPr>
                  <a:t> </a:t>
                </a:r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dirty="0"/>
                  <a:t>Después el 9 pasa restando y el 3x pasa restando:</a:t>
                </a:r>
                <a:endParaRPr lang="es-ES" altLang="es-ES_tradnl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es-ES" altLang="es-ES_tradnl" dirty="0">
                    <a:sym typeface="Wingdings" pitchFamily="2" charset="2"/>
                  </a:rPr>
                  <a:t>		</a:t>
                </a:r>
                <a:r>
                  <a:rPr lang="es-ES" altLang="es-ES_tradnl" dirty="0">
                    <a:solidFill>
                      <a:schemeClr val="tx1"/>
                    </a:solidFill>
                  </a:rPr>
                  <a:t>4x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s-ES" altLang="es-ES_tradnl" dirty="0">
                    <a:solidFill>
                      <a:schemeClr val="tx1"/>
                    </a:solidFill>
                  </a:rPr>
                  <a:t> </a:t>
                </a:r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dirty="0">
                    <a:sym typeface="Wingdings" pitchFamily="2" charset="2"/>
                  </a:rPr>
                  <a:t>Luego operamos:  </a:t>
                </a:r>
              </a:p>
              <a:p>
                <a:pPr marL="0" indent="0">
                  <a:buNone/>
                </a:pPr>
                <a:r>
                  <a:rPr lang="es-ES" altLang="es-ES_tradnl" b="0" dirty="0">
                    <a:solidFill>
                      <a:schemeClr val="tx1"/>
                    </a:solidFill>
                    <a:sym typeface="Wingdings" pitchFamily="2" charset="2"/>
                  </a:rPr>
                  <a:t>			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=12</m:t>
                    </m:r>
                  </m:oMath>
                </a14:m>
                <a:r>
                  <a:rPr lang="es-ES" altLang="es-ES_tradnl" dirty="0">
                    <a:solidFill>
                      <a:schemeClr val="tx1"/>
                    </a:solidFill>
                  </a:rPr>
                  <a:t>  y ya hemos terminado.</a:t>
                </a:r>
                <a:endParaRPr lang="es-ES" altLang="es-ES_tradnl" dirty="0"/>
              </a:p>
              <a:p>
                <a:pPr marL="0" indent="0">
                  <a:buNone/>
                </a:pPr>
                <a:endParaRPr lang="es-ES" altLang="es-ES_tradnl" dirty="0">
                  <a:sym typeface="Wingdings" pitchFamily="2" charset="2"/>
                </a:endParaRPr>
              </a:p>
              <a:p>
                <a:pPr marL="514350" indent="-514350">
                  <a:buFont typeface="+mj-lt"/>
                  <a:buAutoNum type="arabicParenR"/>
                </a:pPr>
                <a:endParaRPr lang="es-ES" altLang="es-ES_tradnl" dirty="0">
                  <a:sym typeface="Wingdings" pitchFamily="2" charset="2"/>
                </a:endParaRPr>
              </a:p>
              <a:p>
                <a:pPr marL="514350" indent="-514350">
                  <a:buFont typeface="+mj-lt"/>
                  <a:buAutoNum type="arabicParenR"/>
                </a:pPr>
                <a:endParaRPr lang="es-ES" altLang="es-ES_tradnl" dirty="0">
                  <a:sym typeface="Wingdings" pitchFamily="2" charset="2"/>
                </a:endParaRPr>
              </a:p>
              <a:p>
                <a:pPr marL="514350" indent="-514350">
                  <a:buFont typeface="+mj-lt"/>
                  <a:buAutoNum type="arabicParenR"/>
                </a:pPr>
                <a:endParaRPr lang="es-ES" altLang="es-ES_tradnl" dirty="0">
                  <a:sym typeface="Wingdings" pitchFamily="2" charset="2"/>
                </a:endParaRPr>
              </a:p>
              <a:p>
                <a:pPr marL="514350" indent="-514350">
                  <a:buFont typeface="+mj-lt"/>
                  <a:buAutoNum type="arabicParenR"/>
                </a:pPr>
                <a:endParaRPr lang="es-ES" altLang="es-ES_tradnl" dirty="0">
                  <a:sym typeface="Wingdings" pitchFamily="2" charset="2"/>
                </a:endParaRPr>
              </a:p>
              <a:p>
                <a:pPr marL="514350" indent="-514350">
                  <a:buFont typeface="+mj-lt"/>
                  <a:buAutoNum type="arabicParenR"/>
                </a:pPr>
                <a:endParaRPr lang="es-ES" altLang="es-ES_tradnl" dirty="0">
                  <a:sym typeface="Wingdings" pitchFamily="2" charset="2"/>
                </a:endParaRPr>
              </a:p>
              <a:p>
                <a:pPr marL="514350" indent="-514350">
                  <a:buFont typeface="+mj-lt"/>
                  <a:buAutoNum type="arabicParenR"/>
                </a:pPr>
                <a:endParaRPr lang="es-ES" altLang="es-ES_tradnl" dirty="0">
                  <a:sym typeface="Wingdings" pitchFamily="2" charset="2"/>
                </a:endParaRPr>
              </a:p>
              <a:p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06C640A4-0005-3E42-8E6C-60B109431A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92" b="-87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7778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689BE1-3076-D245-88A9-E03DFD51CE1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altLang="es-ES_tradnl" b="1" dirty="0">
                <a:solidFill>
                  <a:srgbClr val="002060"/>
                </a:solidFill>
              </a:rPr>
              <a:t>REGLA DEL PRODUCTO:EJEMPLOS</a:t>
            </a:r>
            <a:endParaRPr lang="es-E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20CFC7C-7715-374F-AFFB-26D2E4C2B56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s-ES" altLang="es-ES_tradnl" b="1" dirty="0">
                    <a:solidFill>
                      <a:schemeClr val="accent2"/>
                    </a:solidFill>
                  </a:rPr>
                  <a:t>12.	Resolver la ecuación: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altLang="es-ES_tradnl" b="1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1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s-ES" altLang="es-ES_tradnl" b="1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s-ES" altLang="es-ES_tradnl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s-ES" altLang="es-ES_tradnl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s-ES" altLang="es-ES_tradnl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s-ES" altLang="es-ES_tradnl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s-ES" altLang="es-ES_tradnl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altLang="es-ES_tradnl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s-ES" altLang="es-ES_tradnl" b="1" dirty="0">
                    <a:solidFill>
                      <a:schemeClr val="accent2"/>
                    </a:solidFill>
                  </a:rPr>
                  <a:t> </a:t>
                </a:r>
              </a:p>
              <a:p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dirty="0">
                    <a:sym typeface="Wingdings" pitchFamily="2" charset="2"/>
                  </a:rPr>
                  <a:t>Primero multiplicamos todo por 2 para quitar el denominador:</a:t>
                </a:r>
                <a:r>
                  <a:rPr lang="es-ES" altLang="es-ES_tradnl" b="1" dirty="0">
                    <a:solidFill>
                      <a:schemeClr val="accent2"/>
                    </a:solidFill>
                  </a:rPr>
                  <a:t> </a:t>
                </a:r>
              </a:p>
              <a:p>
                <a:pPr marL="0" indent="0">
                  <a:buNone/>
                </a:pPr>
                <a:r>
                  <a:rPr lang="es-ES" altLang="es-ES_tradnl" b="1" dirty="0">
                    <a:solidFill>
                      <a:schemeClr val="accent2"/>
                    </a:solidFill>
                  </a:rPr>
                  <a:t>		</a:t>
                </a:r>
                <a:r>
                  <a:rPr lang="es-ES" altLang="es-ES_tradnl" dirty="0">
                    <a:solidFill>
                      <a:schemeClr val="tx1"/>
                    </a:solidFill>
                  </a:rPr>
                  <a:t>x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10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+6</m:t>
                    </m:r>
                  </m:oMath>
                </a14:m>
                <a:r>
                  <a:rPr lang="es-ES" altLang="es-ES_tradnl" dirty="0">
                    <a:solidFill>
                      <a:schemeClr val="tx1"/>
                    </a:solidFill>
                  </a:rPr>
                  <a:t> </a:t>
                </a:r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dirty="0"/>
                  <a:t>Después el 6 pasa restando y la x pasa restando:</a:t>
                </a:r>
                <a:endParaRPr lang="es-ES" altLang="es-ES_tradnl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es-ES" altLang="es-ES_tradnl" dirty="0">
                    <a:sym typeface="Wingdings" pitchFamily="2" charset="2"/>
                  </a:rPr>
                  <a:t>		</a:t>
                </a:r>
                <a14:m>
                  <m:oMath xmlns:m="http://schemas.openxmlformats.org/officeDocument/2006/math">
                    <m:r>
                      <a:rPr lang="es-ES" altLang="es-ES_tradnl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−1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0−6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s-ES" altLang="es-ES_tradnl" dirty="0">
                    <a:solidFill>
                      <a:schemeClr val="tx1"/>
                    </a:solidFill>
                  </a:rPr>
                  <a:t> </a:t>
                </a:r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dirty="0">
                    <a:sym typeface="Wingdings" pitchFamily="2" charset="2"/>
                  </a:rPr>
                  <a:t>Luego operamos:  </a:t>
                </a:r>
              </a:p>
              <a:p>
                <a:pPr marL="0" indent="0">
                  <a:buNone/>
                </a:pPr>
                <a:r>
                  <a:rPr lang="es-ES" altLang="es-ES_tradnl" b="0" dirty="0">
                    <a:solidFill>
                      <a:schemeClr val="tx1"/>
                    </a:solidFill>
                    <a:sym typeface="Wingdings" pitchFamily="2" charset="2"/>
                  </a:rPr>
                  <a:t>			</a:t>
                </a:r>
                <a14:m>
                  <m:oMath xmlns:m="http://schemas.openxmlformats.org/officeDocument/2006/math">
                    <m:r>
                      <a:rPr lang="es-ES" altLang="es-ES_tradnl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−16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s-ES" altLang="es-ES_tradnl" dirty="0">
                    <a:solidFill>
                      <a:schemeClr val="tx1"/>
                    </a:solidFill>
                  </a:rPr>
                  <a:t>  </a:t>
                </a:r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dirty="0"/>
                  <a:t>Por último, el 3 que multiplica pasa dividiendo: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altLang="es-ES_tradnl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altLang="es-ES_tradnl" b="0" i="1" smtClean="0">
                              <a:latin typeface="Cambria Math" panose="02040503050406030204" pitchFamily="18" charset="0"/>
                            </a:rPr>
                            <m:t>−16</m:t>
                          </m:r>
                        </m:num>
                        <m:den>
                          <m:r>
                            <a:rPr lang="es-ES" altLang="es-ES_tradnl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ES" altLang="es-ES_tradnl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altLang="es-ES_tradnl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b="0" i="1" smtClean="0">
                          <a:latin typeface="Cambria Math" panose="02040503050406030204" pitchFamily="18" charset="0"/>
                        </a:rPr>
                        <m:t> ⇒</m:t>
                      </m:r>
                      <m:r>
                        <a:rPr lang="es-ES" altLang="es-ES_tradnl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altLang="es-ES_tradn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altLang="es-ES_tradnl" b="0" i="1" smtClean="0">
                              <a:latin typeface="Cambria Math" panose="02040503050406030204" pitchFamily="18" charset="0"/>
                            </a:rPr>
                            <m:t>−16</m:t>
                          </m:r>
                        </m:num>
                        <m:den>
                          <m:r>
                            <a:rPr lang="es-ES" altLang="es-ES_tradnl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ES" altLang="es-ES_tradnl" b="0" i="1" smtClean="0"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es-ES" altLang="es-ES_tradnl" b="0" dirty="0"/>
              </a:p>
              <a:p>
                <a:pPr marL="0" indent="0">
                  <a:buNone/>
                </a:pPr>
                <a:r>
                  <a:rPr lang="es-ES" altLang="es-ES_tradnl"/>
                  <a:t>y</a:t>
                </a:r>
                <a:r>
                  <a:rPr lang="es-ES" altLang="es-ES_tradnl" dirty="0"/>
                  <a:t> </a:t>
                </a:r>
                <a:r>
                  <a:rPr lang="es-ES" altLang="es-ES_tradnl"/>
                  <a:t> </a:t>
                </a:r>
                <a:r>
                  <a:rPr lang="es-ES" altLang="es-ES_tradnl" dirty="0"/>
                  <a:t>ya </a:t>
                </a:r>
                <a:r>
                  <a:rPr lang="es-ES" altLang="es-ES_tradnl"/>
                  <a:t>hemos terminado.</a:t>
                </a:r>
                <a:endParaRPr lang="es-ES" altLang="es-ES_tradnl" dirty="0"/>
              </a:p>
              <a:p>
                <a:pPr marL="0" indent="0">
                  <a:buNone/>
                </a:pPr>
                <a:endParaRPr lang="es-ES" altLang="es-ES_tradnl" dirty="0">
                  <a:sym typeface="Wingdings" pitchFamily="2" charset="2"/>
                </a:endParaRPr>
              </a:p>
              <a:p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20CFC7C-7715-374F-AFFB-26D2E4C2B56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3" t="-2632" b="-29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0608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2E3842-6AA5-FA4E-9ABC-A82EFB8278E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dirty="0"/>
              <a:t>	</a:t>
            </a:r>
            <a:r>
              <a:rPr lang="es-ES" b="1" dirty="0">
                <a:solidFill>
                  <a:srgbClr val="002060"/>
                </a:solidFill>
              </a:rPr>
              <a:t>	ECUACIONES EQUIVALENTES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C15063-8671-0F41-AA14-051DDF727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dirty="0"/>
              <a:t>Las  ecuaciones de primer grado son aquellas igualdades cuyo EXPONENTE de la incógnita es la unidad.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b="1" dirty="0">
                <a:solidFill>
                  <a:schemeClr val="accent2"/>
                </a:solidFill>
              </a:rPr>
              <a:t>                  Ejemplos</a:t>
            </a:r>
            <a:r>
              <a:rPr lang="es-ES_tradnl" altLang="es-ES_tradnl" dirty="0"/>
              <a:t>:  x + 1 = 2 ;   3x + 5 = 3 ;  10x – 8 =  6 + 3x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Ecuaciones equivalentes son las que tienen la misma solución.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b="1" dirty="0">
                <a:solidFill>
                  <a:schemeClr val="accent2"/>
                </a:solidFill>
              </a:rPr>
              <a:t>	Ejemplo</a:t>
            </a:r>
            <a:r>
              <a:rPr lang="es-ES_tradnl" altLang="es-ES_tradnl" dirty="0"/>
              <a:t>:   x + 3 = 2    es equivalente a  x  = -1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b="1" dirty="0">
                <a:solidFill>
                  <a:schemeClr val="accent2"/>
                </a:solidFill>
              </a:rPr>
              <a:t>	Ejemplo</a:t>
            </a:r>
            <a:r>
              <a:rPr lang="es-ES_tradnl" altLang="es-ES_tradnl" dirty="0"/>
              <a:t>:   3x = x + 2   es equivalente a  x = 1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b="1" dirty="0">
                <a:solidFill>
                  <a:schemeClr val="accent2"/>
                </a:solidFill>
              </a:rPr>
              <a:t>	Ejemplo</a:t>
            </a:r>
            <a:r>
              <a:rPr lang="es-ES_tradnl" altLang="es-ES_tradnl" dirty="0"/>
              <a:t>:   4x – 3 = 37   es equivalente a  x = 10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Para resolver una ecuación hay que hallar la ecuación equivalente que tenga en uno de sus lados únicamente la INCÓGNITA.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b="1" dirty="0">
                <a:solidFill>
                  <a:schemeClr val="accent2"/>
                </a:solidFill>
              </a:rPr>
              <a:t>	Ejemplo</a:t>
            </a:r>
            <a:r>
              <a:rPr lang="es-ES_tradnl" altLang="es-ES_tradnl" dirty="0"/>
              <a:t>:   x + 5 = 12   es equivalente a  x = 7</a:t>
            </a:r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Eso se llama </a:t>
            </a:r>
            <a:r>
              <a:rPr lang="es-ES_tradnl" altLang="es-ES_tradnl" b="1" u="sng" dirty="0">
                <a:solidFill>
                  <a:srgbClr val="FF3300"/>
                </a:solidFill>
              </a:rPr>
              <a:t>DESPEJAR.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19783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349942-E0BC-9D43-A367-41D8BC8F0D7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b="1" dirty="0">
                <a:solidFill>
                  <a:srgbClr val="002060"/>
                </a:solidFill>
              </a:rPr>
              <a:t>REGLA DE LA SUMA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F75D3D-72A5-E948-90FE-E4B54A070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_tradnl" altLang="es-ES_tradnl" dirty="0"/>
              <a:t>Si en una igualdad sumamos (o restamos) a ambos lados la misma cantidad, la igualdad sigue siendo cierta</a:t>
            </a:r>
          </a:p>
          <a:p>
            <a:endParaRPr lang="es-ES_tradnl" altLang="es-ES_tradnl" dirty="0"/>
          </a:p>
          <a:p>
            <a:r>
              <a:rPr lang="es-ES_tradnl" altLang="es-ES_tradnl" b="1" u="sng" dirty="0">
                <a:solidFill>
                  <a:schemeClr val="accent2"/>
                </a:solidFill>
              </a:rPr>
              <a:t>En general:</a:t>
            </a:r>
          </a:p>
          <a:p>
            <a:pPr marL="0" indent="0">
              <a:buNone/>
            </a:pPr>
            <a:r>
              <a:rPr lang="es-ES_tradnl" altLang="es-ES_tradnl" dirty="0"/>
              <a:t>		x - a = b  </a:t>
            </a:r>
            <a:r>
              <a:rPr lang="es-ES_tradnl" altLang="es-ES_tradnl" dirty="0">
                <a:sym typeface="Wingdings" pitchFamily="2" charset="2"/>
              </a:rPr>
              <a:t>   </a:t>
            </a:r>
            <a:r>
              <a:rPr lang="es-ES_tradnl" altLang="es-ES_tradnl" dirty="0"/>
              <a:t>x – a + a = b + a   </a:t>
            </a:r>
            <a:r>
              <a:rPr lang="es-ES_tradnl" altLang="es-ES_tradnl" dirty="0">
                <a:sym typeface="Wingdings" pitchFamily="2" charset="2"/>
              </a:rPr>
              <a:t>   x </a:t>
            </a:r>
            <a:r>
              <a:rPr lang="es-ES_tradnl" altLang="es-ES_tradnl" dirty="0"/>
              <a:t> = b + a</a:t>
            </a:r>
          </a:p>
          <a:p>
            <a:r>
              <a:rPr lang="es-ES_tradnl" altLang="es-ES_tradnl" b="1" u="sng" dirty="0">
                <a:solidFill>
                  <a:srgbClr val="FF3300"/>
                </a:solidFill>
              </a:rPr>
              <a:t>Ejemplo:</a:t>
            </a:r>
          </a:p>
          <a:p>
            <a:pPr marL="0" indent="0">
              <a:buNone/>
            </a:pPr>
            <a:r>
              <a:rPr lang="es-ES_tradnl" altLang="es-ES_tradnl" dirty="0"/>
              <a:t>		x – 5 = 7  </a:t>
            </a:r>
            <a:r>
              <a:rPr lang="es-ES_tradnl" altLang="es-ES_tradnl" dirty="0">
                <a:sym typeface="Wingdings" pitchFamily="2" charset="2"/>
              </a:rPr>
              <a:t>  x – 5 </a:t>
            </a:r>
            <a:r>
              <a:rPr lang="es-ES_tradnl" altLang="es-ES_tradnl" dirty="0">
                <a:solidFill>
                  <a:srgbClr val="7030A0"/>
                </a:solidFill>
                <a:sym typeface="Wingdings" pitchFamily="2" charset="2"/>
              </a:rPr>
              <a:t> + 5</a:t>
            </a:r>
            <a:r>
              <a:rPr lang="es-ES_tradnl" altLang="es-ES_tradnl" dirty="0">
                <a:sym typeface="Wingdings" pitchFamily="2" charset="2"/>
              </a:rPr>
              <a:t> = 7 </a:t>
            </a:r>
            <a:r>
              <a:rPr lang="es-ES_tradnl" altLang="es-ES_tradnl" dirty="0">
                <a:solidFill>
                  <a:srgbClr val="7030A0"/>
                </a:solidFill>
                <a:sym typeface="Wingdings" pitchFamily="2" charset="2"/>
              </a:rPr>
              <a:t>+ 5</a:t>
            </a:r>
            <a:r>
              <a:rPr lang="es-ES_tradnl" altLang="es-ES_tradnl" dirty="0">
                <a:sym typeface="Wingdings" pitchFamily="2" charset="2"/>
              </a:rPr>
              <a:t>      x = 7 + 5     x = 12 </a:t>
            </a:r>
          </a:p>
          <a:p>
            <a:pPr marL="0" indent="0">
              <a:buNone/>
            </a:pPr>
            <a:r>
              <a:rPr lang="es-ES_tradnl" altLang="es-ES_tradnl" dirty="0">
                <a:sym typeface="Wingdings" pitchFamily="2" charset="2"/>
              </a:rPr>
              <a:t>						(sumamos 5 en ambos miembros de la ecuación)</a:t>
            </a:r>
          </a:p>
          <a:p>
            <a:pPr marL="0" indent="0">
              <a:buNone/>
            </a:pPr>
            <a:endParaRPr lang="es-ES_tradnl" altLang="es-ES_tradnl" dirty="0"/>
          </a:p>
          <a:p>
            <a:r>
              <a:rPr lang="es-ES_tradnl" altLang="es-ES_tradnl" b="1" u="sng" dirty="0">
                <a:solidFill>
                  <a:schemeClr val="accent2"/>
                </a:solidFill>
              </a:rPr>
              <a:t>En general:</a:t>
            </a:r>
          </a:p>
          <a:p>
            <a:pPr marL="0" indent="0">
              <a:buNone/>
            </a:pPr>
            <a:r>
              <a:rPr lang="es-ES_tradnl" altLang="es-ES_tradnl" dirty="0"/>
              <a:t>		x + a = b  </a:t>
            </a:r>
            <a:r>
              <a:rPr lang="es-ES_tradnl" altLang="es-ES_tradnl" dirty="0">
                <a:sym typeface="Wingdings" pitchFamily="2" charset="2"/>
              </a:rPr>
              <a:t>   </a:t>
            </a:r>
            <a:r>
              <a:rPr lang="es-ES_tradnl" altLang="es-ES_tradnl" dirty="0"/>
              <a:t>x + a – a = b – a   </a:t>
            </a:r>
            <a:r>
              <a:rPr lang="es-ES_tradnl" altLang="es-ES_tradnl" dirty="0">
                <a:sym typeface="Wingdings" pitchFamily="2" charset="2"/>
              </a:rPr>
              <a:t>   x </a:t>
            </a:r>
            <a:r>
              <a:rPr lang="es-ES_tradnl" altLang="es-ES_tradnl" dirty="0"/>
              <a:t> = b – a </a:t>
            </a:r>
          </a:p>
          <a:p>
            <a:r>
              <a:rPr lang="es-ES_tradnl" altLang="es-ES_tradnl" b="1" u="sng" dirty="0">
                <a:solidFill>
                  <a:srgbClr val="FF3300"/>
                </a:solidFill>
              </a:rPr>
              <a:t>Ejemplo:</a:t>
            </a:r>
          </a:p>
          <a:p>
            <a:pPr marL="0" indent="0">
              <a:buNone/>
            </a:pPr>
            <a:r>
              <a:rPr lang="es-ES_tradnl" altLang="es-ES_tradnl" dirty="0"/>
              <a:t>		x + 2 = 8  </a:t>
            </a:r>
            <a:r>
              <a:rPr lang="es-ES_tradnl" altLang="es-ES_tradnl" dirty="0">
                <a:sym typeface="Wingdings" pitchFamily="2" charset="2"/>
              </a:rPr>
              <a:t>  x + 2 </a:t>
            </a:r>
            <a:r>
              <a:rPr lang="es-ES_tradnl" altLang="es-ES_tradnl" dirty="0">
                <a:solidFill>
                  <a:srgbClr val="7030A0"/>
                </a:solidFill>
                <a:sym typeface="Wingdings" pitchFamily="2" charset="2"/>
              </a:rPr>
              <a:t>– 2 </a:t>
            </a:r>
            <a:r>
              <a:rPr lang="es-ES_tradnl" altLang="es-ES_tradnl" dirty="0">
                <a:sym typeface="Wingdings" pitchFamily="2" charset="2"/>
              </a:rPr>
              <a:t>= 8 </a:t>
            </a:r>
            <a:r>
              <a:rPr lang="es-ES_tradnl" altLang="es-ES_tradnl" dirty="0">
                <a:solidFill>
                  <a:srgbClr val="7030A0"/>
                </a:solidFill>
                <a:sym typeface="Wingdings" pitchFamily="2" charset="2"/>
              </a:rPr>
              <a:t>– 2  </a:t>
            </a:r>
            <a:r>
              <a:rPr lang="es-ES_tradnl" altLang="es-ES_tradnl" dirty="0">
                <a:sym typeface="Wingdings" pitchFamily="2" charset="2"/>
              </a:rPr>
              <a:t>    x = 8 – 2        x = 6</a:t>
            </a:r>
          </a:p>
          <a:p>
            <a:pPr marL="0" indent="0">
              <a:buNone/>
            </a:pPr>
            <a:r>
              <a:rPr lang="es-ES_tradnl" altLang="es-ES_tradnl" dirty="0">
                <a:sym typeface="Wingdings" pitchFamily="2" charset="2"/>
              </a:rPr>
              <a:t>						  (restamos 2 en ambos miembros de la ecuación)</a:t>
            </a:r>
          </a:p>
          <a:p>
            <a:pPr marL="0" indent="0">
              <a:buNone/>
            </a:pPr>
            <a:endParaRPr lang="es-ES_tradnl" altLang="es-ES_tradnl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3038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00F9A6-90FA-FE41-B228-4DB04100FC0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b="1" dirty="0">
                <a:solidFill>
                  <a:srgbClr val="002060"/>
                </a:solidFill>
              </a:rPr>
              <a:t>REGLA DE LA SUMA: EJEMPLOS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55C0A1-A8C7-1F4A-861A-AFF0C625D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s-ES" altLang="es-ES_tradnl" b="1" dirty="0">
                <a:solidFill>
                  <a:schemeClr val="accent2"/>
                </a:solidFill>
              </a:rPr>
              <a:t>1.	Resolver la ecuación:          x – 4 = 5</a:t>
            </a:r>
          </a:p>
          <a:p>
            <a:pPr>
              <a:lnSpc>
                <a:spcPct val="80000"/>
              </a:lnSpc>
            </a:pPr>
            <a:endParaRPr lang="es-ES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" altLang="es-ES_tradnl" dirty="0"/>
              <a:t>		x = 5 + 4   </a:t>
            </a:r>
            <a:r>
              <a:rPr lang="es-ES" altLang="es-ES_tradnl" dirty="0">
                <a:sym typeface="Wingdings" pitchFamily="2" charset="2"/>
              </a:rPr>
              <a:t>    </a:t>
            </a:r>
            <a:r>
              <a:rPr lang="es-ES" altLang="es-ES_tradnl" b="1" u="sng" dirty="0">
                <a:solidFill>
                  <a:srgbClr val="FF3300"/>
                </a:solidFill>
                <a:sym typeface="Wingdings" pitchFamily="2" charset="2"/>
              </a:rPr>
              <a:t>x = 9</a:t>
            </a:r>
          </a:p>
          <a:p>
            <a:pPr>
              <a:lnSpc>
                <a:spcPct val="80000"/>
              </a:lnSpc>
            </a:pPr>
            <a:endParaRPr lang="es-ES" altLang="es-ES_tradnl" b="1" dirty="0"/>
          </a:p>
          <a:p>
            <a:pPr marL="0" indent="0">
              <a:lnSpc>
                <a:spcPct val="80000"/>
              </a:lnSpc>
              <a:buNone/>
            </a:pPr>
            <a:r>
              <a:rPr lang="es-ES" altLang="es-ES_tradnl" b="1" dirty="0"/>
              <a:t>  O sea, el 4 que estaba restando a la incógnita, pasa al otro lado sumando.</a:t>
            </a:r>
          </a:p>
          <a:p>
            <a:pPr>
              <a:lnSpc>
                <a:spcPct val="80000"/>
              </a:lnSpc>
            </a:pPr>
            <a:endParaRPr lang="es-ES" altLang="es-ES_tradnl" b="1" u="sng" dirty="0">
              <a:solidFill>
                <a:schemeClr val="accent2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s-ES" altLang="es-ES_tradnl" b="1" dirty="0">
                <a:solidFill>
                  <a:schemeClr val="accent2"/>
                </a:solidFill>
              </a:rPr>
              <a:t> 2.	Resolver la ecuación:          x +6 = 7</a:t>
            </a:r>
          </a:p>
          <a:p>
            <a:pPr>
              <a:lnSpc>
                <a:spcPct val="80000"/>
              </a:lnSpc>
            </a:pPr>
            <a:endParaRPr lang="es-ES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" altLang="es-ES_tradnl" dirty="0"/>
              <a:t>		x = 7 – 6   </a:t>
            </a:r>
            <a:r>
              <a:rPr lang="es-ES" altLang="es-ES_tradnl" dirty="0">
                <a:sym typeface="Wingdings" pitchFamily="2" charset="2"/>
              </a:rPr>
              <a:t>    </a:t>
            </a:r>
            <a:r>
              <a:rPr lang="es-ES" altLang="es-ES_tradnl" b="1" u="sng" dirty="0">
                <a:solidFill>
                  <a:srgbClr val="FF3300"/>
                </a:solidFill>
                <a:sym typeface="Wingdings" pitchFamily="2" charset="2"/>
              </a:rPr>
              <a:t>x = 1</a:t>
            </a:r>
          </a:p>
          <a:p>
            <a:pPr>
              <a:lnSpc>
                <a:spcPct val="80000"/>
              </a:lnSpc>
            </a:pPr>
            <a:endParaRPr lang="es-ES" altLang="es-ES_tradnl" b="1" dirty="0"/>
          </a:p>
          <a:p>
            <a:pPr marL="0" indent="0">
              <a:lnSpc>
                <a:spcPct val="80000"/>
              </a:lnSpc>
              <a:buNone/>
            </a:pPr>
            <a:r>
              <a:rPr lang="es-ES" altLang="es-ES_tradnl" b="1" dirty="0"/>
              <a:t> O sea, el 6 que estaba sumando a la incógnita, pasa al otro lado restando.</a:t>
            </a:r>
            <a:endParaRPr lang="es-ES" altLang="es-ES_tradnl" b="1" u="sng" dirty="0">
              <a:solidFill>
                <a:srgbClr val="FF3300"/>
              </a:solidFill>
              <a:sym typeface="Wingdings" pitchFamily="2" charset="2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2853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3D0379-8AB0-5548-964B-7310013AFDE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b="1" dirty="0">
                <a:solidFill>
                  <a:srgbClr val="002060"/>
                </a:solidFill>
              </a:rPr>
              <a:t>REGLA DE LA SUMA: EJEMPLOS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8D2204-3C69-A748-B3B7-F8A4EE4D3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2775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ES" altLang="es-ES_tradnl" b="1" dirty="0">
                <a:solidFill>
                  <a:schemeClr val="accent2"/>
                </a:solidFill>
              </a:rPr>
              <a:t> 3.	Resolver la ecuación:          x – 6 = x + 9</a:t>
            </a:r>
          </a:p>
          <a:p>
            <a:endParaRPr lang="es-ES" altLang="es-ES_tradnl" dirty="0"/>
          </a:p>
          <a:p>
            <a:pPr marL="0" indent="0">
              <a:buNone/>
            </a:pPr>
            <a:r>
              <a:rPr lang="es-ES" altLang="es-ES_tradnl" dirty="0"/>
              <a:t>Cuando hay varios términos con “x”, se pasan todas las “x” a un lado y los demás términos (los que</a:t>
            </a:r>
          </a:p>
          <a:p>
            <a:pPr marL="0" indent="0">
              <a:buNone/>
            </a:pPr>
            <a:r>
              <a:rPr lang="es-ES" altLang="es-ES_tradnl" dirty="0"/>
              <a:t> no tienen x ) al otro.</a:t>
            </a:r>
          </a:p>
          <a:p>
            <a:endParaRPr lang="es-ES" altLang="es-ES_tradnl" dirty="0"/>
          </a:p>
          <a:p>
            <a:pPr marL="0" indent="0">
              <a:buNone/>
            </a:pPr>
            <a:r>
              <a:rPr lang="es-ES" altLang="es-ES_tradnl" dirty="0"/>
              <a:t>		x – x = 9 + 6   </a:t>
            </a:r>
            <a:r>
              <a:rPr lang="es-ES" altLang="es-ES_tradnl" dirty="0">
                <a:sym typeface="Wingdings" pitchFamily="2" charset="2"/>
              </a:rPr>
              <a:t>    0 = 15</a:t>
            </a:r>
          </a:p>
          <a:p>
            <a:endParaRPr lang="es-ES" altLang="es-ES_tradnl" b="1" u="sng" dirty="0">
              <a:solidFill>
                <a:srgbClr val="FF3300"/>
              </a:solidFill>
              <a:sym typeface="Wingdings" pitchFamily="2" charset="2"/>
            </a:endParaRPr>
          </a:p>
          <a:p>
            <a:pPr marL="0" indent="0">
              <a:buNone/>
            </a:pPr>
            <a:r>
              <a:rPr lang="es-ES" altLang="es-ES_tradnl" dirty="0">
                <a:solidFill>
                  <a:srgbClr val="0033CC"/>
                </a:solidFill>
                <a:sym typeface="Wingdings" pitchFamily="2" charset="2"/>
              </a:rPr>
              <a:t>                               </a:t>
            </a:r>
            <a:r>
              <a:rPr lang="es-ES" altLang="es-ES_tradnl" u="sng" dirty="0">
                <a:solidFill>
                  <a:srgbClr val="0033CC"/>
                </a:solidFill>
                <a:sym typeface="Wingdings" pitchFamily="2" charset="2"/>
              </a:rPr>
              <a:t>Esta igualdad resultante es imposible.</a:t>
            </a:r>
            <a:r>
              <a:rPr lang="es-ES" altLang="es-ES_tradnl" dirty="0">
                <a:solidFill>
                  <a:srgbClr val="0033CC"/>
                </a:solidFill>
                <a:sym typeface="Wingdings" pitchFamily="2" charset="2"/>
              </a:rPr>
              <a:t>  (porque 0 no es igual que 15)</a:t>
            </a:r>
          </a:p>
          <a:p>
            <a:pPr marL="0" indent="0">
              <a:buNone/>
            </a:pPr>
            <a:r>
              <a:rPr lang="es-ES" altLang="es-ES_tradnl" dirty="0">
                <a:solidFill>
                  <a:srgbClr val="0033CC"/>
                </a:solidFill>
                <a:sym typeface="Wingdings" pitchFamily="2" charset="2"/>
              </a:rPr>
              <a:t>                                </a:t>
            </a:r>
            <a:r>
              <a:rPr lang="es-ES" altLang="es-ES_tradnl" u="sng" dirty="0">
                <a:solidFill>
                  <a:srgbClr val="0033CC"/>
                </a:solidFill>
                <a:sym typeface="Wingdings" pitchFamily="2" charset="2"/>
              </a:rPr>
              <a:t>La ecuación entonces se llama INCOMPATIBLE</a:t>
            </a:r>
          </a:p>
          <a:p>
            <a:pPr marL="0" indent="0">
              <a:buNone/>
            </a:pPr>
            <a:r>
              <a:rPr lang="es-ES_tradnl" altLang="es-ES_tradnl" dirty="0">
                <a:solidFill>
                  <a:srgbClr val="0033CC"/>
                </a:solidFill>
                <a:sym typeface="Wingdings" pitchFamily="2" charset="2"/>
              </a:rPr>
              <a:t>                                </a:t>
            </a:r>
            <a:r>
              <a:rPr lang="es-ES_tradnl" altLang="es-ES_tradnl" u="sng" dirty="0">
                <a:solidFill>
                  <a:srgbClr val="0033CC"/>
                </a:solidFill>
                <a:sym typeface="Wingdings" pitchFamily="2" charset="2"/>
              </a:rPr>
              <a:t>La ecuación NO tiene solución.</a:t>
            </a:r>
          </a:p>
          <a:p>
            <a:pPr marL="0" indent="0">
              <a:buNone/>
            </a:pPr>
            <a:endParaRPr lang="es-ES_tradnl" altLang="es-ES_tradnl" u="sng" dirty="0">
              <a:solidFill>
                <a:srgbClr val="0033CC"/>
              </a:solidFill>
              <a:sym typeface="Wingdings" pitchFamily="2" charset="2"/>
            </a:endParaRPr>
          </a:p>
          <a:p>
            <a:r>
              <a:rPr lang="es-ES_tradnl" altLang="es-ES_tradnl" b="1" dirty="0">
                <a:sym typeface="Wingdings" pitchFamily="2" charset="2"/>
              </a:rPr>
              <a:t>IMPORTANTE</a:t>
            </a:r>
            <a:r>
              <a:rPr lang="es-ES_tradnl" altLang="es-ES_tradnl" dirty="0">
                <a:sym typeface="Wingdings" pitchFamily="2" charset="2"/>
              </a:rPr>
              <a:t>: Para evitar en lo posible problemas de signos, lo mejor es pasar las x al lado de la igualdad donde el coeficiente de x, una vez sumados y restados los monomios de parte literal x, quede positivo.</a:t>
            </a:r>
            <a:endParaRPr lang="es-ES" altLang="es-ES_tradnl" dirty="0">
              <a:sym typeface="Wingdings" pitchFamily="2" charset="2"/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03896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9E1C39-80CE-EB46-B15D-B1AB9567D50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b="1" dirty="0">
                <a:solidFill>
                  <a:srgbClr val="002060"/>
                </a:solidFill>
              </a:rPr>
              <a:t>REGLA DE LA SUMA: EJEMPLOS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B12C53-E2BB-F849-B874-D92DD1CC3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ES" altLang="es-ES_tradnl" b="1" dirty="0">
                <a:solidFill>
                  <a:schemeClr val="accent2"/>
                </a:solidFill>
              </a:rPr>
              <a:t>4.	Resolver la ecuación:          x – 9= x – 9 </a:t>
            </a:r>
          </a:p>
          <a:p>
            <a:endParaRPr lang="es-ES" altLang="es-ES_tradnl" dirty="0"/>
          </a:p>
          <a:p>
            <a:pPr marL="0" indent="0">
              <a:buNone/>
            </a:pPr>
            <a:r>
              <a:rPr lang="es-ES" altLang="es-ES_tradnl" dirty="0"/>
              <a:t>			x – x = - 9 + 9   </a:t>
            </a:r>
            <a:r>
              <a:rPr lang="es-ES" altLang="es-ES_tradnl" dirty="0">
                <a:sym typeface="Wingdings" pitchFamily="2" charset="2"/>
              </a:rPr>
              <a:t>    0 = 0</a:t>
            </a:r>
          </a:p>
          <a:p>
            <a:endParaRPr lang="es-ES" altLang="es-ES_tradnl" dirty="0">
              <a:sym typeface="Wingdings" pitchFamily="2" charset="2"/>
            </a:endParaRPr>
          </a:p>
          <a:p>
            <a:pPr marL="0" indent="0">
              <a:buNone/>
            </a:pPr>
            <a:r>
              <a:rPr lang="es-ES" altLang="es-ES_tradnl" dirty="0">
                <a:sym typeface="Wingdings" pitchFamily="2" charset="2"/>
              </a:rPr>
              <a:t>       	 Siempre se cumplirá la igualdad, para todos los valores de x,  luego hay  </a:t>
            </a:r>
            <a:r>
              <a:rPr lang="es-ES" altLang="es-ES_tradnl" b="1" u="sng" dirty="0">
                <a:solidFill>
                  <a:srgbClr val="FF3300"/>
                </a:solidFill>
                <a:sym typeface="Wingdings" pitchFamily="2" charset="2"/>
              </a:rPr>
              <a:t>INFINITAS SOLUCIONES</a:t>
            </a:r>
          </a:p>
          <a:p>
            <a:pPr marL="0" indent="0">
              <a:buNone/>
            </a:pPr>
            <a:r>
              <a:rPr lang="es-ES" altLang="es-ES_tradnl" dirty="0">
                <a:sym typeface="Wingdings" pitchFamily="2" charset="2"/>
              </a:rPr>
              <a:t>        	 En este caso se trata de una identidad, porque siempre se cumple. (Cualquier valor de x es  </a:t>
            </a:r>
          </a:p>
          <a:p>
            <a:pPr marL="0" indent="0">
              <a:buNone/>
            </a:pPr>
            <a:r>
              <a:rPr lang="es-ES" altLang="es-ES_tradnl" dirty="0">
                <a:sym typeface="Wingdings" pitchFamily="2" charset="2"/>
              </a:rPr>
              <a:t>   	solución).</a:t>
            </a:r>
            <a:endParaRPr lang="es-ES" altLang="es-ES_tradnl" dirty="0"/>
          </a:p>
          <a:p>
            <a:endParaRPr lang="es-ES" altLang="es-ES_tradnl" b="1" u="sng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s-ES" altLang="es-ES_tradnl" b="1" dirty="0">
                <a:solidFill>
                  <a:schemeClr val="accent2"/>
                </a:solidFill>
              </a:rPr>
              <a:t> 5.	Resolver la ecuación:          3x – 5 = 10+ 2x</a:t>
            </a:r>
          </a:p>
          <a:p>
            <a:endParaRPr lang="es-ES" altLang="es-ES_tradnl" dirty="0"/>
          </a:p>
          <a:p>
            <a:pPr marL="0" indent="0">
              <a:buNone/>
            </a:pPr>
            <a:r>
              <a:rPr lang="es-ES" altLang="es-ES_tradnl" dirty="0"/>
              <a:t>				3x – 2x = 10 + 5   </a:t>
            </a:r>
            <a:r>
              <a:rPr lang="es-ES" altLang="es-ES_tradnl" dirty="0">
                <a:sym typeface="Wingdings" pitchFamily="2" charset="2"/>
              </a:rPr>
              <a:t>    x  = 15</a:t>
            </a:r>
          </a:p>
          <a:p>
            <a:endParaRPr lang="es-ES" altLang="es-ES_tradnl" b="1" u="sng" dirty="0">
              <a:solidFill>
                <a:srgbClr val="FF3300"/>
              </a:solidFill>
            </a:endParaRPr>
          </a:p>
          <a:p>
            <a:pPr marL="0" indent="0">
              <a:buNone/>
            </a:pPr>
            <a:r>
              <a:rPr lang="es-ES" altLang="es-ES_tradnl" dirty="0"/>
              <a:t>				x = 15 es una ecuación equivalente a la dada.</a:t>
            </a:r>
            <a:endParaRPr lang="es-ES" altLang="es-ES_tradnl" b="1" u="sng" dirty="0">
              <a:solidFill>
                <a:srgbClr val="FF3300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8348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A29D3A-16E6-9746-805A-5B66FA8DFD2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b="1" dirty="0">
                <a:solidFill>
                  <a:srgbClr val="002060"/>
                </a:solidFill>
              </a:rPr>
              <a:t>REGLA DE LA SUMA: EJEMPLOS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BC4A98-74FD-5F44-A91B-5D0B0B878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" altLang="es-ES_tradnl" b="1" dirty="0">
                <a:solidFill>
                  <a:schemeClr val="accent2"/>
                </a:solidFill>
              </a:rPr>
              <a:t> 6.	Resolver la ecuación:          4x – 9 = 5 + 5x</a:t>
            </a:r>
          </a:p>
          <a:p>
            <a:endParaRPr lang="es-ES" altLang="es-ES_tradnl" dirty="0"/>
          </a:p>
          <a:p>
            <a:pPr marL="0" indent="0">
              <a:buNone/>
            </a:pPr>
            <a:r>
              <a:rPr lang="es-ES" altLang="es-ES_tradnl" dirty="0"/>
              <a:t>		– 9 – 5 = 5x – 4x   </a:t>
            </a:r>
            <a:r>
              <a:rPr lang="es-ES" altLang="es-ES_tradnl" dirty="0">
                <a:sym typeface="Wingdings" pitchFamily="2" charset="2"/>
              </a:rPr>
              <a:t>    – 14 = x      x = – 14 </a:t>
            </a:r>
          </a:p>
          <a:p>
            <a:endParaRPr lang="es-ES" altLang="es-ES_tradnl" b="1" u="sng" dirty="0">
              <a:solidFill>
                <a:srgbClr val="FF3300"/>
              </a:solidFill>
            </a:endParaRPr>
          </a:p>
          <a:p>
            <a:pPr marL="0" indent="0">
              <a:buNone/>
            </a:pPr>
            <a:r>
              <a:rPr lang="es-ES" altLang="es-ES_tradnl" dirty="0"/>
              <a:t>		Si se intercambian los términos, la igualdad sigue siendo cierta.</a:t>
            </a:r>
            <a:endParaRPr lang="es-ES" altLang="es-ES_tradnl" b="1" u="sng" dirty="0">
              <a:solidFill>
                <a:srgbClr val="FF3300"/>
              </a:solidFill>
            </a:endParaRPr>
          </a:p>
          <a:p>
            <a:endParaRPr lang="es-ES" altLang="es-ES_tradnl" b="1" u="sng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s-ES" altLang="es-ES_tradnl" b="1" dirty="0">
                <a:solidFill>
                  <a:schemeClr val="accent2"/>
                </a:solidFill>
              </a:rPr>
              <a:t> 7.	Resolver la ecuación:          – 7 – 6x =  – 10 – 5x</a:t>
            </a:r>
          </a:p>
          <a:p>
            <a:endParaRPr lang="es-ES" altLang="es-ES_tradnl" dirty="0"/>
          </a:p>
          <a:p>
            <a:pPr marL="0" indent="0">
              <a:buNone/>
            </a:pPr>
            <a:r>
              <a:rPr lang="es-ES" altLang="es-ES_tradnl" dirty="0"/>
              <a:t>		– 7 + 10 = – 5x + 6x   </a:t>
            </a:r>
            <a:r>
              <a:rPr lang="es-ES" altLang="es-ES_tradnl" dirty="0">
                <a:sym typeface="Wingdings" pitchFamily="2" charset="2"/>
              </a:rPr>
              <a:t>    3 = x         x = 3</a:t>
            </a:r>
          </a:p>
          <a:p>
            <a:pPr marL="0" indent="0">
              <a:buNone/>
            </a:pPr>
            <a:endParaRPr lang="es-ES" altLang="es-ES_tradnl" b="1" u="sng" dirty="0">
              <a:solidFill>
                <a:srgbClr val="FF3300"/>
              </a:solidFill>
            </a:endParaRPr>
          </a:p>
          <a:p>
            <a:r>
              <a:rPr lang="es-ES" altLang="es-ES_tradnl" dirty="0"/>
              <a:t>Hemos pasado las x al lado de la igualdad donde calculamos que el coeficiente va a ser positivo una vez hechos los cálculos. Es lo mejor para evitar problemas con los signos.</a:t>
            </a:r>
            <a:endParaRPr lang="es-ES" altLang="es-ES_tradnl" b="1" u="sng" dirty="0">
              <a:solidFill>
                <a:srgbClr val="FF3300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31165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38AAD7-A37D-E549-A5CD-11327DB644F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altLang="es-ES_tradnl" b="1" dirty="0">
                <a:latin typeface="Arial Black" panose="020B0604020202020204" pitchFamily="34" charset="0"/>
              </a:rPr>
              <a:t>	</a:t>
            </a:r>
            <a:r>
              <a:rPr lang="es-ES" altLang="es-ES_tradnl" b="1" dirty="0">
                <a:solidFill>
                  <a:srgbClr val="002060"/>
                </a:solidFill>
              </a:rPr>
              <a:t>REGLA DEL PRODUCTO</a:t>
            </a:r>
            <a:endParaRPr lang="es-ES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05D1EF95-3BA5-F047-BD2E-1C517552F1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905635"/>
                <a:ext cx="10515600" cy="4351338"/>
              </a:xfrm>
            </p:spPr>
            <p:txBody>
              <a:bodyPr>
                <a:normAutofit fontScale="85000" lnSpcReduction="20000"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s-ES_tradnl" altLang="es-ES_tradnl" dirty="0"/>
                  <a:t>Si en una igualdad dividimos a ambos lados por la misma cantidad, la igualdad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sigue siendo cierta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b="1" dirty="0">
                    <a:solidFill>
                      <a:schemeClr val="accent2"/>
                    </a:solidFill>
                  </a:rPr>
                  <a:t>          </a:t>
                </a:r>
                <a:r>
                  <a:rPr lang="es-ES_tradnl" altLang="es-ES_tradnl" b="1" u="sng" dirty="0">
                    <a:solidFill>
                      <a:schemeClr val="accent2"/>
                    </a:solidFill>
                  </a:rPr>
                  <a:t>En general: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2900" dirty="0"/>
                  <a:t> 			</a:t>
                </a:r>
                <a14:m>
                  <m:oMath xmlns:m="http://schemas.openxmlformats.org/officeDocument/2006/math"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 ⇒    </m:t>
                    </m:r>
                    <m:f>
                      <m:fPr>
                        <m:ctrlPr>
                          <a:rPr lang="es-ES" altLang="es-ES_tradnl" sz="29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sz="2900" b="0" i="1" smtClean="0">
                            <a:latin typeface="Cambria Math" panose="02040503050406030204" pitchFamily="18" charset="0"/>
                          </a:rPr>
                          <m:t>𝑎𝑥</m:t>
                        </m:r>
                      </m:num>
                      <m:den>
                        <m:r>
                          <a:rPr lang="es-ES" altLang="es-ES_tradnl" sz="29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altLang="es-ES_tradnl" sz="29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sz="29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s-ES" altLang="es-ES_tradnl" sz="29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s-ES" altLang="es-ES_tradnl" sz="2900" b="0" i="0" smtClean="0">
                        <a:latin typeface="Cambria Math" panose="02040503050406030204" pitchFamily="18" charset="0"/>
                      </a:rPr>
                      <m:t>  ⇒</m:t>
                    </m:r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ES" altLang="es-ES_tradnl" sz="29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sz="29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s-ES" altLang="es-ES_tradnl" sz="29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es-ES_tradnl" altLang="es-ES_tradnl" sz="2900" dirty="0"/>
              </a:p>
              <a:p>
                <a:pPr>
                  <a:lnSpc>
                    <a:spcPct val="80000"/>
                  </a:lnSpc>
                </a:pPr>
                <a:endParaRPr lang="es-ES_tradnl" altLang="es-ES_tradnl" b="1" u="sng" dirty="0">
                  <a:solidFill>
                    <a:srgbClr val="FF3300"/>
                  </a:solidFill>
                </a:endParaRP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b="1" dirty="0">
                    <a:solidFill>
                      <a:srgbClr val="FF3300"/>
                    </a:solidFill>
                  </a:rPr>
                  <a:t>	</a:t>
                </a:r>
                <a:r>
                  <a:rPr lang="es-ES_tradnl" altLang="es-ES_tradnl" b="1" u="sng" dirty="0">
                    <a:solidFill>
                      <a:srgbClr val="FF3300"/>
                    </a:solidFill>
                  </a:rPr>
                  <a:t>Ejemplo: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>
                    <a:solidFill>
                      <a:srgbClr val="FF3300"/>
                    </a:solidFill>
                  </a:rPr>
                  <a:t>			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=4  ⇒   </m:t>
                    </m:r>
                    <m:f>
                      <m:fPr>
                        <m:ctrlP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ES" altLang="es-ES_tradnl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ES" altLang="es-ES_tradnl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⇒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es-ES_tradnl" altLang="es-ES_tradnl" dirty="0">
                  <a:solidFill>
                    <a:srgbClr val="FF3300"/>
                  </a:solidFill>
                </a:endParaRP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_tradnl" altLang="es-ES_tradnl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dirty="0"/>
                  <a:t>Es equivalente a decir que si algo está multiplicando a la incógnita x, ese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algo puede pasar al otro lado dividiendo.</a:t>
                </a:r>
              </a:p>
              <a:p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05D1EF95-3BA5-F047-BD2E-1C517552F1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905635"/>
                <a:ext cx="10515600" cy="4351338"/>
              </a:xfrm>
              <a:blipFill>
                <a:blip r:embed="rId2"/>
                <a:stretch>
                  <a:fillRect l="-724" t="-3488" b="-290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3126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58624C-B2E2-AB41-8766-F15CB32E16F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altLang="es-ES_tradnl" b="1" dirty="0">
                <a:solidFill>
                  <a:srgbClr val="002060"/>
                </a:solidFill>
              </a:rPr>
              <a:t>REGLA DEL PRODUCTO</a:t>
            </a:r>
            <a:endParaRPr lang="es-E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0362E37E-77D9-BF41-B338-2FB92D0EC2F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s-ES_tradnl" altLang="es-ES_tradnl" dirty="0"/>
                  <a:t>Si en una igualdad multiplicamos a ambos lados por la misma cantidad, la igualdad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sigue siendo cierta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b="1" dirty="0">
                    <a:solidFill>
                      <a:schemeClr val="accent2"/>
                    </a:solidFill>
                  </a:rPr>
                  <a:t>          </a:t>
                </a:r>
                <a:r>
                  <a:rPr lang="es-ES_tradnl" altLang="es-ES_tradnl" b="1" u="sng" dirty="0">
                    <a:solidFill>
                      <a:schemeClr val="accent2"/>
                    </a:solidFill>
                  </a:rPr>
                  <a:t>En general: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2900" dirty="0"/>
                  <a:t> 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altLang="es-ES_tradnl" sz="29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sz="29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s-ES" altLang="es-ES_tradnl" sz="29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 ⇒    </m:t>
                    </m:r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·</m:t>
                    </m:r>
                    <m:f>
                      <m:fPr>
                        <m:ctrlPr>
                          <a:rPr lang="es-ES" altLang="es-ES_tradnl" sz="29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sz="29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s-ES" altLang="es-ES_tradnl" sz="29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s-ES" altLang="es-ES_tradnl" sz="2900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s-ES" altLang="es-ES_tradnl" sz="2900" b="0" i="0" smtClean="0">
                        <a:latin typeface="Cambria Math" panose="02040503050406030204" pitchFamily="18" charset="0"/>
                      </a:rPr>
                      <m:t>·</m:t>
                    </m:r>
                    <m:r>
                      <m:rPr>
                        <m:sty m:val="p"/>
                      </m:rPr>
                      <a:rPr lang="es-ES" altLang="es-ES_tradnl" sz="2900" b="0" i="0" smtClean="0"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altLang="es-ES_tradnl" sz="2900" b="0" i="0" smtClean="0">
                        <a:latin typeface="Cambria Math" panose="02040503050406030204" pitchFamily="18" charset="0"/>
                      </a:rPr>
                      <m:t>  ⇒</m:t>
                    </m:r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·</m:t>
                    </m:r>
                    <m:r>
                      <a:rPr lang="es-ES" altLang="es-ES_tradnl" sz="29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s-ES_tradnl" altLang="es-ES_tradnl" sz="2900" dirty="0"/>
              </a:p>
              <a:p>
                <a:pPr>
                  <a:lnSpc>
                    <a:spcPct val="80000"/>
                  </a:lnSpc>
                </a:pPr>
                <a:endParaRPr lang="es-ES_tradnl" altLang="es-ES_tradnl" b="1" u="sng" dirty="0">
                  <a:solidFill>
                    <a:srgbClr val="FF3300"/>
                  </a:solidFill>
                </a:endParaRP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b="1" dirty="0">
                    <a:solidFill>
                      <a:srgbClr val="FF3300"/>
                    </a:solidFill>
                  </a:rPr>
                  <a:t>	</a:t>
                </a:r>
                <a:r>
                  <a:rPr lang="es-ES_tradnl" altLang="es-ES_tradnl" b="1" u="sng" dirty="0">
                    <a:solidFill>
                      <a:srgbClr val="FF3300"/>
                    </a:solidFill>
                  </a:rPr>
                  <a:t>Ejemplo: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>
                    <a:solidFill>
                      <a:srgbClr val="FF3300"/>
                    </a:solidFill>
                  </a:rPr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=4  ⇒   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5·</m:t>
                    </m:r>
                    <m:f>
                      <m:fPr>
                        <m:ctrlP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s-ES" altLang="es-ES_tradnl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s-ES" altLang="es-ES_tradnl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4·5</m:t>
                    </m:r>
                    <m:r>
                      <a:rPr lang="es-ES" altLang="es-ES_tradnl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⇒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=4·5 ⇒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endParaRPr lang="es-ES_tradnl" altLang="es-ES_tradnl" dirty="0">
                  <a:solidFill>
                    <a:srgbClr val="FF3300"/>
                  </a:solidFill>
                </a:endParaRP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_tradnl" altLang="es-ES_tradnl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dirty="0"/>
                  <a:t>Es equivalente a decir que si algo está dividiendo a la incógnita x, ese algo puede pasar al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otro lado multiplicando.</a:t>
                </a:r>
              </a:p>
              <a:p>
                <a:pPr marL="0" indent="0">
                  <a:buNone/>
                </a:pPr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0362E37E-77D9-BF41-B338-2FB92D0EC2F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3" t="-3801" r="-12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69747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1384</Words>
  <Application>Microsoft Macintosh PowerPoint</Application>
  <PresentationFormat>Panorámica</PresentationFormat>
  <Paragraphs>167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Cambria Math</vt:lpstr>
      <vt:lpstr>Tema de Office</vt:lpstr>
      <vt:lpstr>RESOLUCIÓN DE ECUACIONES SENCILLAS</vt:lpstr>
      <vt:lpstr>  ECUACIONES EQUIVALENTES</vt:lpstr>
      <vt:lpstr>REGLA DE LA SUMA</vt:lpstr>
      <vt:lpstr>REGLA DE LA SUMA: EJEMPLOS</vt:lpstr>
      <vt:lpstr>REGLA DE LA SUMA: EJEMPLOS</vt:lpstr>
      <vt:lpstr>REGLA DE LA SUMA: EJEMPLOS</vt:lpstr>
      <vt:lpstr>REGLA DE LA SUMA: EJEMPLOS</vt:lpstr>
      <vt:lpstr> REGLA DEL PRODUCTO</vt:lpstr>
      <vt:lpstr>REGLA DEL PRODUCTO</vt:lpstr>
      <vt:lpstr>REGLA DEL PRODUCTO</vt:lpstr>
      <vt:lpstr>REGLA DEL PRODUCTO:EJEMPLOS</vt:lpstr>
      <vt:lpstr>REGLA DEL PRODUCTO:EJEMPLOS</vt:lpstr>
      <vt:lpstr>REGLA DEL PRODUCTO:EJEMPLOS</vt:lpstr>
      <vt:lpstr>REGLA DEL PRODUCTO:EJEMPLOS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33</cp:revision>
  <dcterms:created xsi:type="dcterms:W3CDTF">2020-04-25T12:02:46Z</dcterms:created>
  <dcterms:modified xsi:type="dcterms:W3CDTF">2020-04-25T15:48:57Z</dcterms:modified>
</cp:coreProperties>
</file>