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1D845-BAAE-174E-BE39-802171393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1F4449-F906-3641-A41B-43CAF0E78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8A3047-676A-4141-B00E-58FBBCAC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C64BD-1F09-FC49-ACE7-69B207FB2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39452D-A236-E74E-8070-D49549BC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62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5619CA-CC73-7946-8A98-3568A8FC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1A6575-5844-4D43-96B5-5EE2BA864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C1B34-3A9C-2448-AAEC-24CC78784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A73E19-5846-C246-8E44-36E5F6CA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2A83E3-9042-C14B-A24D-69AC0477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21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94659A-193E-EA42-B978-BD2F09B631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B79A51-D40F-904C-A6E6-C12A3E60F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B0DC3C-8115-9D4E-8999-DAEFC73E4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E380AE-33FD-FF4A-BE55-CB78C3B5B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6F7580-ABC2-A646-BC4E-115D12A76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784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DB1AA-F4CE-904A-AD59-6F3B7719A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2E7BC6-F7E8-3D4A-8500-7F5EF9309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96D0B-8FE3-744A-B2F0-9D89BB83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4A951C-7586-3347-9629-130D2901D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778E44-53B8-0848-B36F-9A6C3425D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82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71134-6033-664D-A4E2-B370E83B7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2AC9A4-E159-004C-9434-B8C08660B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D9612A-38E5-FB46-903C-5F2646367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DF1CF0-641E-EF43-BBDE-5B20681F2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AE752B-154F-4746-81A3-1A3106423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980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F5A783-CE63-E741-97BF-54C30D51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0FA4AE-9EFB-5B4E-A7DF-5EA0B804A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A85940-750D-7941-9AA7-42033EF93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726584-CCA5-DF45-A4F5-07D4ECE8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E797A4-D338-1A4F-A09C-4470B4C9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4FA807-0031-CC4D-B95A-082FF625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666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F4454-C530-C64E-AE4D-832C055F4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8CE3A2-D1BB-164E-8D05-3EB56C074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6EACC3-0B99-D04D-A2A6-4130488A6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D24B958-F89E-F342-B24B-7291CCB18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D058D5-765E-0344-845D-6E41BE298C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750B4EF-5DAA-4645-B955-872449EA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89A807B-EDC5-E940-AF2C-57EEFBAA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13FD5A-B1A5-9F42-89AB-563F215E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283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3F214-45F0-5A40-926F-9F7A9B356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12391C-E184-3A4F-80CB-C1003B34E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5CDD53-E9A4-B848-AB26-3ACEF5B78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D661CE-8294-FD4E-9369-7043661C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056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E520A1-33C4-344F-BA06-89266371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34CEFC-FB0F-3E45-8C68-60A5C95C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52EE82-52CE-7D41-914F-CAE83C909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8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43D4D-2F19-6F45-97C2-562BBBA89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F8DDB8-BF4D-D444-9A43-1DC1B3CA4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188DFBD-183A-D74F-929B-632A526A5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835416-CBAB-C349-8384-DBC8C434B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0854FB-D521-B542-911F-1067A7E1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9FB6F6-0774-4341-BBC4-63FE707F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78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F2F65-3E7C-8945-ACDA-A022060C1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42E577A-124F-E141-8A90-3EC5149C67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9BBA6B-31E6-9143-ADC8-E06F6075D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D2A220-EF61-184B-8ABC-C8AD35FC3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F5A388-0706-DB48-A86A-03F0A8B2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80F171-9CAD-5F42-B184-2953B491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23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099585-84B0-4644-9F7A-E9480D2F2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9790F7-B19F-B348-80E3-6916219F8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03FCD-A3D1-804B-B2B8-DCA5072EB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A4A0-2A8A-F649-852D-8752269E3EA8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A5C92-F09F-E944-BCC7-FBBDE817E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3B5C01-9E06-B543-B878-5BC4FC6B8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BF33C-ACF7-124A-B97B-2A83ED69D5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455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876E6-F441-6747-B0EF-8C6F4043D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EXPRESIONES ALGEBRAICAS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CD8968-EFF5-1941-A543-B674C0682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ES" sz="4800" dirty="0"/>
          </a:p>
          <a:p>
            <a:r>
              <a:rPr lang="es-ES" sz="4800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399948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37A9A-365E-CA48-B5AD-D7041340FB7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altLang="es-ES_tradnl" dirty="0">
                <a:latin typeface="BinnerD" pitchFamily="34" charset="0"/>
              </a:rPr>
              <a:t>                  </a:t>
            </a:r>
            <a:r>
              <a:rPr lang="es-ES" altLang="es-ES_tradnl" dirty="0">
                <a:solidFill>
                  <a:schemeClr val="accent1">
                    <a:lumMod val="50000"/>
                  </a:schemeClr>
                </a:solidFill>
                <a:latin typeface="BinnerD" pitchFamily="34" charset="0"/>
              </a:rPr>
              <a:t>Expresión algebraica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44340E8-7686-C946-8E6F-5A639E18EF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sz="3200" b="1" u="sng" dirty="0">
                    <a:solidFill>
                      <a:srgbClr val="0033CC"/>
                    </a:solidFill>
                  </a:rPr>
                  <a:t>EXPRESIÓN ALGEBRAICA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Una expresión algebraica es toda combinación de números y letras unidas por los signos de las operaciones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aritméticas: Adición, sustracción, multiplicación, división y potencia.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Al  número que multiplica o divide a una letra, se le denomina COEFICIENTE.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A las letras se las llama VARIABLES, y a su exponente GRADO.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Ejemplos: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chemeClr val="accent2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3·b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        3 es el coeficiente y la variable es la b, cuyo grado es 1.</a:t>
                </a:r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s-ES_tradnl" altLang="es-ES_tradnl" dirty="0"/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s-ES_tradnl" altLang="es-ES_tradnl" dirty="0"/>
                  <a:t> es el coeficiente y la variable es la x, cuyo grado es 5.</a:t>
                </a:r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44340E8-7686-C946-8E6F-5A639E18EF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62" t="-292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56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6AF15-DB38-CF44-8C26-909839AC81C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altLang="es-ES_tradnl" dirty="0">
                <a:latin typeface="BinnerD" pitchFamily="34" charset="0"/>
              </a:rPr>
              <a:t>                    </a:t>
            </a:r>
            <a:r>
              <a:rPr lang="es-ES" altLang="es-ES_tradnl" dirty="0">
                <a:solidFill>
                  <a:schemeClr val="accent1">
                    <a:lumMod val="50000"/>
                  </a:schemeClr>
                </a:solidFill>
                <a:latin typeface="BinnerD" pitchFamily="34" charset="0"/>
              </a:rPr>
              <a:t>Expresión algebraica   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75FE99F-5B9D-334A-9D27-11DBB86838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sz="3200" b="1" u="sng" dirty="0">
                    <a:solidFill>
                      <a:srgbClr val="0033CC"/>
                    </a:solidFill>
                  </a:rPr>
                  <a:t>EXPRESIÓN ALGEBRAICA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Las letras que contiene una expresión algebraica se llaman variables porque su valor varía, no es un número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fijo, concreto.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Cuando se emplean en una fórmula o problema se llaman también incógnitas, pues su valor se desconoce.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En este caso se suelen representar casi siempre por las últimas letras del abecedario (x, y, z, …).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Más ejemplos: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="1" u="sng" dirty="0">
                  <a:solidFill>
                    <a:schemeClr val="accent2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dirty="0"/>
                  <a:t>6·x – 7·z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 El 6 es el coeficiente de x y el – 7 el coeficiente de z.</a:t>
                </a: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dirty="0"/>
                  <a:t>x – 3·y + z/2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1 es el coeficiente de x, -3 es el coeficiente de y,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_tradnl" altLang="es-ES_tradnl" dirty="0"/>
                  <a:t> es el coeficiente de z.</a:t>
                </a:r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75FE99F-5B9D-334A-9D27-11DBB86838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3" t="-350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24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31136-A8D1-BC4F-86DB-8ED7C25050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Traducción de situaciones cotidianas a lenguaje algebraico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ABE563-B3DB-374B-88D3-96FD0F877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Veamos algunos ejemplos de cómo podemos traducir algunas situaciones cotidianas al lenguaje algebraico: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>
                <a:solidFill>
                  <a:srgbClr val="C00000"/>
                </a:solidFill>
              </a:rPr>
              <a:t>Ejemplos: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Queremos saber cuántas ruedas son necesarias para fabricar x coches: Como cada coche tiene 4 ruedas, necesitaremos 4·x ruedas.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Queremos saber el número de patas que hay en una granja con “a” gallinas y “b” vacas: Como cada gallina tiene 2 patas, entonces habrá 2·a patas de gallinas, y como cada vaca tiene 4 patas, habrá 4·b patas de vacas, en total 2·a + 4·b patas.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53880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C5F2C-3FC9-7A4E-B7A5-B5703C5406D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Traducción de situaciones cotidianas a lenguaje algebraico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30A2C1-53E3-A141-BEDE-E18049CF1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Ahora intenta traducir las siguientes situaciones a lenguaje algebraico (en la siguiente diapositiva están las soluciones):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Número de canicas que me quedan si tenía “a” canicas y he perdido 5.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Número siguiente al número x.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El triple del número “b” más 7.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Calculamos la mitad del número z y le sumamos el doble del número x.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Yo tengo x años y mi hermano tiene 2 años más que yo.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6934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C5F2C-3FC9-7A4E-B7A5-B5703C5406D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Traducción de situaciones cotidianas a lenguaje algebraico</a:t>
            </a: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D930A2C1-53E3-A141-BEDE-E18049CF1F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s-ES" dirty="0"/>
                  <a:t>Soluciones: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u="sng" dirty="0"/>
                  <a:t>Número de canicas que me quedan si tenía “a” canicas y he perdido 5</a:t>
                </a:r>
                <a:r>
                  <a:rPr lang="es-ES" dirty="0"/>
                  <a:t>: Si he perdido 5, tendré que restar 5 al número de canicas que tenía, es decir, tendré </a:t>
                </a:r>
                <a:r>
                  <a:rPr lang="es-ES" b="1" dirty="0">
                    <a:solidFill>
                      <a:srgbClr val="7030A0"/>
                    </a:solidFill>
                  </a:rPr>
                  <a:t>a-5</a:t>
                </a:r>
                <a:r>
                  <a:rPr lang="es-ES" dirty="0"/>
                  <a:t> canicas.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u="sng" dirty="0"/>
                  <a:t>Número siguiente al número x</a:t>
                </a:r>
                <a:r>
                  <a:rPr lang="es-ES" dirty="0"/>
                  <a:t>: Para calcular el número siguiente al que me dan, sumo 1, por lo tanto, el número siguiente a x es </a:t>
                </a:r>
                <a:r>
                  <a:rPr lang="es-ES" b="1" dirty="0">
                    <a:solidFill>
                      <a:srgbClr val="7030A0"/>
                    </a:solidFill>
                  </a:rPr>
                  <a:t>x+1</a:t>
                </a:r>
                <a:r>
                  <a:rPr lang="es-ES" dirty="0"/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u="sng" dirty="0"/>
                  <a:t>El triple del número “b” más 7</a:t>
                </a:r>
                <a:r>
                  <a:rPr lang="es-ES" dirty="0"/>
                  <a:t>: El triple se calcula multiplicando por 3, así que el triple de b es 3·b. Además tenemos que sumar 7, con lo que nos queda </a:t>
                </a:r>
                <a:r>
                  <a:rPr lang="es-ES" b="1" dirty="0">
                    <a:solidFill>
                      <a:srgbClr val="7030A0"/>
                    </a:solidFill>
                  </a:rPr>
                  <a:t>3·b+7</a:t>
                </a:r>
                <a:r>
                  <a:rPr lang="es-ES" dirty="0"/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u="sng" dirty="0"/>
                  <a:t>Calculamos la mitad del número z y le sumamos el doble del número x: </a:t>
                </a:r>
                <a:r>
                  <a:rPr lang="es-ES" dirty="0"/>
                  <a:t> Para calcular</a:t>
                </a:r>
              </a:p>
              <a:p>
                <a:pPr marL="0" indent="0" algn="just">
                  <a:buNone/>
                </a:pPr>
                <a:r>
                  <a:rPr lang="es-ES" dirty="0"/>
                  <a:t>              la mitad del número z lo dividimos entre 2 y queda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dirty="0"/>
                  <a:t>, para calcular el doble del 	número  x lo multiplicamos por 2 y nos queda 2·x. Finalmente lo sumamos y  </a:t>
                </a:r>
              </a:p>
              <a:p>
                <a:pPr marL="0" indent="0" algn="just">
                  <a:buNone/>
                </a:pPr>
                <a:r>
                  <a:rPr lang="es-ES" dirty="0"/>
                  <a:t>	obtenemos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</m:num>
                      <m:den>
                        <m:r>
                          <a:rPr lang="es-E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s-ES" b="1" dirty="0">
                    <a:solidFill>
                      <a:srgbClr val="7030A0"/>
                    </a:solidFill>
                  </a:rPr>
                  <a:t> + 2·x</a:t>
                </a:r>
                <a:r>
                  <a:rPr lang="es-ES" dirty="0"/>
                  <a:t>.</a:t>
                </a:r>
              </a:p>
              <a:p>
                <a:pPr marL="514350" indent="-514350">
                  <a:buAutoNum type="arabicPeriod" startAt="5"/>
                </a:pPr>
                <a:r>
                  <a:rPr lang="es-ES" u="sng" dirty="0"/>
                  <a:t>Yo tengo x años y mi hermano tiene 2 años más que yo: </a:t>
                </a:r>
                <a:r>
                  <a:rPr lang="es-ES" dirty="0"/>
                  <a:t> A los años que tengo yo, x , le</a:t>
                </a:r>
              </a:p>
              <a:p>
                <a:pPr marL="0" indent="0">
                  <a:buNone/>
                </a:pPr>
                <a:r>
                  <a:rPr lang="es-ES" dirty="0"/>
                  <a:t>        sumo dos porque mi hermano tiene dos más, es decir, tiene </a:t>
                </a:r>
                <a:r>
                  <a:rPr lang="es-ES" b="1" dirty="0">
                    <a:solidFill>
                      <a:srgbClr val="7030A0"/>
                    </a:solidFill>
                  </a:rPr>
                  <a:t>x+2 </a:t>
                </a:r>
                <a:r>
                  <a:rPr lang="es-ES" dirty="0"/>
                  <a:t>años.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s-ES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D930A2C1-53E3-A141-BEDE-E18049CF1F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4" t="-3216" r="-844" b="-233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8521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CE508-9634-6744-B509-CA3991605D7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solidFill>
                  <a:srgbClr val="002060"/>
                </a:solidFill>
              </a:rPr>
              <a:t>Valor numérico de una expresión algebraica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62FB9E-3A23-8D49-AAB0-E58D0F11E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Para calcular el valor numérico de una expresión algebraica, lo que hacemos es sustituir las letras por los valores que nos dan (siempre nos tienen que dar el valor). 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>
                <a:solidFill>
                  <a:srgbClr val="C00000"/>
                </a:solidFill>
              </a:rPr>
              <a:t>Ejemplo: </a:t>
            </a:r>
            <a:r>
              <a:rPr lang="es-ES" dirty="0"/>
              <a:t>Calcula el valor numérico de 2·x - 5·y  para x=3 e y=-1.</a:t>
            </a:r>
          </a:p>
          <a:p>
            <a:pPr marL="0" indent="0">
              <a:buNone/>
            </a:pPr>
            <a:r>
              <a:rPr lang="es-ES" dirty="0"/>
              <a:t>	     Sustituimos “x” por 3 e ”y” por -1 y hacemos la operación: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			2·3 - 5·(-1) = 6 + 5 = 11.</a:t>
            </a:r>
          </a:p>
          <a:p>
            <a:pPr marL="0" indent="0">
              <a:buNone/>
            </a:pPr>
            <a:r>
              <a:rPr lang="es-ES" dirty="0"/>
              <a:t> 	Por lo tanto el valor numérico que nos piden es 11.</a:t>
            </a:r>
          </a:p>
        </p:txBody>
      </p:sp>
    </p:spTree>
    <p:extLst>
      <p:ext uri="{BB962C8B-B14F-4D97-AF65-F5344CB8AC3E}">
        <p14:creationId xmlns:p14="http://schemas.microsoft.com/office/powerpoint/2010/main" val="2486417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23135-9A79-0C42-BC01-68F3BFC819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Valor numérico de una expresión algebraica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980F7-0148-EA43-A222-364943BA85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ES" dirty="0"/>
                  <a:t>Calcula tú los siguientes valores numéricos, en la diapositiva siguiente estarán las soluciones: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dirty="0"/>
                  <a:t>Valor numérico de -3x para x = 5.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dirty="0"/>
                  <a:t>Valor numérico de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ES" dirty="0"/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" dirty="0"/>
                  <a:t> para y=-2.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dirty="0"/>
                  <a:t>Valor numérico de -2x + 4z para x=-5 y z=3.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dirty="0"/>
                  <a:t>Valor numérico 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" dirty="0"/>
                  <a:t>·x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dirty="0"/>
                  <a:t>·y para x=1 e y=5.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dirty="0"/>
                  <a:t>Valor numérico de -2x para 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980F7-0148-EA43-A222-364943BA85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632" r="-120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4329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23135-9A79-0C42-BC01-68F3BFC819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Valor numérico de una expresión algebraica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980F7-0148-EA43-A222-364943BA85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endParaRPr lang="es-E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s-ES" u="sng" dirty="0"/>
                  <a:t>Valor numérico de -3x para x = 5:</a:t>
                </a:r>
                <a:r>
                  <a:rPr lang="es-ES" dirty="0"/>
                  <a:t> Sustituimos x por 5 y calculamos:</a:t>
                </a:r>
              </a:p>
              <a:p>
                <a:pPr marL="0" indent="0">
                  <a:buNone/>
                </a:pPr>
                <a:r>
                  <a:rPr lang="es-ES" dirty="0"/>
                  <a:t>	-3·5=-15. Por tanto el valor numérico pedido es </a:t>
                </a:r>
                <a:r>
                  <a:rPr lang="es-ES" b="1" dirty="0">
                    <a:solidFill>
                      <a:srgbClr val="7030A0"/>
                    </a:solidFill>
                  </a:rPr>
                  <a:t>-15</a:t>
                </a:r>
                <a:r>
                  <a:rPr lang="es-ES" dirty="0"/>
                  <a:t>.</a:t>
                </a:r>
              </a:p>
              <a:p>
                <a:pPr marL="0" indent="0">
                  <a:buNone/>
                </a:pPr>
                <a:r>
                  <a:rPr lang="es-ES" dirty="0"/>
                  <a:t>2.   </a:t>
                </a:r>
                <a:r>
                  <a:rPr lang="es-ES" u="sng" dirty="0"/>
                  <a:t>Valor numérico de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u="sng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ES" u="sng" dirty="0"/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 u="sng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u="sng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b="0" i="1" u="sng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" u="sng" dirty="0"/>
                  <a:t> para y=-2</a:t>
                </a:r>
                <a:r>
                  <a:rPr lang="es-ES" dirty="0"/>
                  <a:t>: Sustituimos y por -2 y calculamos:</a:t>
                </a:r>
              </a:p>
              <a:p>
                <a:pPr marL="0" indent="0">
                  <a:buNone/>
                </a:pPr>
                <a:r>
                  <a:rPr lang="es-ES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ES" dirty="0"/>
                  <a:t>·</a:t>
                </a:r>
                <a14:m>
                  <m:oMath xmlns:m="http://schemas.openxmlformats.org/officeDocument/2006/math"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s-E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−2)</m:t>
                        </m:r>
                      </m:e>
                      <m:sup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ES" dirty="0"/>
                  <a:t>·4 = 3. El valor numérico pedido es </a:t>
                </a:r>
                <a:r>
                  <a:rPr lang="es-ES" b="1" dirty="0">
                    <a:solidFill>
                      <a:srgbClr val="7030A0"/>
                    </a:solidFill>
                  </a:rPr>
                  <a:t>3</a:t>
                </a:r>
                <a:r>
                  <a:rPr lang="es-ES" dirty="0"/>
                  <a:t>.</a:t>
                </a:r>
              </a:p>
              <a:p>
                <a:pPr marL="0" indent="0">
                  <a:buNone/>
                </a:pPr>
                <a:r>
                  <a:rPr lang="es-ES" dirty="0"/>
                  <a:t>3.   </a:t>
                </a:r>
                <a:r>
                  <a:rPr lang="es-ES" u="sng" dirty="0"/>
                  <a:t>Valor numérico de -2x + 4z para x=-5 y z=3: </a:t>
                </a:r>
                <a:r>
                  <a:rPr lang="es-ES" dirty="0"/>
                  <a:t>Sustituimos x por -5 y z por 3</a:t>
                </a:r>
              </a:p>
              <a:p>
                <a:pPr marL="0" indent="0">
                  <a:buNone/>
                </a:pPr>
                <a:r>
                  <a:rPr lang="es-ES" dirty="0"/>
                  <a:t>       y calculamos: -2·(-5) + 4·3=10 + 12 = 22. El valor numérico pedido es </a:t>
                </a:r>
                <a:r>
                  <a:rPr lang="es-ES" b="1" dirty="0">
                    <a:solidFill>
                      <a:srgbClr val="7030A0"/>
                    </a:solidFill>
                  </a:rPr>
                  <a:t>22</a:t>
                </a:r>
                <a:r>
                  <a:rPr lang="es-ES" dirty="0"/>
                  <a:t>.</a:t>
                </a:r>
              </a:p>
              <a:p>
                <a:pPr marL="514350" indent="-514350">
                  <a:buAutoNum type="arabicPeriod" startAt="4"/>
                </a:pPr>
                <a:r>
                  <a:rPr lang="es-ES" u="sng" dirty="0"/>
                  <a:t>Valor numérico 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u="sng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" u="sng" dirty="0"/>
                  <a:t>·x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u="sng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u="sng" dirty="0"/>
                  <a:t>·y para x=1 e y=5</a:t>
                </a:r>
                <a:r>
                  <a:rPr lang="es-ES" dirty="0"/>
                  <a:t>:Sustituimos x por 1 e y por 5 y calculamos: </a:t>
                </a:r>
              </a:p>
              <a:p>
                <a:pPr marL="0" indent="0">
                  <a:buNone/>
                </a:pPr>
                <a:r>
                  <a:rPr lang="es-ES" dirty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" dirty="0"/>
                  <a:t>·1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dirty="0"/>
                  <a:t>·5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75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91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s-ES" dirty="0"/>
                  <a:t>. El valor numérico pedido 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i="1">
                            <a:latin typeface="Cambria Math" panose="02040503050406030204" pitchFamily="18" charset="0"/>
                          </a:rPr>
                          <m:t>91</m:t>
                        </m:r>
                      </m:num>
                      <m:den>
                        <m:r>
                          <a:rPr lang="es-E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s-ES" dirty="0"/>
                  <a:t> .</a:t>
                </a:r>
              </a:p>
              <a:p>
                <a:pPr marL="0" indent="0">
                  <a:buNone/>
                </a:pPr>
                <a:endParaRPr lang="es-ES" dirty="0"/>
              </a:p>
              <a:p>
                <a:pPr marL="0" indent="0">
                  <a:buNone/>
                </a:pPr>
                <a:r>
                  <a:rPr lang="es-ES" dirty="0"/>
                  <a:t>5.     </a:t>
                </a:r>
                <a:r>
                  <a:rPr lang="es-ES" u="sng" dirty="0"/>
                  <a:t>Valor numérico de -2x para x</a:t>
                </a:r>
                <a:r>
                  <a:rPr lang="es-E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s-ES" dirty="0"/>
                  <a:t>: Sustituimos x por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s-ES" dirty="0"/>
                  <a:t> y calculamos: -2·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s-ES" dirty="0"/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b="0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s-ES" dirty="0"/>
                  <a:t> El valor numérico pedido es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s-ES" dirty="0"/>
                  <a:t> .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980F7-0148-EA43-A222-364943BA85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1906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1087</Words>
  <Application>Microsoft Macintosh PowerPoint</Application>
  <PresentationFormat>Panorámica</PresentationFormat>
  <Paragraphs>84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BinnerD</vt:lpstr>
      <vt:lpstr>Calibri</vt:lpstr>
      <vt:lpstr>Calibri Light</vt:lpstr>
      <vt:lpstr>Cambria Math</vt:lpstr>
      <vt:lpstr>Tema de Office</vt:lpstr>
      <vt:lpstr>EXPRESIONES ALGEBRAICAS</vt:lpstr>
      <vt:lpstr>                  Expresión algebraica</vt:lpstr>
      <vt:lpstr>                    Expresión algebraica   </vt:lpstr>
      <vt:lpstr>Traducción de situaciones cotidianas a lenguaje algebraico</vt:lpstr>
      <vt:lpstr>Traducción de situaciones cotidianas a lenguaje algebraico</vt:lpstr>
      <vt:lpstr>Traducción de situaciones cotidianas a lenguaje algebraico</vt:lpstr>
      <vt:lpstr>Valor numérico de una expresión algebraica</vt:lpstr>
      <vt:lpstr>Valor numérico de una expresión algebraica</vt:lpstr>
      <vt:lpstr>Valor numérico de una expresión algebraica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16</cp:revision>
  <dcterms:created xsi:type="dcterms:W3CDTF">2020-04-13T08:59:05Z</dcterms:created>
  <dcterms:modified xsi:type="dcterms:W3CDTF">2020-04-13T10:20:53Z</dcterms:modified>
</cp:coreProperties>
</file>