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Garamond" panose="02020404030301010803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739d984d5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739d984d5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39d984d5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39d984d5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39d984d5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739d984d5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8" name="Google Shape;18;p2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" name="Google Shape;20;p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27" name="Google Shape;27;p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98" name="Google Shape;98;p1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8" name="Google Shape;108;p1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la tarjeta de nombre">
  <p:cSld name="Citar la tarjeta de nombr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4" name="Google Shape;124;p1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ro o falso">
  <p:cSld name="Verdadero o falso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132" name="Google Shape;132;p1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139" name="Google Shape;139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146" name="Google Shape;146;p1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70" name="Google Shape;70;p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76" name="Google Shape;76;p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84" name="Google Shape;84;p10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" name="Google Shape;7;p1" descr="HD-PanelConten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" name="Google Shape;9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s-ES"/>
              <a:t>VISUAL THINKING</a:t>
            </a:r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subTitle" idx="1"/>
          </p:nvPr>
        </p:nvSpPr>
        <p:spPr>
          <a:xfrm>
            <a:off x="2504456" y="3759891"/>
            <a:ext cx="4547301" cy="23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s-ES" sz="2800" b="1"/>
              <a:t>DIBUJAR PARA</a:t>
            </a:r>
            <a:endParaRPr/>
          </a:p>
          <a:p>
            <a:pPr marL="0" lvl="0" indent="0" algn="ctr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s-ES" sz="2800" b="1"/>
              <a:t> COMPRENDER </a:t>
            </a:r>
            <a:endParaRPr/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0866" y="3659224"/>
            <a:ext cx="1935237" cy="1535903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C8EA830-2F5A-494F-8D73-9D77CDF0939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93" y="175019"/>
            <a:ext cx="1304290" cy="453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6209" y="1033836"/>
            <a:ext cx="6719582" cy="4790327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3783" y="1250877"/>
            <a:ext cx="7744434" cy="4356245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6395" y="980611"/>
            <a:ext cx="6599209" cy="489677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s-ES"/>
              <a:t>3. Elementos, formatos y herramientas</a:t>
            </a:r>
            <a:endParaRPr/>
          </a:p>
        </p:txBody>
      </p:sp>
      <p:sp>
        <p:nvSpPr>
          <p:cNvPr id="236" name="Google Shape;236;p3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7074158" cy="430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31"/>
              <a:buNone/>
            </a:pPr>
            <a:r>
              <a:rPr lang="es-ES" sz="1679" b="1" u="sng"/>
              <a:t>HERRAMIENTAS</a:t>
            </a:r>
            <a:endParaRPr/>
          </a:p>
          <a:p>
            <a:pPr marL="285750" lvl="0" indent="-285750" algn="just" rtl="0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Char char="•"/>
            </a:pPr>
            <a:r>
              <a:rPr lang="es-ES" sz="1679"/>
              <a:t>Las herramientas para su práctica pueden ser tanto físicas (lápices, papel o rotuladores), como digitales, por medio de programas de dibujo o aplicaciones. </a:t>
            </a:r>
            <a:endParaRPr/>
          </a:p>
          <a:p>
            <a:pPr marL="285750" lvl="0" indent="-285750" algn="just" rtl="0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Char char="•"/>
            </a:pPr>
            <a:r>
              <a:rPr lang="es-ES" sz="1679"/>
              <a:t>Ciertas aplicaciones y recursos web pueden ayudarnos a desarrollar el pensamiento visual de nuestros alumnos, al mismo tiempo que tomamos en consideración la competencia digital. </a:t>
            </a:r>
            <a:endParaRPr/>
          </a:p>
          <a:p>
            <a:pPr marL="285750" lvl="0" indent="-285750" algn="just" rtl="0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Char char="•"/>
            </a:pPr>
            <a:r>
              <a:rPr lang="es-ES" sz="1679"/>
              <a:t>Se puede destacar la utilidad de los programas MindMeinster y Bubbl.us, entre otros, para usar mapas mentales. </a:t>
            </a:r>
            <a:endParaRPr/>
          </a:p>
          <a:p>
            <a:pPr marL="285750" lvl="0" indent="-285750" algn="just" rtl="0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Char char="•"/>
            </a:pPr>
            <a:r>
              <a:rPr lang="es-ES" sz="1679"/>
              <a:t>La creación de videos animados también puede resultar muy atractiva y motivadora para nuestros alumnos, por ejemplo a través de Powtoon. También el uso de emojis. </a:t>
            </a:r>
            <a:endParaRPr/>
          </a:p>
          <a:p>
            <a:pPr marL="285750" lvl="0" indent="-285750" algn="just" rtl="0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Char char="•"/>
            </a:pPr>
            <a:r>
              <a:rPr lang="es-ES" sz="1679"/>
              <a:t>Para promover la evaluación visual de los alumnos resultarán muy atractivos el uso de las insignias o dianas. </a:t>
            </a:r>
            <a:endParaRPr/>
          </a:p>
          <a:p>
            <a:pPr marL="0" lvl="0" indent="0" algn="just" rtl="0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931"/>
              <a:buNone/>
            </a:pPr>
            <a:r>
              <a:rPr lang="es-ES" sz="1679"/>
              <a:t> </a:t>
            </a:r>
            <a:endParaRPr/>
          </a:p>
        </p:txBody>
      </p:sp>
      <p:pic>
        <p:nvPicPr>
          <p:cNvPr id="237" name="Google Shape;23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5961" y="2724399"/>
            <a:ext cx="2637427" cy="3151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s-ES"/>
              <a:t>4. Beneficios</a:t>
            </a:r>
            <a:endParaRPr/>
          </a:p>
        </p:txBody>
      </p:sp>
      <p:sp>
        <p:nvSpPr>
          <p:cNvPr id="243" name="Google Shape;243;p3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535732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40"/>
              <a:buNone/>
            </a:pPr>
            <a:r>
              <a:rPr lang="es-ES" sz="1600"/>
              <a:t>El VISUAL THINKING tiene los siguientes </a:t>
            </a:r>
            <a:r>
              <a:rPr lang="es-ES" sz="1600" b="1"/>
              <a:t>beneficios</a:t>
            </a:r>
            <a:r>
              <a:rPr lang="es-ES" sz="1600"/>
              <a:t>: 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SzPts val="1840"/>
              <a:buFont typeface="Garamond"/>
              <a:buAutoNum type="arabicPeriod"/>
            </a:pPr>
            <a:r>
              <a:rPr lang="es-ES" sz="1600"/>
              <a:t>La información se retiene con mayor facilidad.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SzPts val="1840"/>
              <a:buFont typeface="Garamond"/>
              <a:buAutoNum type="arabicPeriod"/>
            </a:pPr>
            <a:r>
              <a:rPr lang="es-ES" sz="1600"/>
              <a:t>El factor memorización se multiplica. 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SzPts val="1840"/>
              <a:buFont typeface="Garamond"/>
              <a:buAutoNum type="arabicPeriod"/>
            </a:pPr>
            <a:r>
              <a:rPr lang="es-ES" sz="1600"/>
              <a:t>Permite ver la información desde un punto de vista global. 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SzPts val="1840"/>
              <a:buFont typeface="Garamond"/>
              <a:buAutoNum type="arabicPeriod"/>
            </a:pPr>
            <a:r>
              <a:rPr lang="es-ES" sz="1600"/>
              <a:t>Involucra todos los sentidos en el proceso. 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SzPts val="1840"/>
              <a:buFont typeface="Garamond"/>
              <a:buAutoNum type="arabicPeriod"/>
            </a:pPr>
            <a:r>
              <a:rPr lang="es-ES" sz="1600"/>
              <a:t>Mejora la memoria, la atención y la concentración. 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SzPts val="1840"/>
              <a:buFont typeface="Garamond"/>
              <a:buAutoNum type="arabicPeriod"/>
            </a:pPr>
            <a:r>
              <a:rPr lang="es-ES" sz="1600"/>
              <a:t>Colabora en el desarrollo creativo y emocional. 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SzPts val="1840"/>
              <a:buFont typeface="Garamond"/>
              <a:buAutoNum type="arabicPeriod"/>
            </a:pPr>
            <a:r>
              <a:rPr lang="es-ES" sz="1600"/>
              <a:t>Supone un papel protagonista y activo del alumno. 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SzPts val="1840"/>
              <a:buFont typeface="Garamond"/>
              <a:buAutoNum type="arabicPeriod"/>
            </a:pPr>
            <a:r>
              <a:rPr lang="es-ES" sz="1600"/>
              <a:t>Ayuda a ordenar y organizar las idead de forma lógica. 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SzPts val="1840"/>
              <a:buFont typeface="Garamond"/>
              <a:buAutoNum type="arabicPeriod"/>
            </a:pPr>
            <a:r>
              <a:rPr lang="es-ES" sz="1600"/>
              <a:t>Promueve la reflexión sobre el propio aprendizaje. 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SzPts val="1840"/>
              <a:buFont typeface="Garamond"/>
              <a:buAutoNum type="arabicPeriod"/>
            </a:pPr>
            <a:r>
              <a:rPr lang="es-ES" sz="1600"/>
              <a:t>Estimula la investigación autónoma.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SzPts val="690"/>
              <a:buNone/>
            </a:pPr>
            <a:endParaRPr sz="600"/>
          </a:p>
        </p:txBody>
      </p:sp>
      <p:pic>
        <p:nvPicPr>
          <p:cNvPr id="244" name="Google Shape;244;p32"/>
          <p:cNvPicPr preferRelativeResize="0"/>
          <p:nvPr/>
        </p:nvPicPr>
        <p:blipFill rotWithShape="1">
          <a:blip r:embed="rId3">
            <a:alphaModFix/>
          </a:blip>
          <a:srcRect b="6093"/>
          <a:stretch/>
        </p:blipFill>
        <p:spPr>
          <a:xfrm>
            <a:off x="6877730" y="2805533"/>
            <a:ext cx="3831153" cy="282173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2871" y="1033239"/>
            <a:ext cx="8186257" cy="4791521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s-ES"/>
              <a:t>5. Técnicas</a:t>
            </a:r>
            <a:endParaRPr/>
          </a:p>
        </p:txBody>
      </p:sp>
      <p:sp>
        <p:nvSpPr>
          <p:cNvPr id="255" name="Google Shape;255;p34"/>
          <p:cNvSpPr txBox="1">
            <a:spLocks noGrp="1"/>
          </p:cNvSpPr>
          <p:nvPr>
            <p:ph type="body" idx="1"/>
          </p:nvPr>
        </p:nvSpPr>
        <p:spPr>
          <a:xfrm>
            <a:off x="1295400" y="2531925"/>
            <a:ext cx="9601200" cy="3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/>
              <a:t>1. </a:t>
            </a:r>
            <a:r>
              <a:rPr lang="es-ES" sz="1600" b="1" u="sng"/>
              <a:t>GRAPHIC RECORDING:</a:t>
            </a:r>
            <a:r>
              <a:rPr lang="es-ES" sz="1600"/>
              <a:t> habilidad para sintetizar las ideas generadas en un proyecto o en la resolución de un problema. nos permite desarrollar nuestra atención por medio de palabras clave para ello utilizaremos metáforas visuales que nos permitirán construir significados. favorece la retención a largo plazo  incidiendo en el uso de la memoria visual permitiendo la descodificación y comprensión de las imágenes,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>
                <a:solidFill>
                  <a:schemeClr val="dk1"/>
                </a:solidFill>
              </a:rPr>
              <a:t>2. </a:t>
            </a:r>
            <a:r>
              <a:rPr lang="es-ES" sz="1600" b="1" u="sng">
                <a:solidFill>
                  <a:schemeClr val="dk1"/>
                </a:solidFill>
              </a:rPr>
              <a:t>SKETCHNOTING</a:t>
            </a:r>
            <a:r>
              <a:rPr lang="es-ES" sz="1600">
                <a:solidFill>
                  <a:schemeClr val="dk1"/>
                </a:solidFill>
              </a:rPr>
              <a:t> o toma de apuntes visuales: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>
                <a:solidFill>
                  <a:schemeClr val="dk1"/>
                </a:solidFill>
              </a:rPr>
              <a:t>Este proceso sigue una secuencia básica de pasos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>
                <a:solidFill>
                  <a:schemeClr val="dk1"/>
                </a:solidFill>
              </a:rPr>
              <a:t>ESCUCHAR       CONCEPTUALIZAR</a:t>
            </a: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>
                <a:solidFill>
                  <a:schemeClr val="dk1"/>
                </a:solidFill>
              </a:rPr>
              <a:t>SINTETIZAR     DIBUJAR      RECORDAR</a:t>
            </a: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>
                <a:solidFill>
                  <a:schemeClr val="dk1"/>
                </a:solidFill>
              </a:rPr>
              <a:t>Plasmar una explicación en clase, el contenido de un video o una idea utilizando nuestros propios recursos, las imágenes que tenemos asociadas creando nuestras propias metáforas visuales.</a:t>
            </a:r>
            <a:endParaRPr sz="1600"/>
          </a:p>
        </p:txBody>
      </p:sp>
      <p:sp>
        <p:nvSpPr>
          <p:cNvPr id="256" name="Google Shape;256;p34"/>
          <p:cNvSpPr/>
          <p:nvPr/>
        </p:nvSpPr>
        <p:spPr>
          <a:xfrm>
            <a:off x="5616575" y="4600575"/>
            <a:ext cx="2001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4"/>
          <p:cNvSpPr/>
          <p:nvPr/>
        </p:nvSpPr>
        <p:spPr>
          <a:xfrm>
            <a:off x="5492750" y="4857750"/>
            <a:ext cx="200100" cy="1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4"/>
          <p:cNvSpPr/>
          <p:nvPr/>
        </p:nvSpPr>
        <p:spPr>
          <a:xfrm>
            <a:off x="6588125" y="4862550"/>
            <a:ext cx="2001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4"/>
          <p:cNvSpPr/>
          <p:nvPr/>
        </p:nvSpPr>
        <p:spPr>
          <a:xfrm>
            <a:off x="7743825" y="4585700"/>
            <a:ext cx="2001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/>
          <p:nvPr/>
        </p:nvSpPr>
        <p:spPr>
          <a:xfrm>
            <a:off x="942300" y="1944300"/>
            <a:ext cx="10307400" cy="29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latin typeface="Garamond"/>
                <a:ea typeface="Garamond"/>
                <a:cs typeface="Garamond"/>
                <a:sym typeface="Garamond"/>
              </a:rPr>
              <a:t>3.</a:t>
            </a:r>
            <a:r>
              <a:rPr lang="es-ES" sz="160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ES" sz="1600" b="1" u="sng">
                <a:latin typeface="Garamond"/>
                <a:ea typeface="Garamond"/>
                <a:cs typeface="Garamond"/>
                <a:sym typeface="Garamond"/>
              </a:rPr>
              <a:t>MAPAS MENTALES</a:t>
            </a:r>
            <a:r>
              <a:rPr lang="es-ES" sz="1600">
                <a:latin typeface="Garamond"/>
                <a:ea typeface="Garamond"/>
                <a:cs typeface="Garamond"/>
                <a:sym typeface="Garamond"/>
              </a:rPr>
              <a:t>:   </a:t>
            </a:r>
            <a:r>
              <a:rPr lang="es-ES" sz="1600" i="1">
                <a:latin typeface="Garamond"/>
                <a:ea typeface="Garamond"/>
                <a:cs typeface="Garamond"/>
                <a:sym typeface="Garamond"/>
              </a:rPr>
              <a:t>(profundizaremos más en esto a continuación)</a:t>
            </a:r>
            <a:endParaRPr sz="1600" i="1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latin typeface="Garamond"/>
                <a:ea typeface="Garamond"/>
                <a:cs typeface="Garamond"/>
                <a:sym typeface="Garamond"/>
              </a:rPr>
              <a:t>Los mapas mentales están más asociados al concepto de mapa visual. podemos definirlos como una herramienta muy sencilla pero a la vez muy poderos de captar la información. son un método muy eficaz para extraer y memorizar información. son una forma lógica y creativa de tomar notas y expresar ideas que consiste literalmente en cartografiar nuestras reflexiones sobre un tema, utilizando para ello dibujos e imágenes. </a:t>
            </a:r>
            <a:endParaRPr sz="160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latin typeface="Garamond"/>
                <a:ea typeface="Garamond"/>
                <a:cs typeface="Garamond"/>
                <a:sym typeface="Garamond"/>
              </a:rPr>
              <a:t>4. </a:t>
            </a:r>
            <a:r>
              <a:rPr lang="es-ES" sz="1600" b="1" u="sng">
                <a:latin typeface="Garamond"/>
                <a:ea typeface="Garamond"/>
                <a:cs typeface="Garamond"/>
                <a:sym typeface="Garamond"/>
              </a:rPr>
              <a:t>MAPAS CONCEPTUALES</a:t>
            </a:r>
            <a:r>
              <a:rPr lang="es-ES" sz="1600">
                <a:latin typeface="Garamond"/>
                <a:ea typeface="Garamond"/>
                <a:cs typeface="Garamond"/>
                <a:sym typeface="Garamond"/>
              </a:rPr>
              <a:t>:</a:t>
            </a:r>
            <a:endParaRPr sz="160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latin typeface="Garamond"/>
                <a:ea typeface="Garamond"/>
                <a:cs typeface="Garamond"/>
                <a:sym typeface="Garamond"/>
              </a:rPr>
              <a:t>En los mapas conceptuales partimos de una idea conceptual a partir de la cual de forma jerarquizadas, esquematizamos los principales conceptos que la componen. A diferencia de los mapas mentales, esta técnica suele utilizarse mas con palabras que con dibujos e imágenes, aunque mejoramos su uso con dibujos. </a:t>
            </a:r>
            <a:endParaRPr sz="16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801" y="964603"/>
            <a:ext cx="7919732" cy="5057315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 txBox="1"/>
          <p:nvPr/>
        </p:nvSpPr>
        <p:spPr>
          <a:xfrm>
            <a:off x="809700" y="678125"/>
            <a:ext cx="10572600" cy="55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>
                <a:latin typeface="Garamond"/>
                <a:ea typeface="Garamond"/>
                <a:cs typeface="Garamond"/>
                <a:sym typeface="Garamond"/>
              </a:rPr>
              <a:t>MAPAS MENTALES:</a:t>
            </a:r>
            <a:endParaRPr sz="3600" b="1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Font typeface="Garamond"/>
              <a:buChar char="❖"/>
            </a:pPr>
            <a:r>
              <a:rPr lang="es-ES" sz="1600" u="sng">
                <a:latin typeface="Garamond"/>
                <a:ea typeface="Garamond"/>
                <a:cs typeface="Garamond"/>
                <a:sym typeface="Garamond"/>
              </a:rPr>
              <a:t>Reglas básicas de los mapas mentales:</a:t>
            </a:r>
            <a:endParaRPr sz="1600" u="sng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u="sng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latin typeface="Garamond"/>
                <a:ea typeface="Garamond"/>
                <a:cs typeface="Garamond"/>
                <a:sym typeface="Garamond"/>
              </a:rPr>
              <a:t>      - Colocar la idea principal en el centro de la hoja</a:t>
            </a:r>
            <a:endParaRPr sz="160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latin typeface="Garamond"/>
                <a:ea typeface="Garamond"/>
                <a:cs typeface="Garamond"/>
                <a:sym typeface="Garamond"/>
              </a:rPr>
              <a:t>      - El papel siempre irá en horizontal</a:t>
            </a:r>
            <a:endParaRPr sz="160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latin typeface="Garamond"/>
                <a:ea typeface="Garamond"/>
                <a:cs typeface="Garamond"/>
                <a:sym typeface="Garamond"/>
              </a:rPr>
              <a:t>      - Las imagenes deben ser simples</a:t>
            </a:r>
            <a:endParaRPr sz="160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latin typeface="Garamond"/>
                <a:ea typeface="Garamond"/>
                <a:cs typeface="Garamond"/>
                <a:sym typeface="Garamond"/>
              </a:rPr>
              <a:t>      - Las palabras cuanto más cerca estén del centro, más grandes deben ser</a:t>
            </a:r>
            <a:endParaRPr sz="16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Char char="❖"/>
            </a:pPr>
            <a:r>
              <a:rPr lang="es-ES" sz="16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Como elaborar un mapa mental:</a:t>
            </a:r>
            <a:endParaRPr sz="1600" u="sng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AutoNum type="arabicPeriod"/>
            </a:pPr>
            <a:r>
              <a:rPr lang="es-E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el mapa debe estar formado por un mínimo de palabras. Se deben utilizar únicamente ideas clave e imágenes</a:t>
            </a:r>
            <a:endParaRPr sz="1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AutoNum type="arabicPeriod"/>
            </a:pPr>
            <a:r>
              <a:rPr lang="es-E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 inicia desde el centro de la hoja colocando la idea central y remarcando. </a:t>
            </a:r>
            <a:endParaRPr sz="1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AutoNum type="arabicPeriod"/>
            </a:pPr>
            <a:r>
              <a:rPr lang="es-E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partir de esa idea central se genera un lluvia de ideas relacionadas con el tema.</a:t>
            </a:r>
            <a:endParaRPr sz="1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AutoNum type="arabicPeriod"/>
            </a:pPr>
            <a:r>
              <a:rPr lang="es-E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para darle más importancia a unas ideas que otras, e usa el sentido de las manecillas de reloj</a:t>
            </a:r>
            <a:endParaRPr sz="1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AutoNum type="arabicPeriod"/>
            </a:pPr>
            <a:r>
              <a:rPr lang="es-E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acomodar esas ideas alrededor de la idea central, evitando amontonarse</a:t>
            </a:r>
            <a:endParaRPr sz="1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AutoNum type="arabicPeriod"/>
            </a:pPr>
            <a:r>
              <a:rPr lang="es-E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relacionar la idea central con los subtemas, utilizando líneas que las unan.</a:t>
            </a:r>
            <a:endParaRPr sz="1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AutoNum type="arabicPeriod"/>
            </a:pPr>
            <a:r>
              <a:rPr lang="es-E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remarcar las ideas encerrandolas en círculos, subrayando, poniendo color, imágenes, etc. </a:t>
            </a:r>
            <a:endParaRPr sz="1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AutoNum type="arabicPeriod"/>
            </a:pPr>
            <a:r>
              <a:rPr lang="es-E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ser creativos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8196" y="1470170"/>
            <a:ext cx="3026583" cy="391765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grpSp>
        <p:nvGrpSpPr>
          <p:cNvPr id="159" name="Google Shape;159;p20"/>
          <p:cNvGrpSpPr/>
          <p:nvPr/>
        </p:nvGrpSpPr>
        <p:grpSpPr>
          <a:xfrm>
            <a:off x="5061127" y="1192130"/>
            <a:ext cx="5127224" cy="4420821"/>
            <a:chOff x="435452" y="13226"/>
            <a:chExt cx="5127224" cy="4420821"/>
          </a:xfrm>
        </p:grpSpPr>
        <p:sp>
          <p:nvSpPr>
            <p:cNvPr id="160" name="Google Shape;160;p20"/>
            <p:cNvSpPr/>
            <p:nvPr/>
          </p:nvSpPr>
          <p:spPr>
            <a:xfrm>
              <a:off x="2229498" y="13226"/>
              <a:ext cx="1477566" cy="960418"/>
            </a:xfrm>
            <a:prstGeom prst="roundRect">
              <a:avLst>
                <a:gd name="adj" fmla="val 16667"/>
              </a:avLst>
            </a:prstGeom>
            <a:solidFill>
              <a:srgbClr val="D7772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0"/>
            <p:cNvSpPr txBox="1"/>
            <p:nvPr/>
          </p:nvSpPr>
          <p:spPr>
            <a:xfrm>
              <a:off x="2276382" y="60110"/>
              <a:ext cx="1383798" cy="866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rPr lang="es-ES" sz="18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1. ¿Qué es?</a:t>
              </a:r>
              <a:endParaRPr/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1090736" y="498078"/>
              <a:ext cx="3837477" cy="38374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142" y="4235"/>
                  </a:moveTo>
                  <a:lnTo>
                    <a:pt x="82142" y="4235"/>
                  </a:lnTo>
                  <a:cubicBezTo>
                    <a:pt x="93072" y="8575"/>
                    <a:pt x="102485" y="16030"/>
                    <a:pt x="109213" y="25676"/>
                  </a:cubicBezTo>
                </a:path>
              </a:pathLst>
            </a:custGeom>
            <a:noFill/>
            <a:ln w="9525" cap="flat" cmpd="sng">
              <a:solidFill>
                <a:srgbClr val="D77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4085110" y="1328414"/>
              <a:ext cx="1477566" cy="960418"/>
            </a:xfrm>
            <a:prstGeom prst="roundRect">
              <a:avLst>
                <a:gd name="adj" fmla="val 16667"/>
              </a:avLst>
            </a:prstGeom>
            <a:solidFill>
              <a:srgbClr val="D9872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0"/>
            <p:cNvSpPr txBox="1"/>
            <p:nvPr/>
          </p:nvSpPr>
          <p:spPr>
            <a:xfrm>
              <a:off x="4131994" y="1375298"/>
              <a:ext cx="1383798" cy="866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rPr lang="es-ES" sz="18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2. ¿Cómo se usa?</a:t>
              </a:r>
              <a:endParaRPr/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1080325" y="482807"/>
              <a:ext cx="3837477" cy="38374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18" y="56859"/>
                  </a:moveTo>
                  <a:cubicBezTo>
                    <a:pt x="120593" y="69728"/>
                    <a:pt x="117106" y="82472"/>
                    <a:pt x="109974" y="93205"/>
                  </a:cubicBezTo>
                </a:path>
              </a:pathLst>
            </a:custGeom>
            <a:noFill/>
            <a:ln w="9525" cap="flat" cmpd="sng">
              <a:solidFill>
                <a:srgbClr val="D987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3388087" y="3473629"/>
              <a:ext cx="1477566" cy="960418"/>
            </a:xfrm>
            <a:prstGeom prst="roundRect">
              <a:avLst>
                <a:gd name="adj" fmla="val 16667"/>
              </a:avLst>
            </a:prstGeom>
            <a:solidFill>
              <a:srgbClr val="DA963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0"/>
            <p:cNvSpPr txBox="1"/>
            <p:nvPr/>
          </p:nvSpPr>
          <p:spPr>
            <a:xfrm>
              <a:off x="3434971" y="3520513"/>
              <a:ext cx="1383798" cy="866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rPr lang="es-ES" sz="18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3. Elementos, formatos, herramientas</a:t>
              </a:r>
              <a:endParaRPr/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1080325" y="482807"/>
              <a:ext cx="3837477" cy="38374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1927" y="118803"/>
                  </a:moveTo>
                  <a:cubicBezTo>
                    <a:pt x="64056" y="120399"/>
                    <a:pt x="55945" y="120399"/>
                    <a:pt x="48074" y="118803"/>
                  </a:cubicBezTo>
                </a:path>
              </a:pathLst>
            </a:custGeom>
            <a:noFill/>
            <a:ln w="9525" cap="flat" cmpd="sng">
              <a:solidFill>
                <a:srgbClr val="DA96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1132474" y="3473629"/>
              <a:ext cx="1477566" cy="960418"/>
            </a:xfrm>
            <a:prstGeom prst="roundRect">
              <a:avLst>
                <a:gd name="adj" fmla="val 16667"/>
              </a:avLst>
            </a:prstGeom>
            <a:solidFill>
              <a:srgbClr val="DBA43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0"/>
            <p:cNvSpPr txBox="1"/>
            <p:nvPr/>
          </p:nvSpPr>
          <p:spPr>
            <a:xfrm>
              <a:off x="1179358" y="3520513"/>
              <a:ext cx="1383798" cy="866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rPr lang="es-ES" sz="18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4. Beneficios</a:t>
              </a:r>
              <a:endParaRPr/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1080325" y="482807"/>
              <a:ext cx="3837477" cy="38374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26" y="93205"/>
                  </a:moveTo>
                  <a:lnTo>
                    <a:pt x="10026" y="93205"/>
                  </a:lnTo>
                  <a:cubicBezTo>
                    <a:pt x="2894" y="82472"/>
                    <a:pt x="-592" y="69727"/>
                    <a:pt x="82" y="56859"/>
                  </a:cubicBezTo>
                </a:path>
              </a:pathLst>
            </a:custGeom>
            <a:noFill/>
            <a:ln w="9525" cap="flat" cmpd="sng">
              <a:solidFill>
                <a:srgbClr val="DBA4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435452" y="1328414"/>
              <a:ext cx="1477566" cy="960418"/>
            </a:xfrm>
            <a:prstGeom prst="roundRect">
              <a:avLst>
                <a:gd name="adj" fmla="val 16667"/>
              </a:avLst>
            </a:prstGeom>
            <a:solidFill>
              <a:srgbClr val="DCB13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0"/>
            <p:cNvSpPr txBox="1"/>
            <p:nvPr/>
          </p:nvSpPr>
          <p:spPr>
            <a:xfrm>
              <a:off x="482336" y="1375298"/>
              <a:ext cx="1383798" cy="866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rPr lang="es-ES" sz="18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5. Técnicas</a:t>
              </a:r>
              <a:endParaRPr/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1069339" y="498914"/>
              <a:ext cx="3837477" cy="38374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94" y="25666"/>
                  </a:moveTo>
                  <a:lnTo>
                    <a:pt x="10794" y="25666"/>
                  </a:lnTo>
                  <a:cubicBezTo>
                    <a:pt x="17124" y="16595"/>
                    <a:pt x="25838" y="9450"/>
                    <a:pt x="35974" y="5020"/>
                  </a:cubicBezTo>
                </a:path>
              </a:pathLst>
            </a:custGeom>
            <a:noFill/>
            <a:ln w="9525" cap="flat" cmpd="sng">
              <a:solidFill>
                <a:srgbClr val="DCB1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2356" y="1100661"/>
            <a:ext cx="8278536" cy="4656677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825" y="812450"/>
            <a:ext cx="7900375" cy="52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s-ES"/>
              <a:t>1. ¿Qué es el Visual Thinking?</a:t>
            </a:r>
            <a:endParaRPr/>
          </a:p>
        </p:txBody>
      </p:sp>
      <p:pic>
        <p:nvPicPr>
          <p:cNvPr id="180" name="Google Shape;180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01551" y="2469262"/>
            <a:ext cx="3691156" cy="3691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s-ES"/>
              <a:t>1. ¿Qué es el Visual Thinking? </a:t>
            </a: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body" idx="1"/>
          </p:nvPr>
        </p:nvSpPr>
        <p:spPr>
          <a:xfrm>
            <a:off x="1295401" y="2556931"/>
            <a:ext cx="9601196" cy="361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840"/>
              <a:buChar char="•"/>
            </a:pPr>
            <a:r>
              <a:rPr lang="es-ES" sz="1600"/>
              <a:t>El pensamiento visual es el lenguje que vamos a convertir conceptos e ideas, en iconos y dibujos simplificados, con el fin de explicarlos, entenderlos o presentarlos.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840"/>
              <a:buChar char="•"/>
            </a:pPr>
            <a:r>
              <a:rPr lang="es-ES" sz="1600"/>
              <a:t>Es aprender a pensar con los ojos, la mente y coordinar con la mano. 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840"/>
              <a:buChar char="•"/>
            </a:pPr>
            <a:r>
              <a:rPr lang="es-ES" sz="1600"/>
              <a:t>Es una herramienta que consiste en volcar y manipular ideas  través de dibujos simples y fácilmente reconocibles, creando conexiones entre sí, por medio de mapas mentales, con el objetivo de entenderlas mejor, definir objetivos, identificar problemas, descubrir soluciones, etc. 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840"/>
              <a:buChar char="•"/>
            </a:pPr>
            <a:r>
              <a:rPr lang="es-ES" sz="1600"/>
              <a:t>Es una herramienta de trabajo en el aula que proporciona nuevas habilidades y competencias para facilitar y orientar el aprendizaje. 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840"/>
              <a:buChar char="•"/>
            </a:pPr>
            <a:r>
              <a:rPr lang="es-ES" sz="1600"/>
              <a:t>El objetivo principal es desarrollar la creatividad en clave visual. 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840"/>
              <a:buChar char="•"/>
            </a:pPr>
            <a:r>
              <a:rPr lang="es-ES" sz="1600"/>
              <a:t>El uso de claves visuales nos permite proyectar ideas, procesos, productos, que resultan muy útiles dentro del aula, de cara a desarrollar diversas competencias, como la de aprender a aprender, la de comunicación y la digital.</a:t>
            </a:r>
            <a:endParaRPr/>
          </a:p>
          <a:p>
            <a:pPr marL="285750" lvl="0" indent="-154305" algn="l" rtl="0">
              <a:spcBef>
                <a:spcPts val="960"/>
              </a:spcBef>
              <a:spcAft>
                <a:spcPts val="0"/>
              </a:spcAft>
              <a:buSzPts val="2070"/>
              <a:buNone/>
            </a:pPr>
            <a:endParaRPr sz="1800"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1926" y="1114029"/>
            <a:ext cx="7640973" cy="4749875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s-ES"/>
              <a:t>2. ¿Cómo se usa?</a:t>
            </a:r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5021509" cy="362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s-ES"/>
              <a:t>1. Mirar, observar, analizar, comprender.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s-ES"/>
              <a:t>2. Ver, generar ideas, traducir, crear, etc. 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s-ES"/>
              <a:t>3. Imaginar, compartir, celebrar, comunicar.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s-ES"/>
              <a:t>4. Mostrar </a:t>
            </a:r>
            <a:endParaRPr/>
          </a:p>
        </p:txBody>
      </p:sp>
      <p:pic>
        <p:nvPicPr>
          <p:cNvPr id="198" name="Google Shape;198;p24"/>
          <p:cNvPicPr preferRelativeResize="0"/>
          <p:nvPr/>
        </p:nvPicPr>
        <p:blipFill rotWithShape="1">
          <a:blip r:embed="rId3">
            <a:alphaModFix/>
          </a:blip>
          <a:srcRect l="1102" t="4496" r="66481" b="66488"/>
          <a:stretch/>
        </p:blipFill>
        <p:spPr>
          <a:xfrm>
            <a:off x="6389032" y="2776757"/>
            <a:ext cx="4164320" cy="2634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s-ES"/>
              <a:t>3. Elementos, formatos y herramientas</a:t>
            </a:r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85"/>
              <a:buNone/>
            </a:pPr>
            <a:r>
              <a:rPr lang="es-ES" sz="1900" b="1" u="sng"/>
              <a:t>ELEMENTOS Y FORMATOS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SzPts val="2185"/>
              <a:buNone/>
            </a:pPr>
            <a:r>
              <a:rPr lang="es-ES" sz="1900"/>
              <a:t>Para comenzar a implementar el VISUAL THINKING en el aula, debemos tomar en consideración algunos elementos básicos: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SzPts val="2185"/>
              <a:buChar char="•"/>
            </a:pPr>
            <a:r>
              <a:rPr lang="es-ES" sz="1900" u="sng">
                <a:solidFill>
                  <a:schemeClr val="accent1"/>
                </a:solidFill>
              </a:rPr>
              <a:t>DIBUJO DE PERSONAJES Y OBJETOS</a:t>
            </a:r>
            <a:r>
              <a:rPr lang="es-ES" sz="1900">
                <a:solidFill>
                  <a:schemeClr val="accent1"/>
                </a:solidFill>
              </a:rPr>
              <a:t>:</a:t>
            </a:r>
            <a:r>
              <a:rPr lang="es-ES" sz="1900"/>
              <a:t> muchas veces podrán estar basado en formas geométricas, cómics o emoticonos.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SzPts val="2185"/>
              <a:buChar char="•"/>
            </a:pPr>
            <a:r>
              <a:rPr lang="es-ES" sz="1900" u="sng">
                <a:solidFill>
                  <a:schemeClr val="accent1"/>
                </a:solidFill>
              </a:rPr>
              <a:t>TIPOGRAFÍA</a:t>
            </a:r>
            <a:r>
              <a:rPr lang="es-ES" sz="1900">
                <a:solidFill>
                  <a:schemeClr val="accent1"/>
                </a:solidFill>
              </a:rPr>
              <a:t>:</a:t>
            </a:r>
            <a:r>
              <a:rPr lang="es-ES" sz="1900"/>
              <a:t> importancia del tipo de letra, tamaño, grosor de las letras, etc.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SzPts val="2185"/>
              <a:buChar char="•"/>
            </a:pPr>
            <a:r>
              <a:rPr lang="es-ES" sz="1900" u="sng">
                <a:solidFill>
                  <a:schemeClr val="accent1"/>
                </a:solidFill>
              </a:rPr>
              <a:t>RECURSOS</a:t>
            </a:r>
            <a:r>
              <a:rPr lang="es-ES" sz="1900">
                <a:solidFill>
                  <a:schemeClr val="accent1"/>
                </a:solidFill>
              </a:rPr>
              <a:t>: </a:t>
            </a:r>
            <a:r>
              <a:rPr lang="es-ES" sz="1900"/>
              <a:t>se emplearán para marcar diferencias, vínculos o relaciones espacio temporales, conectores, divisores, marcos, viñetas, flechas, señales, bocadillos, carteles, etc.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SzPts val="2185"/>
              <a:buChar char="•"/>
            </a:pPr>
            <a:r>
              <a:rPr lang="es-ES" sz="1900" u="sng">
                <a:solidFill>
                  <a:schemeClr val="accent1"/>
                </a:solidFill>
              </a:rPr>
              <a:t>DIFERENTES FORMATOS:</a:t>
            </a:r>
            <a:r>
              <a:rPr lang="es-ES" sz="1900">
                <a:solidFill>
                  <a:schemeClr val="accent1"/>
                </a:solidFill>
              </a:rPr>
              <a:t> </a:t>
            </a:r>
            <a:r>
              <a:rPr lang="es-ES" sz="1900"/>
              <a:t>como pequeñas anotaciones, mapas visuales, murales. </a:t>
            </a:r>
            <a:endParaRPr/>
          </a:p>
          <a:p>
            <a:pPr marL="285750" lvl="0" indent="-11049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6"/>
          <p:cNvPicPr preferRelativeResize="0"/>
          <p:nvPr/>
        </p:nvPicPr>
        <p:blipFill rotWithShape="1">
          <a:blip r:embed="rId3">
            <a:alphaModFix/>
          </a:blip>
          <a:srcRect l="20558" t="48254" r="37177" b="27578"/>
          <a:stretch/>
        </p:blipFill>
        <p:spPr>
          <a:xfrm>
            <a:off x="1338784" y="2402379"/>
            <a:ext cx="5079881" cy="2053246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10" name="Google Shape;21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0800" y="2220344"/>
            <a:ext cx="3573802" cy="2417317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9097" y="995865"/>
            <a:ext cx="6513805" cy="4866270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gánico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1033</Words>
  <Application>Microsoft Office PowerPoint</Application>
  <PresentationFormat>Panorámica</PresentationFormat>
  <Paragraphs>82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Orgánico</vt:lpstr>
      <vt:lpstr>VISUAL THINKING</vt:lpstr>
      <vt:lpstr>Presentación de PowerPoint</vt:lpstr>
      <vt:lpstr>1. ¿Qué es el Visual Thinking?</vt:lpstr>
      <vt:lpstr>1. ¿Qué es el Visual Thinking? </vt:lpstr>
      <vt:lpstr>Presentación de PowerPoint</vt:lpstr>
      <vt:lpstr>2. ¿Cómo se usa?</vt:lpstr>
      <vt:lpstr>3. Elementos, formatos y herramientas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Elementos, formatos y herramientas</vt:lpstr>
      <vt:lpstr>4. Beneficios</vt:lpstr>
      <vt:lpstr>Presentación de PowerPoint</vt:lpstr>
      <vt:lpstr>5. Técnicas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THINKING</dc:title>
  <cp:lastModifiedBy>Administracion</cp:lastModifiedBy>
  <cp:revision>2</cp:revision>
  <dcterms:modified xsi:type="dcterms:W3CDTF">2020-05-10T19:00:19Z</dcterms:modified>
</cp:coreProperties>
</file>