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97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5" r:id="rId6"/>
    <p:sldId id="276" r:id="rId7"/>
    <p:sldId id="277" r:id="rId8"/>
    <p:sldId id="281" r:id="rId9"/>
    <p:sldId id="282" r:id="rId10"/>
    <p:sldId id="278" r:id="rId11"/>
    <p:sldId id="280" r:id="rId12"/>
    <p:sldId id="283" r:id="rId13"/>
    <p:sldId id="274" r:id="rId14"/>
    <p:sldId id="265" r:id="rId15"/>
    <p:sldId id="266" r:id="rId16"/>
    <p:sldId id="271" r:id="rId17"/>
    <p:sldId id="272" r:id="rId18"/>
    <p:sldId id="273" r:id="rId19"/>
    <p:sldId id="270" r:id="rId20"/>
    <p:sldId id="267" r:id="rId21"/>
    <p:sldId id="268" r:id="rId22"/>
    <p:sldId id="269" r:id="rId23"/>
    <p:sldId id="28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 invitado" initials="Ui" lastIdx="1" clrIdx="0">
    <p:extLst>
      <p:ext uri="{19B8F6BF-5375-455C-9EA6-DF929625EA0E}">
        <p15:presenceInfo xmlns:p15="http://schemas.microsoft.com/office/powerpoint/2012/main" userId="S::urn:spo:anon#a3e594b69319b22a5dc1fabd044b29d9b2d48549b8f01daa4ba27618be75e704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14A93-71FA-4255-1D6B-D634636B7B0C}" v="55" dt="2018-10-24T07:35:38.284"/>
    <p1510:client id="{214CF605-0934-4E94-9088-FAD1AEEA3A4F}" v="29" dt="2018-10-24T07:35:08.941"/>
    <p1510:client id="{7CC2FBF7-72FD-4EB7-B604-4F9A481B32F4}" v="3" dt="2018-10-24T15:34:33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97" autoAdjust="0"/>
    <p:restoredTop sz="94660"/>
  </p:normalViewPr>
  <p:slideViewPr>
    <p:cSldViewPr snapToGrid="0">
      <p:cViewPr>
        <p:scale>
          <a:sx n="80" d="100"/>
          <a:sy n="80" d="100"/>
        </p:scale>
        <p:origin x="77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86556-0937-4C66-BB8C-8719CE672A4E}" type="datetimeFigureOut">
              <a:rPr lang="es-ES"/>
              <a:t>11/04/2019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D038D-49E1-4762-98BA-9997A057CB33}" type="slidenum">
              <a:rPr lang="es-ES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184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ADRIAN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6954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1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3764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3052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397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6665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 </a:t>
            </a:r>
            <a:r>
              <a:rPr lang="en-US" err="1">
                <a:cs typeface="Calibri"/>
              </a:rPr>
              <a:t>puede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tranformar</a:t>
            </a:r>
            <a:r>
              <a:rPr lang="en-US">
                <a:cs typeface="Calibri"/>
              </a:rPr>
              <a:t> en.... combustible o </a:t>
            </a:r>
            <a:r>
              <a:rPr lang="en-US" err="1">
                <a:cs typeface="Calibri"/>
              </a:rPr>
              <a:t>aprovecharlo</a:t>
            </a:r>
            <a:r>
              <a:rPr lang="en-US">
                <a:cs typeface="Calibri"/>
              </a:rPr>
              <a:t> en la en la </a:t>
            </a:r>
            <a:r>
              <a:rPr lang="en-US" err="1">
                <a:cs typeface="Calibri"/>
              </a:rPr>
              <a:t>producción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electricidad</a:t>
            </a:r>
          </a:p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569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 </a:t>
            </a:r>
            <a:r>
              <a:rPr lang="en-US" err="1">
                <a:cs typeface="Calibri"/>
              </a:rPr>
              <a:t>puede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tranformar</a:t>
            </a:r>
            <a:r>
              <a:rPr lang="en-US">
                <a:cs typeface="Calibri"/>
              </a:rPr>
              <a:t> en.... combustible o </a:t>
            </a:r>
            <a:r>
              <a:rPr lang="en-US" err="1">
                <a:cs typeface="Calibri"/>
              </a:rPr>
              <a:t>aprovecharlo</a:t>
            </a:r>
            <a:r>
              <a:rPr lang="en-US">
                <a:cs typeface="Calibri"/>
              </a:rPr>
              <a:t> en la en la </a:t>
            </a:r>
            <a:r>
              <a:rPr lang="en-US" err="1">
                <a:cs typeface="Calibri"/>
              </a:rPr>
              <a:t>producción</a:t>
            </a:r>
            <a:r>
              <a:rPr lang="en-US">
                <a:cs typeface="Calibri"/>
              </a:rPr>
              <a:t> de </a:t>
            </a:r>
            <a:r>
              <a:rPr lang="en-US" err="1">
                <a:cs typeface="Calibri"/>
              </a:rPr>
              <a:t>electricidad</a:t>
            </a:r>
          </a:p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384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0981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307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043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ADRIAN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317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539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3107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7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6076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ADRIAN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615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ADRIAN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9895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0644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378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881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62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JAIME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D038D-49E1-4762-98BA-9997A057CB33}" type="slidenum">
              <a:rPr lang="es-ES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146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C7FD119-431A-4A03-A3BA-B18369AAA4DB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5EEF2-887C-4DFD-97FB-E791F74C655E}" type="datetime1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0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FE522-6059-447D-BF37-726854F1F1AF}" type="datetime1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37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6BC99-2023-4502-9B7E-0826204E9FBA}" type="datetime1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966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85824-104C-4958-B2D8-7B361E0454D7}" type="datetime1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64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B8F2-8DC0-4702-96E2-E1B3A9DC4F44}" type="datetime1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3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319EA-C668-452B-A816-B601B735D984}" type="datetime1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16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41AF7-663C-4FEA-9B82-3C092A18F663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78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773A-A1B3-4121-9B0F-2F0C4AE245C7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6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DEC1-81EB-4FD4-A5A9-D045D0D96F03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1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007EF-5335-40D2-B0B2-3E89ED180A9A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4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5A82E-947C-4F1D-8DF1-BEC2C4665D06}" type="datetime1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8FAF-8346-4983-B2AD-9CF4EE2179EE}" type="datetime1">
              <a:rPr lang="en-US" smtClean="0"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9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7C28C-BB3C-4F69-9005-789C1E6B05E7}" type="datetime1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7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EB6B-3A66-4B28-AA71-9355B4025DFA}" type="datetime1">
              <a:rPr lang="en-US" smtClean="0"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2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2EE6D-9B9D-4A58-BFE6-0F08DDB08B49}" type="datetime1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1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A5D99-72E5-4CD8-9BA7-CF273531BC2B}" type="datetime1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9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3E583-35D6-424A-8BC8-FC37A4703C4F}" type="datetime1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24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8000" b="1" i="1" u="sng" dirty="0"/>
              <a:t>El mindfulness </a:t>
            </a:r>
            <a:r>
              <a:rPr lang="en-US" sz="8000" b="1" i="1" u="sng" dirty="0" err="1"/>
              <a:t>en</a:t>
            </a:r>
            <a:r>
              <a:rPr lang="en-US" sz="8000" b="1" i="1" u="sng" dirty="0"/>
              <a:t> el aula de </a:t>
            </a:r>
            <a:r>
              <a:rPr lang="en-US" sz="8000" b="1" i="1" u="sng" dirty="0" err="1"/>
              <a:t>secundaria</a:t>
            </a:r>
            <a:endParaRPr lang="es-ES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4493435"/>
            <a:ext cx="8791575" cy="124220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buFont typeface="Wingdings" panose="020B0604020202020204" pitchFamily="34" charset="0"/>
              <a:buChar char="v"/>
            </a:pPr>
            <a:r>
              <a:rPr lang="en-US" dirty="0" err="1"/>
              <a:t>i.e.s</a:t>
            </a:r>
            <a:r>
              <a:rPr lang="en-US" dirty="0"/>
              <a:t>. Miguel de Cervantes (</a:t>
            </a:r>
            <a:r>
              <a:rPr lang="en-US" dirty="0" err="1"/>
              <a:t>daganzo</a:t>
            </a:r>
            <a:r>
              <a:rPr lang="en-US" dirty="0"/>
              <a:t> de </a:t>
            </a:r>
            <a:r>
              <a:rPr lang="en-US" dirty="0" err="1"/>
              <a:t>arriba</a:t>
            </a:r>
            <a:r>
              <a:rPr lang="en-US" dirty="0"/>
              <a:t>) </a:t>
            </a:r>
            <a:endParaRPr lang="es-ES" dirty="0"/>
          </a:p>
          <a:p>
            <a:pPr marL="342900" indent="-342900">
              <a:buFont typeface="Wingdings" panose="020B0604020202020204" pitchFamily="34" charset="0"/>
              <a:buChar char="v"/>
            </a:pPr>
            <a:r>
              <a:rPr lang="en-US" dirty="0" err="1"/>
              <a:t>seminario</a:t>
            </a:r>
            <a:endParaRPr lang="en-US" dirty="0"/>
          </a:p>
          <a:p>
            <a:pPr marL="342900" indent="-342900">
              <a:buFont typeface="Wingdings" panose="020B0604020202020204" pitchFamily="34" charset="0"/>
              <a:buChar char="v"/>
            </a:pPr>
            <a:r>
              <a:rPr lang="en-US" dirty="0"/>
              <a:t>CURSO 2.018-2.019</a:t>
            </a:r>
          </a:p>
          <a:p>
            <a:pPr marL="342900" indent="-342900">
              <a:buFont typeface="Wingdings" panose="020B0604020202020204" pitchFamily="34" charset="0"/>
              <a:buChar char="v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Wingdings" panose="020B0604020202020204" pitchFamily="34" charset="0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144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C2C73B-F193-4E34-8702-272C509C5F8D}"/>
              </a:ext>
            </a:extLst>
          </p:cNvPr>
          <p:cNvSpPr txBox="1"/>
          <p:nvPr/>
        </p:nvSpPr>
        <p:spPr>
          <a:xfrm>
            <a:off x="346128" y="171694"/>
            <a:ext cx="11240217" cy="45243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just"/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algn="just"/>
            <a:endParaRPr lang="es-ES" sz="240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A9BA4DF-2C0B-451C-A5CE-17D7AF55BED0}"/>
              </a:ext>
            </a:extLst>
          </p:cNvPr>
          <p:cNvSpPr/>
          <p:nvPr/>
        </p:nvSpPr>
        <p:spPr>
          <a:xfrm>
            <a:off x="794737" y="59474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/>
            <a:r>
              <a:rPr lang="es-ES" sz="2400" dirty="0"/>
              <a:t>4. MÚSICA. (Pablo </a:t>
            </a:r>
            <a:r>
              <a:rPr lang="es-ES" sz="2400" dirty="0" err="1"/>
              <a:t>Lacuna</a:t>
            </a:r>
            <a:r>
              <a:rPr lang="es-ES" sz="2400" dirty="0"/>
              <a:t>) 11-II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5BE48BC3-0B37-4D59-B03A-B89740FB8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538055"/>
              </p:ext>
            </p:extLst>
          </p:nvPr>
        </p:nvGraphicFramePr>
        <p:xfrm>
          <a:off x="1323235" y="1392475"/>
          <a:ext cx="9545527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16">
                  <a:extLst>
                    <a:ext uri="{9D8B030D-6E8A-4147-A177-3AD203B41FA5}">
                      <a16:colId xmlns:a16="http://schemas.microsoft.com/office/drawing/2014/main" val="4024935092"/>
                    </a:ext>
                  </a:extLst>
                </a:gridCol>
                <a:gridCol w="2663607">
                  <a:extLst>
                    <a:ext uri="{9D8B030D-6E8A-4147-A177-3AD203B41FA5}">
                      <a16:colId xmlns:a16="http://schemas.microsoft.com/office/drawing/2014/main" val="296854342"/>
                    </a:ext>
                  </a:extLst>
                </a:gridCol>
                <a:gridCol w="2392453">
                  <a:extLst>
                    <a:ext uri="{9D8B030D-6E8A-4147-A177-3AD203B41FA5}">
                      <a16:colId xmlns:a16="http://schemas.microsoft.com/office/drawing/2014/main" val="3670675046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4161049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262720850"/>
                    </a:ext>
                  </a:extLst>
                </a:gridCol>
                <a:gridCol w="1209676">
                  <a:extLst>
                    <a:ext uri="{9D8B030D-6E8A-4147-A177-3AD203B41FA5}">
                      <a16:colId xmlns:a16="http://schemas.microsoft.com/office/drawing/2014/main" val="33887056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TÍTULO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CONTEXTUALIZACIÓN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ADJETIVOS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SITUACIÓN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COLOR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850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i="1" dirty="0"/>
                        <a:t>Álbum de la juventud. </a:t>
                      </a:r>
                      <a:r>
                        <a:rPr lang="es-ES" dirty="0"/>
                        <a:t>Roberto Schumann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44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i="1" dirty="0" err="1"/>
                        <a:t>Misty</a:t>
                      </a:r>
                      <a:r>
                        <a:rPr lang="es-ES" i="1" dirty="0"/>
                        <a:t>.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Elrol</a:t>
                      </a:r>
                      <a:r>
                        <a:rPr lang="es-ES" dirty="0"/>
                        <a:t> Garner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547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Improvisación.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536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i="1" dirty="0"/>
                        <a:t>Estudio.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Bürgmuller</a:t>
                      </a:r>
                      <a:r>
                        <a:rPr lang="es-E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161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i="1" dirty="0"/>
                        <a:t>Variaciones sobre un tema de </a:t>
                      </a:r>
                      <a:r>
                        <a:rPr lang="es-ES" i="1" dirty="0" err="1"/>
                        <a:t>Pachelchel</a:t>
                      </a:r>
                      <a:r>
                        <a:rPr lang="es-ES" i="1" dirty="0"/>
                        <a:t>. </a:t>
                      </a:r>
                      <a:r>
                        <a:rPr lang="es-ES" dirty="0"/>
                        <a:t>David Lanz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025291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699076A1-2EF7-4E9E-9068-C7BADFCD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9" y="4486985"/>
            <a:ext cx="4762500" cy="202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140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C2C73B-F193-4E34-8702-272C509C5F8D}"/>
              </a:ext>
            </a:extLst>
          </p:cNvPr>
          <p:cNvSpPr txBox="1"/>
          <p:nvPr/>
        </p:nvSpPr>
        <p:spPr>
          <a:xfrm>
            <a:off x="346128" y="171694"/>
            <a:ext cx="11240217" cy="45243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just"/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algn="just"/>
            <a:endParaRPr lang="es-ES" sz="240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56054CA-9CDF-456B-BAD0-DB8C41B6CA08}"/>
              </a:ext>
            </a:extLst>
          </p:cNvPr>
          <p:cNvSpPr/>
          <p:nvPr/>
        </p:nvSpPr>
        <p:spPr>
          <a:xfrm>
            <a:off x="699911" y="789591"/>
            <a:ext cx="9268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S" sz="2400" dirty="0"/>
              <a:t>5. PRÁCTICA DEL “SABOREO” (Alicia Diéguez). 2-XII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69F2D20-8E75-402C-AF25-718E7777C150}"/>
              </a:ext>
            </a:extLst>
          </p:cNvPr>
          <p:cNvSpPr/>
          <p:nvPr/>
        </p:nvSpPr>
        <p:spPr>
          <a:xfrm>
            <a:off x="471062" y="1490008"/>
            <a:ext cx="1052724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s-ES" sz="2400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dirty="0"/>
              <a:t>Realización de una explicación sobre los fundamentos del mindfulness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dirty="0"/>
              <a:t>Dibujar con un escaneo corporal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dirty="0"/>
              <a:t>Guiado de una de las prácticas más empleadas en el mindfulness: El Saboreo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s-ES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A7F1B44-7023-4665-9A01-ADC4BEC07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59" r="22306"/>
          <a:stretch/>
        </p:blipFill>
        <p:spPr>
          <a:xfrm>
            <a:off x="4002134" y="3667752"/>
            <a:ext cx="3465095" cy="265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180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C2C73B-F193-4E34-8702-272C509C5F8D}"/>
              </a:ext>
            </a:extLst>
          </p:cNvPr>
          <p:cNvSpPr txBox="1"/>
          <p:nvPr/>
        </p:nvSpPr>
        <p:spPr>
          <a:xfrm>
            <a:off x="346128" y="171694"/>
            <a:ext cx="11240217" cy="45243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just"/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algn="just"/>
            <a:endParaRPr lang="es-ES" sz="240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56054CA-9CDF-456B-BAD0-DB8C41B6CA08}"/>
              </a:ext>
            </a:extLst>
          </p:cNvPr>
          <p:cNvSpPr/>
          <p:nvPr/>
        </p:nvSpPr>
        <p:spPr>
          <a:xfrm>
            <a:off x="699911" y="789591"/>
            <a:ext cx="9268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S" sz="2400" dirty="0"/>
              <a:t>VISUALIZACIÓN DE VARIOS VÍDEOS SOBRE LA EXPERIENCIA DEL MINDFULNESS EN NUESTRAS AULAS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69F2D20-8E75-402C-AF25-718E7777C150}"/>
              </a:ext>
            </a:extLst>
          </p:cNvPr>
          <p:cNvSpPr/>
          <p:nvPr/>
        </p:nvSpPr>
        <p:spPr>
          <a:xfrm>
            <a:off x="5238393" y="1490008"/>
            <a:ext cx="9925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s-ES" sz="2400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59388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8EF58-F6BE-412E-A899-73D45A14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24" y="-104453"/>
            <a:ext cx="11240217" cy="2096796"/>
          </a:xfrm>
        </p:spPr>
        <p:txBody>
          <a:bodyPr>
            <a:normAutofit/>
          </a:bodyPr>
          <a:lstStyle/>
          <a:p>
            <a:pPr algn="ctr"/>
            <a:r>
              <a:rPr lang="es-ES" sz="3200" i="1" u="sng" dirty="0"/>
              <a:t>Bloque III: </a:t>
            </a:r>
            <a:br>
              <a:rPr lang="es-ES" sz="3200" i="1" u="sng" dirty="0"/>
            </a:br>
            <a:r>
              <a:rPr lang="es-ES" sz="3200" i="1" u="sng" dirty="0"/>
              <a:t>APROXIMACIÓN AL YOGA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C2C73B-F193-4E34-8702-272C509C5F8D}"/>
              </a:ext>
            </a:extLst>
          </p:cNvPr>
          <p:cNvSpPr txBox="1"/>
          <p:nvPr/>
        </p:nvSpPr>
        <p:spPr>
          <a:xfrm>
            <a:off x="740359" y="1548499"/>
            <a:ext cx="11240217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Ø"/>
            </a:pPr>
            <a:r>
              <a:rPr lang="es-ES" sz="2400" dirty="0"/>
              <a:t>CUATRO SESIONES DEDICADAS A LA INTRODUCCIÓN DE LA PRÁCTICA DEL YOGA.</a:t>
            </a:r>
          </a:p>
          <a:p>
            <a:pPr marL="285750" indent="-285750" algn="just">
              <a:buFont typeface="Wingdings"/>
              <a:buChar char="Ø"/>
            </a:pPr>
            <a:endParaRPr lang="es-ES" sz="2400" dirty="0"/>
          </a:p>
          <a:p>
            <a:pPr marL="285750" indent="-285750" algn="just">
              <a:buFont typeface="Wingdings"/>
              <a:buChar char="Ø"/>
            </a:pPr>
            <a:r>
              <a:rPr lang="es-ES" sz="2400" dirty="0"/>
              <a:t>El </a:t>
            </a:r>
            <a:r>
              <a:rPr lang="es-ES" sz="2400" i="1" dirty="0"/>
              <a:t>mindfulness </a:t>
            </a:r>
            <a:r>
              <a:rPr lang="es-ES" sz="2400" dirty="0"/>
              <a:t>es una sistematización de las prácticas y objetivos del yoga.</a:t>
            </a:r>
          </a:p>
          <a:p>
            <a:pPr algn="just"/>
            <a:endParaRPr lang="es-ES" sz="2400" dirty="0"/>
          </a:p>
          <a:p>
            <a:pPr marL="285750" indent="-285750" algn="just">
              <a:buFont typeface="Wingdings"/>
              <a:buChar char="Ø"/>
            </a:pPr>
            <a:r>
              <a:rPr lang="es-ES" sz="2400" dirty="0"/>
              <a:t>Ambas disciplinas persiguen el mismo objetivo: LOGRAR UN CAMINO ESPIRITUAL A TRAVÉS DE LA PLENA CONCIENCIA DE LA REALIDAD TAL Y COMO ES.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A7F21B-229B-45FA-B412-52FAD13E2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39" y="3856823"/>
            <a:ext cx="4570698" cy="27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0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8EF58-F6BE-412E-A899-73D45A14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92"/>
            <a:ext cx="10438110" cy="2096796"/>
          </a:xfrm>
        </p:spPr>
        <p:txBody>
          <a:bodyPr>
            <a:normAutofit/>
          </a:bodyPr>
          <a:lstStyle/>
          <a:p>
            <a:pPr algn="ctr"/>
            <a:r>
              <a:rPr lang="es-ES" sz="4000" i="1" u="sng" dirty="0"/>
              <a:t>Bloque IV: </a:t>
            </a:r>
            <a:br>
              <a:rPr lang="es-ES" sz="4000" i="1" u="sng" dirty="0"/>
            </a:br>
            <a:r>
              <a:rPr lang="es-ES" sz="4000" i="1" u="sng" dirty="0"/>
              <a:t>EVALUACIÓN DE LAS EXPERIENCIAS EN EL AULA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C2C73B-F193-4E34-8702-272C509C5F8D}"/>
              </a:ext>
            </a:extLst>
          </p:cNvPr>
          <p:cNvSpPr txBox="1"/>
          <p:nvPr/>
        </p:nvSpPr>
        <p:spPr>
          <a:xfrm>
            <a:off x="612477" y="2097088"/>
            <a:ext cx="11094249" cy="20313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Ø"/>
            </a:pPr>
            <a:r>
              <a:rPr lang="es-ES" sz="3400" i="1" u="sng" dirty="0"/>
              <a:t>Instrumentos de evaluación: </a:t>
            </a:r>
            <a:r>
              <a:rPr lang="es-ES" sz="3400" i="1" dirty="0"/>
              <a:t>Cuestionarios, debates en parejas de dos y de cuatro sobre las experiencias desarrolladas y elaboración de estadísticas por niveles.</a:t>
            </a:r>
          </a:p>
          <a:p>
            <a:pPr marL="285750" indent="-285750">
              <a:buFont typeface="Wingdings"/>
              <a:buChar char="Ø"/>
            </a:pPr>
            <a:endParaRPr lang="es-ES" sz="2400" i="1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8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7667A-9C0B-4A14-AA16-20C830F5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92"/>
            <a:ext cx="9905998" cy="2096796"/>
          </a:xfrm>
        </p:spPr>
        <p:txBody>
          <a:bodyPr>
            <a:normAutofit/>
          </a:bodyPr>
          <a:lstStyle/>
          <a:p>
            <a:r>
              <a:rPr lang="es-ES" sz="7200" dirty="0"/>
              <a:t>     </a:t>
            </a:r>
            <a:endParaRPr lang="es-ES" sz="7200" i="1" u="sng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526145-4075-4339-9D6E-9C0A0B5F9632}"/>
              </a:ext>
            </a:extLst>
          </p:cNvPr>
          <p:cNvSpPr txBox="1"/>
          <p:nvPr/>
        </p:nvSpPr>
        <p:spPr>
          <a:xfrm>
            <a:off x="770627" y="2100532"/>
            <a:ext cx="1122584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endParaRPr lang="es-ES" sz="2400" dirty="0"/>
          </a:p>
          <a:p>
            <a:pPr marL="342900" indent="-342900" algn="just">
              <a:buFont typeface="Wingdings"/>
              <a:buChar char="Ø"/>
            </a:pPr>
            <a:endParaRPr lang="es-ES" sz="2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300D6-E9A0-42FA-B2AA-CBDD4823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1F70BC-6EA8-4B9F-BE04-9F7D88334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59" t="20897" r="32574" b="10045"/>
          <a:stretch/>
        </p:blipFill>
        <p:spPr>
          <a:xfrm>
            <a:off x="869244" y="256822"/>
            <a:ext cx="5362222" cy="63443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9B58BF0-CDCA-4D10-993D-BEFFEAE9D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90" t="20413" r="32548" b="13933"/>
          <a:stretch/>
        </p:blipFill>
        <p:spPr>
          <a:xfrm>
            <a:off x="6412375" y="264754"/>
            <a:ext cx="5116010" cy="547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0600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7667A-9C0B-4A14-AA16-20C830F5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92"/>
            <a:ext cx="9905998" cy="2096796"/>
          </a:xfrm>
        </p:spPr>
        <p:txBody>
          <a:bodyPr>
            <a:normAutofit/>
          </a:bodyPr>
          <a:lstStyle/>
          <a:p>
            <a:r>
              <a:rPr lang="es-ES" sz="7200" dirty="0"/>
              <a:t>     </a:t>
            </a:r>
            <a:endParaRPr lang="es-ES" sz="7200" i="1" u="sng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526145-4075-4339-9D6E-9C0A0B5F9632}"/>
              </a:ext>
            </a:extLst>
          </p:cNvPr>
          <p:cNvSpPr txBox="1"/>
          <p:nvPr/>
        </p:nvSpPr>
        <p:spPr>
          <a:xfrm>
            <a:off x="770627" y="2100532"/>
            <a:ext cx="1122584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Wingdings"/>
              <a:buChar char="Ø"/>
            </a:pPr>
            <a:endParaRPr lang="es-ES" sz="2400" dirty="0"/>
          </a:p>
          <a:p>
            <a:pPr marL="342900" indent="-342900" algn="just">
              <a:buFont typeface="Wingdings"/>
              <a:buChar char="Ø"/>
            </a:pPr>
            <a:endParaRPr lang="es-ES" sz="2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300D6-E9A0-42FA-B2AA-CBDD4823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6EFB9F5E-306A-418F-B5FC-BC7BD6792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113064"/>
              </p:ext>
            </p:extLst>
          </p:nvPr>
        </p:nvGraphicFramePr>
        <p:xfrm>
          <a:off x="1603737" y="488314"/>
          <a:ext cx="81280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304">
                  <a:extLst>
                    <a:ext uri="{9D8B030D-6E8A-4147-A177-3AD203B41FA5}">
                      <a16:colId xmlns:a16="http://schemas.microsoft.com/office/drawing/2014/main" val="871380286"/>
                    </a:ext>
                  </a:extLst>
                </a:gridCol>
                <a:gridCol w="4629873">
                  <a:extLst>
                    <a:ext uri="{9D8B030D-6E8A-4147-A177-3AD203B41FA5}">
                      <a16:colId xmlns:a16="http://schemas.microsoft.com/office/drawing/2014/main" val="2815319718"/>
                    </a:ext>
                  </a:extLst>
                </a:gridCol>
                <a:gridCol w="949124">
                  <a:extLst>
                    <a:ext uri="{9D8B030D-6E8A-4147-A177-3AD203B41FA5}">
                      <a16:colId xmlns:a16="http://schemas.microsoft.com/office/drawing/2014/main" val="4137204040"/>
                    </a:ext>
                  </a:extLst>
                </a:gridCol>
                <a:gridCol w="972274">
                  <a:extLst>
                    <a:ext uri="{9D8B030D-6E8A-4147-A177-3AD203B41FA5}">
                      <a16:colId xmlns:a16="http://schemas.microsoft.com/office/drawing/2014/main" val="3844305730"/>
                    </a:ext>
                  </a:extLst>
                </a:gridCol>
                <a:gridCol w="1004425">
                  <a:extLst>
                    <a:ext uri="{9D8B030D-6E8A-4147-A177-3AD203B41FA5}">
                      <a16:colId xmlns:a16="http://schemas.microsoft.com/office/drawing/2014/main" val="1105193638"/>
                    </a:ext>
                  </a:extLst>
                </a:gridCol>
              </a:tblGrid>
              <a:tr h="708239">
                <a:tc>
                  <a:txBody>
                    <a:bodyPr/>
                    <a:lstStyle/>
                    <a:p>
                      <a:r>
                        <a:rPr lang="es-ES" dirty="0" err="1"/>
                        <a:t>Nº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ÍTEMS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2º E.S.O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/>
                        <a:t>4º E.S.O.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2º BACHILLERATO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103393"/>
                  </a:ext>
                </a:extLst>
              </a:tr>
              <a:tr h="550853">
                <a:tc>
                  <a:txBody>
                    <a:bodyPr/>
                    <a:lstStyle/>
                    <a:p>
                      <a:r>
                        <a:rPr lang="es-E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Se ha explicado convenientemente qué es el mindfulness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566751"/>
                  </a:ext>
                </a:extLst>
              </a:tr>
              <a:tr h="550853">
                <a:tc>
                  <a:txBody>
                    <a:bodyPr/>
                    <a:lstStyle/>
                    <a:p>
                      <a:r>
                        <a:rPr lang="es-E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Se han entendido los objetivos de la práctica del mindfulness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04583"/>
                  </a:ext>
                </a:extLst>
              </a:tr>
              <a:tr h="550853">
                <a:tc>
                  <a:txBody>
                    <a:bodyPr/>
                    <a:lstStyle/>
                    <a:p>
                      <a:r>
                        <a:rPr lang="es-E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Se han explicado cuáles son las ventajas de su práctica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590007"/>
                  </a:ext>
                </a:extLst>
              </a:tr>
              <a:tr h="786933">
                <a:tc>
                  <a:txBody>
                    <a:bodyPr/>
                    <a:lstStyle/>
                    <a:p>
                      <a:r>
                        <a:rPr lang="es-E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Se ha explicado la razón por la cual las prácticas se realizarán a primera hora o después del recreo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302030"/>
                  </a:ext>
                </a:extLst>
              </a:tr>
              <a:tr h="314773">
                <a:tc>
                  <a:txBody>
                    <a:bodyPr/>
                    <a:lstStyle/>
                    <a:p>
                      <a:r>
                        <a:rPr lang="es-E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 ha favorecido la participación del alumno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56884"/>
                  </a:ext>
                </a:extLst>
              </a:tr>
              <a:tr h="314773">
                <a:tc>
                  <a:txBody>
                    <a:bodyPr/>
                    <a:lstStyle/>
                    <a:p>
                      <a:r>
                        <a:rPr lang="es-E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 ha sabido motivar al alumno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3,82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117220"/>
                  </a:ext>
                </a:extLst>
              </a:tr>
              <a:tr h="550853">
                <a:tc>
                  <a:txBody>
                    <a:bodyPr/>
                    <a:lstStyle/>
                    <a:p>
                      <a:r>
                        <a:rPr lang="es-E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 han explicado los beneficios físicos y psicológicos del mindfulness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782052"/>
                  </a:ext>
                </a:extLst>
              </a:tr>
              <a:tr h="314773">
                <a:tc>
                  <a:txBody>
                    <a:bodyPr/>
                    <a:lstStyle/>
                    <a:p>
                      <a:r>
                        <a:rPr lang="es-E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 ha logrado la plena participación de manera colectiva en las prácticas del aula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4,42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64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78051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EEE75C2-327C-44B0-83D6-77CD7D950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068686"/>
              </p:ext>
            </p:extLst>
          </p:nvPr>
        </p:nvGraphicFramePr>
        <p:xfrm>
          <a:off x="2030412" y="730955"/>
          <a:ext cx="6900592" cy="532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010">
                  <a:extLst>
                    <a:ext uri="{9D8B030D-6E8A-4147-A177-3AD203B41FA5}">
                      <a16:colId xmlns:a16="http://schemas.microsoft.com/office/drawing/2014/main" val="4135405451"/>
                    </a:ext>
                  </a:extLst>
                </a:gridCol>
                <a:gridCol w="4653399">
                  <a:extLst>
                    <a:ext uri="{9D8B030D-6E8A-4147-A177-3AD203B41FA5}">
                      <a16:colId xmlns:a16="http://schemas.microsoft.com/office/drawing/2014/main" val="3733124132"/>
                    </a:ext>
                  </a:extLst>
                </a:gridCol>
                <a:gridCol w="649705">
                  <a:extLst>
                    <a:ext uri="{9D8B030D-6E8A-4147-A177-3AD203B41FA5}">
                      <a16:colId xmlns:a16="http://schemas.microsoft.com/office/drawing/2014/main" val="1354635406"/>
                    </a:ext>
                  </a:extLst>
                </a:gridCol>
                <a:gridCol w="577516">
                  <a:extLst>
                    <a:ext uri="{9D8B030D-6E8A-4147-A177-3AD203B41FA5}">
                      <a16:colId xmlns:a16="http://schemas.microsoft.com/office/drawing/2014/main" val="2219933569"/>
                    </a:ext>
                  </a:extLst>
                </a:gridCol>
                <a:gridCol w="532962">
                  <a:extLst>
                    <a:ext uri="{9D8B030D-6E8A-4147-A177-3AD203B41FA5}">
                      <a16:colId xmlns:a16="http://schemas.microsoft.com/office/drawing/2014/main" val="4009088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012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Ha existido un orden lógico en la explicación inicial de lo que es el mindfulness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381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Se ha logrado crear un clima adecuado de calma y meditación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461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Los momentos elegidos han sido adecuados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096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Los audios empleados han sido convenientes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992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La implicación de los alumnos ha sido adecuada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201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La explicación  previa a las prácticas ha sido breve y clara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18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Valora la mejora en el grado de atención tras la realización de las prácticas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Valora tu interés por continuar con la práctica del mindfulness en el aula en los cursos siguientes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336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 ha logrado el correcto desarrollo de las prácticas colectivas del mindfulness en el aula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801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12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4EEE75C2-327C-44B0-83D6-77CD7D950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496723"/>
              </p:ext>
            </p:extLst>
          </p:nvPr>
        </p:nvGraphicFramePr>
        <p:xfrm>
          <a:off x="1945351" y="358140"/>
          <a:ext cx="6900592" cy="641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010">
                  <a:extLst>
                    <a:ext uri="{9D8B030D-6E8A-4147-A177-3AD203B41FA5}">
                      <a16:colId xmlns:a16="http://schemas.microsoft.com/office/drawing/2014/main" val="4135405451"/>
                    </a:ext>
                  </a:extLst>
                </a:gridCol>
                <a:gridCol w="4582050">
                  <a:extLst>
                    <a:ext uri="{9D8B030D-6E8A-4147-A177-3AD203B41FA5}">
                      <a16:colId xmlns:a16="http://schemas.microsoft.com/office/drawing/2014/main" val="3733124132"/>
                    </a:ext>
                  </a:extLst>
                </a:gridCol>
                <a:gridCol w="613610">
                  <a:extLst>
                    <a:ext uri="{9D8B030D-6E8A-4147-A177-3AD203B41FA5}">
                      <a16:colId xmlns:a16="http://schemas.microsoft.com/office/drawing/2014/main" val="1354635406"/>
                    </a:ext>
                  </a:extLst>
                </a:gridCol>
                <a:gridCol w="565484">
                  <a:extLst>
                    <a:ext uri="{9D8B030D-6E8A-4147-A177-3AD203B41FA5}">
                      <a16:colId xmlns:a16="http://schemas.microsoft.com/office/drawing/2014/main" val="2219933569"/>
                    </a:ext>
                  </a:extLst>
                </a:gridCol>
                <a:gridCol w="652438">
                  <a:extLst>
                    <a:ext uri="{9D8B030D-6E8A-4147-A177-3AD203B41FA5}">
                      <a16:colId xmlns:a16="http://schemas.microsoft.com/office/drawing/2014/main" val="4009088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012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El tiempo empleado en cada una de las prácticas ha sido adecuado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5381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La implicación personal del alumno ha sido adecuada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461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He respetado las normas marcadas por el profesor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096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He intentado participar adecuadamente en el desarrollo de las prácticas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4,45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992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He notado una mejora de la concentración nada más acabar las prácticas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3,81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201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Comparando los resultados de la segunda evaluación con los obtenidos en la primera, he notado una mejora en los mismos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518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He notado una mejora en la concentración durante las dos horas siguientes a las prácticas de mindfulness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3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dirty="0"/>
                        <a:t>He percibido una mejora general en la concentración y relajación en mi vida cotidiana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336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He comenzado a practicar mindfulness cada día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801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00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92F23A-1C82-4F68-94D8-C6F95C263343}"/>
              </a:ext>
            </a:extLst>
          </p:cNvPr>
          <p:cNvSpPr txBox="1"/>
          <p:nvPr/>
        </p:nvSpPr>
        <p:spPr>
          <a:xfrm>
            <a:off x="971911" y="2100533"/>
            <a:ext cx="10967047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endParaRPr lang="es-ES" sz="2400" dirty="0"/>
          </a:p>
          <a:p>
            <a:pPr marL="342900" indent="-342900" algn="ctr">
              <a:buAutoNum type="arabicParenR"/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272F3E-6340-4813-B8C3-E5BF669E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9FB6F29-BA28-4B85-BAC0-CE973613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108" y="1360627"/>
            <a:ext cx="9905998" cy="1478570"/>
          </a:xfrm>
        </p:spPr>
        <p:txBody>
          <a:bodyPr>
            <a:normAutofit/>
          </a:bodyPr>
          <a:lstStyle/>
          <a:p>
            <a:r>
              <a:rPr lang="es-ES" sz="5400" b="1" u="sng" dirty="0"/>
              <a:t>bibliografía </a:t>
            </a:r>
          </a:p>
        </p:txBody>
      </p:sp>
    </p:spTree>
    <p:extLst>
      <p:ext uri="{BB962C8B-B14F-4D97-AF65-F5344CB8AC3E}">
        <p14:creationId xmlns:p14="http://schemas.microsoft.com/office/powerpoint/2010/main" val="135545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5C0A43-2FB2-477A-B34B-FB9DF312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46" y="98422"/>
            <a:ext cx="9905998" cy="1888041"/>
          </a:xfrm>
        </p:spPr>
        <p:txBody>
          <a:bodyPr>
            <a:normAutofit/>
          </a:bodyPr>
          <a:lstStyle/>
          <a:p>
            <a:r>
              <a:rPr lang="es-ES" sz="9600" dirty="0"/>
              <a:t>          </a:t>
            </a:r>
            <a:r>
              <a:rPr lang="es-ES" sz="7200" i="1" u="sng" dirty="0"/>
              <a:t>ÍNDICE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F1A05CB-589F-4C06-B1BA-8062D8AE10A8}"/>
              </a:ext>
            </a:extLst>
          </p:cNvPr>
          <p:cNvSpPr txBox="1"/>
          <p:nvPr/>
        </p:nvSpPr>
        <p:spPr>
          <a:xfrm>
            <a:off x="741873" y="2158041"/>
            <a:ext cx="10305537" cy="252376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AutoNum type="arabicParenR"/>
            </a:pPr>
            <a:r>
              <a:rPr lang="es-ES" sz="2800" dirty="0"/>
              <a:t>BLOQUE 1: PONENCIAS DE NUESTRA ESPECIALISTA</a:t>
            </a:r>
          </a:p>
          <a:p>
            <a:pPr marL="342900" indent="-342900" algn="just">
              <a:buAutoNum type="arabicParenR"/>
            </a:pPr>
            <a:r>
              <a:rPr lang="es-ES" sz="2800" dirty="0"/>
              <a:t>BLOQUE 2: EXPERIENCIAS PRÁCTICAS DE LOS PROFESORES</a:t>
            </a:r>
          </a:p>
          <a:p>
            <a:pPr marL="342900" indent="-342900" algn="just">
              <a:buAutoNum type="arabicParenR"/>
            </a:pPr>
            <a:r>
              <a:rPr lang="es-ES" sz="2800" dirty="0"/>
              <a:t>BLOQUE 3: APROXIMACIÓN AL YOGA</a:t>
            </a:r>
          </a:p>
          <a:p>
            <a:pPr marL="342900" indent="-342900" algn="just">
              <a:buAutoNum type="arabicParenR"/>
            </a:pPr>
            <a:r>
              <a:rPr lang="es-ES" sz="2800" dirty="0"/>
              <a:t>BLOQUE 4: EVALUACIÓN DE LAS PRÁCTICAS EN EL AULA</a:t>
            </a:r>
          </a:p>
          <a:p>
            <a:pPr algn="ctr"/>
            <a:endParaRPr lang="es-ES" sz="2800" dirty="0"/>
          </a:p>
          <a:p>
            <a:pPr algn="ctr"/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7EE032-D54C-48F4-AF48-F26993FF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Imagen 5" descr="Resultado de imagen de mindfulness">
            <a:extLst>
              <a:ext uri="{FF2B5EF4-FFF2-40B4-BE49-F238E27FC236}">
                <a16:creationId xmlns:a16="http://schemas.microsoft.com/office/drawing/2014/main" id="{7FC6F610-C667-47A9-886D-F54BCFF15EA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3"/>
          <a:stretch/>
        </p:blipFill>
        <p:spPr bwMode="auto">
          <a:xfrm>
            <a:off x="4361028" y="4269556"/>
            <a:ext cx="2647508" cy="2229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260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92F23A-1C82-4F68-94D8-C6F95C263343}"/>
              </a:ext>
            </a:extLst>
          </p:cNvPr>
          <p:cNvSpPr txBox="1"/>
          <p:nvPr/>
        </p:nvSpPr>
        <p:spPr>
          <a:xfrm>
            <a:off x="971911" y="2100533"/>
            <a:ext cx="10967047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endParaRPr lang="es-ES" sz="2400" dirty="0"/>
          </a:p>
          <a:p>
            <a:pPr marL="342900" indent="-342900" algn="ctr">
              <a:buAutoNum type="arabicParenR"/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272F3E-6340-4813-B8C3-E5BF669E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426D0A5-EAD8-4A45-92A9-C070507F6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4" t="18986" r="56509" b="8889"/>
          <a:stretch/>
        </p:blipFill>
        <p:spPr>
          <a:xfrm>
            <a:off x="2766348" y="92596"/>
            <a:ext cx="7060557" cy="66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1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92F23A-1C82-4F68-94D8-C6F95C263343}"/>
              </a:ext>
            </a:extLst>
          </p:cNvPr>
          <p:cNvSpPr txBox="1"/>
          <p:nvPr/>
        </p:nvSpPr>
        <p:spPr>
          <a:xfrm>
            <a:off x="971911" y="2100533"/>
            <a:ext cx="10967047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endParaRPr lang="es-ES" sz="2400" dirty="0"/>
          </a:p>
          <a:p>
            <a:pPr marL="342900" indent="-342900" algn="ctr">
              <a:buAutoNum type="arabicParenR"/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272F3E-6340-4813-B8C3-E5BF669E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9FB6F29-BA28-4B85-BAC0-CE973613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23" y="2469865"/>
            <a:ext cx="9905998" cy="1478570"/>
          </a:xfrm>
        </p:spPr>
        <p:txBody>
          <a:bodyPr/>
          <a:lstStyle/>
          <a:p>
            <a:r>
              <a:rPr lang="es-ES" dirty="0"/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6F26B9-016C-4EF8-9F5B-6CF2476B7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34" t="29617" r="32459" b="37081"/>
          <a:stretch/>
        </p:blipFill>
        <p:spPr>
          <a:xfrm>
            <a:off x="2351957" y="1016000"/>
            <a:ext cx="781207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06053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92F23A-1C82-4F68-94D8-C6F95C263343}"/>
              </a:ext>
            </a:extLst>
          </p:cNvPr>
          <p:cNvSpPr txBox="1"/>
          <p:nvPr/>
        </p:nvSpPr>
        <p:spPr>
          <a:xfrm>
            <a:off x="971911" y="2100533"/>
            <a:ext cx="10967047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endParaRPr lang="es-ES" sz="2400" dirty="0"/>
          </a:p>
          <a:p>
            <a:pPr marL="342900" indent="-342900" algn="ctr">
              <a:buAutoNum type="arabicParenR"/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272F3E-6340-4813-B8C3-E5BF669E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9FB6F29-BA28-4B85-BAC0-CE973613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23" y="2469865"/>
            <a:ext cx="9905998" cy="1478570"/>
          </a:xfrm>
        </p:spPr>
        <p:txBody>
          <a:bodyPr/>
          <a:lstStyle/>
          <a:p>
            <a:r>
              <a:rPr lang="es-ES" dirty="0"/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CBEF83-4646-46F0-AC20-642DA75D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75" t="25151" r="32621" b="10786"/>
          <a:stretch/>
        </p:blipFill>
        <p:spPr>
          <a:xfrm>
            <a:off x="2963119" y="321771"/>
            <a:ext cx="6574420" cy="62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3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92F23A-1C82-4F68-94D8-C6F95C263343}"/>
              </a:ext>
            </a:extLst>
          </p:cNvPr>
          <p:cNvSpPr txBox="1"/>
          <p:nvPr/>
        </p:nvSpPr>
        <p:spPr>
          <a:xfrm>
            <a:off x="2788680" y="2145866"/>
            <a:ext cx="10967047" cy="184665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s-ES" sz="9600" dirty="0"/>
              <a:t>FIN…</a:t>
            </a:r>
          </a:p>
          <a:p>
            <a:pPr marL="342900" indent="-342900" algn="ctr">
              <a:buAutoNum type="arabicParenR"/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272F3E-6340-4813-B8C3-E5BF669E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9FB6F29-BA28-4B85-BAC0-CE973613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23" y="2469865"/>
            <a:ext cx="9905998" cy="1478570"/>
          </a:xfrm>
        </p:spPr>
        <p:txBody>
          <a:bodyPr/>
          <a:lstStyle/>
          <a:p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016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697E9D-F3C4-4C95-BD0B-F2850A65A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89" y="0"/>
            <a:ext cx="11763021" cy="2096796"/>
          </a:xfrm>
        </p:spPr>
        <p:txBody>
          <a:bodyPr>
            <a:normAutofit/>
          </a:bodyPr>
          <a:lstStyle/>
          <a:p>
            <a:r>
              <a:rPr lang="es-ES" sz="7200" dirty="0"/>
              <a:t>  </a:t>
            </a:r>
            <a:r>
              <a:rPr lang="es-ES" sz="6000" dirty="0"/>
              <a:t> </a:t>
            </a:r>
            <a:r>
              <a:rPr lang="es-ES" dirty="0"/>
              <a:t>bloque 1: ponencias de victoria martín-moreno</a:t>
            </a:r>
            <a:endParaRPr lang="es-ES" u="sng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A3FE79-2EE1-4CBC-8798-1C1C01E2F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044" y="1797932"/>
            <a:ext cx="9905999" cy="35417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s-ES" dirty="0"/>
              <a:t>Cinco ponencias de dos horas de duración cada una.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s-ES" dirty="0"/>
              <a:t>Explicación de los fundamentos del Mindfulness.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s-ES" dirty="0"/>
              <a:t>Entrega de material específico (audios, </a:t>
            </a:r>
            <a:r>
              <a:rPr lang="es-ES" dirty="0" err="1"/>
              <a:t>pdfs</a:t>
            </a:r>
            <a:r>
              <a:rPr lang="es-ES" dirty="0"/>
              <a:t>, vídeos, etc.)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DA99B3C-D4D9-4638-AAC9-44DE1C609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y2mate.com - what_is_mindfulness_and_what_does_it_mean_to_you_iQn8Vuz_wCQ_360p">
            <a:hlinkClick r:id="" action="ppaction://media"/>
            <a:extLst>
              <a:ext uri="{FF2B5EF4-FFF2-40B4-BE49-F238E27FC236}">
                <a16:creationId xmlns:a16="http://schemas.microsoft.com/office/drawing/2014/main" id="{5E58FAFF-5E5B-4AB0-AC10-6B549526FB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4409" y="3568789"/>
            <a:ext cx="5229727" cy="294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8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2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04A421-D2A7-40BC-BDF5-174F87ACA2A1}"/>
              </a:ext>
            </a:extLst>
          </p:cNvPr>
          <p:cNvSpPr txBox="1"/>
          <p:nvPr/>
        </p:nvSpPr>
        <p:spPr>
          <a:xfrm>
            <a:off x="869529" y="609601"/>
            <a:ext cx="10177882" cy="34163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Wingdings"/>
              <a:buChar char="Ø"/>
            </a:pPr>
            <a:endParaRPr lang="es-ES" sz="2400" dirty="0"/>
          </a:p>
          <a:p>
            <a:pPr marL="285750" indent="-285750" algn="just">
              <a:buFont typeface="Wingdings"/>
              <a:buChar char="Ø"/>
            </a:pPr>
            <a:r>
              <a:rPr lang="es-ES" sz="2400" dirty="0"/>
              <a:t>Realización durante las ponencias de numerosos ejercicios de concentración y relajación.</a:t>
            </a:r>
          </a:p>
          <a:p>
            <a:pPr marL="285750" indent="-285750" algn="just">
              <a:buFont typeface="Wingdings"/>
              <a:buChar char="Ø"/>
            </a:pPr>
            <a:r>
              <a:rPr lang="es-ES" sz="2400" dirty="0"/>
              <a:t>Audios de escaneo corporal:</a:t>
            </a:r>
          </a:p>
          <a:p>
            <a:pPr algn="just"/>
            <a:r>
              <a:rPr lang="es-ES" sz="2400" dirty="0"/>
              <a:t>                                                                      </a:t>
            </a:r>
          </a:p>
          <a:p>
            <a:pPr algn="just"/>
            <a:r>
              <a:rPr lang="es-ES" sz="2400" dirty="0"/>
              <a:t>                 Escaneo de 10 minutos               Escaneo de 23 minutos</a:t>
            </a:r>
          </a:p>
          <a:p>
            <a:pPr algn="just"/>
            <a:r>
              <a:rPr lang="es-ES" sz="2400" dirty="0"/>
              <a:t>                  </a:t>
            </a:r>
            <a:endParaRPr lang="es-ES" dirty="0"/>
          </a:p>
          <a:p>
            <a:pPr lvl="1" algn="ctr"/>
            <a:endParaRPr lang="es-ES" sz="2400" dirty="0"/>
          </a:p>
          <a:p>
            <a:pPr lvl="1" algn="just"/>
            <a:r>
              <a:rPr lang="es-ES" sz="2400" dirty="0"/>
              <a:t>          </a:t>
            </a:r>
            <a:r>
              <a:rPr lang="es-ES" dirty="0"/>
              <a:t>                                                                                 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0D46F0E-8B79-40EB-B600-7E58FF30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Escaneo Corporal 10 mins">
            <a:hlinkClick r:id="" action="ppaction://media"/>
            <a:extLst>
              <a:ext uri="{FF2B5EF4-FFF2-40B4-BE49-F238E27FC236}">
                <a16:creationId xmlns:a16="http://schemas.microsoft.com/office/drawing/2014/main" id="{D7572034-2684-4E2A-8FCB-FC22D481A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6203" y="2819400"/>
            <a:ext cx="609600" cy="609600"/>
          </a:xfrm>
          <a:prstGeom prst="rect">
            <a:avLst/>
          </a:prstGeom>
        </p:spPr>
      </p:pic>
      <p:pic>
        <p:nvPicPr>
          <p:cNvPr id="10" name="Escaner corporal 23 mins">
            <a:hlinkClick r:id="" action="ppaction://media"/>
            <a:extLst>
              <a:ext uri="{FF2B5EF4-FFF2-40B4-BE49-F238E27FC236}">
                <a16:creationId xmlns:a16="http://schemas.microsoft.com/office/drawing/2014/main" id="{997C23D9-32D8-4327-8738-7B5E52E764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9439" y="2819400"/>
            <a:ext cx="609600" cy="609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14C78C-1C98-4893-8FAE-93C831C400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5803" y="3836598"/>
            <a:ext cx="3809524" cy="186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0323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7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8EF58-F6BE-412E-A899-73D45A14B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59" y="195748"/>
            <a:ext cx="10438110" cy="2096796"/>
          </a:xfrm>
        </p:spPr>
        <p:txBody>
          <a:bodyPr>
            <a:normAutofit/>
          </a:bodyPr>
          <a:lstStyle/>
          <a:p>
            <a:pPr algn="ctr"/>
            <a:r>
              <a:rPr lang="es-ES" sz="4000" i="1" u="sng" dirty="0"/>
              <a:t>Bloque II: </a:t>
            </a:r>
            <a:br>
              <a:rPr lang="es-ES" sz="4000" i="1" u="sng" dirty="0"/>
            </a:br>
            <a:r>
              <a:rPr lang="es-ES" sz="4000" i="1" u="sng" dirty="0"/>
              <a:t>prácticas en el aula</a:t>
            </a:r>
            <a:br>
              <a:rPr lang="es-ES" sz="4000" i="1" u="sng" dirty="0"/>
            </a:br>
            <a:endParaRPr lang="es-ES" sz="4000" i="1" u="sng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C2C73B-F193-4E34-8702-272C509C5F8D}"/>
              </a:ext>
            </a:extLst>
          </p:cNvPr>
          <p:cNvSpPr txBox="1"/>
          <p:nvPr/>
        </p:nvSpPr>
        <p:spPr>
          <a:xfrm>
            <a:off x="740359" y="1670884"/>
            <a:ext cx="11240217" cy="37856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Ø"/>
            </a:pPr>
            <a:r>
              <a:rPr lang="es-ES" sz="2400" dirty="0"/>
              <a:t>CINCO SESIONES DESARROLLADAS DESDE DIFERENTES DISCIPLINAS</a:t>
            </a:r>
          </a:p>
          <a:p>
            <a:pPr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r>
              <a:rPr lang="es-ES" sz="2400" dirty="0"/>
              <a:t>CIENCIAS NATURALES (Matilde Valverde)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sz="2400" dirty="0"/>
              <a:t>EDUCACIÓN FÍSICA (Antonio Rubio) 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sz="2400" dirty="0"/>
              <a:t>EDUCACIÓN PLÁSTICA Y VISUAL (Carlos Hernández y Ainhoa </a:t>
            </a:r>
            <a:r>
              <a:rPr lang="es-ES" sz="2400" dirty="0" err="1"/>
              <a:t>Villadóniga</a:t>
            </a:r>
            <a:r>
              <a:rPr lang="es-ES" sz="2400" dirty="0"/>
              <a:t>)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sz="2400" dirty="0"/>
              <a:t>MÚSICA (Pablo </a:t>
            </a:r>
            <a:r>
              <a:rPr lang="es-ES" sz="2400" dirty="0" err="1"/>
              <a:t>Lacuna</a:t>
            </a:r>
            <a:r>
              <a:rPr lang="es-ES" sz="2400" dirty="0"/>
              <a:t>)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es-ES" sz="2400" dirty="0"/>
              <a:t>PRÁCTICA DEL “SABOREO” (Alicia Diéguez)</a:t>
            </a:r>
          </a:p>
          <a:p>
            <a:pPr lvl="1" algn="just"/>
            <a:endParaRPr lang="es-ES" sz="2400" dirty="0"/>
          </a:p>
          <a:p>
            <a:pPr marL="285750" indent="-285750" algn="just">
              <a:buFont typeface="Wingdings"/>
              <a:buChar char="Ø"/>
            </a:pPr>
            <a:r>
              <a:rPr lang="es-ES" sz="2400" dirty="0"/>
              <a:t>VISUALIZACIÓN DE VARIOS VÍDEOS SOBRE EXPERIENCIAS EN EL AULA</a:t>
            </a:r>
          </a:p>
          <a:p>
            <a:pPr algn="just"/>
            <a:endParaRPr lang="es-ES" sz="240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6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C2C73B-F193-4E34-8702-272C509C5F8D}"/>
              </a:ext>
            </a:extLst>
          </p:cNvPr>
          <p:cNvSpPr txBox="1"/>
          <p:nvPr/>
        </p:nvSpPr>
        <p:spPr>
          <a:xfrm>
            <a:off x="346128" y="171694"/>
            <a:ext cx="11240217" cy="489364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r>
              <a:rPr lang="es-ES" sz="2400" dirty="0"/>
              <a:t>CIENCIAS NATURALES (Matilde Valverde) 11-IV</a:t>
            </a:r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algn="just"/>
            <a:endParaRPr lang="es-ES" sz="240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9CBBB33-9111-46FE-8007-B4E347FAC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09" t="18990" r="27790" b="8009"/>
          <a:stretch/>
        </p:blipFill>
        <p:spPr>
          <a:xfrm>
            <a:off x="979567" y="1242037"/>
            <a:ext cx="4986670" cy="500636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833FA52-FC0C-45B6-AF91-1C72597E4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68" t="17404" r="27704" b="9596"/>
          <a:stretch/>
        </p:blipFill>
        <p:spPr>
          <a:xfrm>
            <a:off x="6239539" y="1242037"/>
            <a:ext cx="4880344" cy="500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2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C2C73B-F193-4E34-8702-272C509C5F8D}"/>
              </a:ext>
            </a:extLst>
          </p:cNvPr>
          <p:cNvSpPr txBox="1"/>
          <p:nvPr/>
        </p:nvSpPr>
        <p:spPr>
          <a:xfrm>
            <a:off x="346128" y="171694"/>
            <a:ext cx="11240217" cy="45243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just"/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algn="just"/>
            <a:endParaRPr lang="es-ES" sz="240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F0F212-ACD8-4536-BC30-972F8C80C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62" t="18421" r="32093" b="12122"/>
          <a:stretch/>
        </p:blipFill>
        <p:spPr>
          <a:xfrm>
            <a:off x="2732568" y="473149"/>
            <a:ext cx="5645888" cy="60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2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C2C73B-F193-4E34-8702-272C509C5F8D}"/>
              </a:ext>
            </a:extLst>
          </p:cNvPr>
          <p:cNvSpPr txBox="1"/>
          <p:nvPr/>
        </p:nvSpPr>
        <p:spPr>
          <a:xfrm>
            <a:off x="346128" y="171694"/>
            <a:ext cx="11240217" cy="45243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just"/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algn="just"/>
            <a:endParaRPr lang="es-ES" sz="240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A4CA56B-844E-4DCF-A4C6-3083617D44E3}"/>
              </a:ext>
            </a:extLst>
          </p:cNvPr>
          <p:cNvSpPr/>
          <p:nvPr/>
        </p:nvSpPr>
        <p:spPr>
          <a:xfrm>
            <a:off x="916213" y="804924"/>
            <a:ext cx="6069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/>
            <a:r>
              <a:rPr lang="es-ES" sz="2400" dirty="0"/>
              <a:t>2. EDUCACIÓN FÍSICA. (Antonio Rubio) 18-II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5A1E24B-AB54-4FFD-8951-DF9B582EF2BB}"/>
              </a:ext>
            </a:extLst>
          </p:cNvPr>
          <p:cNvSpPr/>
          <p:nvPr/>
        </p:nvSpPr>
        <p:spPr>
          <a:xfrm>
            <a:off x="861543" y="1666815"/>
            <a:ext cx="766927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dirty="0"/>
              <a:t>30 objetos dispuestos en seis mesas de nuestra sala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dirty="0"/>
              <a:t>Objetos tanto contemporáneos como de hace 30 años.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dirty="0"/>
              <a:t>Diferentes texturas, tamaños y periodos.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dirty="0"/>
              <a:t>Tabla donde anotábamos las sensaciones.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s-ES" sz="2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01F991-6063-4A4A-AA75-CF76B1EA4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628" y="3369635"/>
            <a:ext cx="2289834" cy="28087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921F10C-5DCC-4AEA-AAD4-FA284F63C6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2" r="6093"/>
          <a:stretch/>
        </p:blipFill>
        <p:spPr>
          <a:xfrm>
            <a:off x="5314016" y="3393803"/>
            <a:ext cx="5114775" cy="28087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032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C2C73B-F193-4E34-8702-272C509C5F8D}"/>
              </a:ext>
            </a:extLst>
          </p:cNvPr>
          <p:cNvSpPr txBox="1"/>
          <p:nvPr/>
        </p:nvSpPr>
        <p:spPr>
          <a:xfrm>
            <a:off x="346128" y="171694"/>
            <a:ext cx="11240217" cy="45243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just"/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marL="914400" lvl="1" indent="-457200" algn="just">
              <a:buFont typeface="+mj-lt"/>
              <a:buAutoNum type="arabicPeriod"/>
            </a:pPr>
            <a:endParaRPr lang="es-ES" sz="2400" dirty="0"/>
          </a:p>
          <a:p>
            <a:pPr lvl="1" algn="just"/>
            <a:endParaRPr lang="es-ES" sz="2400" dirty="0"/>
          </a:p>
          <a:p>
            <a:pPr algn="just"/>
            <a:endParaRPr lang="es-ES" sz="2400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86A46-E471-4447-AD23-1F31F7F1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5A1E24B-AB54-4FFD-8951-DF9B582EF2BB}"/>
              </a:ext>
            </a:extLst>
          </p:cNvPr>
          <p:cNvSpPr/>
          <p:nvPr/>
        </p:nvSpPr>
        <p:spPr>
          <a:xfrm>
            <a:off x="521140" y="1490008"/>
            <a:ext cx="104270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s-ES" sz="2400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dirty="0"/>
              <a:t>Práctica de visualización guiada.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dirty="0"/>
              <a:t>Dibujar con una mano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ES" sz="2400" dirty="0"/>
              <a:t>Visualización de obras naturalistas que expresan ideas y emociones similares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s-ES" sz="24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75013DF-A301-4EB7-B466-4E1821186443}"/>
              </a:ext>
            </a:extLst>
          </p:cNvPr>
          <p:cNvSpPr/>
          <p:nvPr/>
        </p:nvSpPr>
        <p:spPr>
          <a:xfrm>
            <a:off x="521140" y="993862"/>
            <a:ext cx="10890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S" sz="2400" dirty="0"/>
              <a:t>3. EDUCACIÓN PLÁSTICA Y VISUAL (Carlos Hernández y Ainhoa </a:t>
            </a:r>
            <a:r>
              <a:rPr lang="es-ES" sz="2400" dirty="0" err="1"/>
              <a:t>Villadóniga</a:t>
            </a:r>
            <a:r>
              <a:rPr lang="es-ES" sz="2400" dirty="0"/>
              <a:t>). 27-II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B3A345D-E7F3-42AC-889A-ADD2FB255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617" y="3234392"/>
            <a:ext cx="5438130" cy="3014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4163640"/>
      </p:ext>
    </p:extLst>
  </p:cSld>
  <p:clrMapOvr>
    <a:masterClrMapping/>
  </p:clrMapOvr>
  <p:transition spd="slow">
    <p:comb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237</TotalTime>
  <Words>893</Words>
  <Application>Microsoft Office PowerPoint</Application>
  <PresentationFormat>Panorámica</PresentationFormat>
  <Paragraphs>304</Paragraphs>
  <Slides>23</Slides>
  <Notes>23</Notes>
  <HiddenSlides>0</HiddenSlides>
  <MMClips>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Tw Cen MT</vt:lpstr>
      <vt:lpstr>Wingdings</vt:lpstr>
      <vt:lpstr>Circuito</vt:lpstr>
      <vt:lpstr>El mindfulness en el aula de secundaria</vt:lpstr>
      <vt:lpstr>          ÍNDICE</vt:lpstr>
      <vt:lpstr>   bloque 1: ponencias de victoria martín-moreno</vt:lpstr>
      <vt:lpstr>Presentación de PowerPoint</vt:lpstr>
      <vt:lpstr>Bloque II:  prácticas en el aula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Bloque III:  APROXIMACIÓN AL YOGA</vt:lpstr>
      <vt:lpstr>Bloque IV:  EVALUACIÓN DE LAS EXPERIENCIAS EN EL AULA</vt:lpstr>
      <vt:lpstr>     </vt:lpstr>
      <vt:lpstr>     </vt:lpstr>
      <vt:lpstr>Presentación de PowerPoint</vt:lpstr>
      <vt:lpstr>Presentación de PowerPoint</vt:lpstr>
      <vt:lpstr>bibliografía </vt:lpstr>
      <vt:lpstr>Presentación de PowerPoint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Sara</cp:lastModifiedBy>
  <cp:revision>74</cp:revision>
  <dcterms:created xsi:type="dcterms:W3CDTF">2014-08-26T23:43:54Z</dcterms:created>
  <dcterms:modified xsi:type="dcterms:W3CDTF">2019-04-11T21:20:22Z</dcterms:modified>
</cp:coreProperties>
</file>