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D0FC"/>
    <a:srgbClr val="BF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8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7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6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0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3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3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6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0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5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youtube.com/watch?v=dvNRrakgATc" TargetMode="External"/><Relationship Id="rId18" Type="http://schemas.openxmlformats.org/officeDocument/2006/relationships/hyperlink" Target="https://stoneevent.blogspot.com/2021/05/imagen-de-guitarra.html" TargetMode="External"/><Relationship Id="rId26" Type="http://schemas.openxmlformats.org/officeDocument/2006/relationships/image" Target="../media/image12.png"/><Relationship Id="rId3" Type="http://schemas.microsoft.com/office/2007/relationships/hdphoto" Target="../media/hdphoto1.wdp"/><Relationship Id="rId21" Type="http://schemas.openxmlformats.org/officeDocument/2006/relationships/hyperlink" Target="https://webstockreview.net/explore/harp-clipart-harp-player/" TargetMode="External"/><Relationship Id="rId7" Type="http://schemas.openxmlformats.org/officeDocument/2006/relationships/hyperlink" Target="https://www.youtube.com/watch?v=CWIQcZHFVng" TargetMode="External"/><Relationship Id="rId12" Type="http://schemas.openxmlformats.org/officeDocument/2006/relationships/hyperlink" Target="https://es.wikipedia.org/wiki/Violonchelo" TargetMode="External"/><Relationship Id="rId17" Type="http://schemas.openxmlformats.org/officeDocument/2006/relationships/image" Target="../media/image9.png"/><Relationship Id="rId25" Type="http://schemas.openxmlformats.org/officeDocument/2006/relationships/hyperlink" Target="https://www.youtube.com/watch?v=gw5LxIOsaBo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www.youtube.com/watch?v=lfDBbWJHm-s" TargetMode="Externa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all.com/violin-png" TargetMode="External"/><Relationship Id="rId11" Type="http://schemas.openxmlformats.org/officeDocument/2006/relationships/image" Target="../media/image7.png"/><Relationship Id="rId24" Type="http://schemas.openxmlformats.org/officeDocument/2006/relationships/hyperlink" Target="https://pixabay.com/fr/amigos-instrument-musique-piano-2025167/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s://www.pngall.com/cello-png" TargetMode="External"/><Relationship Id="rId23" Type="http://schemas.openxmlformats.org/officeDocument/2006/relationships/image" Target="../media/image11.png"/><Relationship Id="rId28" Type="http://schemas.openxmlformats.org/officeDocument/2006/relationships/hyperlink" Target="https://www.youtube.com/watch?v=iQ5M4I93oSs" TargetMode="External"/><Relationship Id="rId10" Type="http://schemas.openxmlformats.org/officeDocument/2006/relationships/hyperlink" Target="https://www.youtube.com/watch?v=nOFThTk9lN8" TargetMode="External"/><Relationship Id="rId19" Type="http://schemas.openxmlformats.org/officeDocument/2006/relationships/hyperlink" Target="https://www.youtube.com/watch?v=OiNlYrlJE4g" TargetMode="External"/><Relationship Id="rId4" Type="http://schemas.openxmlformats.org/officeDocument/2006/relationships/hyperlink" Target="https://www.youtube.com/watch?v=BnHtAys75B8" TargetMode="External"/><Relationship Id="rId9" Type="http://schemas.openxmlformats.org/officeDocument/2006/relationships/hyperlink" Target="https://freepngimg.com/png/16826-violin-free-download-png" TargetMode="External"/><Relationship Id="rId14" Type="http://schemas.openxmlformats.org/officeDocument/2006/relationships/image" Target="../media/image8.png"/><Relationship Id="rId22" Type="http://schemas.openxmlformats.org/officeDocument/2006/relationships/hyperlink" Target="https://www.youtube.com/watch?v=fWDrJT0s1s8" TargetMode="External"/><Relationship Id="rId27" Type="http://schemas.openxmlformats.org/officeDocument/2006/relationships/hyperlink" Target="https://limanews.pe/2021/05/22/orquesta-sinfonica-de-arequipa-conmemora-su-82-aniversario-de-fundacion-con-interpretacion-de-obra-music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B9B33B-F46E-0870-55B6-6F35C5328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4909"/>
            <a:ext cx="5562600" cy="2607891"/>
          </a:xfrm>
        </p:spPr>
        <p:txBody>
          <a:bodyPr anchor="b">
            <a:normAutofit/>
          </a:bodyPr>
          <a:lstStyle/>
          <a:p>
            <a:pPr algn="l"/>
            <a:r>
              <a:rPr lang="es-ES" dirty="0">
                <a:latin typeface="Algerian" panose="04020705040A02060702" pitchFamily="82" charset="0"/>
              </a:rPr>
              <a:t>LOS INSTRUMENTOS DE CUERDA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939496-D4D7-ABDF-623F-6819F5AD1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49650"/>
            <a:ext cx="5562599" cy="2670175"/>
          </a:xfrm>
        </p:spPr>
        <p:txBody>
          <a:bodyPr anchor="t">
            <a:normAutofit/>
          </a:bodyPr>
          <a:lstStyle/>
          <a:p>
            <a:pPr algn="l"/>
            <a:r>
              <a:rPr lang="es-ES" sz="2200" dirty="0"/>
              <a:t>1º ESO						                                               MÚSICA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96D671-CB09-4A40-87DE-E5042068B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1A0628A-CD3B-450E-BF5A-04678A41E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96386AA-8B39-4EAE-8E84-F62C12CCE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4" name="Picture 3" descr="Herramientas de trabajo en un banco">
            <a:extLst>
              <a:ext uri="{FF2B5EF4-FFF2-40B4-BE49-F238E27FC236}">
                <a16:creationId xmlns:a16="http://schemas.microsoft.com/office/drawing/2014/main" id="{9D883931-643D-F1B1-C803-8A55717BE8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6318" r="6932"/>
          <a:stretch/>
        </p:blipFill>
        <p:spPr>
          <a:xfrm>
            <a:off x="6671775" y="891938"/>
            <a:ext cx="5046291" cy="5046291"/>
          </a:xfrm>
          <a:custGeom>
            <a:avLst/>
            <a:gdLst/>
            <a:ahLst/>
            <a:cxnLst/>
            <a:rect l="l" t="t" r="r" b="b"/>
            <a:pathLst>
              <a:path w="4800600" h="4800600">
                <a:moveTo>
                  <a:pt x="2400300" y="0"/>
                </a:moveTo>
                <a:cubicBezTo>
                  <a:pt x="3725949" y="0"/>
                  <a:pt x="4800600" y="1074651"/>
                  <a:pt x="4800600" y="2400300"/>
                </a:cubicBez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105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violín sobre una superficie de madera&#10;&#10;Descripción generada automáticamente con confianza baja">
            <a:hlinkClick r:id="rId4"/>
            <a:extLst>
              <a:ext uri="{FF2B5EF4-FFF2-40B4-BE49-F238E27FC236}">
                <a16:creationId xmlns:a16="http://schemas.microsoft.com/office/drawing/2014/main" id="{B063AF18-CAAA-1A89-5110-457431D5F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7012" y="1476374"/>
            <a:ext cx="1275163" cy="2041392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FF807A6F-9601-25B5-AB9E-65361598EC98}"/>
              </a:ext>
            </a:extLst>
          </p:cNvPr>
          <p:cNvSpPr/>
          <p:nvPr/>
        </p:nvSpPr>
        <p:spPr>
          <a:xfrm>
            <a:off x="1888578" y="282736"/>
            <a:ext cx="1275163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Cuerda frotada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E7881A2-3759-90D7-1972-4B1AE31B5964}"/>
              </a:ext>
            </a:extLst>
          </p:cNvPr>
          <p:cNvSpPr/>
          <p:nvPr/>
        </p:nvSpPr>
        <p:spPr>
          <a:xfrm>
            <a:off x="1073020" y="3657600"/>
            <a:ext cx="928417" cy="289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VIOLÍN</a:t>
            </a:r>
          </a:p>
        </p:txBody>
      </p:sp>
      <p:pic>
        <p:nvPicPr>
          <p:cNvPr id="12" name="Imagen 11" descr="Un dibujo de una guitarra&#10;&#10;Descripción generada automáticamente con confianza baja">
            <a:hlinkClick r:id="rId7"/>
            <a:extLst>
              <a:ext uri="{FF2B5EF4-FFF2-40B4-BE49-F238E27FC236}">
                <a16:creationId xmlns:a16="http://schemas.microsoft.com/office/drawing/2014/main" id="{B1F57548-ED51-A550-0F59-B5B2E1A894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812391" y="1866900"/>
            <a:ext cx="1254331" cy="140620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74D3108-D75A-0A83-1098-9D6E4B73F9F3}"/>
              </a:ext>
            </a:extLst>
          </p:cNvPr>
          <p:cNvSpPr/>
          <p:nvPr/>
        </p:nvSpPr>
        <p:spPr>
          <a:xfrm>
            <a:off x="2812391" y="3657599"/>
            <a:ext cx="928417" cy="289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VIOLA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4DAA984-0F13-70DA-696B-62DD1B4443DE}"/>
              </a:ext>
            </a:extLst>
          </p:cNvPr>
          <p:cNvSpPr/>
          <p:nvPr/>
        </p:nvSpPr>
        <p:spPr>
          <a:xfrm>
            <a:off x="333375" y="6090594"/>
            <a:ext cx="1828800" cy="24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VIOLONCHELO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410405C-9DB8-2EFF-7A72-B4B9DE69C736}"/>
              </a:ext>
            </a:extLst>
          </p:cNvPr>
          <p:cNvSpPr/>
          <p:nvPr/>
        </p:nvSpPr>
        <p:spPr>
          <a:xfrm>
            <a:off x="2526160" y="6090594"/>
            <a:ext cx="1828800" cy="249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CONTRABAJO</a:t>
            </a:r>
          </a:p>
        </p:txBody>
      </p:sp>
      <p:pic>
        <p:nvPicPr>
          <p:cNvPr id="20" name="Imagen 19" descr="Un violín sobre una superficie de madera&#10;&#10;Descripción generada automáticamente con confianza baja">
            <a:hlinkClick r:id="rId10"/>
            <a:extLst>
              <a:ext uri="{FF2B5EF4-FFF2-40B4-BE49-F238E27FC236}">
                <a16:creationId xmlns:a16="http://schemas.microsoft.com/office/drawing/2014/main" id="{E163978E-BEE0-5541-B9AC-DBCE4BB348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87481" y="3913027"/>
            <a:ext cx="1413956" cy="2143740"/>
          </a:xfrm>
          <a:prstGeom prst="rect">
            <a:avLst/>
          </a:prstGeom>
        </p:spPr>
      </p:pic>
      <p:pic>
        <p:nvPicPr>
          <p:cNvPr id="23" name="Imagen 22" descr="Dibujo de un violín&#10;&#10;Descripción generada automáticamente con confianza media">
            <a:hlinkClick r:id="rId13"/>
            <a:extLst>
              <a:ext uri="{FF2B5EF4-FFF2-40B4-BE49-F238E27FC236}">
                <a16:creationId xmlns:a16="http://schemas.microsoft.com/office/drawing/2014/main" id="{622F79C9-4D6A-05CB-CD5D-36AB8E28AF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2710809" y="4048125"/>
            <a:ext cx="1355913" cy="2008642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EB0813D7-D2D4-D213-85EE-59B7AEF20D26}"/>
              </a:ext>
            </a:extLst>
          </p:cNvPr>
          <p:cNvSpPr/>
          <p:nvPr/>
        </p:nvSpPr>
        <p:spPr>
          <a:xfrm>
            <a:off x="4318911" y="547854"/>
            <a:ext cx="1312598" cy="1143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Cuerda pulsada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83878DF-B722-E086-2FE5-3762648DAB51}"/>
              </a:ext>
            </a:extLst>
          </p:cNvPr>
          <p:cNvSpPr/>
          <p:nvPr/>
        </p:nvSpPr>
        <p:spPr>
          <a:xfrm>
            <a:off x="6073518" y="1204655"/>
            <a:ext cx="1541198" cy="11430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Cuerda percutida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A71AEEF-ACF7-CF36-2FF8-FFCDD73E8756}"/>
              </a:ext>
            </a:extLst>
          </p:cNvPr>
          <p:cNvSpPr/>
          <p:nvPr/>
        </p:nvSpPr>
        <p:spPr>
          <a:xfrm>
            <a:off x="4288701" y="3683189"/>
            <a:ext cx="1427563" cy="2892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GUITARRA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ACD24C4-3480-064D-32C1-6A7876B18E26}"/>
              </a:ext>
            </a:extLst>
          </p:cNvPr>
          <p:cNvSpPr/>
          <p:nvPr/>
        </p:nvSpPr>
        <p:spPr>
          <a:xfrm>
            <a:off x="4713094" y="6097779"/>
            <a:ext cx="928417" cy="2892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ARPA</a:t>
            </a:r>
          </a:p>
        </p:txBody>
      </p:sp>
      <p:pic>
        <p:nvPicPr>
          <p:cNvPr id="30" name="Imagen 29" descr="Una guitarra eléctrica&#10;&#10;Descripción generada automáticamente con confianza media">
            <a:hlinkClick r:id="rId16"/>
            <a:extLst>
              <a:ext uri="{FF2B5EF4-FFF2-40B4-BE49-F238E27FC236}">
                <a16:creationId xmlns:a16="http://schemas.microsoft.com/office/drawing/2014/main" id="{5649BFEA-9974-9F73-7F53-F53A438F92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4402255" y="1828486"/>
            <a:ext cx="1040538" cy="1849723"/>
          </a:xfrm>
          <a:prstGeom prst="rect">
            <a:avLst/>
          </a:prstGeom>
        </p:spPr>
      </p:pic>
      <p:pic>
        <p:nvPicPr>
          <p:cNvPr id="32" name="Imagen 31" descr="Imagen que contiene música, arpa, interior, tabla&#10;&#10;Descripción generada automáticamente">
            <a:hlinkClick r:id="rId19"/>
            <a:extLst>
              <a:ext uri="{FF2B5EF4-FFF2-40B4-BE49-F238E27FC236}">
                <a16:creationId xmlns:a16="http://schemas.microsoft.com/office/drawing/2014/main" id="{174BB659-B0E0-138A-63ED-EBAE4BE918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4724222" y="4147280"/>
            <a:ext cx="795937" cy="1675234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0A3DA38F-CAF3-26D8-1DBE-553D222F00BC}"/>
              </a:ext>
            </a:extLst>
          </p:cNvPr>
          <p:cNvSpPr/>
          <p:nvPr/>
        </p:nvSpPr>
        <p:spPr>
          <a:xfrm>
            <a:off x="6190618" y="4806268"/>
            <a:ext cx="1427563" cy="2892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PIANO</a:t>
            </a:r>
          </a:p>
        </p:txBody>
      </p:sp>
      <p:pic>
        <p:nvPicPr>
          <p:cNvPr id="35" name="Imagen 34" descr="Un piano de color negro&#10;&#10;Descripción generada automáticamente con confianza media">
            <a:hlinkClick r:id="rId22"/>
            <a:extLst>
              <a:ext uri="{FF2B5EF4-FFF2-40B4-BE49-F238E27FC236}">
                <a16:creationId xmlns:a16="http://schemas.microsoft.com/office/drawing/2014/main" id="{1D90F789-C321-1F9C-69D5-583C7257F01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5965860" y="2836520"/>
            <a:ext cx="1877077" cy="1642157"/>
          </a:xfrm>
          <a:prstGeom prst="rect">
            <a:avLst/>
          </a:prstGeom>
        </p:spPr>
      </p:pic>
      <p:sp>
        <p:nvSpPr>
          <p:cNvPr id="36" name="Cinta: inclinada hacia arriba 35">
            <a:extLst>
              <a:ext uri="{FF2B5EF4-FFF2-40B4-BE49-F238E27FC236}">
                <a16:creationId xmlns:a16="http://schemas.microsoft.com/office/drawing/2014/main" id="{D4D240ED-2914-7FB0-CA2C-208B1C976A39}"/>
              </a:ext>
            </a:extLst>
          </p:cNvPr>
          <p:cNvSpPr/>
          <p:nvPr/>
        </p:nvSpPr>
        <p:spPr>
          <a:xfrm>
            <a:off x="8255903" y="3194570"/>
            <a:ext cx="3526971" cy="71845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Orquesta Sinfónica</a:t>
            </a:r>
          </a:p>
        </p:txBody>
      </p:sp>
      <p:pic>
        <p:nvPicPr>
          <p:cNvPr id="38" name="Imagen 37" descr="Un grupo de personas con instrumentos musicales y micrófonos en un escenario&#10;&#10;Descripción generada automáticamente">
            <a:hlinkClick r:id="rId25"/>
            <a:extLst>
              <a:ext uri="{FF2B5EF4-FFF2-40B4-BE49-F238E27FC236}">
                <a16:creationId xmlns:a16="http://schemas.microsoft.com/office/drawing/2014/main" id="{5ED57578-2754-0E49-1229-87EFF7BDC85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8125280" y="4223578"/>
            <a:ext cx="3879818" cy="2181983"/>
          </a:xfrm>
          <a:prstGeom prst="rect">
            <a:avLst/>
          </a:prstGeom>
        </p:spPr>
      </p:pic>
      <p:pic>
        <p:nvPicPr>
          <p:cNvPr id="37" name="Imagen 36" descr="Una guitarra eléctrica&#10;&#10;Descripción generada automáticamente con confianza media">
            <a:hlinkClick r:id="rId28"/>
            <a:extLst>
              <a:ext uri="{FF2B5EF4-FFF2-40B4-BE49-F238E27FC236}">
                <a16:creationId xmlns:a16="http://schemas.microsoft.com/office/drawing/2014/main" id="{E2551133-B7FC-1C99-430C-051D0D801F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708086" y="3273101"/>
            <a:ext cx="858550" cy="1526211"/>
          </a:xfrm>
          <a:prstGeom prst="rect">
            <a:avLst/>
          </a:prstGeom>
        </p:spPr>
      </p:pic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BAB48E66-9CEA-35C7-6874-1285FD7917DF}"/>
              </a:ext>
            </a:extLst>
          </p:cNvPr>
          <p:cNvSpPr/>
          <p:nvPr/>
        </p:nvSpPr>
        <p:spPr>
          <a:xfrm>
            <a:off x="10781078" y="3946848"/>
            <a:ext cx="712565" cy="8896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Onda 30">
            <a:extLst>
              <a:ext uri="{FF2B5EF4-FFF2-40B4-BE49-F238E27FC236}">
                <a16:creationId xmlns:a16="http://schemas.microsoft.com/office/drawing/2014/main" id="{BA855F04-F005-3F11-9E82-CC8B60846B37}"/>
              </a:ext>
            </a:extLst>
          </p:cNvPr>
          <p:cNvSpPr/>
          <p:nvPr/>
        </p:nvSpPr>
        <p:spPr>
          <a:xfrm>
            <a:off x="8125280" y="361949"/>
            <a:ext cx="3879818" cy="1595221"/>
          </a:xfrm>
          <a:prstGeom prst="wav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INSTRUMENTOS DE CUERDA</a:t>
            </a:r>
          </a:p>
        </p:txBody>
      </p:sp>
    </p:spTree>
    <p:extLst>
      <p:ext uri="{BB962C8B-B14F-4D97-AF65-F5344CB8AC3E}">
        <p14:creationId xmlns:p14="http://schemas.microsoft.com/office/powerpoint/2010/main" val="1112044881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8E7"/>
      </a:lt2>
      <a:accent1>
        <a:srgbClr val="D08C9A"/>
      </a:accent1>
      <a:accent2>
        <a:srgbClr val="C68573"/>
      </a:accent2>
      <a:accent3>
        <a:srgbClr val="BDA06D"/>
      </a:accent3>
      <a:accent4>
        <a:srgbClr val="A5A962"/>
      </a:accent4>
      <a:accent5>
        <a:srgbClr val="92AC74"/>
      </a:accent5>
      <a:accent6>
        <a:srgbClr val="71B469"/>
      </a:accent6>
      <a:hlink>
        <a:srgbClr val="568E83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32</Words>
  <Application>Microsoft Office PowerPoint</Application>
  <PresentationFormat>Panorámica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Algerian</vt:lpstr>
      <vt:lpstr>Arial</vt:lpstr>
      <vt:lpstr>Avenir Next LT Pro</vt:lpstr>
      <vt:lpstr>AvenirNext LT Pro Medium</vt:lpstr>
      <vt:lpstr>Sabon Next LT</vt:lpstr>
      <vt:lpstr>DappledVTI</vt:lpstr>
      <vt:lpstr>LOS INSTRUMENTOS DE CUERDA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INSTRUMENTOS DE CUERDA</dc:title>
  <dc:creator>pilar alman</dc:creator>
  <cp:lastModifiedBy>pilar alman</cp:lastModifiedBy>
  <cp:revision>3</cp:revision>
  <dcterms:created xsi:type="dcterms:W3CDTF">2023-04-17T16:30:32Z</dcterms:created>
  <dcterms:modified xsi:type="dcterms:W3CDTF">2024-07-12T08:22:08Z</dcterms:modified>
</cp:coreProperties>
</file>