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e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2" r:id="rId1"/>
  </p:sldMasterIdLst>
  <p:notesMasterIdLst>
    <p:notesMasterId r:id="rId25"/>
  </p:notesMasterIdLst>
  <p:handoutMasterIdLst>
    <p:handoutMasterId r:id="rId26"/>
  </p:handoutMasterIdLst>
  <p:sldIdLst>
    <p:sldId id="289" r:id="rId2"/>
    <p:sldId id="257" r:id="rId3"/>
    <p:sldId id="280" r:id="rId4"/>
    <p:sldId id="258" r:id="rId5"/>
    <p:sldId id="259" r:id="rId6"/>
    <p:sldId id="260" r:id="rId7"/>
    <p:sldId id="265" r:id="rId8"/>
    <p:sldId id="266" r:id="rId9"/>
    <p:sldId id="262" r:id="rId10"/>
    <p:sldId id="278" r:id="rId11"/>
    <p:sldId id="263" r:id="rId12"/>
    <p:sldId id="264" r:id="rId13"/>
    <p:sldId id="267" r:id="rId14"/>
    <p:sldId id="261" r:id="rId15"/>
    <p:sldId id="269" r:id="rId16"/>
    <p:sldId id="291" r:id="rId17"/>
    <p:sldId id="285" r:id="rId18"/>
    <p:sldId id="286" r:id="rId19"/>
    <p:sldId id="268" r:id="rId20"/>
    <p:sldId id="287" r:id="rId21"/>
    <p:sldId id="270" r:id="rId22"/>
    <p:sldId id="271" r:id="rId23"/>
    <p:sldId id="288" r:id="rId24"/>
  </p:sldIdLst>
  <p:sldSz cx="12192000" cy="6858000"/>
  <p:notesSz cx="7559675" cy="106918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CCBF9"/>
    <a:srgbClr val="CCFFFF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1D10960-F816-4E9A-8D53-5E0FA84D1918}" type="doc">
      <dgm:prSet loTypeId="urn:microsoft.com/office/officeart/2005/8/layout/process4" loCatId="list" qsTypeId="urn:microsoft.com/office/officeart/2005/8/quickstyle/simple1" qsCatId="simple" csTypeId="urn:microsoft.com/office/officeart/2005/8/colors/accent5_4" csCatId="accent5" phldr="1"/>
      <dgm:spPr/>
      <dgm:t>
        <a:bodyPr/>
        <a:lstStyle/>
        <a:p>
          <a:endParaRPr lang="en-US"/>
        </a:p>
      </dgm:t>
    </dgm:pt>
    <dgm:pt modelId="{22C6D13C-926A-441F-B96C-392B345F88BD}">
      <dgm:prSet custT="1"/>
      <dgm:spPr/>
      <dgm:t>
        <a:bodyPr/>
        <a:lstStyle/>
        <a:p>
          <a:r>
            <a:rPr lang="en-GB" sz="2800" dirty="0"/>
            <a:t>Analyse the working process of microcontrollers</a:t>
          </a:r>
        </a:p>
      </dgm:t>
    </dgm:pt>
    <dgm:pt modelId="{AA575B48-71C9-463B-9C9D-D2EBAACF73B5}" type="parTrans" cxnId="{E7A28ED3-92F6-47B8-A7DE-8C1457963E53}">
      <dgm:prSet/>
      <dgm:spPr/>
      <dgm:t>
        <a:bodyPr/>
        <a:lstStyle/>
        <a:p>
          <a:endParaRPr lang="en-US"/>
        </a:p>
      </dgm:t>
    </dgm:pt>
    <dgm:pt modelId="{E46CB507-E5E0-4275-AAA1-14D42CCBD765}" type="sibTrans" cxnId="{E7A28ED3-92F6-47B8-A7DE-8C1457963E53}">
      <dgm:prSet/>
      <dgm:spPr/>
      <dgm:t>
        <a:bodyPr/>
        <a:lstStyle/>
        <a:p>
          <a:endParaRPr lang="en-US"/>
        </a:p>
      </dgm:t>
    </dgm:pt>
    <dgm:pt modelId="{B00320B0-8ADA-42F1-894C-AB5FF0CEB817}">
      <dgm:prSet custT="1"/>
      <dgm:spPr/>
      <dgm:t>
        <a:bodyPr/>
        <a:lstStyle/>
        <a:p>
          <a:r>
            <a:rPr lang="en-GB" sz="2800" dirty="0"/>
            <a:t>Analyse programming instructions</a:t>
          </a:r>
        </a:p>
      </dgm:t>
    </dgm:pt>
    <dgm:pt modelId="{25801BDE-9260-4837-AF92-BCD2A30D34C2}" type="parTrans" cxnId="{A24E1953-0390-41E4-B28C-81130408891B}">
      <dgm:prSet/>
      <dgm:spPr/>
      <dgm:t>
        <a:bodyPr/>
        <a:lstStyle/>
        <a:p>
          <a:endParaRPr lang="en-US"/>
        </a:p>
      </dgm:t>
    </dgm:pt>
    <dgm:pt modelId="{638DF146-30E5-4970-9D33-4724993A26D2}" type="sibTrans" cxnId="{A24E1953-0390-41E4-B28C-81130408891B}">
      <dgm:prSet/>
      <dgm:spPr/>
      <dgm:t>
        <a:bodyPr/>
        <a:lstStyle/>
        <a:p>
          <a:endParaRPr lang="en-US"/>
        </a:p>
      </dgm:t>
    </dgm:pt>
    <dgm:pt modelId="{F18BBA1A-CBB0-49A7-84B1-E07B3BDA1215}">
      <dgm:prSet custT="1"/>
      <dgm:spPr/>
      <dgm:t>
        <a:bodyPr/>
        <a:lstStyle/>
        <a:p>
          <a:r>
            <a:rPr lang="en-GB" sz="2800" dirty="0"/>
            <a:t>Design electronic circuits</a:t>
          </a:r>
        </a:p>
      </dgm:t>
    </dgm:pt>
    <dgm:pt modelId="{5BD6A8BE-6F5B-4F4F-B2E4-E0F27930935E}" type="parTrans" cxnId="{E53D1BED-818A-44FB-94FA-15E1C84BBD1F}">
      <dgm:prSet/>
      <dgm:spPr/>
      <dgm:t>
        <a:bodyPr/>
        <a:lstStyle/>
        <a:p>
          <a:endParaRPr lang="en-US"/>
        </a:p>
      </dgm:t>
    </dgm:pt>
    <dgm:pt modelId="{F6C57D48-2516-49FA-8AA7-BC43108D1798}" type="sibTrans" cxnId="{E53D1BED-818A-44FB-94FA-15E1C84BBD1F}">
      <dgm:prSet/>
      <dgm:spPr/>
      <dgm:t>
        <a:bodyPr/>
        <a:lstStyle/>
        <a:p>
          <a:endParaRPr lang="en-US"/>
        </a:p>
      </dgm:t>
    </dgm:pt>
    <dgm:pt modelId="{4083109B-C6B0-4C83-A95A-388177FAB945}">
      <dgm:prSet custT="1"/>
      <dgm:spPr/>
      <dgm:t>
        <a:bodyPr/>
        <a:lstStyle/>
        <a:p>
          <a:r>
            <a:rPr lang="en-GB" sz="2800" dirty="0"/>
            <a:t>Learn to write code and upload it to the board</a:t>
          </a:r>
        </a:p>
      </dgm:t>
    </dgm:pt>
    <dgm:pt modelId="{06667417-5A42-4C21-B56B-C12D2F3DC21F}" type="parTrans" cxnId="{3C1DFC6F-4C01-4521-A0D4-2EAE77AB080B}">
      <dgm:prSet/>
      <dgm:spPr/>
      <dgm:t>
        <a:bodyPr/>
        <a:lstStyle/>
        <a:p>
          <a:endParaRPr lang="en-US"/>
        </a:p>
      </dgm:t>
    </dgm:pt>
    <dgm:pt modelId="{F59D7C26-BC84-4D7B-A3CB-A9745752EE74}" type="sibTrans" cxnId="{3C1DFC6F-4C01-4521-A0D4-2EAE77AB080B}">
      <dgm:prSet/>
      <dgm:spPr/>
      <dgm:t>
        <a:bodyPr/>
        <a:lstStyle/>
        <a:p>
          <a:endParaRPr lang="en-US"/>
        </a:p>
      </dgm:t>
    </dgm:pt>
    <dgm:pt modelId="{1A19DA11-70B0-4D4D-891D-32729D2F05B6}">
      <dgm:prSet custT="1"/>
      <dgm:spPr/>
      <dgm:t>
        <a:bodyPr/>
        <a:lstStyle/>
        <a:p>
          <a:r>
            <a:rPr lang="en-GB" sz="2800" dirty="0"/>
            <a:t>Test and check if it works correctly</a:t>
          </a:r>
        </a:p>
      </dgm:t>
    </dgm:pt>
    <dgm:pt modelId="{31FA8B6E-B9CB-43E4-B004-BF9D396DBC15}" type="parTrans" cxnId="{FC924327-0945-41D3-9972-1CCC8367C3A7}">
      <dgm:prSet/>
      <dgm:spPr/>
      <dgm:t>
        <a:bodyPr/>
        <a:lstStyle/>
        <a:p>
          <a:endParaRPr lang="en-US"/>
        </a:p>
      </dgm:t>
    </dgm:pt>
    <dgm:pt modelId="{652FD79F-8903-4C2E-9AA7-6255DEBD1929}" type="sibTrans" cxnId="{FC924327-0945-41D3-9972-1CCC8367C3A7}">
      <dgm:prSet/>
      <dgm:spPr/>
      <dgm:t>
        <a:bodyPr/>
        <a:lstStyle/>
        <a:p>
          <a:endParaRPr lang="en-US"/>
        </a:p>
      </dgm:t>
    </dgm:pt>
    <dgm:pt modelId="{03EAE984-3F51-425E-8159-BE4244D5C1D4}" type="pres">
      <dgm:prSet presAssocID="{81D10960-F816-4E9A-8D53-5E0FA84D1918}" presName="Name0" presStyleCnt="0">
        <dgm:presLayoutVars>
          <dgm:dir/>
          <dgm:animLvl val="lvl"/>
          <dgm:resizeHandles val="exact"/>
        </dgm:presLayoutVars>
      </dgm:prSet>
      <dgm:spPr/>
    </dgm:pt>
    <dgm:pt modelId="{F845F40B-5B52-480A-882A-7749D99B01CA}" type="pres">
      <dgm:prSet presAssocID="{1A19DA11-70B0-4D4D-891D-32729D2F05B6}" presName="boxAndChildren" presStyleCnt="0"/>
      <dgm:spPr/>
    </dgm:pt>
    <dgm:pt modelId="{8EE46F19-494A-40B1-BE09-DBAD8BE5CB90}" type="pres">
      <dgm:prSet presAssocID="{1A19DA11-70B0-4D4D-891D-32729D2F05B6}" presName="parentTextBox" presStyleLbl="node1" presStyleIdx="0" presStyleCnt="5"/>
      <dgm:spPr/>
    </dgm:pt>
    <dgm:pt modelId="{7913D0A0-55A5-443D-A12F-AEEB8218A6E8}" type="pres">
      <dgm:prSet presAssocID="{F59D7C26-BC84-4D7B-A3CB-A9745752EE74}" presName="sp" presStyleCnt="0"/>
      <dgm:spPr/>
    </dgm:pt>
    <dgm:pt modelId="{845D419E-FAF8-439B-BAB2-139431D58E39}" type="pres">
      <dgm:prSet presAssocID="{4083109B-C6B0-4C83-A95A-388177FAB945}" presName="arrowAndChildren" presStyleCnt="0"/>
      <dgm:spPr/>
    </dgm:pt>
    <dgm:pt modelId="{C333A83D-9742-48A1-92C9-03497B700290}" type="pres">
      <dgm:prSet presAssocID="{4083109B-C6B0-4C83-A95A-388177FAB945}" presName="parentTextArrow" presStyleLbl="node1" presStyleIdx="1" presStyleCnt="5"/>
      <dgm:spPr/>
    </dgm:pt>
    <dgm:pt modelId="{19C8558B-CC34-494E-B3F8-DB33029143CE}" type="pres">
      <dgm:prSet presAssocID="{F6C57D48-2516-49FA-8AA7-BC43108D1798}" presName="sp" presStyleCnt="0"/>
      <dgm:spPr/>
    </dgm:pt>
    <dgm:pt modelId="{3E2D0A84-9FDF-40A6-BFBC-B516EE6F08E3}" type="pres">
      <dgm:prSet presAssocID="{F18BBA1A-CBB0-49A7-84B1-E07B3BDA1215}" presName="arrowAndChildren" presStyleCnt="0"/>
      <dgm:spPr/>
    </dgm:pt>
    <dgm:pt modelId="{A9173C19-8FCD-406D-9CED-B439E2AB349A}" type="pres">
      <dgm:prSet presAssocID="{F18BBA1A-CBB0-49A7-84B1-E07B3BDA1215}" presName="parentTextArrow" presStyleLbl="node1" presStyleIdx="2" presStyleCnt="5"/>
      <dgm:spPr/>
    </dgm:pt>
    <dgm:pt modelId="{F8583ED2-FA2F-4ABF-A071-E5C273452AE0}" type="pres">
      <dgm:prSet presAssocID="{638DF146-30E5-4970-9D33-4724993A26D2}" presName="sp" presStyleCnt="0"/>
      <dgm:spPr/>
    </dgm:pt>
    <dgm:pt modelId="{8961553F-FBFA-43D6-A7EE-A0DC9F141123}" type="pres">
      <dgm:prSet presAssocID="{B00320B0-8ADA-42F1-894C-AB5FF0CEB817}" presName="arrowAndChildren" presStyleCnt="0"/>
      <dgm:spPr/>
    </dgm:pt>
    <dgm:pt modelId="{E6C769AD-D68D-4A2E-9624-969D166CC137}" type="pres">
      <dgm:prSet presAssocID="{B00320B0-8ADA-42F1-894C-AB5FF0CEB817}" presName="parentTextArrow" presStyleLbl="node1" presStyleIdx="3" presStyleCnt="5"/>
      <dgm:spPr/>
    </dgm:pt>
    <dgm:pt modelId="{321EDB04-75CB-45CB-9A72-DE9D84603B3B}" type="pres">
      <dgm:prSet presAssocID="{E46CB507-E5E0-4275-AAA1-14D42CCBD765}" presName="sp" presStyleCnt="0"/>
      <dgm:spPr/>
    </dgm:pt>
    <dgm:pt modelId="{BA3FECE1-8BA2-4148-A7B6-7F146A69DD4D}" type="pres">
      <dgm:prSet presAssocID="{22C6D13C-926A-441F-B96C-392B345F88BD}" presName="arrowAndChildren" presStyleCnt="0"/>
      <dgm:spPr/>
    </dgm:pt>
    <dgm:pt modelId="{D3F86F8F-891B-47EB-9798-EF95B689923A}" type="pres">
      <dgm:prSet presAssocID="{22C6D13C-926A-441F-B96C-392B345F88BD}" presName="parentTextArrow" presStyleLbl="node1" presStyleIdx="4" presStyleCnt="5"/>
      <dgm:spPr/>
    </dgm:pt>
  </dgm:ptLst>
  <dgm:cxnLst>
    <dgm:cxn modelId="{BFD48701-2267-447D-A4A8-C2CB320ABAB4}" type="presOf" srcId="{B00320B0-8ADA-42F1-894C-AB5FF0CEB817}" destId="{E6C769AD-D68D-4A2E-9624-969D166CC137}" srcOrd="0" destOrd="0" presId="urn:microsoft.com/office/officeart/2005/8/layout/process4"/>
    <dgm:cxn modelId="{FC924327-0945-41D3-9972-1CCC8367C3A7}" srcId="{81D10960-F816-4E9A-8D53-5E0FA84D1918}" destId="{1A19DA11-70B0-4D4D-891D-32729D2F05B6}" srcOrd="4" destOrd="0" parTransId="{31FA8B6E-B9CB-43E4-B004-BF9D396DBC15}" sibTransId="{652FD79F-8903-4C2E-9AA7-6255DEBD1929}"/>
    <dgm:cxn modelId="{19D7CE5F-E265-4D7E-BEA2-675F50CABBDF}" type="presOf" srcId="{4083109B-C6B0-4C83-A95A-388177FAB945}" destId="{C333A83D-9742-48A1-92C9-03497B700290}" srcOrd="0" destOrd="0" presId="urn:microsoft.com/office/officeart/2005/8/layout/process4"/>
    <dgm:cxn modelId="{B217DE60-813E-471A-859A-7B092DF885D8}" type="presOf" srcId="{81D10960-F816-4E9A-8D53-5E0FA84D1918}" destId="{03EAE984-3F51-425E-8159-BE4244D5C1D4}" srcOrd="0" destOrd="0" presId="urn:microsoft.com/office/officeart/2005/8/layout/process4"/>
    <dgm:cxn modelId="{3C1DFC6F-4C01-4521-A0D4-2EAE77AB080B}" srcId="{81D10960-F816-4E9A-8D53-5E0FA84D1918}" destId="{4083109B-C6B0-4C83-A95A-388177FAB945}" srcOrd="3" destOrd="0" parTransId="{06667417-5A42-4C21-B56B-C12D2F3DC21F}" sibTransId="{F59D7C26-BC84-4D7B-A3CB-A9745752EE74}"/>
    <dgm:cxn modelId="{A24E1953-0390-41E4-B28C-81130408891B}" srcId="{81D10960-F816-4E9A-8D53-5E0FA84D1918}" destId="{B00320B0-8ADA-42F1-894C-AB5FF0CEB817}" srcOrd="1" destOrd="0" parTransId="{25801BDE-9260-4837-AF92-BCD2A30D34C2}" sibTransId="{638DF146-30E5-4970-9D33-4724993A26D2}"/>
    <dgm:cxn modelId="{9AA06D7A-6249-45EF-B6F7-A613A3E7A412}" type="presOf" srcId="{22C6D13C-926A-441F-B96C-392B345F88BD}" destId="{D3F86F8F-891B-47EB-9798-EF95B689923A}" srcOrd="0" destOrd="0" presId="urn:microsoft.com/office/officeart/2005/8/layout/process4"/>
    <dgm:cxn modelId="{C30252C0-03FF-4F13-8148-AE4A9A20EE53}" type="presOf" srcId="{1A19DA11-70B0-4D4D-891D-32729D2F05B6}" destId="{8EE46F19-494A-40B1-BE09-DBAD8BE5CB90}" srcOrd="0" destOrd="0" presId="urn:microsoft.com/office/officeart/2005/8/layout/process4"/>
    <dgm:cxn modelId="{E7A28ED3-92F6-47B8-A7DE-8C1457963E53}" srcId="{81D10960-F816-4E9A-8D53-5E0FA84D1918}" destId="{22C6D13C-926A-441F-B96C-392B345F88BD}" srcOrd="0" destOrd="0" parTransId="{AA575B48-71C9-463B-9C9D-D2EBAACF73B5}" sibTransId="{E46CB507-E5E0-4275-AAA1-14D42CCBD765}"/>
    <dgm:cxn modelId="{E53D1BED-818A-44FB-94FA-15E1C84BBD1F}" srcId="{81D10960-F816-4E9A-8D53-5E0FA84D1918}" destId="{F18BBA1A-CBB0-49A7-84B1-E07B3BDA1215}" srcOrd="2" destOrd="0" parTransId="{5BD6A8BE-6F5B-4F4F-B2E4-E0F27930935E}" sibTransId="{F6C57D48-2516-49FA-8AA7-BC43108D1798}"/>
    <dgm:cxn modelId="{9D9A73FC-46B5-4853-B616-8E10E8D2E99B}" type="presOf" srcId="{F18BBA1A-CBB0-49A7-84B1-E07B3BDA1215}" destId="{A9173C19-8FCD-406D-9CED-B439E2AB349A}" srcOrd="0" destOrd="0" presId="urn:microsoft.com/office/officeart/2005/8/layout/process4"/>
    <dgm:cxn modelId="{0F10F46B-1CF4-4660-AAA9-E52D3FF600D4}" type="presParOf" srcId="{03EAE984-3F51-425E-8159-BE4244D5C1D4}" destId="{F845F40B-5B52-480A-882A-7749D99B01CA}" srcOrd="0" destOrd="0" presId="urn:microsoft.com/office/officeart/2005/8/layout/process4"/>
    <dgm:cxn modelId="{31CC23FD-7E70-4FF9-B87C-E44360303BED}" type="presParOf" srcId="{F845F40B-5B52-480A-882A-7749D99B01CA}" destId="{8EE46F19-494A-40B1-BE09-DBAD8BE5CB90}" srcOrd="0" destOrd="0" presId="urn:microsoft.com/office/officeart/2005/8/layout/process4"/>
    <dgm:cxn modelId="{B179397C-1F07-4039-B610-0E55C77175DC}" type="presParOf" srcId="{03EAE984-3F51-425E-8159-BE4244D5C1D4}" destId="{7913D0A0-55A5-443D-A12F-AEEB8218A6E8}" srcOrd="1" destOrd="0" presId="urn:microsoft.com/office/officeart/2005/8/layout/process4"/>
    <dgm:cxn modelId="{1B6FB2C1-F65C-4572-82D1-9BDFF61D4528}" type="presParOf" srcId="{03EAE984-3F51-425E-8159-BE4244D5C1D4}" destId="{845D419E-FAF8-439B-BAB2-139431D58E39}" srcOrd="2" destOrd="0" presId="urn:microsoft.com/office/officeart/2005/8/layout/process4"/>
    <dgm:cxn modelId="{2FC964F9-D49C-42ED-A201-6C8497000E40}" type="presParOf" srcId="{845D419E-FAF8-439B-BAB2-139431D58E39}" destId="{C333A83D-9742-48A1-92C9-03497B700290}" srcOrd="0" destOrd="0" presId="urn:microsoft.com/office/officeart/2005/8/layout/process4"/>
    <dgm:cxn modelId="{6762FF7C-5A42-4AD1-B124-44706ED53BB7}" type="presParOf" srcId="{03EAE984-3F51-425E-8159-BE4244D5C1D4}" destId="{19C8558B-CC34-494E-B3F8-DB33029143CE}" srcOrd="3" destOrd="0" presId="urn:microsoft.com/office/officeart/2005/8/layout/process4"/>
    <dgm:cxn modelId="{0D6DF09A-297F-42DE-88D9-1550B5911F8F}" type="presParOf" srcId="{03EAE984-3F51-425E-8159-BE4244D5C1D4}" destId="{3E2D0A84-9FDF-40A6-BFBC-B516EE6F08E3}" srcOrd="4" destOrd="0" presId="urn:microsoft.com/office/officeart/2005/8/layout/process4"/>
    <dgm:cxn modelId="{5613B925-84EF-4782-9CC8-2858A3AEF45E}" type="presParOf" srcId="{3E2D0A84-9FDF-40A6-BFBC-B516EE6F08E3}" destId="{A9173C19-8FCD-406D-9CED-B439E2AB349A}" srcOrd="0" destOrd="0" presId="urn:microsoft.com/office/officeart/2005/8/layout/process4"/>
    <dgm:cxn modelId="{4E4151D6-C9F5-4862-907D-8A12CC8A3F0C}" type="presParOf" srcId="{03EAE984-3F51-425E-8159-BE4244D5C1D4}" destId="{F8583ED2-FA2F-4ABF-A071-E5C273452AE0}" srcOrd="5" destOrd="0" presId="urn:microsoft.com/office/officeart/2005/8/layout/process4"/>
    <dgm:cxn modelId="{1F38805B-CB22-4195-AF90-F221C7DC2372}" type="presParOf" srcId="{03EAE984-3F51-425E-8159-BE4244D5C1D4}" destId="{8961553F-FBFA-43D6-A7EE-A0DC9F141123}" srcOrd="6" destOrd="0" presId="urn:microsoft.com/office/officeart/2005/8/layout/process4"/>
    <dgm:cxn modelId="{D954A551-BA65-4B7F-9032-405D3CE39807}" type="presParOf" srcId="{8961553F-FBFA-43D6-A7EE-A0DC9F141123}" destId="{E6C769AD-D68D-4A2E-9624-969D166CC137}" srcOrd="0" destOrd="0" presId="urn:microsoft.com/office/officeart/2005/8/layout/process4"/>
    <dgm:cxn modelId="{6C1D658C-937B-4DDD-8165-33E54B44AAA1}" type="presParOf" srcId="{03EAE984-3F51-425E-8159-BE4244D5C1D4}" destId="{321EDB04-75CB-45CB-9A72-DE9D84603B3B}" srcOrd="7" destOrd="0" presId="urn:microsoft.com/office/officeart/2005/8/layout/process4"/>
    <dgm:cxn modelId="{2145CFC9-0DDE-4337-B353-FC80F7C8350F}" type="presParOf" srcId="{03EAE984-3F51-425E-8159-BE4244D5C1D4}" destId="{BA3FECE1-8BA2-4148-A7B6-7F146A69DD4D}" srcOrd="8" destOrd="0" presId="urn:microsoft.com/office/officeart/2005/8/layout/process4"/>
    <dgm:cxn modelId="{27173325-B1CD-4B79-9549-57565983B312}" type="presParOf" srcId="{BA3FECE1-8BA2-4148-A7B6-7F146A69DD4D}" destId="{D3F86F8F-891B-47EB-9798-EF95B689923A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E46F19-494A-40B1-BE09-DBAD8BE5CB90}">
      <dsp:nvSpPr>
        <dsp:cNvPr id="0" name=""/>
        <dsp:cNvSpPr/>
      </dsp:nvSpPr>
      <dsp:spPr>
        <a:xfrm>
          <a:off x="0" y="4551242"/>
          <a:ext cx="10972440" cy="746669"/>
        </a:xfrm>
        <a:prstGeom prst="rect">
          <a:avLst/>
        </a:prstGeom>
        <a:solidFill>
          <a:schemeClr val="accent5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kern="1200" dirty="0"/>
            <a:t>Test and check if it works correctly</a:t>
          </a:r>
        </a:p>
      </dsp:txBody>
      <dsp:txXfrm>
        <a:off x="0" y="4551242"/>
        <a:ext cx="10972440" cy="746669"/>
      </dsp:txXfrm>
    </dsp:sp>
    <dsp:sp modelId="{C333A83D-9742-48A1-92C9-03497B700290}">
      <dsp:nvSpPr>
        <dsp:cNvPr id="0" name=""/>
        <dsp:cNvSpPr/>
      </dsp:nvSpPr>
      <dsp:spPr>
        <a:xfrm rot="10800000">
          <a:off x="0" y="3414065"/>
          <a:ext cx="10972440" cy="1148377"/>
        </a:xfrm>
        <a:prstGeom prst="upArrowCallout">
          <a:avLst/>
        </a:prstGeom>
        <a:solidFill>
          <a:schemeClr val="accent5">
            <a:shade val="50000"/>
            <a:hueOff val="53669"/>
            <a:satOff val="-3045"/>
            <a:lumOff val="167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kern="1200" dirty="0"/>
            <a:t>Learn to write code and upload it to the board</a:t>
          </a:r>
        </a:p>
      </dsp:txBody>
      <dsp:txXfrm rot="10800000">
        <a:off x="0" y="3414065"/>
        <a:ext cx="10972440" cy="746181"/>
      </dsp:txXfrm>
    </dsp:sp>
    <dsp:sp modelId="{A9173C19-8FCD-406D-9CED-B439E2AB349A}">
      <dsp:nvSpPr>
        <dsp:cNvPr id="0" name=""/>
        <dsp:cNvSpPr/>
      </dsp:nvSpPr>
      <dsp:spPr>
        <a:xfrm rot="10800000">
          <a:off x="0" y="2276888"/>
          <a:ext cx="10972440" cy="1148377"/>
        </a:xfrm>
        <a:prstGeom prst="upArrowCallout">
          <a:avLst/>
        </a:prstGeom>
        <a:solidFill>
          <a:schemeClr val="accent5">
            <a:shade val="50000"/>
            <a:hueOff val="107338"/>
            <a:satOff val="-6090"/>
            <a:lumOff val="3345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kern="1200" dirty="0"/>
            <a:t>Design electronic circuits</a:t>
          </a:r>
        </a:p>
      </dsp:txBody>
      <dsp:txXfrm rot="10800000">
        <a:off x="0" y="2276888"/>
        <a:ext cx="10972440" cy="746181"/>
      </dsp:txXfrm>
    </dsp:sp>
    <dsp:sp modelId="{E6C769AD-D68D-4A2E-9624-969D166CC137}">
      <dsp:nvSpPr>
        <dsp:cNvPr id="0" name=""/>
        <dsp:cNvSpPr/>
      </dsp:nvSpPr>
      <dsp:spPr>
        <a:xfrm rot="10800000">
          <a:off x="0" y="1139711"/>
          <a:ext cx="10972440" cy="1148377"/>
        </a:xfrm>
        <a:prstGeom prst="upArrowCallout">
          <a:avLst/>
        </a:prstGeom>
        <a:solidFill>
          <a:schemeClr val="accent5">
            <a:shade val="50000"/>
            <a:hueOff val="107338"/>
            <a:satOff val="-6090"/>
            <a:lumOff val="3345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kern="1200" dirty="0"/>
            <a:t>Analyse programming instructions</a:t>
          </a:r>
        </a:p>
      </dsp:txBody>
      <dsp:txXfrm rot="10800000">
        <a:off x="0" y="1139711"/>
        <a:ext cx="10972440" cy="746181"/>
      </dsp:txXfrm>
    </dsp:sp>
    <dsp:sp modelId="{D3F86F8F-891B-47EB-9798-EF95B689923A}">
      <dsp:nvSpPr>
        <dsp:cNvPr id="0" name=""/>
        <dsp:cNvSpPr/>
      </dsp:nvSpPr>
      <dsp:spPr>
        <a:xfrm rot="10800000">
          <a:off x="0" y="2533"/>
          <a:ext cx="10972440" cy="1148377"/>
        </a:xfrm>
        <a:prstGeom prst="upArrowCallout">
          <a:avLst/>
        </a:prstGeom>
        <a:solidFill>
          <a:schemeClr val="accent5">
            <a:shade val="50000"/>
            <a:hueOff val="53669"/>
            <a:satOff val="-3045"/>
            <a:lumOff val="167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kern="1200" dirty="0"/>
            <a:t>Analyse the working process of microcontrollers</a:t>
          </a:r>
        </a:p>
      </dsp:txBody>
      <dsp:txXfrm rot="10800000">
        <a:off x="0" y="2533"/>
        <a:ext cx="10972440" cy="74618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9376D3A-4A3F-4E2D-8878-91212B738B86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0000" tIns="45000" rIns="90000" bIns="45000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es-ES" sz="1400" b="0" i="0" u="none" strike="noStrike" kern="1200" cap="none" dirty="0">
              <a:ln>
                <a:noFill/>
              </a:ln>
              <a:latin typeface="Liberation Sans" pitchFamily="18"/>
              <a:ea typeface="Microsoft YaHei" pitchFamily="2"/>
              <a:cs typeface="Mangal" pitchFamily="2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0A366FF-E5F5-4A5C-AA5E-21135BFF6645}"/>
              </a:ext>
            </a:extLst>
          </p:cNvPr>
          <p:cNvSpPr txBox="1">
            <a:spLocks noGrp="1"/>
          </p:cNvSpPr>
          <p:nvPr>
            <p:ph type="dt" sz="quarter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0000" tIns="45000" rIns="90000" bIns="45000" anchorCtr="0" compatLnSpc="0">
            <a:noAutofit/>
          </a:bodyPr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es-ES" sz="1400" b="0" i="0" u="none" strike="noStrike" kern="1200" cap="none" dirty="0">
              <a:ln>
                <a:noFill/>
              </a:ln>
              <a:latin typeface="Liberation Sans" pitchFamily="18"/>
              <a:ea typeface="Microsoft YaHei" pitchFamily="2"/>
              <a:cs typeface="Mangal" pitchFamily="2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0B2260-DF33-4482-8853-D289381F5EF8}"/>
              </a:ext>
            </a:extLst>
          </p:cNvPr>
          <p:cNvSpPr txBox="1">
            <a:spLocks noGrp="1"/>
          </p:cNvSpPr>
          <p:nvPr>
            <p:ph type="ftr" sz="quarter" idx="2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0000" tIns="45000" rIns="90000" bIns="45000" anchor="b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es-ES" sz="1400" b="0" i="0" u="none" strike="noStrike" kern="1200" cap="none" dirty="0">
              <a:ln>
                <a:noFill/>
              </a:ln>
              <a:latin typeface="Liberation Sans" pitchFamily="18"/>
              <a:ea typeface="Microsoft YaHei" pitchFamily="2"/>
              <a:cs typeface="Mangal" pitchFamily="2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999F64-CD67-4E99-AD38-B07286C09CE1}"/>
              </a:ext>
            </a:extLst>
          </p:cNvPr>
          <p:cNvSpPr txBox="1">
            <a:spLocks noGrp="1"/>
          </p:cNvSpPr>
          <p:nvPr>
            <p:ph type="sldNum" sz="quarter" idx="3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0000" tIns="45000" rIns="90000" bIns="45000" anchor="b" anchorCtr="0" compatLnSpc="0">
            <a:noAutofit/>
          </a:bodyPr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fld id="{943BD545-6583-49E7-A3B4-004035A605C9}" type="slidenum">
              <a:t>‹#›</a:t>
            </a:fld>
            <a:endParaRPr lang="es-ES" sz="1400" b="0" i="0" u="none" strike="noStrike" kern="1200" cap="none" dirty="0">
              <a:ln>
                <a:noFill/>
              </a:ln>
              <a:latin typeface="Liberation Sans" pitchFamily="18"/>
              <a:ea typeface="Microsoft YaHei" pitchFamily="2"/>
              <a:cs typeface="Mangal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22342932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886342D-02B6-4DC6-8C43-A0C8FFC6A3B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07000" y="812520"/>
            <a:ext cx="5345280" cy="4008959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80B79DD-1F8E-452A-A490-2224371B96FD}"/>
              </a:ext>
            </a:extLst>
          </p:cNvPr>
          <p:cNvSpPr txBox="1">
            <a:spLocks noGrp="1"/>
          </p:cNvSpPr>
          <p:nvPr>
            <p:ph type="body" sz="quarter" idx="3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endParaRPr lang="es-ES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990AC2C6-E7A0-4BE8-A61E-492788DDBCEB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noAutofit/>
          </a:bodyPr>
          <a:lstStyle>
            <a:lvl1pPr lvl="0" rtl="0" hangingPunct="0">
              <a:buNone/>
              <a:tabLst/>
              <a:defRPr lang="es-ES" sz="1400" kern="1200"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endParaRPr lang="es-E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856937-D906-4868-8FDD-34EFFCD0DA7B}"/>
              </a:ext>
            </a:extLst>
          </p:cNvPr>
          <p:cNvSpPr txBox="1">
            <a:spLocks noGrp="1"/>
          </p:cNvSpPr>
          <p:nvPr>
            <p:ph type="dt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noAutofit/>
          </a:bodyPr>
          <a:lstStyle>
            <a:lvl1pPr lvl="0" algn="r" rtl="0" hangingPunct="0">
              <a:buNone/>
              <a:tabLst/>
              <a:defRPr lang="es-ES" sz="1400" kern="1200"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endParaRPr lang="es-E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E3B73F-D206-4900-84F3-E104011231B1}"/>
              </a:ext>
            </a:extLst>
          </p:cNvPr>
          <p:cNvSpPr txBox="1">
            <a:spLocks noGrp="1"/>
          </p:cNvSpPr>
          <p:nvPr>
            <p:ph type="ftr" sz="quarter" idx="4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>
            <a:noAutofit/>
          </a:bodyPr>
          <a:lstStyle>
            <a:lvl1pPr lvl="0" rtl="0" hangingPunct="0">
              <a:buNone/>
              <a:tabLst/>
              <a:defRPr lang="es-ES" sz="1400" kern="1200"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endParaRPr lang="es-E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4C1D06-FF15-487E-9F2E-BCE490B938D9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>
            <a:noAutofit/>
          </a:bodyPr>
          <a:lstStyle>
            <a:lvl1pPr lvl="0" algn="r" rtl="0" hangingPunct="0">
              <a:buNone/>
              <a:tabLst/>
              <a:defRPr lang="es-ES" sz="1400" kern="1200"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fld id="{D4A3FF84-48DE-4549-BD9D-FAD59D4CD282}" type="slidenum"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783691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16000" marR="0" indent="-216000" rtl="0" hangingPunct="0">
      <a:tabLst/>
      <a:defRPr lang="es-ES" sz="2000" b="0" i="0" u="none" strike="noStrike" kern="1200" cap="none">
        <a:ln>
          <a:noFill/>
        </a:ln>
        <a:highlight>
          <a:scrgbClr r="0" g="0" b="0">
            <a:alpha val="0"/>
          </a:scrgbClr>
        </a:highlight>
        <a:latin typeface="Liberation Sans" pitchFamily="18"/>
        <a:ea typeface="Microsoft YaHei" pitchFamily="2"/>
        <a:cs typeface="Mangal" pitchFamily="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E23914-E516-4EA5-BD86-901C4D7E74C3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10AA5F2D-2A11-45A2-A74D-4E85ECEEE1F2}" type="slidenum">
              <a:t>2</a:t>
            </a:fld>
            <a:endParaRPr lang="es-ES" dirty="0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12931E0-1C5D-40D8-9C09-607C45BA10A8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4472C4"/>
          </a:solidFill>
          <a:ln w="12600" cap="flat">
            <a:solidFill>
              <a:srgbClr val="2F528F"/>
            </a:solidFill>
            <a:prstDash val="solid"/>
            <a:miter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D2A3627-6119-4C0F-9C01-9456179389CF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s-E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255395-CC32-475E-BF40-A4468B41D289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C4BD547A-079D-42F4-9EA2-4DEAF9793269}" type="slidenum">
              <a:t>12</a:t>
            </a:fld>
            <a:endParaRPr lang="es-ES" dirty="0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E126F34-1F8A-485D-9072-4ECCF6455DD4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4472C4"/>
          </a:solidFill>
          <a:ln w="12600" cap="flat">
            <a:solidFill>
              <a:srgbClr val="2F528F"/>
            </a:solidFill>
            <a:prstDash val="solid"/>
            <a:miter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2E73277-D84F-4C90-9ED1-46B19417D163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s-E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C9EA69-578F-4C10-AF76-8363BC7E5987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28C1514E-1545-4782-9803-B9E541991904}" type="slidenum">
              <a:t>13</a:t>
            </a:fld>
            <a:endParaRPr lang="es-ES" dirty="0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E758DC3-320B-4AF3-99EA-9058C9212AAE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4472C4"/>
          </a:solidFill>
          <a:ln w="12600" cap="flat">
            <a:solidFill>
              <a:srgbClr val="2F528F"/>
            </a:solidFill>
            <a:prstDash val="solid"/>
            <a:miter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86B5BF3-F45E-4EDD-8311-32A368FE198B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s-E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13EFBB-7127-4EA6-9685-30E6692C7CD6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AE42C7CC-746B-41E1-A5DF-8338AB32991A}" type="slidenum">
              <a:t>14</a:t>
            </a:fld>
            <a:endParaRPr lang="es-ES" dirty="0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6F53DD4-4DF5-41FD-AD34-FD3A7FEBC757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4472C4"/>
          </a:solidFill>
          <a:ln w="12600" cap="flat">
            <a:solidFill>
              <a:srgbClr val="2F528F"/>
            </a:solidFill>
            <a:prstDash val="solid"/>
            <a:miter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24C2080-B9B3-4662-95B4-853FE1BEB9A6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s-E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FECE1E-131B-4CEF-B38B-9AB0D8A18810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2B8F5265-9352-42B4-B914-929C7E72FBA5}" type="slidenum">
              <a:t>15</a:t>
            </a:fld>
            <a:endParaRPr lang="es-ES" dirty="0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C667D06-BCE6-4D1B-BD2A-CC735449E5A1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4472C4"/>
          </a:solidFill>
          <a:ln w="12600" cap="flat">
            <a:solidFill>
              <a:srgbClr val="2F528F"/>
            </a:solidFill>
            <a:prstDash val="solid"/>
            <a:miter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2A953E7-2B05-43EE-963E-4CCA25330909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s-E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FECE1E-131B-4CEF-B38B-9AB0D8A18810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2B8F5265-9352-42B4-B914-929C7E72FBA5}" type="slidenum">
              <a:t>16</a:t>
            </a:fld>
            <a:endParaRPr lang="es-ES" dirty="0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C667D06-BCE6-4D1B-BD2A-CC735449E5A1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4472C4"/>
          </a:solidFill>
          <a:ln w="12600" cap="flat">
            <a:solidFill>
              <a:srgbClr val="2F528F"/>
            </a:solidFill>
            <a:prstDash val="solid"/>
            <a:miter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2A953E7-2B05-43EE-963E-4CCA25330909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725545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25C67E-BB4C-4E25-85B3-B6D314C34214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C5991AF5-124C-42D0-85A5-552EBA324182}" type="slidenum">
              <a:t>19</a:t>
            </a:fld>
            <a:endParaRPr lang="es-ES" dirty="0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3783DEC-C832-4B18-A2FB-7D5315229EB6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4472C4"/>
          </a:solidFill>
          <a:ln w="12600" cap="flat">
            <a:solidFill>
              <a:srgbClr val="2F528F"/>
            </a:solidFill>
            <a:prstDash val="solid"/>
            <a:miter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5ABCE89-88B1-495C-81A3-1AD484232F4C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s-E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8752DE-F2EE-4E66-B3A1-E5E02BEBE084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C8923F6E-13FD-4425-9F33-FC3612D2DCF8}" type="slidenum">
              <a:t>21</a:t>
            </a:fld>
            <a:endParaRPr lang="es-ES" dirty="0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5799636-57EA-4B08-A931-96EA98E64AD5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4472C4"/>
          </a:solidFill>
          <a:ln w="12600" cap="flat">
            <a:solidFill>
              <a:srgbClr val="2F528F"/>
            </a:solidFill>
            <a:prstDash val="solid"/>
            <a:miter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AA7B3C8-FA51-4258-9D10-5643339B7F7D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s-E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8A6361-A46C-4CB2-A73A-8EF17B6F0653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64923401-E254-40CF-954B-7773DB0E4EE4}" type="slidenum">
              <a:t>4</a:t>
            </a:fld>
            <a:endParaRPr lang="es-ES" dirty="0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70341EE-2159-4C56-A842-C7ACC458618B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4472C4"/>
          </a:solidFill>
          <a:ln w="12600" cap="flat">
            <a:solidFill>
              <a:srgbClr val="2F528F"/>
            </a:solidFill>
            <a:prstDash val="solid"/>
            <a:miter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EB00E33-4240-49A5-BA75-782D2B599EDB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s-E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C8B0AF-EFB4-4717-8EB6-9E41BF4E2189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68856A0F-B2D6-41AB-A050-E0761E06B11C}" type="slidenum">
              <a:t>5</a:t>
            </a:fld>
            <a:endParaRPr lang="es-ES" dirty="0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26CBFCC-E773-4587-8421-4AC97906C051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4472C4"/>
          </a:solidFill>
          <a:ln w="12600" cap="flat">
            <a:solidFill>
              <a:srgbClr val="2F528F"/>
            </a:solidFill>
            <a:prstDash val="solid"/>
            <a:miter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69E5A85-1FE8-4B73-84E2-FCF8B358EE75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s-E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2E600B-5BA8-40EC-BD5A-6CC1FB05FCA0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72C7E934-2790-460C-8ABE-F8A055F76E3D}" type="slidenum">
              <a:t>6</a:t>
            </a:fld>
            <a:endParaRPr lang="es-ES" dirty="0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7E5577E-7B3E-447E-A4EC-B1A5FCFB9163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4472C4"/>
          </a:solidFill>
          <a:ln w="12600" cap="flat">
            <a:solidFill>
              <a:srgbClr val="2F528F"/>
            </a:solidFill>
            <a:prstDash val="solid"/>
            <a:miter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607EB9E-037F-4851-99E1-BA22FBE56B9A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s-E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4106B7-858B-4FDE-8AF4-22A2E0DC4925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E2358C1C-5F62-4929-9433-85277E4DA541}" type="slidenum">
              <a:t>7</a:t>
            </a:fld>
            <a:endParaRPr lang="es-ES" dirty="0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AA6D2EC-C834-4FA9-8286-71CCA500F68D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4472C4"/>
          </a:solidFill>
          <a:ln w="12600" cap="flat">
            <a:solidFill>
              <a:srgbClr val="2F528F"/>
            </a:solidFill>
            <a:prstDash val="solid"/>
            <a:miter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3650351-1BA3-4983-8FBB-CDC794CBD50F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s-E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2C1824-3EAC-4907-BE2D-63DF6D12E33D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949B356B-2C30-46D6-A7E3-5D85B198AA84}" type="slidenum">
              <a:t>8</a:t>
            </a:fld>
            <a:endParaRPr lang="es-ES" dirty="0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C295B87-7475-4A99-B7F4-E704F0A51BC8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4472C4"/>
          </a:solidFill>
          <a:ln w="12600" cap="flat">
            <a:solidFill>
              <a:srgbClr val="2F528F"/>
            </a:solidFill>
            <a:prstDash val="solid"/>
            <a:miter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729266E-4310-4770-95E4-3E2D0C4F3A0B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s-E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6EC3D0-EA0E-4798-A207-4CB3EC4C439D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45B93DF9-1DC6-428C-BD5D-4D897CAC0FAA}" type="slidenum">
              <a:t>9</a:t>
            </a:fld>
            <a:endParaRPr lang="es-ES" dirty="0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CC1DC1D-A52D-4DCC-9EB7-140A458E7F3F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4472C4"/>
          </a:solidFill>
          <a:ln w="12600" cap="flat">
            <a:solidFill>
              <a:srgbClr val="2F528F"/>
            </a:solidFill>
            <a:prstDash val="solid"/>
            <a:miter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62A2B6E-8883-4858-B9C9-7AD4CA4F9FA7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s-E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6EC3D0-EA0E-4798-A207-4CB3EC4C439D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45B93DF9-1DC6-428C-BD5D-4D897CAC0FAA}" type="slidenum">
              <a:t>10</a:t>
            </a:fld>
            <a:endParaRPr lang="es-ES" dirty="0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CC1DC1D-A52D-4DCC-9EB7-140A458E7F3F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4472C4"/>
          </a:solidFill>
          <a:ln w="12600" cap="flat">
            <a:solidFill>
              <a:srgbClr val="2F528F"/>
            </a:solidFill>
            <a:prstDash val="solid"/>
            <a:miter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62A2B6E-8883-4858-B9C9-7AD4CA4F9FA7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8008110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069C33-77DC-4C32-9E40-6D3A0C7E4A0E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B0D7A703-F227-4B02-B98D-D0B3FA00BD5F}" type="slidenum">
              <a:t>11</a:t>
            </a:fld>
            <a:endParaRPr lang="es-ES" dirty="0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7A78291-6B82-415E-81BC-B68FFDDFAF58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4472C4"/>
          </a:solidFill>
          <a:ln w="12600" cap="flat">
            <a:solidFill>
              <a:srgbClr val="2F528F"/>
            </a:solidFill>
            <a:prstDash val="solid"/>
            <a:miter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F9ECE68-9414-4FB2-BDF7-EF563D9AE6DA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s-E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912F86AF-B9BD-4B07-B08A-F39770BF853A}" type="datetime1">
              <a:rPr lang="en-US" smtClean="0"/>
              <a:pPr lvl="0"/>
              <a:t>7/20/2017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pPr lvl="0"/>
            <a:fld id="{F90F7BFD-5971-40B2-8D2D-0F425FE752F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65986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9F45436F-A7CD-4BAF-9042-955E04E1617C}" type="datetime1">
              <a:rPr lang="en-US" smtClean="0"/>
              <a:pPr lvl="0"/>
              <a:t>7/20/2017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AA16792-11CF-4F2B-9F7B-D7DAFE75193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62378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8639FD75-43DE-4F34-A355-C8D22FE5C253}" type="datetime1">
              <a:rPr lang="en-US" smtClean="0"/>
              <a:pPr lvl="0"/>
              <a:t>7/20/2017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7C172B1-646B-43D1-A21B-DBE15C8743E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33674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A54B9A-C90E-4D28-BEA6-4E0C75671FFF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54B87A-3BA7-43BF-BB33-3AF309F04F7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066680" y="2103120"/>
            <a:ext cx="10058400" cy="3931920"/>
          </a:xfrm>
        </p:spPr>
        <p:txBody>
          <a:bodyPr anchor="t"/>
          <a:lstStyle>
            <a:lvl1pPr marL="182880" indent="-182880">
              <a:lnSpc>
                <a:spcPct val="100000"/>
              </a:lnSpc>
              <a:spcBef>
                <a:spcPts val="901"/>
              </a:spcBef>
              <a:buClr>
                <a:srgbClr val="262626"/>
              </a:buClr>
              <a:buSzPct val="100000"/>
              <a:buFont typeface="Garamond" pitchFamily="18"/>
              <a:buChar char="◦"/>
              <a:defRPr sz="18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  <a:br>
              <a:rPr lang="en-US"/>
            </a:br>
            <a:r>
              <a:rPr lang="en-US"/>
              <a:t>Second level</a:t>
            </a:r>
            <a:br>
              <a:rPr lang="en-US"/>
            </a:br>
            <a:r>
              <a:rPr lang="en-US"/>
              <a:t>Third level</a:t>
            </a:r>
            <a:br>
              <a:rPr lang="en-US"/>
            </a:br>
            <a:r>
              <a:rPr lang="en-US"/>
              <a:t>Fourth level</a:t>
            </a:r>
            <a:br>
              <a:rPr lang="en-US"/>
            </a:br>
            <a:r>
              <a:rPr lang="en-US"/>
              <a:t>Fifth level</a:t>
            </a:r>
          </a:p>
        </p:txBody>
      </p:sp>
      <p:sp>
        <p:nvSpPr>
          <p:cNvPr id="4" name="Date Placeholder 6">
            <a:extLst>
              <a:ext uri="{FF2B5EF4-FFF2-40B4-BE49-F238E27FC236}">
                <a16:creationId xmlns:a16="http://schemas.microsoft.com/office/drawing/2014/main" id="{E55BE01E-60AC-401C-85ED-AE811FEBF0BB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C69A59B-C82E-4371-AB95-511FC2CE0C3F}" type="datetime1">
              <a:rPr lang="en-US"/>
              <a:pPr lvl="0"/>
              <a:t>7/20/2017</a:t>
            </a:fld>
            <a:endParaRPr lang="en-US" dirty="0"/>
          </a:p>
        </p:txBody>
      </p:sp>
      <p:sp>
        <p:nvSpPr>
          <p:cNvPr id="5" name="Footer Placeholder 7">
            <a:extLst>
              <a:ext uri="{FF2B5EF4-FFF2-40B4-BE49-F238E27FC236}">
                <a16:creationId xmlns:a16="http://schemas.microsoft.com/office/drawing/2014/main" id="{BC5788ED-7318-4481-811B-23FF3A8975DF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s-ES" dirty="0"/>
          </a:p>
        </p:txBody>
      </p:sp>
      <p:sp>
        <p:nvSpPr>
          <p:cNvPr id="6" name="Slide Number Placeholder 8">
            <a:extLst>
              <a:ext uri="{FF2B5EF4-FFF2-40B4-BE49-F238E27FC236}">
                <a16:creationId xmlns:a16="http://schemas.microsoft.com/office/drawing/2014/main" id="{DEE05F54-F644-456E-8410-BB58595591D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0969639-E1C3-424C-AA23-A57E5F70B54C}" type="slidenum"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CDF7B4A-62CC-4432-93E0-71894D7944DE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09480" y="1604520"/>
            <a:ext cx="10972440" cy="3977279"/>
          </a:xfrm>
        </p:spPr>
        <p:txBody>
          <a:bodyPr lIns="0" tIns="0" rIns="0" bIns="0"/>
          <a:lstStyle>
            <a:lvl1pPr hangingPunct="0">
              <a:spcBef>
                <a:spcPts val="1417"/>
              </a:spcBef>
              <a:defRPr lang="es-ES" sz="3200">
                <a:latin typeface="Liberation Sans" pitchFamily="18"/>
              </a:defRPr>
            </a:lvl1pPr>
          </a:lstStyle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15999633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912F86AF-B9BD-4B07-B08A-F39770BF853A}" type="datetime1">
              <a:rPr lang="en-US" smtClean="0"/>
              <a:pPr lvl="0"/>
              <a:t>7/20/2017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90F7BFD-5971-40B2-8D2D-0F425FE752F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28703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pPr lvl="0"/>
            <a:fld id="{BEDC38C0-E340-4EEE-994F-F0340B4F3ED4}" type="datetime1">
              <a:rPr lang="en-US" smtClean="0"/>
              <a:pPr lvl="0"/>
              <a:t>7/20/2017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pPr lvl="0"/>
            <a:endParaRPr lang="es-E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pPr lvl="0"/>
            <a:fld id="{22E99E47-E14D-4B13-AF00-358EEFDF0A1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30084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912F86AF-B9BD-4B07-B08A-F39770BF853A}" type="datetime1">
              <a:rPr lang="en-US" smtClean="0"/>
              <a:pPr lvl="0"/>
              <a:t>7/20/2017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s-E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90F7BFD-5971-40B2-8D2D-0F425FE752F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25313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912F86AF-B9BD-4B07-B08A-F39770BF853A}" type="datetime1">
              <a:rPr lang="en-US" smtClean="0"/>
              <a:pPr lvl="0"/>
              <a:t>7/20/2017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s-E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90F7BFD-5971-40B2-8D2D-0F425FE752F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36243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537B6842-5236-4C62-85C1-82616D0BB043}" type="datetime1">
              <a:rPr lang="en-US" smtClean="0"/>
              <a:pPr lvl="0"/>
              <a:t>7/20/2017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s-E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733AF0FE-F77E-43A9-9D41-81FA6F77E9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42605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86827D95-AEAF-4C55-BE0D-18CEB6693826}" type="datetime1">
              <a:rPr lang="en-US" smtClean="0"/>
              <a:pPr lvl="0"/>
              <a:t>7/20/2017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36E5EEC8-5844-41FB-9B68-61DEFBC75A7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5952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912F86AF-B9BD-4B07-B08A-F39770BF853A}" type="datetime1">
              <a:rPr lang="en-US" smtClean="0"/>
              <a:pPr lvl="0"/>
              <a:t>7/20/2017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s-E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90F7BFD-5971-40B2-8D2D-0F425FE752F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97765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912F86AF-B9BD-4B07-B08A-F39770BF853A}" type="datetime1">
              <a:rPr lang="en-US" smtClean="0"/>
              <a:pPr lvl="0"/>
              <a:t>7/20/2017</a:t>
            </a:fld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90F7BFD-5971-40B2-8D2D-0F425FE752F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52798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pPr lvl="0"/>
            <a:fld id="{912F86AF-B9BD-4B07-B08A-F39770BF853A}" type="datetime1">
              <a:rPr lang="en-US" smtClean="0"/>
              <a:pPr lvl="0"/>
              <a:t>7/20/2017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 lvl="0"/>
            <a:endParaRPr lang="es-E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fld id="{F90F7BFD-5971-40B2-8D2D-0F425FE752F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1125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  <p:sldLayoutId id="214748375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wmf"/><Relationship Id="rId5" Type="http://schemas.openxmlformats.org/officeDocument/2006/relationships/image" Target="../media/image21.wmf"/><Relationship Id="rId4" Type="http://schemas.openxmlformats.org/officeDocument/2006/relationships/image" Target="../media/image20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7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11.wmf"/><Relationship Id="rId4" Type="http://schemas.openxmlformats.org/officeDocument/2006/relationships/image" Target="../media/image10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0BAB9B2-1AE1-45C5-87A5-177360F2082A}"/>
              </a:ext>
            </a:extLst>
          </p:cNvPr>
          <p:cNvSpPr/>
          <p:nvPr/>
        </p:nvSpPr>
        <p:spPr>
          <a:xfrm>
            <a:off x="1378633" y="1426986"/>
            <a:ext cx="970670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6000" cap="all" dirty="0">
                <a:blipFill dpi="0" rotWithShape="1">
                  <a:blip r:embed="rId2"/>
                  <a:srcRect/>
                  <a:tile tx="6350" ty="-127000" sx="65000" sy="64000" flip="none" algn="tl"/>
                </a:blipFill>
                <a:latin typeface="Rockwell Condensed" panose="02060603050405020104"/>
                <a:ea typeface="+mj-ea"/>
                <a:cs typeface="+mj-cs"/>
              </a:rPr>
              <a:t>INTRODUCTION TO  microcontrollers</a:t>
            </a:r>
            <a:endParaRPr lang="en-GB" sz="6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4C3869-1FCA-4F09-A7E0-D0EA29BF37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4037" y="303847"/>
            <a:ext cx="1457070" cy="39017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560F0A3-AA83-464B-B9BA-2CF0A01A7074}"/>
              </a:ext>
            </a:extLst>
          </p:cNvPr>
          <p:cNvSpPr/>
          <p:nvPr/>
        </p:nvSpPr>
        <p:spPr>
          <a:xfrm>
            <a:off x="248528" y="217064"/>
            <a:ext cx="7868529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>
                <a:latin typeface="Rockwell" panose="02060603020205020403" pitchFamily="18" charset="0"/>
              </a:rPr>
              <a:t>PLAN DE FORMACIÓN EN LENGUAS EXTRANJERAS 2017</a:t>
            </a:r>
          </a:p>
          <a:p>
            <a:r>
              <a:rPr lang="es-ES" b="1" dirty="0">
                <a:latin typeface="Rockwell" panose="02060603020205020403" pitchFamily="18" charset="0"/>
              </a:rPr>
              <a:t>IN-57 </a:t>
            </a:r>
            <a:r>
              <a:rPr lang="es-ES" b="1" dirty="0" err="1">
                <a:latin typeface="Rockwell" panose="02060603020205020403" pitchFamily="18" charset="0"/>
              </a:rPr>
              <a:t>Technology</a:t>
            </a:r>
            <a:r>
              <a:rPr lang="es-ES" b="1" dirty="0">
                <a:latin typeface="Rockwell" panose="02060603020205020403" pitchFamily="18" charset="0"/>
              </a:rPr>
              <a:t> </a:t>
            </a:r>
            <a:r>
              <a:rPr lang="es-ES" b="1" dirty="0" err="1">
                <a:latin typeface="Rockwell" panose="02060603020205020403" pitchFamily="18" charset="0"/>
              </a:rPr>
              <a:t>for</a:t>
            </a:r>
            <a:r>
              <a:rPr lang="es-ES" b="1" dirty="0">
                <a:latin typeface="Rockwell" panose="02060603020205020403" pitchFamily="18" charset="0"/>
              </a:rPr>
              <a:t> ESO: </a:t>
            </a:r>
            <a:r>
              <a:rPr lang="en-GB" b="1" dirty="0">
                <a:latin typeface="Rockwell" panose="02060603020205020403" pitchFamily="18" charset="0"/>
              </a:rPr>
              <a:t>Contents</a:t>
            </a:r>
            <a:r>
              <a:rPr lang="es-ES" b="1" dirty="0">
                <a:latin typeface="Rockwell" panose="02060603020205020403" pitchFamily="18" charset="0"/>
              </a:rPr>
              <a:t> and </a:t>
            </a:r>
            <a:r>
              <a:rPr lang="es-ES" b="1" dirty="0" err="1">
                <a:latin typeface="Rockwell" panose="02060603020205020403" pitchFamily="18" charset="0"/>
              </a:rPr>
              <a:t>Strategies</a:t>
            </a:r>
            <a:r>
              <a:rPr lang="es-ES" b="1" dirty="0">
                <a:latin typeface="Rockwell" panose="02060603020205020403" pitchFamily="18" charset="0"/>
              </a:rPr>
              <a:t> </a:t>
            </a:r>
          </a:p>
          <a:p>
            <a:endParaRPr lang="es-ES" sz="3200" dirty="0">
              <a:latin typeface="Liberation Sans" pitchFamily="18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A81AC0E-9DBF-4207-8867-C7E331D3476E}"/>
              </a:ext>
            </a:extLst>
          </p:cNvPr>
          <p:cNvSpPr/>
          <p:nvPr/>
        </p:nvSpPr>
        <p:spPr>
          <a:xfrm>
            <a:off x="1378633" y="5523300"/>
            <a:ext cx="36423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400" dirty="0" err="1">
                <a:latin typeface="Liberation Sans" pitchFamily="18"/>
              </a:rPr>
              <a:t>By</a:t>
            </a:r>
            <a:r>
              <a:rPr lang="es-ES" sz="2400" dirty="0">
                <a:latin typeface="Liberation Sans" pitchFamily="18"/>
              </a:rPr>
              <a:t> Marta Gandia Marcilla</a:t>
            </a:r>
          </a:p>
        </p:txBody>
      </p:sp>
    </p:spTree>
    <p:extLst>
      <p:ext uri="{BB962C8B-B14F-4D97-AF65-F5344CB8AC3E}">
        <p14:creationId xmlns:p14="http://schemas.microsoft.com/office/powerpoint/2010/main" val="6902591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797AEE-20EB-4DB9-9633-CD9FD1D31EB4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s-ES" sz="4000" dirty="0"/>
              <a:t>BOARD COMMUNICATION:BITLOQ</a:t>
            </a:r>
            <a:br>
              <a:rPr lang="es-ES" sz="4300" dirty="0"/>
            </a:br>
            <a:endParaRPr lang="es-ES" sz="4300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5195D100-B856-4C12-AF5E-AB6C7841A7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0709" y="1289304"/>
            <a:ext cx="7902065" cy="444264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5783985-A81A-427E-AE0D-333C3C56A6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28248" y="332251"/>
            <a:ext cx="847619" cy="30476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FAC96B9-87CC-4840-8B33-1F8362406DCE}"/>
              </a:ext>
            </a:extLst>
          </p:cNvPr>
          <p:cNvSpPr/>
          <p:nvPr/>
        </p:nvSpPr>
        <p:spPr>
          <a:xfrm>
            <a:off x="435121" y="5811875"/>
            <a:ext cx="42250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http://bitbloq.bq.com/#/bloqsproject</a:t>
            </a:r>
          </a:p>
        </p:txBody>
      </p:sp>
    </p:spTree>
    <p:extLst>
      <p:ext uri="{BB962C8B-B14F-4D97-AF65-F5344CB8AC3E}">
        <p14:creationId xmlns:p14="http://schemas.microsoft.com/office/powerpoint/2010/main" val="4756550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902AD8-9278-4D4C-AE92-70D9950A886D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s-ES" sz="4300" dirty="0"/>
              <a:t>BOARD COMMUNICATION: IMAGINA ANDROI</a:t>
            </a:r>
          </a:p>
        </p:txBody>
      </p:sp>
      <p:pic>
        <p:nvPicPr>
          <p:cNvPr id="3" name="Content Placeholder 6">
            <a:extLst>
              <a:ext uri="{FF2B5EF4-FFF2-40B4-BE49-F238E27FC236}">
                <a16:creationId xmlns:a16="http://schemas.microsoft.com/office/drawing/2014/main" id="{41FAEAC4-7A02-4C23-8476-FD6EDBF540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542731" y="1813321"/>
            <a:ext cx="7073117" cy="3976687"/>
          </a:xfrm>
          <a:ln cap="flat"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01AB98B-EC80-4067-8D45-979EE0675C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28248" y="332251"/>
            <a:ext cx="847619" cy="30476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084E8A3-DAFC-4044-A51E-50CD249F7D76}"/>
              </a:ext>
            </a:extLst>
          </p:cNvPr>
          <p:cNvSpPr/>
          <p:nvPr/>
        </p:nvSpPr>
        <p:spPr>
          <a:xfrm>
            <a:off x="1542731" y="5790008"/>
            <a:ext cx="27732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http://www.picaxe.com/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69F0E8-9E62-43D3-B749-9629B1F5F6CF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s-ES" sz="4300" dirty="0"/>
              <a:t>IMAGINA ANDROI PROGRAM</a:t>
            </a: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E735DABF-48B6-4ABC-8FAC-0141202996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848" y="2093976"/>
            <a:ext cx="7703640" cy="433116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A4AF121-53CF-4D48-BF7F-96BADBDE64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28248" y="179870"/>
            <a:ext cx="847619" cy="304762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559347-8E86-4E76-AF52-2A8F1A9C9656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s-ES" sz="4300" dirty="0"/>
              <a:t>PRACTICE 1: COMPUTERS WORKSHOP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C906DB-820A-418E-8D9E-C2C767C5C458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066680" y="2103120"/>
            <a:ext cx="4911839" cy="3931920"/>
          </a:xfrm>
        </p:spPr>
        <p:txBody>
          <a:bodyPr lIns="91440" tIns="45720" rIns="91440" bIns="45720"/>
          <a:lstStyle/>
          <a:p>
            <a:pPr lvl="0" hangingPunct="1">
              <a:spcBef>
                <a:spcPts val="901"/>
              </a:spcBef>
              <a:buNone/>
            </a:pPr>
            <a:r>
              <a:rPr lang="es-ES" sz="1800" b="1" dirty="0">
                <a:latin typeface="Century Gothic" pitchFamily="18"/>
              </a:rPr>
              <a:t>Goal: </a:t>
            </a:r>
            <a:r>
              <a:rPr lang="es-ES" sz="1800" dirty="0">
                <a:latin typeface="Century Gothic" pitchFamily="18"/>
              </a:rPr>
              <a:t>Control a servomotor with a potentiometer and compare 2 boards</a:t>
            </a:r>
          </a:p>
          <a:p>
            <a:pPr lvl="0" hangingPunct="1">
              <a:spcBef>
                <a:spcPts val="901"/>
              </a:spcBef>
              <a:buNone/>
            </a:pPr>
            <a:endParaRPr lang="es-ES" sz="1800" dirty="0">
              <a:latin typeface="Century Gothic" pitchFamily="18"/>
            </a:endParaRPr>
          </a:p>
          <a:p>
            <a:pPr lvl="0" hangingPunct="1">
              <a:spcBef>
                <a:spcPts val="901"/>
              </a:spcBef>
              <a:buNone/>
            </a:pPr>
            <a:r>
              <a:rPr lang="es-ES" sz="1800" b="1" dirty="0">
                <a:latin typeface="Century Gothic" pitchFamily="18"/>
              </a:rPr>
              <a:t>Criteria:</a:t>
            </a:r>
          </a:p>
          <a:p>
            <a:pPr lvl="0" hangingPunct="1">
              <a:spcBef>
                <a:spcPts val="901"/>
              </a:spcBef>
              <a:buClr>
                <a:srgbClr val="262626"/>
              </a:buClr>
              <a:buSzPct val="100000"/>
              <a:buFont typeface="Garamond" pitchFamily="18"/>
              <a:buChar char="◦"/>
            </a:pPr>
            <a:r>
              <a:rPr lang="es-ES" sz="1800" dirty="0">
                <a:latin typeface="Century Gothic" pitchFamily="18"/>
              </a:rPr>
              <a:t>Using  bq and </a:t>
            </a:r>
          </a:p>
          <a:p>
            <a:pPr marL="0" lvl="0" indent="0" hangingPunct="1">
              <a:spcBef>
                <a:spcPts val="901"/>
              </a:spcBef>
              <a:buClr>
                <a:srgbClr val="262626"/>
              </a:buClr>
              <a:buSzPct val="100000"/>
              <a:buNone/>
            </a:pPr>
            <a:r>
              <a:rPr lang="es-ES" sz="1800" dirty="0">
                <a:latin typeface="Century Gothic" pitchFamily="18"/>
              </a:rPr>
              <a:t>Arduino uno boards</a:t>
            </a:r>
          </a:p>
          <a:p>
            <a:pPr lvl="0" hangingPunct="1">
              <a:spcBef>
                <a:spcPts val="901"/>
              </a:spcBef>
              <a:buClr>
                <a:srgbClr val="262626"/>
              </a:buClr>
              <a:buSzPct val="100000"/>
              <a:buFont typeface="Garamond" pitchFamily="18"/>
              <a:buChar char="◦"/>
            </a:pPr>
            <a:r>
              <a:rPr lang="es-ES" sz="1800" dirty="0">
                <a:latin typeface="Century Gothic" pitchFamily="18"/>
              </a:rPr>
              <a:t>Follow the steps</a:t>
            </a:r>
          </a:p>
          <a:p>
            <a:pPr lvl="0" hangingPunct="1">
              <a:spcBef>
                <a:spcPts val="901"/>
              </a:spcBef>
              <a:buClr>
                <a:srgbClr val="262626"/>
              </a:buClr>
              <a:buSzPct val="100000"/>
              <a:buFont typeface="Garamond" pitchFamily="18"/>
              <a:buChar char="◦"/>
            </a:pPr>
            <a:r>
              <a:rPr lang="es-ES" sz="1800" dirty="0">
                <a:latin typeface="Century Gothic" pitchFamily="18"/>
              </a:rPr>
              <a:t>Teams of 2-3 people</a:t>
            </a:r>
          </a:p>
          <a:p>
            <a:pPr lvl="0" hangingPunct="1">
              <a:spcBef>
                <a:spcPts val="901"/>
              </a:spcBef>
              <a:buClr>
                <a:srgbClr val="262626"/>
              </a:buClr>
              <a:buSzPct val="100000"/>
              <a:buFont typeface="Garamond" pitchFamily="18"/>
              <a:buChar char="◦"/>
            </a:pPr>
            <a:endParaRPr lang="es-ES" sz="1800" dirty="0">
              <a:latin typeface="Century Gothic" pitchFamily="18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131A776-031A-4390-92B8-E06FEBF0F51F}"/>
              </a:ext>
            </a:extLst>
          </p:cNvPr>
          <p:cNvSpPr txBox="1"/>
          <p:nvPr/>
        </p:nvSpPr>
        <p:spPr>
          <a:xfrm>
            <a:off x="6213240" y="2014200"/>
            <a:ext cx="4911839" cy="393192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0">
            <a:noAutofit/>
          </a:bodyPr>
          <a:lstStyle/>
          <a:p>
            <a:pPr marL="182880" marR="0" lvl="0" indent="-182880" algn="l" rtl="0" hangingPunct="1">
              <a:lnSpc>
                <a:spcPct val="100000"/>
              </a:lnSpc>
              <a:spcBef>
                <a:spcPts val="901"/>
              </a:spcBef>
              <a:spcAft>
                <a:spcPts val="0"/>
              </a:spcAft>
              <a:buNone/>
              <a:tabLst/>
            </a:pPr>
            <a:r>
              <a:rPr lang="es-ES" sz="1800" b="1" i="0" u="none" strike="noStrike" kern="1200" cap="none" spc="0" baseline="0" dirty="0">
                <a:ln>
                  <a:noFill/>
                </a:ln>
                <a:solidFill>
                  <a:srgbClr val="000000"/>
                </a:solidFill>
                <a:latin typeface="Century Gothic" pitchFamily="18"/>
                <a:ea typeface="Microsoft YaHei" pitchFamily="2"/>
                <a:cs typeface="Mangal" pitchFamily="2"/>
              </a:rPr>
              <a:t>Constraints:</a:t>
            </a:r>
          </a:p>
          <a:p>
            <a:pPr marL="419220" marR="0" lvl="0" indent="-342900" algn="l" rtl="0" hangingPunct="1">
              <a:lnSpc>
                <a:spcPct val="100000"/>
              </a:lnSpc>
              <a:spcBef>
                <a:spcPts val="561"/>
              </a:spcBef>
              <a:spcAft>
                <a:spcPts val="0"/>
              </a:spcAft>
              <a:buSzPct val="45000"/>
              <a:buFont typeface="Wingdings" panose="05000000000000000000" pitchFamily="2" charset="2"/>
              <a:buChar char="§"/>
              <a:tabLst/>
            </a:pPr>
            <a:r>
              <a:rPr lang="en-US" sz="2400" b="0" i="0" u="none" strike="noStrike" kern="0" cap="none" spc="0" baseline="0" dirty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Calibri" pitchFamily="2"/>
                <a:cs typeface="Calibri" pitchFamily="2"/>
              </a:rPr>
              <a:t>Must incorporate the materials provided</a:t>
            </a:r>
          </a:p>
          <a:p>
            <a:pPr marL="419220" marR="0" lvl="0" indent="-342900" algn="l" rtl="0" hangingPunct="1">
              <a:lnSpc>
                <a:spcPct val="100000"/>
              </a:lnSpc>
              <a:spcBef>
                <a:spcPts val="561"/>
              </a:spcBef>
              <a:spcAft>
                <a:spcPts val="0"/>
              </a:spcAft>
              <a:buSzPct val="45000"/>
              <a:buFont typeface="Wingdings" panose="05000000000000000000" pitchFamily="2" charset="2"/>
              <a:buChar char="§"/>
              <a:tabLst/>
            </a:pPr>
            <a:r>
              <a:rPr lang="en-US" sz="2400" b="0" i="0" u="none" strike="noStrike" kern="0" cap="none" spc="0" baseline="0" dirty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Calibri" pitchFamily="2"/>
                <a:cs typeface="Calibri" pitchFamily="2"/>
              </a:rPr>
              <a:t>Must </a:t>
            </a:r>
            <a:r>
              <a:rPr lang="en-GB" sz="2400" b="0" i="0" u="none" strike="noStrike" kern="0" cap="none" spc="0" baseline="0" dirty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Calibri" pitchFamily="2"/>
                <a:cs typeface="Calibri" pitchFamily="2"/>
              </a:rPr>
              <a:t>be</a:t>
            </a:r>
            <a:r>
              <a:rPr lang="en-US" sz="2400" b="0" i="0" u="none" strike="noStrike" kern="0" cap="none" spc="0" baseline="0" dirty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Calibri" pitchFamily="2"/>
                <a:cs typeface="Calibri" pitchFamily="2"/>
              </a:rPr>
              <a:t> program</a:t>
            </a:r>
            <a:r>
              <a:rPr lang="en-GB" sz="2400" b="0" i="0" u="none" strike="noStrike" kern="0" cap="none" spc="0" baseline="0" dirty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Calibri" pitchFamily="2"/>
                <a:cs typeface="Calibri" pitchFamily="2"/>
              </a:rPr>
              <a:t>med</a:t>
            </a:r>
            <a:r>
              <a:rPr lang="en-US" sz="2400" b="0" i="0" u="none" strike="noStrike" kern="0" cap="none" spc="0" baseline="0" dirty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Calibri" pitchFamily="2"/>
                <a:cs typeface="Calibri" pitchFamily="2"/>
              </a:rPr>
              <a:t> in each platform</a:t>
            </a:r>
            <a:endParaRPr lang="en-US" sz="2400" kern="0" dirty="0">
              <a:solidFill>
                <a:srgbClr val="000000"/>
              </a:solidFill>
              <a:latin typeface="Calibri" pitchFamily="18"/>
              <a:ea typeface="Calibri" pitchFamily="2"/>
              <a:cs typeface="Calibri" pitchFamily="2"/>
            </a:endParaRPr>
          </a:p>
          <a:p>
            <a:pPr marL="419220" marR="0" lvl="0" indent="-342900" algn="l" rtl="0" hangingPunct="1">
              <a:lnSpc>
                <a:spcPct val="100000"/>
              </a:lnSpc>
              <a:spcBef>
                <a:spcPts val="561"/>
              </a:spcBef>
              <a:spcAft>
                <a:spcPts val="0"/>
              </a:spcAft>
              <a:buSzPct val="45000"/>
              <a:buFont typeface="Wingdings" panose="05000000000000000000" pitchFamily="2" charset="2"/>
              <a:buChar char="§"/>
              <a:tabLst/>
            </a:pPr>
            <a:r>
              <a:rPr lang="en-US" sz="2400" b="0" i="0" u="none" strike="noStrike" kern="0" cap="none" spc="0" baseline="0" dirty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Calibri" pitchFamily="2"/>
                <a:cs typeface="Calibri" pitchFamily="2"/>
              </a:rPr>
              <a:t>Time to build: 2 sessions</a:t>
            </a:r>
          </a:p>
          <a:p>
            <a:pPr marL="182880" marR="0" lvl="0" indent="-182880" algn="l" rtl="0" hangingPunct="1">
              <a:lnSpc>
                <a:spcPct val="100000"/>
              </a:lnSpc>
              <a:spcBef>
                <a:spcPts val="901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Garamond" pitchFamily="18"/>
              <a:buChar char="◦"/>
              <a:tabLst/>
            </a:pPr>
            <a:endParaRPr lang="es-ES" sz="1800" b="1" i="0" u="none" strike="noStrike" kern="1200" cap="none" spc="0" baseline="0" dirty="0">
              <a:ln>
                <a:noFill/>
              </a:ln>
              <a:solidFill>
                <a:srgbClr val="000000"/>
              </a:solidFill>
              <a:latin typeface="Century Gothic" pitchFamily="18"/>
              <a:ea typeface="Microsoft YaHei" pitchFamily="2"/>
              <a:cs typeface="Mangal" pitchFamily="2"/>
            </a:endParaRPr>
          </a:p>
          <a:p>
            <a:pPr marL="182880" marR="0" lvl="0" indent="-182880" algn="l" rtl="0" hangingPunct="1">
              <a:lnSpc>
                <a:spcPct val="100000"/>
              </a:lnSpc>
              <a:spcBef>
                <a:spcPts val="901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Garamond" pitchFamily="18"/>
              <a:buChar char="◦"/>
              <a:tabLst/>
            </a:pPr>
            <a:endParaRPr lang="en-GB" sz="1800" b="0" i="0" u="none" strike="noStrike" kern="1200" cap="none" spc="0" baseline="0" dirty="0">
              <a:ln>
                <a:noFill/>
              </a:ln>
              <a:solidFill>
                <a:srgbClr val="000000"/>
              </a:solidFill>
              <a:latin typeface="Century Gothic" pitchFamily="18"/>
              <a:ea typeface="Microsoft YaHei" pitchFamily="2"/>
              <a:cs typeface="Mangal" pitchFamily="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C86B58-6C8C-4ABE-8660-3BEC9204C3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0000" y="2948040"/>
            <a:ext cx="815760" cy="79596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61EBB2A-D2EB-44E6-8BA9-40974EB31A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9360" y="2880000"/>
            <a:ext cx="1078920" cy="124848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3254C3E-E841-462E-8F11-3D89D68686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3279" y="4559040"/>
            <a:ext cx="2656080" cy="182628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FF07D54D-F15A-4E5B-9F49-F81A02A635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2400" y="4559040"/>
            <a:ext cx="1932119" cy="177263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10547D1-43DD-4715-AF89-520E83A93D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25079" y="323075"/>
            <a:ext cx="847417" cy="304826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973E3-1021-4CC7-894E-0237E1DFA541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s-ES" dirty="0"/>
              <a:t>Electronic components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1288D6-43F5-4373-900A-5E845BA43935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066680" y="2139120"/>
            <a:ext cx="10058400" cy="3931920"/>
          </a:xfrm>
        </p:spPr>
        <p:txBody>
          <a:bodyPr lIns="91440" tIns="45720" rIns="91440" bIns="45720">
            <a:normAutofit lnSpcReduction="10000"/>
          </a:bodyPr>
          <a:lstStyle/>
          <a:p>
            <a:pPr lvl="0" hangingPunct="1">
              <a:spcBef>
                <a:spcPts val="901"/>
              </a:spcBef>
              <a:buClr>
                <a:srgbClr val="262626"/>
              </a:buClr>
              <a:buSzPct val="100000"/>
              <a:buFont typeface="Garamond" pitchFamily="18"/>
              <a:buChar char="◦"/>
            </a:pPr>
            <a:r>
              <a:rPr lang="es-ES" sz="2800" dirty="0">
                <a:latin typeface="Century Gothic" pitchFamily="18"/>
              </a:rPr>
              <a:t>Breadboards</a:t>
            </a:r>
          </a:p>
          <a:p>
            <a:pPr lvl="0" hangingPunct="1">
              <a:spcBef>
                <a:spcPts val="901"/>
              </a:spcBef>
              <a:buClr>
                <a:srgbClr val="262626"/>
              </a:buClr>
              <a:buSzPct val="100000"/>
              <a:buFont typeface="Garamond" pitchFamily="18"/>
              <a:buChar char="◦"/>
            </a:pPr>
            <a:r>
              <a:rPr lang="es-ES" sz="2800" dirty="0">
                <a:latin typeface="Century Gothic" pitchFamily="18"/>
              </a:rPr>
              <a:t>LCD displays</a:t>
            </a:r>
          </a:p>
          <a:p>
            <a:pPr lvl="0" hangingPunct="1">
              <a:spcBef>
                <a:spcPts val="901"/>
              </a:spcBef>
              <a:buClr>
                <a:srgbClr val="262626"/>
              </a:buClr>
              <a:buSzPct val="100000"/>
              <a:buFont typeface="Garamond" pitchFamily="18"/>
              <a:buChar char="◦"/>
            </a:pPr>
            <a:r>
              <a:rPr lang="es-ES" sz="2800" dirty="0">
                <a:latin typeface="Century Gothic" pitchFamily="18"/>
              </a:rPr>
              <a:t>Servo-motors</a:t>
            </a:r>
          </a:p>
          <a:p>
            <a:pPr lvl="0" hangingPunct="1">
              <a:spcBef>
                <a:spcPts val="901"/>
              </a:spcBef>
              <a:buClr>
                <a:srgbClr val="262626"/>
              </a:buClr>
              <a:buSzPct val="100000"/>
              <a:buFont typeface="Garamond" pitchFamily="18"/>
              <a:buChar char="◦"/>
            </a:pPr>
            <a:r>
              <a:rPr lang="es-ES" sz="2800" dirty="0">
                <a:latin typeface="Century Gothic" pitchFamily="18"/>
              </a:rPr>
              <a:t>Resistors</a:t>
            </a:r>
          </a:p>
          <a:p>
            <a:pPr lvl="0" hangingPunct="1">
              <a:spcBef>
                <a:spcPts val="901"/>
              </a:spcBef>
              <a:buClr>
                <a:srgbClr val="262626"/>
              </a:buClr>
              <a:buSzPct val="100000"/>
              <a:buFont typeface="Garamond" pitchFamily="18"/>
              <a:buChar char="◦"/>
            </a:pPr>
            <a:r>
              <a:rPr lang="es-ES" sz="2800" dirty="0">
                <a:latin typeface="Century Gothic" pitchFamily="18"/>
              </a:rPr>
              <a:t>Potentiometers</a:t>
            </a:r>
          </a:p>
          <a:p>
            <a:pPr lvl="0" hangingPunct="1">
              <a:spcBef>
                <a:spcPts val="901"/>
              </a:spcBef>
              <a:buClr>
                <a:srgbClr val="262626"/>
              </a:buClr>
              <a:buSzPct val="100000"/>
              <a:buFont typeface="Garamond" pitchFamily="18"/>
              <a:buChar char="◦"/>
            </a:pPr>
            <a:r>
              <a:rPr lang="es-ES" sz="2800" dirty="0">
                <a:latin typeface="Century Gothic" pitchFamily="18"/>
              </a:rPr>
              <a:t>LEDS</a:t>
            </a:r>
          </a:p>
          <a:p>
            <a:pPr lvl="0" hangingPunct="1">
              <a:spcBef>
                <a:spcPts val="901"/>
              </a:spcBef>
              <a:buClr>
                <a:srgbClr val="262626"/>
              </a:buClr>
              <a:buSzPct val="100000"/>
              <a:buFont typeface="Garamond" pitchFamily="18"/>
              <a:buChar char="◦"/>
            </a:pPr>
            <a:r>
              <a:rPr lang="es-ES" sz="2800" dirty="0">
                <a:latin typeface="Century Gothic" pitchFamily="18"/>
              </a:rPr>
              <a:t>Sensors</a:t>
            </a:r>
          </a:p>
          <a:p>
            <a:pPr lvl="0" hangingPunct="1">
              <a:spcBef>
                <a:spcPts val="901"/>
              </a:spcBef>
              <a:buClr>
                <a:srgbClr val="262626"/>
              </a:buClr>
              <a:buSzPct val="100000"/>
              <a:buFont typeface="Garamond" pitchFamily="18"/>
              <a:buChar char="◦"/>
            </a:pPr>
            <a:r>
              <a:rPr lang="es-ES" sz="2800" dirty="0">
                <a:latin typeface="Century Gothic" pitchFamily="18"/>
              </a:rPr>
              <a:t>Cables</a:t>
            </a:r>
          </a:p>
          <a:p>
            <a:pPr marL="0" lvl="0" indent="0" hangingPunct="1">
              <a:spcBef>
                <a:spcPts val="901"/>
              </a:spcBef>
              <a:buNone/>
            </a:pPr>
            <a:endParaRPr lang="es-ES" sz="1800" dirty="0">
              <a:latin typeface="Century Gothic" pitchFamily="18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5A9D8BFC-5AFB-47E3-B1AD-43C39D3842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4143" y="2054478"/>
            <a:ext cx="7144204" cy="401656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D2F78D5-5BD4-4B7A-9150-C75CAAD9F5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25080" y="309679"/>
            <a:ext cx="847619" cy="304762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053D5B-1E9C-44B2-B63E-9E61F7C15F9D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s-ES" sz="4000" dirty="0"/>
              <a:t>Steps using the Arduino UNO </a:t>
            </a:r>
            <a:r>
              <a:rPr lang="es-ES" sz="4000" dirty="0" err="1"/>
              <a:t>board</a:t>
            </a:r>
            <a:endParaRPr lang="es-E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97A304-34E4-4A78-AE03-E00D61D17B1B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066680" y="2103120"/>
            <a:ext cx="10058400" cy="1582615"/>
          </a:xfrm>
        </p:spPr>
        <p:txBody>
          <a:bodyPr lIns="91440" tIns="45720" rIns="91440" bIns="45720">
            <a:normAutofit/>
          </a:bodyPr>
          <a:lstStyle/>
          <a:p>
            <a:pPr lvl="0" hangingPunct="1">
              <a:spcBef>
                <a:spcPts val="901"/>
              </a:spcBef>
              <a:buClr>
                <a:srgbClr val="262626"/>
              </a:buClr>
              <a:buSzPct val="100000"/>
              <a:buAutoNum type="arabicParenR"/>
            </a:pPr>
            <a:r>
              <a:rPr lang="es-ES" sz="2000" dirty="0">
                <a:latin typeface="Century Gothic" pitchFamily="18"/>
              </a:rPr>
              <a:t> </a:t>
            </a:r>
            <a:r>
              <a:rPr lang="es-ES" sz="2000" dirty="0" err="1">
                <a:latin typeface="Century Gothic" pitchFamily="18"/>
              </a:rPr>
              <a:t>You</a:t>
            </a:r>
            <a:r>
              <a:rPr lang="es-ES" sz="2000" dirty="0">
                <a:latin typeface="Century Gothic" pitchFamily="18"/>
              </a:rPr>
              <a:t> </a:t>
            </a:r>
            <a:r>
              <a:rPr lang="es-ES" sz="2000" dirty="0" err="1">
                <a:latin typeface="Century Gothic" pitchFamily="18"/>
              </a:rPr>
              <a:t>start</a:t>
            </a:r>
            <a:r>
              <a:rPr lang="es-ES" sz="2000" dirty="0">
                <a:latin typeface="Century Gothic" pitchFamily="18"/>
              </a:rPr>
              <a:t> </a:t>
            </a:r>
            <a:r>
              <a:rPr lang="es-ES" sz="2000" dirty="0" err="1">
                <a:latin typeface="Century Gothic" pitchFamily="18"/>
              </a:rPr>
              <a:t>openning</a:t>
            </a:r>
            <a:r>
              <a:rPr lang="es-ES" sz="2000" dirty="0">
                <a:latin typeface="Century Gothic" pitchFamily="18"/>
              </a:rPr>
              <a:t> TinkerCAD and design the circuit</a:t>
            </a:r>
          </a:p>
          <a:p>
            <a:pPr lvl="0" hangingPunct="1">
              <a:spcBef>
                <a:spcPts val="901"/>
              </a:spcBef>
              <a:buClr>
                <a:srgbClr val="262626"/>
              </a:buClr>
              <a:buSzPct val="100000"/>
              <a:buAutoNum type="arabicParenR"/>
            </a:pPr>
            <a:r>
              <a:rPr lang="es-ES" sz="2000" dirty="0">
                <a:latin typeface="Century Gothic" pitchFamily="18"/>
              </a:rPr>
              <a:t> </a:t>
            </a:r>
            <a:r>
              <a:rPr lang="es-ES" sz="2000" dirty="0" err="1">
                <a:latin typeface="Century Gothic" pitchFamily="18"/>
              </a:rPr>
              <a:t>Later</a:t>
            </a:r>
            <a:r>
              <a:rPr lang="es-ES" sz="2000" dirty="0">
                <a:latin typeface="Century Gothic" pitchFamily="18"/>
              </a:rPr>
              <a:t> , </a:t>
            </a:r>
            <a:r>
              <a:rPr lang="es-ES" sz="2000" dirty="0" err="1">
                <a:latin typeface="Century Gothic" pitchFamily="18"/>
              </a:rPr>
              <a:t>please</a:t>
            </a:r>
            <a:r>
              <a:rPr lang="es-ES" sz="2000" dirty="0">
                <a:latin typeface="Century Gothic" pitchFamily="18"/>
              </a:rPr>
              <a:t>, </a:t>
            </a:r>
            <a:r>
              <a:rPr lang="es-ES" sz="2000" dirty="0" err="1">
                <a:latin typeface="Century Gothic" pitchFamily="18"/>
              </a:rPr>
              <a:t>assemble</a:t>
            </a:r>
            <a:r>
              <a:rPr lang="es-ES" sz="2000" dirty="0">
                <a:latin typeface="Century Gothic" pitchFamily="18"/>
              </a:rPr>
              <a:t> all the </a:t>
            </a:r>
            <a:r>
              <a:rPr lang="es-ES" sz="2000" dirty="0" err="1">
                <a:latin typeface="Century Gothic" pitchFamily="18"/>
              </a:rPr>
              <a:t>compenents</a:t>
            </a:r>
            <a:r>
              <a:rPr lang="es-ES" sz="2000" dirty="0">
                <a:latin typeface="Century Gothic" pitchFamily="18"/>
              </a:rPr>
              <a:t> </a:t>
            </a:r>
            <a:r>
              <a:rPr lang="es-ES" sz="2000" dirty="0" err="1">
                <a:latin typeface="Century Gothic" pitchFamily="18"/>
              </a:rPr>
              <a:t>between</a:t>
            </a:r>
            <a:r>
              <a:rPr lang="es-ES" sz="2000" dirty="0">
                <a:latin typeface="Century Gothic" pitchFamily="18"/>
              </a:rPr>
              <a:t> the breadboard and Arduino UNO board</a:t>
            </a:r>
          </a:p>
          <a:p>
            <a:pPr lvl="0" hangingPunct="1">
              <a:spcBef>
                <a:spcPts val="901"/>
              </a:spcBef>
              <a:buNone/>
            </a:pPr>
            <a:endParaRPr lang="en-GB" sz="1800" dirty="0">
              <a:latin typeface="Century Gothic" pitchFamily="1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3B879F-AC52-40E2-82C4-91D46E62C4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0780" y="3103359"/>
            <a:ext cx="5748997" cy="359285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BCCF531-CC49-4989-82D5-2E0257AB9B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25080" y="322812"/>
            <a:ext cx="847417" cy="304826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053D5B-1E9C-44B2-B63E-9E61F7C15F9D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s-ES" sz="4400" dirty="0"/>
              <a:t>Steps using the Arduino UNO </a:t>
            </a:r>
            <a:r>
              <a:rPr lang="es-ES" sz="4400" dirty="0" err="1"/>
              <a:t>board</a:t>
            </a:r>
            <a:r>
              <a:rPr lang="es-ES" sz="4400" dirty="0"/>
              <a:t> (2)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97A304-34E4-4A78-AE03-E00D61D17B1B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066680" y="2103120"/>
            <a:ext cx="10058400" cy="3763108"/>
          </a:xfrm>
        </p:spPr>
        <p:txBody>
          <a:bodyPr lIns="91440" tIns="45720" rIns="91440" bIns="45720">
            <a:normAutofit/>
          </a:bodyPr>
          <a:lstStyle/>
          <a:p>
            <a:pPr marL="342900" lvl="0" indent="-342900" hangingPunct="1">
              <a:spcBef>
                <a:spcPts val="901"/>
              </a:spcBef>
              <a:buClr>
                <a:srgbClr val="262626"/>
              </a:buClr>
              <a:buSzPct val="100000"/>
              <a:buFont typeface="+mj-lt"/>
              <a:buAutoNum type="arabicParenR" startAt="3"/>
            </a:pPr>
            <a:r>
              <a:rPr lang="es-ES" sz="2800" dirty="0" err="1">
                <a:latin typeface="Century Gothic" pitchFamily="18"/>
              </a:rPr>
              <a:t>Now</a:t>
            </a:r>
            <a:r>
              <a:rPr lang="es-ES" sz="2800" dirty="0">
                <a:latin typeface="Century Gothic" pitchFamily="18"/>
              </a:rPr>
              <a:t> open </a:t>
            </a:r>
            <a:r>
              <a:rPr lang="es-ES" sz="2800" dirty="0" err="1">
                <a:latin typeface="Century Gothic" pitchFamily="18"/>
              </a:rPr>
              <a:t>the</a:t>
            </a:r>
            <a:r>
              <a:rPr lang="es-ES" sz="2800" dirty="0">
                <a:latin typeface="Century Gothic" pitchFamily="18"/>
              </a:rPr>
              <a:t> Arduino </a:t>
            </a:r>
            <a:r>
              <a:rPr lang="es-ES" sz="2800" dirty="0" err="1">
                <a:latin typeface="Century Gothic" pitchFamily="18"/>
              </a:rPr>
              <a:t>program</a:t>
            </a:r>
            <a:endParaRPr lang="es-ES" sz="2800" dirty="0">
              <a:latin typeface="Century Gothic" pitchFamily="18"/>
            </a:endParaRPr>
          </a:p>
          <a:p>
            <a:pPr marL="342900" lvl="0" indent="-342900" hangingPunct="1">
              <a:spcBef>
                <a:spcPts val="901"/>
              </a:spcBef>
              <a:buClr>
                <a:srgbClr val="262626"/>
              </a:buClr>
              <a:buSzPct val="100000"/>
              <a:buFont typeface="+mj-lt"/>
              <a:buAutoNum type="arabicParenR" startAt="3"/>
            </a:pPr>
            <a:r>
              <a:rPr lang="es-ES" sz="2800" dirty="0">
                <a:latin typeface="Century Gothic" pitchFamily="18"/>
              </a:rPr>
              <a:t> </a:t>
            </a:r>
            <a:r>
              <a:rPr lang="es-ES" sz="2800" dirty="0" err="1">
                <a:latin typeface="Century Gothic" pitchFamily="18"/>
              </a:rPr>
              <a:t>Connect</a:t>
            </a:r>
            <a:r>
              <a:rPr lang="es-ES" sz="2800" dirty="0">
                <a:latin typeface="Century Gothic" pitchFamily="18"/>
              </a:rPr>
              <a:t> </a:t>
            </a:r>
            <a:r>
              <a:rPr lang="es-ES" sz="2800" dirty="0" err="1">
                <a:latin typeface="Century Gothic" pitchFamily="18"/>
              </a:rPr>
              <a:t>the</a:t>
            </a:r>
            <a:r>
              <a:rPr lang="es-ES" sz="2800" dirty="0">
                <a:latin typeface="Century Gothic" pitchFamily="18"/>
              </a:rPr>
              <a:t> </a:t>
            </a:r>
            <a:r>
              <a:rPr lang="es-ES" sz="2800" dirty="0" err="1">
                <a:latin typeface="Century Gothic" pitchFamily="18"/>
              </a:rPr>
              <a:t>board</a:t>
            </a:r>
            <a:r>
              <a:rPr lang="es-ES" sz="2800" dirty="0">
                <a:latin typeface="Century Gothic" pitchFamily="18"/>
              </a:rPr>
              <a:t> </a:t>
            </a:r>
            <a:r>
              <a:rPr lang="es-ES" sz="2800" dirty="0" err="1">
                <a:latin typeface="Century Gothic" pitchFamily="18"/>
              </a:rPr>
              <a:t>to</a:t>
            </a:r>
            <a:r>
              <a:rPr lang="es-ES" sz="2800" dirty="0">
                <a:latin typeface="Century Gothic" pitchFamily="18"/>
              </a:rPr>
              <a:t> </a:t>
            </a:r>
            <a:r>
              <a:rPr lang="es-ES" sz="2800" dirty="0" err="1">
                <a:latin typeface="Century Gothic" pitchFamily="18"/>
              </a:rPr>
              <a:t>the</a:t>
            </a:r>
            <a:r>
              <a:rPr lang="es-ES" sz="2800" dirty="0">
                <a:latin typeface="Century Gothic" pitchFamily="18"/>
              </a:rPr>
              <a:t> </a:t>
            </a:r>
            <a:r>
              <a:rPr lang="es-ES" sz="2800" dirty="0" err="1">
                <a:latin typeface="Century Gothic" pitchFamily="18"/>
              </a:rPr>
              <a:t>computer</a:t>
            </a:r>
            <a:endParaRPr lang="es-ES" sz="2800" dirty="0">
              <a:latin typeface="Century Gothic" pitchFamily="18"/>
            </a:endParaRPr>
          </a:p>
          <a:p>
            <a:pPr marL="342900" lvl="0" indent="-342900" hangingPunct="1">
              <a:spcBef>
                <a:spcPts val="901"/>
              </a:spcBef>
              <a:buClr>
                <a:srgbClr val="262626"/>
              </a:buClr>
              <a:buSzPct val="100000"/>
              <a:buFont typeface="+mj-lt"/>
              <a:buAutoNum type="arabicParenR" startAt="3"/>
            </a:pPr>
            <a:r>
              <a:rPr lang="es-ES" sz="2800" dirty="0">
                <a:latin typeface="Century Gothic" pitchFamily="18"/>
              </a:rPr>
              <a:t> </a:t>
            </a:r>
            <a:r>
              <a:rPr lang="es-ES" sz="2800" dirty="0" err="1">
                <a:latin typeface="Century Gothic" pitchFamily="18"/>
              </a:rPr>
              <a:t>Write</a:t>
            </a:r>
            <a:r>
              <a:rPr lang="es-ES" sz="2800" dirty="0">
                <a:latin typeface="Century Gothic" pitchFamily="18"/>
              </a:rPr>
              <a:t> </a:t>
            </a:r>
            <a:r>
              <a:rPr lang="es-ES" sz="2800" dirty="0" err="1">
                <a:latin typeface="Century Gothic" pitchFamily="18"/>
              </a:rPr>
              <a:t>the</a:t>
            </a:r>
            <a:r>
              <a:rPr lang="es-ES" sz="2800" dirty="0">
                <a:latin typeface="Century Gothic" pitchFamily="18"/>
              </a:rPr>
              <a:t> </a:t>
            </a:r>
            <a:r>
              <a:rPr lang="es-ES" sz="2800" dirty="0" err="1">
                <a:latin typeface="Century Gothic" pitchFamily="18"/>
              </a:rPr>
              <a:t>code</a:t>
            </a:r>
            <a:r>
              <a:rPr lang="es-ES" sz="2800" dirty="0">
                <a:latin typeface="Century Gothic" pitchFamily="18"/>
              </a:rPr>
              <a:t> </a:t>
            </a:r>
            <a:r>
              <a:rPr lang="es-ES" sz="2800" dirty="0" err="1">
                <a:latin typeface="Century Gothic" pitchFamily="18"/>
              </a:rPr>
              <a:t>from</a:t>
            </a:r>
            <a:r>
              <a:rPr lang="es-ES" sz="2800" dirty="0">
                <a:latin typeface="Century Gothic" pitchFamily="18"/>
              </a:rPr>
              <a:t> </a:t>
            </a:r>
            <a:r>
              <a:rPr lang="es-ES" sz="2800" dirty="0" err="1">
                <a:latin typeface="Century Gothic" pitchFamily="18"/>
              </a:rPr>
              <a:t>the</a:t>
            </a:r>
            <a:r>
              <a:rPr lang="es-ES" sz="2800" dirty="0">
                <a:latin typeface="Century Gothic" pitchFamily="18"/>
              </a:rPr>
              <a:t> </a:t>
            </a:r>
            <a:r>
              <a:rPr lang="es-ES" sz="2800" dirty="0" err="1">
                <a:latin typeface="Century Gothic" pitchFamily="18"/>
              </a:rPr>
              <a:t>next</a:t>
            </a:r>
            <a:r>
              <a:rPr lang="es-ES" sz="2800" dirty="0">
                <a:latin typeface="Century Gothic" pitchFamily="18"/>
              </a:rPr>
              <a:t> page</a:t>
            </a:r>
          </a:p>
          <a:p>
            <a:pPr marL="342900" indent="-342900" hangingPunct="1">
              <a:spcBef>
                <a:spcPts val="901"/>
              </a:spcBef>
              <a:buClr>
                <a:srgbClr val="262626"/>
              </a:buClr>
              <a:buSzPct val="100000"/>
              <a:buFont typeface="+mj-lt"/>
              <a:buAutoNum type="arabicParenR" startAt="3"/>
            </a:pPr>
            <a:r>
              <a:rPr lang="es-ES" sz="2800" dirty="0">
                <a:latin typeface="Century Gothic" pitchFamily="18"/>
              </a:rPr>
              <a:t> </a:t>
            </a:r>
            <a:r>
              <a:rPr lang="es-ES" sz="2800" b="1" dirty="0">
                <a:latin typeface="Century Gothic" pitchFamily="18"/>
              </a:rPr>
              <a:t>Test:  </a:t>
            </a:r>
            <a:r>
              <a:rPr lang="es-ES" sz="2800" dirty="0" err="1">
                <a:latin typeface="Century Gothic" pitchFamily="18"/>
              </a:rPr>
              <a:t>If</a:t>
            </a:r>
            <a:r>
              <a:rPr lang="es-ES" sz="2800" dirty="0">
                <a:latin typeface="Century Gothic" pitchFamily="18"/>
              </a:rPr>
              <a:t> </a:t>
            </a:r>
            <a:r>
              <a:rPr lang="es-ES" sz="2800" dirty="0" err="1">
                <a:latin typeface="Century Gothic" pitchFamily="18"/>
              </a:rPr>
              <a:t>you</a:t>
            </a:r>
            <a:r>
              <a:rPr lang="es-ES" sz="2800" dirty="0">
                <a:latin typeface="Century Gothic" pitchFamily="18"/>
              </a:rPr>
              <a:t> </a:t>
            </a:r>
            <a:r>
              <a:rPr lang="es-ES" sz="2800" dirty="0" err="1">
                <a:latin typeface="Century Gothic" pitchFamily="18"/>
              </a:rPr>
              <a:t>move</a:t>
            </a:r>
            <a:r>
              <a:rPr lang="es-ES" sz="2800" dirty="0">
                <a:latin typeface="Century Gothic" pitchFamily="18"/>
              </a:rPr>
              <a:t> </a:t>
            </a:r>
            <a:r>
              <a:rPr lang="es-ES" sz="2800" dirty="0" err="1">
                <a:latin typeface="Century Gothic" pitchFamily="18"/>
              </a:rPr>
              <a:t>the</a:t>
            </a:r>
            <a:r>
              <a:rPr lang="es-ES" sz="2800" dirty="0">
                <a:latin typeface="Century Gothic" pitchFamily="18"/>
              </a:rPr>
              <a:t> </a:t>
            </a:r>
            <a:r>
              <a:rPr lang="es-ES" sz="2800" dirty="0" err="1">
                <a:latin typeface="Century Gothic" pitchFamily="18"/>
              </a:rPr>
              <a:t>potentiometer</a:t>
            </a:r>
            <a:r>
              <a:rPr lang="es-ES" sz="2800" dirty="0">
                <a:latin typeface="Century Gothic" pitchFamily="18"/>
              </a:rPr>
              <a:t>, </a:t>
            </a:r>
            <a:r>
              <a:rPr lang="es-ES" sz="2800" dirty="0" err="1">
                <a:latin typeface="Century Gothic" pitchFamily="18"/>
              </a:rPr>
              <a:t>the</a:t>
            </a:r>
            <a:r>
              <a:rPr lang="es-ES" sz="2800" dirty="0">
                <a:latin typeface="Century Gothic" pitchFamily="18"/>
              </a:rPr>
              <a:t> servo motor </a:t>
            </a:r>
            <a:r>
              <a:rPr lang="es-ES" sz="2800" dirty="0" err="1">
                <a:latin typeface="Century Gothic" pitchFamily="18"/>
              </a:rPr>
              <a:t>speeds</a:t>
            </a:r>
            <a:r>
              <a:rPr lang="es-ES" sz="2800" dirty="0">
                <a:latin typeface="Century Gothic" pitchFamily="18"/>
              </a:rPr>
              <a:t> up </a:t>
            </a:r>
            <a:r>
              <a:rPr lang="es-ES" sz="2800" dirty="0" err="1">
                <a:latin typeface="Century Gothic" pitchFamily="18"/>
              </a:rPr>
              <a:t>it</a:t>
            </a:r>
            <a:r>
              <a:rPr lang="es-ES" sz="2800" dirty="0">
                <a:latin typeface="Century Gothic" pitchFamily="18"/>
              </a:rPr>
              <a:t> </a:t>
            </a:r>
            <a:r>
              <a:rPr lang="es-ES" sz="2800" dirty="0" err="1">
                <a:latin typeface="Century Gothic" pitchFamily="18"/>
              </a:rPr>
              <a:t>velocity</a:t>
            </a:r>
            <a:r>
              <a:rPr lang="es-ES" sz="2800" dirty="0">
                <a:latin typeface="Century Gothic" pitchFamily="18"/>
              </a:rPr>
              <a:t> ?</a:t>
            </a:r>
          </a:p>
          <a:p>
            <a:pPr marL="342900" lvl="0" indent="-342900" hangingPunct="1">
              <a:spcBef>
                <a:spcPts val="901"/>
              </a:spcBef>
              <a:buClr>
                <a:srgbClr val="262626"/>
              </a:buClr>
              <a:buSzPct val="100000"/>
              <a:buFont typeface="+mj-lt"/>
              <a:buAutoNum type="arabicParenR" startAt="3"/>
            </a:pPr>
            <a:r>
              <a:rPr lang="es-ES" sz="2800" b="1" dirty="0">
                <a:latin typeface="Century Gothic" pitchFamily="18"/>
              </a:rPr>
              <a:t>ADDITIONAL </a:t>
            </a:r>
            <a:r>
              <a:rPr lang="es-ES" sz="2800" b="1" dirty="0" err="1">
                <a:latin typeface="Century Gothic" pitchFamily="18"/>
              </a:rPr>
              <a:t>ACTIVITY:</a:t>
            </a:r>
            <a:r>
              <a:rPr lang="es-ES" sz="2800" dirty="0" err="1">
                <a:latin typeface="Century Gothic" pitchFamily="18"/>
              </a:rPr>
              <a:t>Include</a:t>
            </a:r>
            <a:r>
              <a:rPr lang="es-ES" sz="2800" dirty="0">
                <a:latin typeface="Century Gothic" pitchFamily="18"/>
              </a:rPr>
              <a:t> a led </a:t>
            </a:r>
            <a:r>
              <a:rPr lang="es-ES" sz="2800" dirty="0" err="1">
                <a:latin typeface="Century Gothic" pitchFamily="18"/>
              </a:rPr>
              <a:t>controled</a:t>
            </a:r>
            <a:r>
              <a:rPr lang="es-ES" sz="2800" dirty="0">
                <a:latin typeface="Century Gothic" pitchFamily="18"/>
              </a:rPr>
              <a:t> </a:t>
            </a:r>
            <a:r>
              <a:rPr lang="es-ES" sz="2800" dirty="0" err="1">
                <a:latin typeface="Century Gothic" pitchFamily="18"/>
              </a:rPr>
              <a:t>by</a:t>
            </a:r>
            <a:r>
              <a:rPr lang="es-ES" sz="2800" dirty="0">
                <a:latin typeface="Century Gothic" pitchFamily="18"/>
              </a:rPr>
              <a:t> </a:t>
            </a:r>
            <a:r>
              <a:rPr lang="es-ES" sz="2800" dirty="0" err="1">
                <a:latin typeface="Century Gothic" pitchFamily="18"/>
              </a:rPr>
              <a:t>the</a:t>
            </a:r>
            <a:r>
              <a:rPr lang="es-ES" sz="2800" dirty="0">
                <a:latin typeface="Century Gothic" pitchFamily="18"/>
              </a:rPr>
              <a:t> </a:t>
            </a:r>
            <a:r>
              <a:rPr lang="es-ES" sz="2800" dirty="0" err="1">
                <a:latin typeface="Century Gothic" pitchFamily="18"/>
              </a:rPr>
              <a:t>potentiometer</a:t>
            </a:r>
            <a:r>
              <a:rPr lang="es-ES" sz="2800" dirty="0">
                <a:latin typeface="Century Gothic" pitchFamily="18"/>
              </a:rPr>
              <a:t> </a:t>
            </a:r>
            <a:r>
              <a:rPr lang="es-ES" sz="2800" dirty="0" err="1">
                <a:latin typeface="Century Gothic" pitchFamily="18"/>
              </a:rPr>
              <a:t>to</a:t>
            </a:r>
            <a:r>
              <a:rPr lang="es-ES" sz="2800" dirty="0">
                <a:latin typeface="Century Gothic" pitchFamily="18"/>
              </a:rPr>
              <a:t> </a:t>
            </a:r>
            <a:r>
              <a:rPr lang="es-ES" sz="2800" dirty="0" err="1">
                <a:latin typeface="Century Gothic" pitchFamily="18"/>
              </a:rPr>
              <a:t>blink</a:t>
            </a:r>
            <a:r>
              <a:rPr lang="es-ES" sz="2800" dirty="0">
                <a:latin typeface="Century Gothic" pitchFamily="18"/>
              </a:rPr>
              <a:t> at </a:t>
            </a:r>
            <a:r>
              <a:rPr lang="es-ES" sz="2800" dirty="0" err="1">
                <a:latin typeface="Century Gothic" pitchFamily="18"/>
              </a:rPr>
              <a:t>the</a:t>
            </a:r>
            <a:r>
              <a:rPr lang="es-ES" sz="2800" dirty="0">
                <a:latin typeface="Century Gothic" pitchFamily="18"/>
              </a:rPr>
              <a:t> </a:t>
            </a:r>
            <a:r>
              <a:rPr lang="es-ES" sz="2800" dirty="0" err="1">
                <a:latin typeface="Century Gothic" pitchFamily="18"/>
              </a:rPr>
              <a:t>same</a:t>
            </a:r>
            <a:r>
              <a:rPr lang="es-ES" sz="2800" dirty="0">
                <a:latin typeface="Century Gothic" pitchFamily="18"/>
              </a:rPr>
              <a:t> </a:t>
            </a:r>
            <a:r>
              <a:rPr lang="es-ES" sz="2800" dirty="0" err="1">
                <a:latin typeface="Century Gothic" pitchFamily="18"/>
              </a:rPr>
              <a:t>speed</a:t>
            </a:r>
            <a:r>
              <a:rPr lang="es-ES" sz="2800" dirty="0">
                <a:latin typeface="Century Gothic" pitchFamily="18"/>
              </a:rPr>
              <a:t>.</a:t>
            </a:r>
          </a:p>
          <a:p>
            <a:pPr lvl="0" hangingPunct="1">
              <a:spcBef>
                <a:spcPts val="901"/>
              </a:spcBef>
              <a:buNone/>
            </a:pPr>
            <a:endParaRPr lang="en-GB" sz="1800" dirty="0">
              <a:latin typeface="Century Gothic" pitchFamily="18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BCCF531-CC49-4989-82D5-2E0257AB9B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25080" y="322812"/>
            <a:ext cx="847417" cy="30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313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416A3-5873-42DB-87C0-6BA2009AE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CODE SOLUTION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1E144E-1007-412A-A4D1-FF3A51337C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69848" y="1825987"/>
            <a:ext cx="4754880" cy="4399671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GB" b="1" dirty="0"/>
              <a:t>#include &lt;Servo.h&gt;</a:t>
            </a:r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r>
              <a:rPr lang="en-GB" b="1" dirty="0"/>
              <a:t>Servo myservo;  // create servo object to control a servo</a:t>
            </a:r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r>
              <a:rPr lang="en-GB" b="1" dirty="0"/>
              <a:t>int potpin = 0;  // analog pin used to connect the potentiometer</a:t>
            </a:r>
          </a:p>
          <a:p>
            <a:pPr marL="0" indent="0">
              <a:buNone/>
            </a:pPr>
            <a:r>
              <a:rPr lang="en-GB" b="1" dirty="0"/>
              <a:t>int val;    // variable to read the value from the analog pin</a:t>
            </a:r>
          </a:p>
          <a:p>
            <a:pPr marL="0" indent="0">
              <a:buNone/>
            </a:pPr>
            <a:r>
              <a:rPr lang="en-GB" b="1" dirty="0"/>
              <a:t>int sensorPin = A0;    // select the input pin for the potentiometer</a:t>
            </a:r>
          </a:p>
          <a:p>
            <a:pPr marL="0" indent="0">
              <a:buNone/>
            </a:pPr>
            <a:r>
              <a:rPr lang="en-GB" b="1" dirty="0"/>
              <a:t>int ledPin = 13;      // select the pin for the LED</a:t>
            </a:r>
          </a:p>
          <a:p>
            <a:pPr marL="0" indent="0">
              <a:buNone/>
            </a:pPr>
            <a:r>
              <a:rPr lang="en-GB" b="1" dirty="0"/>
              <a:t>int sensorValue = 0;  // variable to store the value coming from the sensor</a:t>
            </a:r>
          </a:p>
          <a:p>
            <a:pPr marL="0" indent="0">
              <a:buNone/>
            </a:pPr>
            <a:r>
              <a:rPr lang="en-GB" b="1" dirty="0"/>
              <a:t>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7E9D6B-DAF4-427B-9FB8-914AAC2A9B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64224" y="1575582"/>
            <a:ext cx="4754880" cy="4596618"/>
          </a:xfrm>
        </p:spPr>
        <p:txBody>
          <a:bodyPr>
            <a:normAutofit fontScale="92500" lnSpcReduction="10000"/>
          </a:bodyPr>
          <a:lstStyle/>
          <a:p>
            <a:pPr marL="91440" lvl="0" indent="-91440">
              <a:spcAft>
                <a:spcPts val="200"/>
              </a:spcAft>
              <a:buClr>
                <a:srgbClr val="1CADE4"/>
              </a:buClr>
              <a:buSzPct val="100000"/>
              <a:buFont typeface="Calibri" panose="020F0502020204030204" pitchFamily="34" charset="0"/>
              <a:buChar char=" "/>
            </a:pPr>
            <a:endParaRPr lang="en-GB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marL="0" indent="0">
              <a:buNone/>
            </a:pPr>
            <a:r>
              <a:rPr lang="en-GB" b="1" dirty="0"/>
              <a:t>void setup() {</a:t>
            </a:r>
          </a:p>
          <a:p>
            <a:pPr marL="0" indent="0">
              <a:buNone/>
            </a:pPr>
            <a:r>
              <a:rPr lang="en-GB" b="1" dirty="0"/>
              <a:t>  </a:t>
            </a:r>
          </a:p>
          <a:p>
            <a:pPr marL="0" indent="0">
              <a:buNone/>
            </a:pPr>
            <a:r>
              <a:rPr lang="en-GB" b="1" dirty="0"/>
              <a:t>  myservo.attach(9);  // attaches the servo on pin 9 to the servo object</a:t>
            </a:r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r>
              <a:rPr lang="en-GB" b="1" dirty="0"/>
              <a:t>  // declare the ledPin as an OUTPUT:</a:t>
            </a:r>
          </a:p>
          <a:p>
            <a:pPr marL="0" indent="0">
              <a:buNone/>
            </a:pPr>
            <a:r>
              <a:rPr lang="en-GB" b="1" dirty="0"/>
              <a:t>  pinMode(ledPin, OUTPUT);</a:t>
            </a:r>
          </a:p>
          <a:p>
            <a:pPr marL="0" indent="0">
              <a:buNone/>
            </a:pPr>
            <a:r>
              <a:rPr lang="en-GB" b="1" dirty="0"/>
              <a:t>  // initialize digital pin 13 as an output.</a:t>
            </a:r>
          </a:p>
          <a:p>
            <a:pPr marL="0" indent="0">
              <a:buNone/>
            </a:pPr>
            <a:r>
              <a:rPr lang="en-GB" b="1" dirty="0"/>
              <a:t>  pinMode(10, OUTPUT);</a:t>
            </a:r>
          </a:p>
          <a:p>
            <a:pPr marL="0" indent="0">
              <a:buNone/>
            </a:pPr>
            <a:r>
              <a:rPr lang="en-GB" b="1" dirty="0"/>
              <a:t>}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D06F35D-6BEA-44FF-8881-7E3D59A79015}"/>
              </a:ext>
            </a:extLst>
          </p:cNvPr>
          <p:cNvCxnSpPr/>
          <p:nvPr/>
        </p:nvCxnSpPr>
        <p:spPr>
          <a:xfrm>
            <a:off x="8574962" y="1248507"/>
            <a:ext cx="1308296" cy="0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67B9D95E-14C2-462A-BC10-4C9C0FFFA9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28248" y="332219"/>
            <a:ext cx="847417" cy="30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1653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416A3-5873-42DB-87C0-6BA2009AE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CODE SOLUTION (2</a:t>
            </a:r>
            <a:r>
              <a:rPr lang="es-ES" dirty="0"/>
              <a:t>)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1E144E-1007-412A-A4D1-FF3A51337C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28468" y="2194560"/>
            <a:ext cx="4896260" cy="397764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b="1" dirty="0"/>
              <a:t>void loop() {</a:t>
            </a:r>
          </a:p>
          <a:p>
            <a:pPr marL="0" indent="0">
              <a:buNone/>
            </a:pPr>
            <a:r>
              <a:rPr lang="en-GB" b="1" dirty="0"/>
              <a:t>  digitalWrite(10, HIGH);   // turn the LED on (HIGH is the voltage level)</a:t>
            </a:r>
          </a:p>
          <a:p>
            <a:pPr marL="0" indent="0">
              <a:buNone/>
            </a:pPr>
            <a:r>
              <a:rPr lang="en-GB" b="1" dirty="0"/>
              <a:t>  delay(100);              // wait for a second</a:t>
            </a:r>
          </a:p>
          <a:p>
            <a:pPr marL="0" indent="0">
              <a:buNone/>
            </a:pPr>
            <a:r>
              <a:rPr lang="en-GB" b="1" dirty="0"/>
              <a:t>  digitalWrite(10, LOW);    // turn the LED off by making the voltage LOW</a:t>
            </a:r>
          </a:p>
          <a:p>
            <a:pPr marL="0" indent="0">
              <a:buNone/>
            </a:pPr>
            <a:r>
              <a:rPr lang="en-GB" b="1" dirty="0"/>
              <a:t>  delay(100);              // wait for a second</a:t>
            </a:r>
          </a:p>
          <a:p>
            <a:pPr marL="0" indent="0">
              <a:buNone/>
            </a:pPr>
            <a:r>
              <a:rPr lang="en-GB" b="1" dirty="0"/>
              <a:t>  // read the value from the sensor:</a:t>
            </a:r>
          </a:p>
          <a:p>
            <a:pPr marL="0" indent="0">
              <a:buNone/>
            </a:pPr>
            <a:r>
              <a:rPr lang="en-GB" b="1" dirty="0"/>
              <a:t>  sensorValue = analogRead(sensorPin);</a:t>
            </a:r>
          </a:p>
          <a:p>
            <a:pPr marL="0" indent="0">
              <a:buNone/>
            </a:pPr>
            <a:r>
              <a:rPr lang="en-GB" b="1" dirty="0"/>
              <a:t>  // turn the ledPin on</a:t>
            </a:r>
          </a:p>
          <a:p>
            <a:pPr marL="0" indent="0">
              <a:buNone/>
            </a:pPr>
            <a:r>
              <a:rPr lang="en-GB" dirty="0"/>
              <a:t>digitalWrite(ledPin, HIGH);</a:t>
            </a:r>
          </a:p>
          <a:p>
            <a:endParaRPr lang="en-GB" b="1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7E9D6B-DAF4-427B-9FB8-914AAC2A9B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00800" y="1589649"/>
            <a:ext cx="4858981" cy="458255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b="1" dirty="0"/>
              <a:t>// turn the ledPin off:</a:t>
            </a:r>
          </a:p>
          <a:p>
            <a:pPr marL="0" indent="0">
              <a:buNone/>
            </a:pPr>
            <a:r>
              <a:rPr lang="en-GB" b="1" dirty="0"/>
              <a:t>  digitalWrite(ledPin, LOW);</a:t>
            </a:r>
          </a:p>
          <a:p>
            <a:pPr marL="0" indent="0">
              <a:buNone/>
            </a:pPr>
            <a:r>
              <a:rPr lang="en-GB" b="1" dirty="0"/>
              <a:t>  // stop the program for &lt;sensorValue&gt; milliseconds:</a:t>
            </a:r>
          </a:p>
          <a:p>
            <a:pPr marL="0" indent="0">
              <a:buNone/>
            </a:pPr>
            <a:r>
              <a:rPr lang="en-GB" b="1" dirty="0"/>
              <a:t>  delay(sensorValue);</a:t>
            </a:r>
          </a:p>
          <a:p>
            <a:pPr marL="0" indent="0">
              <a:buNone/>
            </a:pPr>
            <a:r>
              <a:rPr lang="en-GB" b="1" dirty="0"/>
              <a:t>   val = analogRead(potpin);            // reads the value of the potentiometer (value between 0 and 1023) </a:t>
            </a:r>
          </a:p>
          <a:p>
            <a:pPr marL="0" indent="0">
              <a:buNone/>
            </a:pPr>
            <a:r>
              <a:rPr lang="en-GB" b="1" dirty="0"/>
              <a:t>  val = map(val, 0, 1023, 0, 180);     // scale it to use it with the servo (value between 0 and 180) </a:t>
            </a:r>
          </a:p>
          <a:p>
            <a:pPr marL="0" indent="0">
              <a:buNone/>
            </a:pPr>
            <a:r>
              <a:rPr lang="en-GB" b="1" dirty="0"/>
              <a:t>  myservo.write(val);                  // sets the servo position according to the scaled value  </a:t>
            </a:r>
          </a:p>
          <a:p>
            <a:pPr marL="0" indent="0">
              <a:buNone/>
            </a:pPr>
            <a:r>
              <a:rPr lang="en-GB" b="1" dirty="0"/>
              <a:t>}</a:t>
            </a:r>
          </a:p>
          <a:p>
            <a:endParaRPr lang="en-GB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D06F35D-6BEA-44FF-8881-7E3D59A79015}"/>
              </a:ext>
            </a:extLst>
          </p:cNvPr>
          <p:cNvCxnSpPr/>
          <p:nvPr/>
        </p:nvCxnSpPr>
        <p:spPr>
          <a:xfrm>
            <a:off x="8695240" y="1285786"/>
            <a:ext cx="1308296" cy="0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54E1B31D-A797-4411-BA0D-83CE708E9C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28248" y="332219"/>
            <a:ext cx="847417" cy="30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9737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2489A4-715B-4223-9B8F-63D9717083AF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s-ES" dirty="0"/>
              <a:t>Steps using the bq board: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E3698C-A4F9-4F1A-8632-882F02775E63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066680" y="2103120"/>
            <a:ext cx="10058400" cy="3931920"/>
          </a:xfrm>
        </p:spPr>
        <p:txBody>
          <a:bodyPr lIns="91440" tIns="45720" rIns="91440" bIns="45720"/>
          <a:lstStyle/>
          <a:p>
            <a:pPr lvl="0" hangingPunct="1">
              <a:lnSpc>
                <a:spcPct val="80000"/>
              </a:lnSpc>
              <a:spcBef>
                <a:spcPts val="901"/>
              </a:spcBef>
              <a:buClr>
                <a:srgbClr val="262626"/>
              </a:buClr>
              <a:buSzPct val="100000"/>
              <a:buAutoNum type="arabicParenR"/>
            </a:pPr>
            <a:r>
              <a:rPr lang="es-ES" sz="3000" dirty="0">
                <a:latin typeface="Century Gothic" pitchFamily="18"/>
              </a:rPr>
              <a:t> </a:t>
            </a:r>
            <a:r>
              <a:rPr lang="es-ES" sz="3000" dirty="0" err="1">
                <a:latin typeface="Century Gothic" pitchFamily="18"/>
              </a:rPr>
              <a:t>Now</a:t>
            </a:r>
            <a:r>
              <a:rPr lang="es-ES" sz="3000" dirty="0">
                <a:latin typeface="Century Gothic" pitchFamily="18"/>
              </a:rPr>
              <a:t>, </a:t>
            </a:r>
            <a:r>
              <a:rPr lang="es-ES" sz="3000" dirty="0" err="1">
                <a:latin typeface="Century Gothic" pitchFamily="18"/>
              </a:rPr>
              <a:t>go</a:t>
            </a:r>
            <a:r>
              <a:rPr lang="es-ES" sz="3000" dirty="0">
                <a:latin typeface="Century Gothic" pitchFamily="18"/>
              </a:rPr>
              <a:t> to bitloq bq</a:t>
            </a:r>
          </a:p>
          <a:p>
            <a:pPr lvl="0" hangingPunct="1">
              <a:lnSpc>
                <a:spcPct val="80000"/>
              </a:lnSpc>
              <a:spcBef>
                <a:spcPts val="901"/>
              </a:spcBef>
              <a:buClr>
                <a:srgbClr val="262626"/>
              </a:buClr>
              <a:buSzPct val="100000"/>
              <a:buAutoNum type="arabicParenR"/>
            </a:pPr>
            <a:r>
              <a:rPr lang="es-ES" sz="3000" dirty="0">
                <a:latin typeface="Century Gothic" pitchFamily="18"/>
              </a:rPr>
              <a:t> Connect the board to the computer</a:t>
            </a:r>
          </a:p>
          <a:p>
            <a:pPr lvl="0" hangingPunct="1">
              <a:lnSpc>
                <a:spcPct val="80000"/>
              </a:lnSpc>
              <a:spcBef>
                <a:spcPts val="901"/>
              </a:spcBef>
              <a:buClr>
                <a:srgbClr val="262626"/>
              </a:buClr>
              <a:buSzPct val="100000"/>
              <a:buAutoNum type="arabicParenR"/>
            </a:pPr>
            <a:r>
              <a:rPr lang="es-ES" sz="3000" dirty="0">
                <a:latin typeface="Century Gothic" pitchFamily="18"/>
              </a:rPr>
              <a:t>Assemble the components (picture below)</a:t>
            </a:r>
          </a:p>
          <a:p>
            <a:pPr lvl="0" hangingPunct="1">
              <a:lnSpc>
                <a:spcPct val="80000"/>
              </a:lnSpc>
              <a:spcBef>
                <a:spcPts val="901"/>
              </a:spcBef>
              <a:buClr>
                <a:srgbClr val="262626"/>
              </a:buClr>
              <a:buSzPct val="100000"/>
              <a:buAutoNum type="arabicParenR"/>
            </a:pPr>
            <a:endParaRPr lang="es-ES" sz="3000" dirty="0">
              <a:latin typeface="Century Gothic" pitchFamily="18"/>
            </a:endParaRPr>
          </a:p>
          <a:p>
            <a:pPr lvl="0" hangingPunct="1">
              <a:lnSpc>
                <a:spcPct val="80000"/>
              </a:lnSpc>
              <a:spcBef>
                <a:spcPts val="901"/>
              </a:spcBef>
              <a:buClr>
                <a:srgbClr val="262626"/>
              </a:buClr>
              <a:buSzPct val="100000"/>
              <a:buAutoNum type="arabicParenR"/>
            </a:pPr>
            <a:endParaRPr lang="en-GB" sz="1700" dirty="0">
              <a:latin typeface="Century Gothic" pitchFamily="1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862F24-BB8D-4133-8BBA-208B10813D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25080" y="246628"/>
            <a:ext cx="847417" cy="3048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6DCA45C-EC64-46B8-971A-D13D1AA2D2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1666" y="3684137"/>
            <a:ext cx="4759581" cy="296284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624EF0-D8A3-4700-9CEE-EFAA8F914271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GB" dirty="0"/>
              <a:t>DESCRIPTION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7F2D05-5354-4C2F-882B-9ABCB7CCDFC0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066680" y="2103120"/>
            <a:ext cx="10058400" cy="3931920"/>
          </a:xfrm>
        </p:spPr>
        <p:txBody>
          <a:bodyPr lIns="91440" tIns="45720" rIns="91440" bIns="45720"/>
          <a:lstStyle/>
          <a:p>
            <a:pPr lvl="0" hangingPunct="1">
              <a:spcBef>
                <a:spcPts val="901"/>
              </a:spcBef>
              <a:buClr>
                <a:srgbClr val="262626"/>
              </a:buClr>
              <a:buSzPct val="100000"/>
              <a:buFont typeface="Garamond" pitchFamily="18"/>
              <a:buChar char="◦"/>
            </a:pPr>
            <a:r>
              <a:rPr lang="en-GB" dirty="0">
                <a:latin typeface="Century Gothic" pitchFamily="18"/>
              </a:rPr>
              <a:t>The aim of this project is to compare different microcontrollers through a practical workshop</a:t>
            </a:r>
          </a:p>
          <a:p>
            <a:pPr lvl="0" hangingPunct="1">
              <a:spcBef>
                <a:spcPts val="901"/>
              </a:spcBef>
              <a:buClr>
                <a:srgbClr val="262626"/>
              </a:buClr>
              <a:buSzPct val="100000"/>
              <a:buFont typeface="Garamond" pitchFamily="18"/>
              <a:buChar char="◦"/>
            </a:pPr>
            <a:endParaRPr lang="en-GB" dirty="0">
              <a:latin typeface="Century Gothic" pitchFamily="18"/>
            </a:endParaRPr>
          </a:p>
          <a:p>
            <a:pPr lvl="0" hangingPunct="1">
              <a:spcBef>
                <a:spcPts val="901"/>
              </a:spcBef>
              <a:buClr>
                <a:srgbClr val="262626"/>
              </a:buClr>
              <a:buSzPct val="100000"/>
              <a:buFont typeface="Garamond" pitchFamily="18"/>
              <a:buChar char="◦"/>
            </a:pPr>
            <a:r>
              <a:rPr lang="es-ES" dirty="0">
                <a:latin typeface="Century Gothic" pitchFamily="18"/>
              </a:rPr>
              <a:t>I</a:t>
            </a:r>
            <a:r>
              <a:rPr lang="en-GB" dirty="0">
                <a:latin typeface="Century Gothic" pitchFamily="18"/>
              </a:rPr>
              <a:t>t will be used to  introduce the lesson in the last quarter of the 3</a:t>
            </a:r>
            <a:r>
              <a:rPr lang="en-GB" baseline="30000" dirty="0">
                <a:latin typeface="Century Gothic" pitchFamily="18"/>
              </a:rPr>
              <a:t>rd</a:t>
            </a:r>
            <a:r>
              <a:rPr lang="en-GB" dirty="0">
                <a:latin typeface="Century Gothic" pitchFamily="18"/>
              </a:rPr>
              <a:t> year of ESO.</a:t>
            </a:r>
          </a:p>
          <a:p>
            <a:pPr lvl="0" hangingPunct="1">
              <a:spcBef>
                <a:spcPts val="901"/>
              </a:spcBef>
              <a:buClr>
                <a:srgbClr val="262626"/>
              </a:buClr>
              <a:buSzPct val="100000"/>
              <a:buFont typeface="Garamond" pitchFamily="18"/>
              <a:buChar char="◦"/>
            </a:pPr>
            <a:endParaRPr lang="en-GB" dirty="0">
              <a:latin typeface="Century Gothic" pitchFamily="18"/>
            </a:endParaRPr>
          </a:p>
          <a:p>
            <a:pPr lvl="0" hangingPunct="1">
              <a:spcBef>
                <a:spcPts val="901"/>
              </a:spcBef>
              <a:buClr>
                <a:srgbClr val="262626"/>
              </a:buClr>
              <a:buSzPct val="100000"/>
              <a:buFont typeface="Garamond" pitchFamily="18"/>
              <a:buChar char="◦"/>
            </a:pPr>
            <a:endParaRPr lang="en-GB" dirty="0">
              <a:latin typeface="Century Gothic" pitchFamily="1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0B1CCD-C343-4A8B-86C4-50635799D9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25080" y="323107"/>
            <a:ext cx="847619" cy="304762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4B127F-353E-466B-A061-5CEB5C48A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500" y="217346"/>
            <a:ext cx="10058400" cy="1609344"/>
          </a:xfrm>
        </p:spPr>
        <p:txBody>
          <a:bodyPr>
            <a:normAutofit/>
          </a:bodyPr>
          <a:lstStyle/>
          <a:p>
            <a:r>
              <a:rPr lang="es-ES" sz="4400" dirty="0"/>
              <a:t>Steps using the </a:t>
            </a:r>
            <a:r>
              <a:rPr lang="es-ES" sz="4400" dirty="0" err="1"/>
              <a:t>bq</a:t>
            </a:r>
            <a:r>
              <a:rPr lang="es-ES" sz="4400" dirty="0"/>
              <a:t> </a:t>
            </a:r>
            <a:r>
              <a:rPr lang="es-ES" sz="4400" dirty="0" err="1"/>
              <a:t>board</a:t>
            </a:r>
            <a:r>
              <a:rPr lang="es-ES" sz="4400" dirty="0"/>
              <a:t> (2):</a:t>
            </a:r>
            <a:endParaRPr lang="en-GB" sz="44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90D942-AF95-4A96-AAFC-D5CA61F4E8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 hangingPunct="1">
              <a:lnSpc>
                <a:spcPct val="80000"/>
              </a:lnSpc>
              <a:spcBef>
                <a:spcPts val="901"/>
              </a:spcBef>
              <a:buClr>
                <a:srgbClr val="262626"/>
              </a:buClr>
              <a:buSzPct val="100000"/>
              <a:buFont typeface="+mj-lt"/>
              <a:buAutoNum type="arabicParenR" startAt="4"/>
            </a:pPr>
            <a:r>
              <a:rPr lang="es-ES" dirty="0">
                <a:latin typeface="Century Gothic" pitchFamily="18"/>
              </a:rPr>
              <a:t>Simulate the circuit, bitloq simulator (picture bellow)</a:t>
            </a:r>
          </a:p>
          <a:p>
            <a:pPr marL="514350" lvl="0" indent="-514350" hangingPunct="1">
              <a:lnSpc>
                <a:spcPct val="80000"/>
              </a:lnSpc>
              <a:spcBef>
                <a:spcPts val="901"/>
              </a:spcBef>
              <a:buClr>
                <a:srgbClr val="262626"/>
              </a:buClr>
              <a:buSzPct val="100000"/>
              <a:buFont typeface="+mj-lt"/>
              <a:buAutoNum type="arabicParenR" startAt="4"/>
            </a:pPr>
            <a:r>
              <a:rPr lang="es-ES" b="1" dirty="0">
                <a:latin typeface="Century Gothic" pitchFamily="18"/>
              </a:rPr>
              <a:t>Test: </a:t>
            </a:r>
            <a:r>
              <a:rPr lang="es-ES" b="1" dirty="0" err="1">
                <a:latin typeface="Century Gothic" pitchFamily="18"/>
              </a:rPr>
              <a:t>W</a:t>
            </a:r>
            <a:r>
              <a:rPr lang="es-ES" dirty="0" err="1">
                <a:latin typeface="Century Gothic" pitchFamily="18"/>
              </a:rPr>
              <a:t>hen</a:t>
            </a:r>
            <a:r>
              <a:rPr lang="es-ES" dirty="0">
                <a:latin typeface="Century Gothic" pitchFamily="18"/>
              </a:rPr>
              <a:t> you move the potentiometer, the servo motor speeds up </a:t>
            </a:r>
            <a:r>
              <a:rPr lang="es-ES" dirty="0" err="1">
                <a:latin typeface="Century Gothic" pitchFamily="18"/>
              </a:rPr>
              <a:t>it</a:t>
            </a:r>
            <a:r>
              <a:rPr lang="es-ES" dirty="0">
                <a:latin typeface="Century Gothic" pitchFamily="18"/>
              </a:rPr>
              <a:t> </a:t>
            </a:r>
            <a:r>
              <a:rPr lang="es-ES" dirty="0" err="1">
                <a:latin typeface="Century Gothic" pitchFamily="18"/>
              </a:rPr>
              <a:t>velocity</a:t>
            </a:r>
            <a:r>
              <a:rPr lang="es-ES" dirty="0">
                <a:latin typeface="Century Gothic" pitchFamily="18"/>
              </a:rPr>
              <a:t> ?</a:t>
            </a:r>
          </a:p>
          <a:p>
            <a:pPr marL="514350" lvl="0" indent="-514350" hangingPunct="1">
              <a:lnSpc>
                <a:spcPct val="80000"/>
              </a:lnSpc>
              <a:spcBef>
                <a:spcPts val="901"/>
              </a:spcBef>
              <a:buClr>
                <a:srgbClr val="262626"/>
              </a:buClr>
              <a:buSzPct val="100000"/>
              <a:buFont typeface="+mj-lt"/>
              <a:buAutoNum type="arabicParenR" startAt="4"/>
            </a:pPr>
            <a:r>
              <a:rPr lang="es-ES" dirty="0">
                <a:latin typeface="Century Gothic" pitchFamily="18"/>
              </a:rPr>
              <a:t> </a:t>
            </a:r>
            <a:r>
              <a:rPr lang="es-ES" b="1" dirty="0">
                <a:latin typeface="Century Gothic" pitchFamily="18"/>
              </a:rPr>
              <a:t>ADDITIONAL ACTIVITY:</a:t>
            </a:r>
            <a:r>
              <a:rPr lang="es-ES" dirty="0">
                <a:latin typeface="Century Gothic" pitchFamily="18"/>
              </a:rPr>
              <a:t> Include a LED controlled by the potentiometer to blink at the same speed.</a:t>
            </a:r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009268-8C7D-4922-BAD9-D072B3C859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063" y="4740811"/>
            <a:ext cx="9964254" cy="1960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0003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42085C-621C-4F29-AE1B-FA64F7271E9C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s-ES" dirty="0"/>
              <a:t>Debrief questions: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0F76D3-9897-492D-82B5-106DAF1EA911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066680" y="2103120"/>
            <a:ext cx="10058400" cy="3931920"/>
          </a:xfrm>
        </p:spPr>
        <p:txBody>
          <a:bodyPr lIns="91440" tIns="45720" rIns="91440" bIns="45720"/>
          <a:lstStyle/>
          <a:p>
            <a:pPr lvl="0" hangingPunct="1">
              <a:spcBef>
                <a:spcPts val="901"/>
              </a:spcBef>
              <a:buClr>
                <a:srgbClr val="262626"/>
              </a:buClr>
              <a:buSzPct val="100000"/>
              <a:buFont typeface="Garamond" pitchFamily="18"/>
              <a:buChar char="◦"/>
            </a:pPr>
            <a:r>
              <a:rPr lang="es-ES" dirty="0">
                <a:latin typeface="Century Gothic" pitchFamily="18"/>
              </a:rPr>
              <a:t>Did you like this workshop?</a:t>
            </a:r>
          </a:p>
          <a:p>
            <a:pPr lvl="0" hangingPunct="1">
              <a:spcBef>
                <a:spcPts val="901"/>
              </a:spcBef>
              <a:buClr>
                <a:srgbClr val="262626"/>
              </a:buClr>
              <a:buSzPct val="100000"/>
              <a:buFont typeface="Garamond" pitchFamily="18"/>
              <a:buChar char="◦"/>
            </a:pPr>
            <a:r>
              <a:rPr lang="en-GB" dirty="0">
                <a:latin typeface="Century Gothic" pitchFamily="18"/>
              </a:rPr>
              <a:t>What did you learn while working on these microcontrollers?</a:t>
            </a:r>
          </a:p>
          <a:p>
            <a:pPr lvl="0" hangingPunct="1">
              <a:spcBef>
                <a:spcPts val="901"/>
              </a:spcBef>
              <a:buClr>
                <a:srgbClr val="262626"/>
              </a:buClr>
              <a:buSzPct val="100000"/>
              <a:buFont typeface="Garamond" pitchFamily="18"/>
              <a:buChar char="◦"/>
            </a:pPr>
            <a:r>
              <a:rPr lang="es-ES" dirty="0">
                <a:latin typeface="Century Gothic" pitchFamily="18"/>
              </a:rPr>
              <a:t>Which board would you prefer to use?</a:t>
            </a:r>
          </a:p>
          <a:p>
            <a:pPr lvl="0" hangingPunct="1">
              <a:spcBef>
                <a:spcPts val="901"/>
              </a:spcBef>
              <a:buClr>
                <a:srgbClr val="262626"/>
              </a:buClr>
              <a:buSzPct val="100000"/>
              <a:buFont typeface="Garamond" pitchFamily="18"/>
              <a:buChar char="◦"/>
            </a:pPr>
            <a:r>
              <a:rPr lang="es-ES" dirty="0">
                <a:latin typeface="Century Gothic" pitchFamily="18"/>
              </a:rPr>
              <a:t>Which of them do you find easier to use?</a:t>
            </a:r>
          </a:p>
          <a:p>
            <a:pPr lvl="0" hangingPunct="1">
              <a:spcBef>
                <a:spcPts val="901"/>
              </a:spcBef>
              <a:buClr>
                <a:srgbClr val="262626"/>
              </a:buClr>
              <a:buSzPct val="100000"/>
              <a:buFont typeface="Garamond" pitchFamily="18"/>
              <a:buChar char="◦"/>
            </a:pPr>
            <a:r>
              <a:rPr lang="es-ES" dirty="0">
                <a:latin typeface="Century Gothic" pitchFamily="18"/>
              </a:rPr>
              <a:t>And which one do you find more complex?</a:t>
            </a:r>
          </a:p>
          <a:p>
            <a:pPr lvl="0" hangingPunct="1">
              <a:spcBef>
                <a:spcPts val="901"/>
              </a:spcBef>
              <a:buClr>
                <a:srgbClr val="262626"/>
              </a:buClr>
              <a:buSzPct val="100000"/>
              <a:buFont typeface="Garamond" pitchFamily="18"/>
              <a:buChar char="◦"/>
            </a:pPr>
            <a:endParaRPr lang="es-ES" dirty="0">
              <a:latin typeface="Century Gothic" pitchFamily="1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25B730-E677-4D5C-BEF5-4FEE6AD73A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25080" y="179806"/>
            <a:ext cx="847417" cy="304826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BC3AA-F6CE-464E-8359-F7C42700CD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-243371"/>
            <a:ext cx="10058400" cy="1609344"/>
          </a:xfrm>
        </p:spPr>
        <p:txBody>
          <a:bodyPr/>
          <a:lstStyle/>
          <a:p>
            <a:r>
              <a:rPr lang="en-GB" dirty="0"/>
              <a:t>RUBRIC DESCRIPTION </a:t>
            </a:r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775C57B1-A70B-4CAD-BDA1-1AC30F84D28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65925656"/>
              </p:ext>
            </p:extLst>
          </p:nvPr>
        </p:nvGraphicFramePr>
        <p:xfrm>
          <a:off x="609600" y="1019907"/>
          <a:ext cx="10757095" cy="5669280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2151419">
                  <a:extLst>
                    <a:ext uri="{9D8B030D-6E8A-4147-A177-3AD203B41FA5}">
                      <a16:colId xmlns:a16="http://schemas.microsoft.com/office/drawing/2014/main" val="3748540229"/>
                    </a:ext>
                  </a:extLst>
                </a:gridCol>
                <a:gridCol w="2151419">
                  <a:extLst>
                    <a:ext uri="{9D8B030D-6E8A-4147-A177-3AD203B41FA5}">
                      <a16:colId xmlns:a16="http://schemas.microsoft.com/office/drawing/2014/main" val="555171094"/>
                    </a:ext>
                  </a:extLst>
                </a:gridCol>
                <a:gridCol w="2151419">
                  <a:extLst>
                    <a:ext uri="{9D8B030D-6E8A-4147-A177-3AD203B41FA5}">
                      <a16:colId xmlns:a16="http://schemas.microsoft.com/office/drawing/2014/main" val="3807039086"/>
                    </a:ext>
                  </a:extLst>
                </a:gridCol>
                <a:gridCol w="2151419">
                  <a:extLst>
                    <a:ext uri="{9D8B030D-6E8A-4147-A177-3AD203B41FA5}">
                      <a16:colId xmlns:a16="http://schemas.microsoft.com/office/drawing/2014/main" val="36517836"/>
                    </a:ext>
                  </a:extLst>
                </a:gridCol>
                <a:gridCol w="2151419">
                  <a:extLst>
                    <a:ext uri="{9D8B030D-6E8A-4147-A177-3AD203B41FA5}">
                      <a16:colId xmlns:a16="http://schemas.microsoft.com/office/drawing/2014/main" val="545396523"/>
                    </a:ext>
                  </a:extLst>
                </a:gridCol>
              </a:tblGrid>
              <a:tr h="863348"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GRADE</a:t>
                      </a:r>
                    </a:p>
                    <a:p>
                      <a:pPr algn="ctr"/>
                      <a:endParaRPr lang="es-ES" dirty="0"/>
                    </a:p>
                    <a:p>
                      <a:pPr algn="ctr"/>
                      <a:r>
                        <a:rPr lang="es-ES" dirty="0"/>
                        <a:t>POINTS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POOR</a:t>
                      </a:r>
                    </a:p>
                    <a:p>
                      <a:pPr algn="ctr"/>
                      <a:endParaRPr lang="en-GB" dirty="0"/>
                    </a:p>
                    <a:p>
                      <a:pPr algn="ctr"/>
                      <a:r>
                        <a:rPr lang="en-GB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FAIR</a:t>
                      </a:r>
                    </a:p>
                    <a:p>
                      <a:pPr algn="ctr"/>
                      <a:endParaRPr lang="en-GB" dirty="0"/>
                    </a:p>
                    <a:p>
                      <a:pPr algn="ctr"/>
                      <a:r>
                        <a:rPr lang="en-GB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GOOD</a:t>
                      </a:r>
                    </a:p>
                    <a:p>
                      <a:pPr algn="ctr"/>
                      <a:endParaRPr lang="en-GB" dirty="0"/>
                    </a:p>
                    <a:p>
                      <a:pPr algn="ctr"/>
                      <a:r>
                        <a:rPr lang="en-GB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VERY GOOD</a:t>
                      </a:r>
                    </a:p>
                    <a:p>
                      <a:pPr algn="ctr"/>
                      <a:endParaRPr lang="en-GB" dirty="0"/>
                    </a:p>
                    <a:p>
                      <a:pPr algn="ctr"/>
                      <a:r>
                        <a:rPr lang="en-GB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890558"/>
                  </a:ext>
                </a:extLst>
              </a:tr>
              <a:tr h="1381357">
                <a:tc>
                  <a:txBody>
                    <a:bodyPr/>
                    <a:lstStyle/>
                    <a:p>
                      <a:pPr algn="ctr"/>
                      <a:endParaRPr lang="es-ES" dirty="0"/>
                    </a:p>
                    <a:p>
                      <a:pPr algn="ctr"/>
                      <a:r>
                        <a:rPr lang="es-ES" dirty="0"/>
                        <a:t>CIRCUIT DESIGNS- SIMULATION</a:t>
                      </a:r>
                    </a:p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Completed some of the steps of the designs and simulation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Completed most of the steps of the designs and simulation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Completed each step of the designs and simulation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Completed perfectly each step of the designs and simulation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803108"/>
                  </a:ext>
                </a:extLst>
              </a:tr>
              <a:tr h="1122352">
                <a:tc>
                  <a:txBody>
                    <a:bodyPr/>
                    <a:lstStyle/>
                    <a:p>
                      <a:pPr algn="ctr"/>
                      <a:endParaRPr lang="es-ES" dirty="0"/>
                    </a:p>
                    <a:p>
                      <a:pPr algn="ctr"/>
                      <a:r>
                        <a:rPr lang="es-ES" dirty="0"/>
                        <a:t>CIRCUIT CONSTRUCTION</a:t>
                      </a:r>
                    </a:p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The circuit has some of the electronic components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The circuit has most of the electronic components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The circuit has each electronic components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The circuit has been perfectly assembled with the addional tasks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2750158"/>
                  </a:ext>
                </a:extLst>
              </a:tr>
              <a:tr h="863348">
                <a:tc>
                  <a:txBody>
                    <a:bodyPr/>
                    <a:lstStyle/>
                    <a:p>
                      <a:pPr algn="ctr"/>
                      <a:endParaRPr lang="es-ES" dirty="0"/>
                    </a:p>
                    <a:p>
                      <a:pPr algn="ctr"/>
                      <a:r>
                        <a:rPr lang="es-ES" dirty="0"/>
                        <a:t>COMPLETION</a:t>
                      </a:r>
                    </a:p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dirty="0"/>
                    </a:p>
                    <a:p>
                      <a:pPr algn="ctr"/>
                      <a:r>
                        <a:rPr lang="es-ES" dirty="0"/>
                        <a:t>Completed some of the work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dirty="0"/>
                    </a:p>
                    <a:p>
                      <a:pPr algn="ctr"/>
                      <a:r>
                        <a:rPr lang="es-ES" dirty="0"/>
                        <a:t>Completed most of the work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dirty="0"/>
                    </a:p>
                    <a:p>
                      <a:pPr algn="ctr"/>
                      <a:r>
                        <a:rPr lang="es-ES" dirty="0"/>
                        <a:t>Work completed 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dirty="0"/>
                    </a:p>
                    <a:p>
                      <a:pPr algn="ctr"/>
                      <a:r>
                        <a:rPr lang="es-ES" dirty="0"/>
                        <a:t>Perfectly completed work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4025435"/>
                  </a:ext>
                </a:extLst>
              </a:tr>
              <a:tr h="1122352">
                <a:tc>
                  <a:txBody>
                    <a:bodyPr/>
                    <a:lstStyle/>
                    <a:p>
                      <a:pPr algn="ctr"/>
                      <a:endParaRPr lang="es-ES" dirty="0"/>
                    </a:p>
                    <a:p>
                      <a:pPr algn="ctr"/>
                      <a:r>
                        <a:rPr lang="es-ES" dirty="0"/>
                        <a:t>GROUP WORK/ COLLABORATION</a:t>
                      </a:r>
                    </a:p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dirty="0"/>
                    </a:p>
                    <a:p>
                      <a:pPr algn="ctr"/>
                      <a:r>
                        <a:rPr lang="es-ES" dirty="0"/>
                        <a:t>Rarely works with all team members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dirty="0"/>
                    </a:p>
                    <a:p>
                      <a:pPr algn="ctr"/>
                      <a:r>
                        <a:rPr lang="es-ES" dirty="0"/>
                        <a:t>O</a:t>
                      </a:r>
                      <a:r>
                        <a:rPr lang="en-GB" dirty="0"/>
                        <a:t>ccasionally works with all team members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dirty="0"/>
                    </a:p>
                    <a:p>
                      <a:pPr algn="ctr"/>
                      <a:r>
                        <a:rPr lang="es-ES" dirty="0"/>
                        <a:t>W</a:t>
                      </a:r>
                      <a:r>
                        <a:rPr lang="en-GB" dirty="0"/>
                        <a:t>orks with all team members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dirty="0"/>
                    </a:p>
                    <a:p>
                      <a:pPr algn="ctr"/>
                      <a:r>
                        <a:rPr lang="es-ES" dirty="0"/>
                        <a:t>W</a:t>
                      </a:r>
                      <a:r>
                        <a:rPr lang="en-GB" dirty="0"/>
                        <a:t>orks pretty well with all team members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0952326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868748A3-51F7-4B17-96D8-321F60730F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28248" y="250378"/>
            <a:ext cx="847417" cy="310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8129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BC3AA-F6CE-464E-8359-F7C42700CD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-243371"/>
            <a:ext cx="10058400" cy="1609344"/>
          </a:xfrm>
        </p:spPr>
        <p:txBody>
          <a:bodyPr/>
          <a:lstStyle/>
          <a:p>
            <a:r>
              <a:rPr lang="en-GB" dirty="0"/>
              <a:t>RUBRIC TEMPLATE </a:t>
            </a:r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775C57B1-A70B-4CAD-BDA1-1AC30F84D28B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609600" y="949569"/>
          <a:ext cx="10757095" cy="5669280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2151419">
                  <a:extLst>
                    <a:ext uri="{9D8B030D-6E8A-4147-A177-3AD203B41FA5}">
                      <a16:colId xmlns:a16="http://schemas.microsoft.com/office/drawing/2014/main" val="3748540229"/>
                    </a:ext>
                  </a:extLst>
                </a:gridCol>
                <a:gridCol w="2151419">
                  <a:extLst>
                    <a:ext uri="{9D8B030D-6E8A-4147-A177-3AD203B41FA5}">
                      <a16:colId xmlns:a16="http://schemas.microsoft.com/office/drawing/2014/main" val="555171094"/>
                    </a:ext>
                  </a:extLst>
                </a:gridCol>
                <a:gridCol w="2151419">
                  <a:extLst>
                    <a:ext uri="{9D8B030D-6E8A-4147-A177-3AD203B41FA5}">
                      <a16:colId xmlns:a16="http://schemas.microsoft.com/office/drawing/2014/main" val="3807039086"/>
                    </a:ext>
                  </a:extLst>
                </a:gridCol>
                <a:gridCol w="2151419">
                  <a:extLst>
                    <a:ext uri="{9D8B030D-6E8A-4147-A177-3AD203B41FA5}">
                      <a16:colId xmlns:a16="http://schemas.microsoft.com/office/drawing/2014/main" val="36517836"/>
                    </a:ext>
                  </a:extLst>
                </a:gridCol>
                <a:gridCol w="2151419">
                  <a:extLst>
                    <a:ext uri="{9D8B030D-6E8A-4147-A177-3AD203B41FA5}">
                      <a16:colId xmlns:a16="http://schemas.microsoft.com/office/drawing/2014/main" val="545396523"/>
                    </a:ext>
                  </a:extLst>
                </a:gridCol>
              </a:tblGrid>
              <a:tr h="863348"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GRADE</a:t>
                      </a:r>
                    </a:p>
                    <a:p>
                      <a:pPr algn="ctr"/>
                      <a:endParaRPr lang="es-ES" dirty="0"/>
                    </a:p>
                    <a:p>
                      <a:pPr algn="ctr"/>
                      <a:r>
                        <a:rPr lang="es-ES" dirty="0"/>
                        <a:t>POINTS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POOR</a:t>
                      </a:r>
                    </a:p>
                    <a:p>
                      <a:pPr algn="ctr"/>
                      <a:endParaRPr lang="en-GB" dirty="0"/>
                    </a:p>
                    <a:p>
                      <a:pPr algn="ctr"/>
                      <a:r>
                        <a:rPr lang="en-GB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FAIR</a:t>
                      </a:r>
                    </a:p>
                    <a:p>
                      <a:pPr algn="ctr"/>
                      <a:endParaRPr lang="en-GB" dirty="0"/>
                    </a:p>
                    <a:p>
                      <a:pPr algn="ctr"/>
                      <a:r>
                        <a:rPr lang="en-GB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GOOD</a:t>
                      </a:r>
                    </a:p>
                    <a:p>
                      <a:pPr algn="ctr"/>
                      <a:endParaRPr lang="en-GB" dirty="0"/>
                    </a:p>
                    <a:p>
                      <a:pPr algn="ctr"/>
                      <a:r>
                        <a:rPr lang="en-GB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VERY GOOD</a:t>
                      </a:r>
                    </a:p>
                    <a:p>
                      <a:pPr algn="ctr"/>
                      <a:endParaRPr lang="en-GB" dirty="0"/>
                    </a:p>
                    <a:p>
                      <a:pPr algn="ctr"/>
                      <a:r>
                        <a:rPr lang="en-GB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890558"/>
                  </a:ext>
                </a:extLst>
              </a:tr>
              <a:tr h="1381357">
                <a:tc>
                  <a:txBody>
                    <a:bodyPr/>
                    <a:lstStyle/>
                    <a:p>
                      <a:pPr algn="ctr"/>
                      <a:endParaRPr lang="es-ES" dirty="0"/>
                    </a:p>
                    <a:p>
                      <a:pPr algn="ctr"/>
                      <a:r>
                        <a:rPr lang="es-ES" dirty="0"/>
                        <a:t>CIRCUIT DESIGNS- SIMULATION</a:t>
                      </a:r>
                    </a:p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803108"/>
                  </a:ext>
                </a:extLst>
              </a:tr>
              <a:tr h="1122352">
                <a:tc>
                  <a:txBody>
                    <a:bodyPr/>
                    <a:lstStyle/>
                    <a:p>
                      <a:pPr algn="ctr"/>
                      <a:endParaRPr lang="es-ES" dirty="0"/>
                    </a:p>
                    <a:p>
                      <a:pPr algn="ctr"/>
                      <a:r>
                        <a:rPr lang="es-ES" dirty="0"/>
                        <a:t>CIRCUIT CONSTRUCTION</a:t>
                      </a:r>
                    </a:p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2750158"/>
                  </a:ext>
                </a:extLst>
              </a:tr>
              <a:tr h="863348">
                <a:tc>
                  <a:txBody>
                    <a:bodyPr/>
                    <a:lstStyle/>
                    <a:p>
                      <a:pPr algn="ctr"/>
                      <a:endParaRPr lang="es-ES" dirty="0"/>
                    </a:p>
                    <a:p>
                      <a:pPr algn="ctr"/>
                      <a:r>
                        <a:rPr lang="es-ES" dirty="0"/>
                        <a:t>COMPLETION</a:t>
                      </a:r>
                    </a:p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4025435"/>
                  </a:ext>
                </a:extLst>
              </a:tr>
              <a:tr h="1122352">
                <a:tc>
                  <a:txBody>
                    <a:bodyPr/>
                    <a:lstStyle/>
                    <a:p>
                      <a:pPr algn="ctr"/>
                      <a:endParaRPr lang="es-ES" dirty="0"/>
                    </a:p>
                    <a:p>
                      <a:pPr algn="ctr"/>
                      <a:r>
                        <a:rPr lang="es-ES" dirty="0"/>
                        <a:t>GROUP WORK/ COLLABORATION</a:t>
                      </a:r>
                    </a:p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0952326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868748A3-51F7-4B17-96D8-321F60730F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28248" y="250378"/>
            <a:ext cx="847417" cy="310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494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177A05-C804-4009-92EB-026023507A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828" y="132940"/>
            <a:ext cx="10058400" cy="1076882"/>
          </a:xfrm>
        </p:spPr>
        <p:txBody>
          <a:bodyPr/>
          <a:lstStyle/>
          <a:p>
            <a:r>
              <a:rPr lang="es-ES" dirty="0"/>
              <a:t>O</a:t>
            </a:r>
            <a:r>
              <a:rPr lang="en-GB" dirty="0"/>
              <a:t>BJECTIVES:</a:t>
            </a:r>
          </a:p>
        </p:txBody>
      </p:sp>
      <p:graphicFrame>
        <p:nvGraphicFramePr>
          <p:cNvPr id="3" name="Content Placeholder 2">
            <a:extLst>
              <a:ext uri="{FF2B5EF4-FFF2-40B4-BE49-F238E27FC236}">
                <a16:creationId xmlns:a16="http://schemas.microsoft.com/office/drawing/2014/main" id="{351E3BF8-E3AA-42D9-ADDA-678B2DFAE18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02636539"/>
              </p:ext>
            </p:extLst>
          </p:nvPr>
        </p:nvGraphicFramePr>
        <p:xfrm>
          <a:off x="612828" y="998807"/>
          <a:ext cx="10972440" cy="53004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9EEAF184-2949-4377-AE9A-A5412BE219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28248" y="338315"/>
            <a:ext cx="835224" cy="292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3113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AC839C-C044-44D0-BF30-0D63384960C5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s-ES" dirty="0"/>
              <a:t>Warm up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C3718A-005D-48F8-AB03-8ACF8BB4DFE9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363295" y="1845387"/>
            <a:ext cx="10058400" cy="3931920"/>
          </a:xfrm>
        </p:spPr>
        <p:txBody>
          <a:bodyPr lIns="91440" tIns="45720" rIns="91440" bIns="45720"/>
          <a:lstStyle/>
          <a:p>
            <a:pPr lvl="0" hangingPunct="1">
              <a:spcBef>
                <a:spcPts val="901"/>
              </a:spcBef>
              <a:buClr>
                <a:srgbClr val="262626"/>
              </a:buClr>
              <a:buSzPct val="100000"/>
              <a:buFont typeface="Garamond" pitchFamily="18"/>
              <a:buChar char="◦"/>
            </a:pPr>
            <a:r>
              <a:rPr lang="en-GB" sz="3600" dirty="0">
                <a:latin typeface="Century Gothic" pitchFamily="18"/>
              </a:rPr>
              <a:t>Give</a:t>
            </a:r>
            <a:r>
              <a:rPr lang="es-ES" sz="3600" dirty="0">
                <a:latin typeface="Century Gothic" pitchFamily="18"/>
              </a:rPr>
              <a:t> </a:t>
            </a:r>
            <a:r>
              <a:rPr lang="en-GB" sz="3600" dirty="0">
                <a:latin typeface="Century Gothic" pitchFamily="18"/>
              </a:rPr>
              <a:t>the</a:t>
            </a:r>
            <a:r>
              <a:rPr lang="es-ES" sz="3600" dirty="0">
                <a:latin typeface="Century Gothic" pitchFamily="18"/>
              </a:rPr>
              <a:t> names of some electronic devices in your house ?</a:t>
            </a:r>
          </a:p>
          <a:p>
            <a:pPr lvl="0" hangingPunct="1">
              <a:spcBef>
                <a:spcPts val="901"/>
              </a:spcBef>
              <a:buClr>
                <a:srgbClr val="262626"/>
              </a:buClr>
              <a:buSzPct val="100000"/>
              <a:buFont typeface="Garamond" pitchFamily="18"/>
              <a:buChar char="◦"/>
            </a:pPr>
            <a:r>
              <a:rPr lang="es-ES" sz="3600" dirty="0">
                <a:latin typeface="Century Gothic" pitchFamily="18"/>
              </a:rPr>
              <a:t>Do you know how they are controlled?</a:t>
            </a:r>
          </a:p>
          <a:p>
            <a:pPr lvl="0" hangingPunct="1">
              <a:spcBef>
                <a:spcPts val="901"/>
              </a:spcBef>
              <a:buClr>
                <a:srgbClr val="262626"/>
              </a:buClr>
              <a:buSzPct val="100000"/>
              <a:buFont typeface="Garamond" pitchFamily="18"/>
              <a:buChar char="◦"/>
            </a:pPr>
            <a:r>
              <a:rPr lang="es-ES" sz="3600" dirty="0">
                <a:latin typeface="Century Gothic" pitchFamily="18"/>
              </a:rPr>
              <a:t>Do you think the controller is large or small ?</a:t>
            </a:r>
          </a:p>
          <a:p>
            <a:pPr lvl="0" hangingPunct="1">
              <a:spcBef>
                <a:spcPts val="901"/>
              </a:spcBef>
              <a:buClr>
                <a:srgbClr val="262626"/>
              </a:buClr>
              <a:buSzPct val="100000"/>
              <a:buFont typeface="Garamond" pitchFamily="18"/>
              <a:buChar char="◦"/>
            </a:pPr>
            <a:endParaRPr lang="es-ES" sz="3600" dirty="0">
              <a:latin typeface="Century Gothic" pitchFamily="18"/>
            </a:endParaRPr>
          </a:p>
          <a:p>
            <a:pPr lvl="0" hangingPunct="1">
              <a:spcBef>
                <a:spcPts val="901"/>
              </a:spcBef>
              <a:buClr>
                <a:srgbClr val="262626"/>
              </a:buClr>
              <a:buSzPct val="100000"/>
              <a:buFont typeface="Garamond" pitchFamily="18"/>
              <a:buChar char="◦"/>
            </a:pPr>
            <a:endParaRPr lang="es-ES" sz="3600" dirty="0">
              <a:latin typeface="Century Gothic" pitchFamily="18"/>
            </a:endParaRPr>
          </a:p>
        </p:txBody>
      </p:sp>
      <p:pic>
        <p:nvPicPr>
          <p:cNvPr id="2050" name="Picture 10" descr="Creative Commons License">
            <a:extLst>
              <a:ext uri="{FF2B5EF4-FFF2-40B4-BE49-F238E27FC236}">
                <a16:creationId xmlns:a16="http://schemas.microsoft.com/office/drawing/2014/main" id="{0C06CF15-B4CD-4F83-80F8-C0FAF82915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8248" y="336994"/>
            <a:ext cx="83820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AC787C-303F-40A0-B85C-C0BB482F69D4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GB" dirty="0"/>
              <a:t>Microcontrollers. Definition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14FF6-029F-48EB-8DEF-BFE8604BC36A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066680" y="2103120"/>
            <a:ext cx="10058400" cy="3931920"/>
          </a:xfrm>
        </p:spPr>
        <p:txBody>
          <a:bodyPr lIns="91440" tIns="45720" rIns="91440" bIns="45720"/>
          <a:lstStyle/>
          <a:p>
            <a:pPr lvl="0" hangingPunct="1">
              <a:lnSpc>
                <a:spcPct val="90000"/>
              </a:lnSpc>
              <a:spcBef>
                <a:spcPts val="901"/>
              </a:spcBef>
              <a:buClr>
                <a:srgbClr val="262626"/>
              </a:buClr>
              <a:buSzPct val="100000"/>
              <a:buFont typeface="Garamond" pitchFamily="18"/>
              <a:buChar char="◦"/>
            </a:pPr>
            <a:r>
              <a:rPr lang="en-GB" sz="3600" dirty="0">
                <a:latin typeface="Century Gothic" pitchFamily="18"/>
              </a:rPr>
              <a:t>A microcontroller is a tiny or small computer present in a single integrated circuit which is dedicated to perform one task and execute one specific application.</a:t>
            </a:r>
          </a:p>
          <a:p>
            <a:pPr lvl="0" hangingPunct="1">
              <a:lnSpc>
                <a:spcPct val="90000"/>
              </a:lnSpc>
              <a:spcBef>
                <a:spcPts val="901"/>
              </a:spcBef>
              <a:buClr>
                <a:srgbClr val="262626"/>
              </a:buClr>
              <a:buSzPct val="100000"/>
              <a:buFont typeface="Garamond" pitchFamily="18"/>
              <a:buChar char="◦"/>
            </a:pPr>
            <a:r>
              <a:rPr lang="en-GB" sz="3600" dirty="0">
                <a:latin typeface="Century Gothic" pitchFamily="18"/>
              </a:rPr>
              <a:t>It includes a memory, programmable input</a:t>
            </a:r>
            <a:r>
              <a:rPr lang="es-ES" sz="3600" dirty="0">
                <a:latin typeface="Century Gothic" pitchFamily="18"/>
              </a:rPr>
              <a:t>/output peripherals, as well as a processors.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C9A919-738F-451A-B403-4D9B5A647D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25080" y="179870"/>
            <a:ext cx="847619" cy="304762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7DAEB1-903D-49BC-8D82-AE8EBBA2EAF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1040" y="417600"/>
            <a:ext cx="10058400" cy="1371599"/>
          </a:xfrm>
        </p:spPr>
        <p:txBody>
          <a:bodyPr/>
          <a:lstStyle/>
          <a:p>
            <a:pPr lvl="0"/>
            <a:r>
              <a:rPr lang="en-GB" dirty="0"/>
              <a:t>Microcontroller types</a:t>
            </a:r>
          </a:p>
        </p:txBody>
      </p:sp>
      <p:pic>
        <p:nvPicPr>
          <p:cNvPr id="3" name="Content Placeholder 8">
            <a:extLst>
              <a:ext uri="{FF2B5EF4-FFF2-40B4-BE49-F238E27FC236}">
                <a16:creationId xmlns:a16="http://schemas.microsoft.com/office/drawing/2014/main" id="{A94878DA-5C74-430B-B762-C6BDA86125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 rot="714600">
            <a:off x="7647878" y="2220463"/>
            <a:ext cx="3262307" cy="2452244"/>
          </a:xfrm>
          <a:ln cap="flat">
            <a:noFill/>
          </a:ln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id="{020F9C6D-25ED-479F-9F42-EB224BA914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7108" y="2253898"/>
            <a:ext cx="3165258" cy="222972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13">
            <a:extLst>
              <a:ext uri="{FF2B5EF4-FFF2-40B4-BE49-F238E27FC236}">
                <a16:creationId xmlns:a16="http://schemas.microsoft.com/office/drawing/2014/main" id="{836E7D41-0A27-4E6C-87EF-CA7AAE622D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2366" y="4604656"/>
            <a:ext cx="3271735" cy="200861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026" name="Picture 10" descr="Creative Commons License">
            <a:extLst>
              <a:ext uri="{FF2B5EF4-FFF2-40B4-BE49-F238E27FC236}">
                <a16:creationId xmlns:a16="http://schemas.microsoft.com/office/drawing/2014/main" id="{1B646786-6DFC-4589-9C2E-E5688011CD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8112" y="269962"/>
            <a:ext cx="83820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0F92C9-085B-4B9A-AA88-8FF59315EEC6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s-ES" sz="4300" dirty="0"/>
              <a:t>BOARD COMMUNICATION:ARDUINO IDE</a:t>
            </a:r>
          </a:p>
        </p:txBody>
      </p:sp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id="{E4E6EE78-B9FA-4F2E-83A4-8C16F80565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58200" y="1893600"/>
            <a:ext cx="6994079" cy="3932280"/>
          </a:xfrm>
          <a:ln cap="flat">
            <a:noFill/>
          </a:ln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79016E78-B5D8-433F-AE97-28E073A9BF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6800" y="2472840"/>
            <a:ext cx="6733080" cy="37872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F277F3A-B7B6-4456-B119-8720D36CD79E}"/>
              </a:ext>
            </a:extLst>
          </p:cNvPr>
          <p:cNvSpPr/>
          <p:nvPr/>
        </p:nvSpPr>
        <p:spPr>
          <a:xfrm>
            <a:off x="508150" y="5890708"/>
            <a:ext cx="46686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https://www.arduino.cc/en/Main/Software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1A6E33-A3FF-4418-957F-1B90CCD2A6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62463" y="332219"/>
            <a:ext cx="847417" cy="304826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53DDED-AE7B-464A-A296-5372F61918B3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s-ES" sz="4000" dirty="0"/>
              <a:t>BOARD COMMUNICATION:ARDUINO Principal instructions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3EA0B5-8F6B-413C-8A95-C4FC50CA82ED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066680" y="2103120"/>
            <a:ext cx="10058400" cy="3931920"/>
          </a:xfrm>
        </p:spPr>
        <p:txBody>
          <a:bodyPr lIns="91440" tIns="45720" rIns="91440" bIns="45720">
            <a:normAutofit/>
          </a:bodyPr>
          <a:lstStyle/>
          <a:p>
            <a:pPr lvl="0" hangingPunct="1">
              <a:spcBef>
                <a:spcPts val="901"/>
              </a:spcBef>
              <a:buClr>
                <a:srgbClr val="262626"/>
              </a:buClr>
              <a:buSzPct val="100000"/>
              <a:buFont typeface="Garamond" pitchFamily="18"/>
              <a:buChar char="◦"/>
            </a:pPr>
            <a:r>
              <a:rPr lang="es-ES" sz="2800" dirty="0">
                <a:latin typeface="Century Gothic" pitchFamily="18"/>
              </a:rPr>
              <a:t>Declaring libraries. ex. </a:t>
            </a:r>
            <a:r>
              <a:rPr lang="en-GB" sz="2800" dirty="0">
                <a:latin typeface="Century Gothic" pitchFamily="18"/>
              </a:rPr>
              <a:t>LiquidCrystal lcd(12, 11, 5, 4, 3, 2);</a:t>
            </a:r>
          </a:p>
          <a:p>
            <a:pPr lvl="0" hangingPunct="1">
              <a:spcBef>
                <a:spcPts val="901"/>
              </a:spcBef>
              <a:buClr>
                <a:srgbClr val="262626"/>
              </a:buClr>
              <a:buSzPct val="100000"/>
              <a:buFont typeface="Garamond" pitchFamily="18"/>
              <a:buChar char="◦"/>
            </a:pPr>
            <a:r>
              <a:rPr lang="es-ES" sz="2800" dirty="0">
                <a:latin typeface="Century Gothic" pitchFamily="18"/>
              </a:rPr>
              <a:t>Declaring variables: int, char, float, double…</a:t>
            </a:r>
          </a:p>
          <a:p>
            <a:pPr lvl="0" hangingPunct="1">
              <a:spcBef>
                <a:spcPts val="901"/>
              </a:spcBef>
              <a:buClr>
                <a:srgbClr val="262626"/>
              </a:buClr>
              <a:buSzPct val="100000"/>
              <a:buFont typeface="Garamond" pitchFamily="18"/>
              <a:buChar char="◦"/>
            </a:pPr>
            <a:r>
              <a:rPr lang="es-ES" sz="2800" dirty="0">
                <a:latin typeface="Century Gothic" pitchFamily="18"/>
              </a:rPr>
              <a:t>SETUP () AND LOOP () functions</a:t>
            </a:r>
          </a:p>
          <a:p>
            <a:pPr lvl="0" hangingPunct="1">
              <a:spcBef>
                <a:spcPts val="901"/>
              </a:spcBef>
              <a:buClr>
                <a:srgbClr val="262626"/>
              </a:buClr>
              <a:buSzPct val="100000"/>
              <a:buFont typeface="Garamond" pitchFamily="18"/>
              <a:buChar char="◦"/>
            </a:pPr>
            <a:r>
              <a:rPr lang="es-ES" sz="2800" dirty="0">
                <a:latin typeface="Century Gothic" pitchFamily="18"/>
              </a:rPr>
              <a:t>Instructions: digitalWrite () command to turn the pins HIGH or LOW.</a:t>
            </a:r>
          </a:p>
          <a:p>
            <a:pPr lvl="0" hangingPunct="1">
              <a:spcBef>
                <a:spcPts val="901"/>
              </a:spcBef>
              <a:buClr>
                <a:srgbClr val="262626"/>
              </a:buClr>
              <a:buSzPct val="100000"/>
              <a:buFont typeface="Garamond" pitchFamily="18"/>
              <a:buChar char="◦"/>
            </a:pPr>
            <a:r>
              <a:rPr lang="es-ES" sz="2800" dirty="0">
                <a:latin typeface="Century Gothic" pitchFamily="18"/>
              </a:rPr>
              <a:t>pinMode()</a:t>
            </a:r>
          </a:p>
          <a:p>
            <a:pPr lvl="0" hangingPunct="1">
              <a:spcBef>
                <a:spcPts val="901"/>
              </a:spcBef>
              <a:buClr>
                <a:srgbClr val="262626"/>
              </a:buClr>
              <a:buSzPct val="100000"/>
              <a:buFont typeface="Garamond" pitchFamily="18"/>
              <a:buChar char="◦"/>
            </a:pPr>
            <a:r>
              <a:rPr lang="es-ES" sz="2800" dirty="0">
                <a:latin typeface="Century Gothic" pitchFamily="18"/>
              </a:rPr>
              <a:t>Delay()</a:t>
            </a:r>
          </a:p>
          <a:p>
            <a:pPr lvl="0" hangingPunct="1">
              <a:spcBef>
                <a:spcPts val="901"/>
              </a:spcBef>
              <a:buClr>
                <a:srgbClr val="262626"/>
              </a:buClr>
              <a:buSzPct val="100000"/>
              <a:buFont typeface="Garamond" pitchFamily="18"/>
              <a:buChar char="◦"/>
            </a:pPr>
            <a:endParaRPr lang="en-GB" sz="1800" dirty="0">
              <a:latin typeface="Century Gothic" pitchFamily="1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3E6902-C3D0-452B-ADC8-03A21A8C32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25080" y="332219"/>
            <a:ext cx="847417" cy="304826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797AEE-20EB-4DB9-9633-CD9FD1D31EB4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s-ES" sz="4000" dirty="0"/>
              <a:t>BOARD COMMUNICATION:BITLOQ</a:t>
            </a:r>
            <a:br>
              <a:rPr lang="es-ES" sz="4300" dirty="0"/>
            </a:br>
            <a:endParaRPr lang="es-ES" sz="4300" dirty="0"/>
          </a:p>
        </p:txBody>
      </p:sp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id="{A6630A58-CB52-4880-871E-47648753B3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26822" y="1289304"/>
            <a:ext cx="7547529" cy="4243237"/>
          </a:xfrm>
          <a:ln cap="flat"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5783985-A81A-427E-AE0D-333C3C56A6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28248" y="332251"/>
            <a:ext cx="847619" cy="30476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EF34DD-073D-4CFF-9688-7F19185C40C9}"/>
              </a:ext>
            </a:extLst>
          </p:cNvPr>
          <p:cNvSpPr/>
          <p:nvPr/>
        </p:nvSpPr>
        <p:spPr>
          <a:xfrm>
            <a:off x="3122846" y="5832790"/>
            <a:ext cx="49098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/>
              <a:t>BITLOQhttp://bitbloq.bq.com/#/howitworks</a:t>
            </a:r>
            <a:endParaRPr lang="en-GB" dirty="0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3388</TotalTime>
  <Words>1081</Words>
  <Application>Microsoft Office PowerPoint</Application>
  <PresentationFormat>Widescreen</PresentationFormat>
  <Paragraphs>210</Paragraphs>
  <Slides>23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6" baseType="lpstr">
      <vt:lpstr>Microsoft YaHei</vt:lpstr>
      <vt:lpstr>Calibri</vt:lpstr>
      <vt:lpstr>Century Gothic</vt:lpstr>
      <vt:lpstr>Garamond</vt:lpstr>
      <vt:lpstr>Liberation Sans</vt:lpstr>
      <vt:lpstr>Liberation Serif</vt:lpstr>
      <vt:lpstr>Mangal</vt:lpstr>
      <vt:lpstr>Rockwell</vt:lpstr>
      <vt:lpstr>Rockwell Condensed</vt:lpstr>
      <vt:lpstr>Segoe UI</vt:lpstr>
      <vt:lpstr>Tahoma</vt:lpstr>
      <vt:lpstr>Wingdings</vt:lpstr>
      <vt:lpstr>Wood Type</vt:lpstr>
      <vt:lpstr>PowerPoint Presentation</vt:lpstr>
      <vt:lpstr>DESCRIPTION</vt:lpstr>
      <vt:lpstr>OBJECTIVES:</vt:lpstr>
      <vt:lpstr>Warm up questions</vt:lpstr>
      <vt:lpstr>Microcontrollers. Definition</vt:lpstr>
      <vt:lpstr>Microcontroller types</vt:lpstr>
      <vt:lpstr>BOARD COMMUNICATION:ARDUINO IDE</vt:lpstr>
      <vt:lpstr>BOARD COMMUNICATION:ARDUINO Principal instructions</vt:lpstr>
      <vt:lpstr>BOARD COMMUNICATION:BITLOQ </vt:lpstr>
      <vt:lpstr>BOARD COMMUNICATION:BITLOQ </vt:lpstr>
      <vt:lpstr>BOARD COMMUNICATION: IMAGINA ANDROI</vt:lpstr>
      <vt:lpstr>IMAGINA ANDROI PROGRAM</vt:lpstr>
      <vt:lpstr>PRACTICE 1: COMPUTERS WORKSHOP</vt:lpstr>
      <vt:lpstr>Electronic components</vt:lpstr>
      <vt:lpstr>Steps using the Arduino UNO board</vt:lpstr>
      <vt:lpstr>Steps using the Arduino UNO board (2)</vt:lpstr>
      <vt:lpstr>CODE SOLUTION</vt:lpstr>
      <vt:lpstr>CODE SOLUTION (2)</vt:lpstr>
      <vt:lpstr>Steps using the bq board:</vt:lpstr>
      <vt:lpstr>Steps using the bq board (2):</vt:lpstr>
      <vt:lpstr>Debrief questions:</vt:lpstr>
      <vt:lpstr>RUBRIC DESCRIPTION </vt:lpstr>
      <vt:lpstr>RUBRIC TEMPLATE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THE USE OF ARDUINO</dc:title>
  <dc:creator>Marta Gandia Marcilla</dc:creator>
  <cp:lastModifiedBy>Marta Gandia Marcilla</cp:lastModifiedBy>
  <cp:revision>120</cp:revision>
  <dcterms:created xsi:type="dcterms:W3CDTF">2017-07-11T17:14:10Z</dcterms:created>
  <dcterms:modified xsi:type="dcterms:W3CDTF">2017-07-20T12:44:17Z</dcterms:modified>
</cp:coreProperties>
</file>