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57" r:id="rId3"/>
    <p:sldId id="266" r:id="rId4"/>
    <p:sldId id="267" r:id="rId5"/>
    <p:sldId id="262" r:id="rId6"/>
    <p:sldId id="263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6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Text Placeholder 2">
            <a:extLst>
              <a:ext uri="{FF2B5EF4-FFF2-40B4-BE49-F238E27FC236}">
                <a16:creationId xmlns="" xmlns:a16="http://schemas.microsoft.com/office/drawing/2014/main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59564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16ECC22A-5E81-429A-BC85-9A9712861B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995D8F6F-C6BE-41DE-9288-EF92E53D9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948070"/>
            <a:ext cx="9144000" cy="330973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PRÁCTICA </a:t>
            </a:r>
            <a:r>
              <a:rPr lang="es-ES" sz="3200" dirty="0" smtClean="0"/>
              <a:t>6. </a:t>
            </a:r>
            <a:r>
              <a:rPr lang="es-ES" sz="3200" b="1" dirty="0" smtClean="0"/>
              <a:t>ARRANQUE Y PARADA</a:t>
            </a:r>
          </a:p>
          <a:p>
            <a:pPr marL="0" indent="0">
              <a:buNone/>
            </a:pPr>
            <a:r>
              <a:rPr lang="es-ES" sz="3200" b="1" dirty="0" smtClean="0"/>
              <a:t>DE LA BASE DE DATOS UTILIZANDO </a:t>
            </a:r>
            <a:r>
              <a:rPr lang="es-ES" sz="3200" b="1" dirty="0" smtClean="0"/>
              <a:t>ORACLE ENTERPRISE MANAGER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046739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/>
              <a:t>Parada 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954" y="2523304"/>
            <a:ext cx="8559854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7123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/>
              <a:t>Parada 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441" y="2332639"/>
            <a:ext cx="8382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ipse 5">
            <a:extLst>
              <a:ext uri="{FF2B5EF4-FFF2-40B4-BE49-F238E27FC236}">
                <a16:creationId xmlns="" xmlns:a16="http://schemas.microsoft.com/office/drawing/2014/main" id="{FA5F01A4-6372-44BF-9D60-C15058FADDE9}"/>
              </a:ext>
            </a:extLst>
          </p:cNvPr>
          <p:cNvSpPr/>
          <p:nvPr/>
        </p:nvSpPr>
        <p:spPr>
          <a:xfrm>
            <a:off x="1127235" y="3452647"/>
            <a:ext cx="2483067" cy="796159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7591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549" y="3207789"/>
            <a:ext cx="37338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 smtClean="0"/>
              <a:t>Arranque </a:t>
            </a:r>
            <a:r>
              <a:rPr lang="es-ES" b="1" dirty="0"/>
              <a:t>de la </a:t>
            </a:r>
            <a:r>
              <a:rPr lang="es-ES" b="1" dirty="0" smtClean="0"/>
              <a:t>BD:</a:t>
            </a:r>
            <a:endParaRPr lang="es-ES" b="1" dirty="0"/>
          </a:p>
          <a:p>
            <a:pPr marL="0" indent="0">
              <a:buNone/>
            </a:pPr>
            <a:r>
              <a:rPr lang="es-ES" dirty="0" smtClean="0"/>
              <a:t>    En la pantalla principal de Oracle Enterprise Manager encontramos el </a:t>
            </a:r>
          </a:p>
          <a:p>
            <a:pPr marL="0" indent="0">
              <a:buNone/>
            </a:pPr>
            <a:r>
              <a:rPr lang="es-ES" dirty="0" smtClean="0"/>
              <a:t>    botón de Iniciar:</a:t>
            </a:r>
            <a:endParaRPr lang="es-ES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6" name="Elipse 5">
            <a:extLst>
              <a:ext uri="{FF2B5EF4-FFF2-40B4-BE49-F238E27FC236}">
                <a16:creationId xmlns="" xmlns:a16="http://schemas.microsoft.com/office/drawing/2014/main" id="{FA5F01A4-6372-44BF-9D60-C15058FADDE9}"/>
              </a:ext>
            </a:extLst>
          </p:cNvPr>
          <p:cNvSpPr/>
          <p:nvPr/>
        </p:nvSpPr>
        <p:spPr>
          <a:xfrm>
            <a:off x="3402726" y="3366921"/>
            <a:ext cx="1608082" cy="398080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4329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096" y="2245601"/>
            <a:ext cx="6426912" cy="3590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 smtClean="0"/>
              <a:t>Arranque </a:t>
            </a:r>
            <a:r>
              <a:rPr lang="es-ES" b="1" dirty="0"/>
              <a:t>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cxnSp>
        <p:nvCxnSpPr>
          <p:cNvPr id="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H="1">
            <a:off x="5565229" y="2017986"/>
            <a:ext cx="1426778" cy="1481959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6928944" y="1648654"/>
            <a:ext cx="326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Usuario/</a:t>
            </a:r>
            <a:r>
              <a:rPr lang="es-ES" dirty="0" err="1" smtClean="0"/>
              <a:t>password</a:t>
            </a:r>
            <a:r>
              <a:rPr lang="es-ES" dirty="0" smtClean="0"/>
              <a:t> servidor BD</a:t>
            </a:r>
            <a:endParaRPr lang="es-ES" dirty="0"/>
          </a:p>
        </p:txBody>
      </p:sp>
      <p:cxnSp>
        <p:nvCxnSpPr>
          <p:cNvPr id="11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H="1">
            <a:off x="5961994" y="4040784"/>
            <a:ext cx="1526627" cy="603630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7412420" y="3671452"/>
            <a:ext cx="2608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Usuario/</a:t>
            </a:r>
            <a:r>
              <a:rPr lang="es-ES" dirty="0" err="1" smtClean="0"/>
              <a:t>password</a:t>
            </a:r>
            <a:endParaRPr lang="es-ES" dirty="0"/>
          </a:p>
          <a:p>
            <a:r>
              <a:rPr lang="es-ES" dirty="0" err="1" smtClean="0"/>
              <a:t>superadministrador</a:t>
            </a:r>
            <a:r>
              <a:rPr lang="es-ES" dirty="0" smtClean="0"/>
              <a:t> SYS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0793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648" y="2538741"/>
            <a:ext cx="60293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 smtClean="0"/>
              <a:t>Arranque </a:t>
            </a:r>
            <a:r>
              <a:rPr lang="es-ES" b="1" dirty="0"/>
              <a:t>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801088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814" y="2424277"/>
            <a:ext cx="4333875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 smtClean="0"/>
              <a:t>Arranque </a:t>
            </a:r>
            <a:r>
              <a:rPr lang="es-ES" b="1" dirty="0"/>
              <a:t>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6" name="Elipse 5">
            <a:extLst>
              <a:ext uri="{FF2B5EF4-FFF2-40B4-BE49-F238E27FC236}">
                <a16:creationId xmlns="" xmlns:a16="http://schemas.microsoft.com/office/drawing/2014/main" id="{FA5F01A4-6372-44BF-9D60-C15058FADDE9}"/>
              </a:ext>
            </a:extLst>
          </p:cNvPr>
          <p:cNvSpPr/>
          <p:nvPr/>
        </p:nvSpPr>
        <p:spPr>
          <a:xfrm>
            <a:off x="2291257" y="4114799"/>
            <a:ext cx="1608082" cy="717331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6079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014" y="2645206"/>
            <a:ext cx="5086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CONEXIÓN DE UN USUARIO</a:t>
            </a:r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5057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="" xmlns:a16="http://schemas.microsoft.com/office/drawing/2014/main" id="{41BCE6CB-18DE-4DA6-9026-228DDC73C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13" y="1685215"/>
            <a:ext cx="8596668" cy="4356148"/>
          </a:xfrm>
        </p:spPr>
        <p:txBody>
          <a:bodyPr/>
          <a:lstStyle/>
          <a:p>
            <a:pPr lvl="2"/>
            <a:endParaRPr lang="es-ES" dirty="0"/>
          </a:p>
          <a:p>
            <a:pPr lvl="2"/>
            <a:r>
              <a:rPr lang="es-ES" sz="1800" b="1" dirty="0"/>
              <a:t>Arranque </a:t>
            </a:r>
            <a:r>
              <a:rPr lang="es-ES" sz="1800" b="1" dirty="0" smtClean="0"/>
              <a:t>BD</a:t>
            </a:r>
            <a:endParaRPr lang="es-ES" dirty="0"/>
          </a:p>
          <a:p>
            <a:pPr lvl="2"/>
            <a:r>
              <a:rPr lang="es-ES" sz="1800" dirty="0"/>
              <a:t>Al iniciar la BD en la </a:t>
            </a:r>
            <a:r>
              <a:rPr lang="es-ES" sz="1800" dirty="0" smtClean="0"/>
              <a:t>memoria del Servidor se reserva memoria para  </a:t>
            </a:r>
            <a:r>
              <a:rPr lang="es-ES" sz="1800" dirty="0"/>
              <a:t>SGA (</a:t>
            </a:r>
            <a:r>
              <a:rPr lang="es-ES" sz="1800" dirty="0" err="1" smtClean="0"/>
              <a:t>Shared</a:t>
            </a:r>
            <a:r>
              <a:rPr lang="es-ES" sz="1800" dirty="0" smtClean="0"/>
              <a:t> </a:t>
            </a:r>
            <a:r>
              <a:rPr lang="es-ES" sz="1800" dirty="0"/>
              <a:t>Global </a:t>
            </a:r>
            <a:r>
              <a:rPr lang="es-ES" sz="1800" dirty="0" err="1"/>
              <a:t>Area</a:t>
            </a:r>
            <a:r>
              <a:rPr lang="es-ES" sz="1800" dirty="0" smtClean="0"/>
              <a:t>). SGA es un </a:t>
            </a:r>
            <a:r>
              <a:rPr lang="es-ES" sz="1800" dirty="0"/>
              <a:t>á</a:t>
            </a:r>
            <a:r>
              <a:rPr lang="es-ES" sz="1800" dirty="0" smtClean="0"/>
              <a:t>rea de memoria compartida por los procesos de la base de datos. </a:t>
            </a:r>
          </a:p>
          <a:p>
            <a:pPr lvl="2"/>
            <a:r>
              <a:rPr lang="es-ES" sz="1800" dirty="0" smtClean="0"/>
              <a:t>En un componente de la SGA se denomina </a:t>
            </a:r>
            <a:r>
              <a:rPr lang="es-ES" sz="1800" b="1" dirty="0" smtClean="0"/>
              <a:t>SHARED POOL </a:t>
            </a:r>
            <a:r>
              <a:rPr lang="es-ES" sz="1800" dirty="0" smtClean="0"/>
              <a:t>se realizan todas las operaciones DML (SELECT, INSERT, UPDATE y DELETE)</a:t>
            </a:r>
            <a:endParaRPr lang="es-ES" sz="18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3040482" y="4368577"/>
            <a:ext cx="4206474" cy="19223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 smtClean="0">
              <a:solidFill>
                <a:srgbClr val="FF0000"/>
              </a:solidFill>
            </a:endParaRP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SGA (SHARED GLOBAL AREA)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2" name="Rectángulo 16">
            <a:extLst>
              <a:ext uri="{FF2B5EF4-FFF2-40B4-BE49-F238E27FC236}">
                <a16:creationId xmlns="" xmlns:a16="http://schemas.microsoft.com/office/drawing/2014/main" id="{32E7E301-2CC7-4FAF-A317-8342D9BB5C82}"/>
              </a:ext>
            </a:extLst>
          </p:cNvPr>
          <p:cNvSpPr/>
          <p:nvPr/>
        </p:nvSpPr>
        <p:spPr>
          <a:xfrm>
            <a:off x="3452071" y="4548303"/>
            <a:ext cx="1691648" cy="56285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Shared</a:t>
            </a:r>
            <a:r>
              <a:rPr lang="es-ES" dirty="0" smtClean="0"/>
              <a:t> Pool</a:t>
            </a:r>
            <a:endParaRPr lang="es-ES" dirty="0"/>
          </a:p>
        </p:txBody>
      </p:sp>
      <p:cxnSp>
        <p:nvCxnSpPr>
          <p:cNvPr id="24" name="Conector recto de flecha 12">
            <a:extLst>
              <a:ext uri="{FF2B5EF4-FFF2-40B4-BE49-F238E27FC236}">
                <a16:creationId xmlns="" xmlns:a16="http://schemas.microsoft.com/office/drawing/2014/main" id="{E2069762-9CFE-4DCD-B9A7-9E8AB27B1C6E}"/>
              </a:ext>
            </a:extLst>
          </p:cNvPr>
          <p:cNvCxnSpPr>
            <a:cxnSpLocks/>
          </p:cNvCxnSpPr>
          <p:nvPr/>
        </p:nvCxnSpPr>
        <p:spPr>
          <a:xfrm flipH="1">
            <a:off x="5143720" y="4368577"/>
            <a:ext cx="2660211" cy="392898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7803931" y="4172059"/>
            <a:ext cx="315195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smtClean="0"/>
              <a:t>Bloques de datos de</a:t>
            </a:r>
          </a:p>
          <a:p>
            <a:r>
              <a:rPr lang="es-ES" sz="1600" dirty="0" smtClean="0"/>
              <a:t>Tablas sobre los que se realizan </a:t>
            </a:r>
          </a:p>
          <a:p>
            <a:r>
              <a:rPr lang="es-ES" sz="1600" dirty="0" smtClean="0"/>
              <a:t>Operaciones DML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00821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="" xmlns:a16="http://schemas.microsoft.com/office/drawing/2014/main" id="{41BCE6CB-18DE-4DA6-9026-228DDC73C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13" y="1685215"/>
            <a:ext cx="8596668" cy="4356148"/>
          </a:xfrm>
        </p:spPr>
        <p:txBody>
          <a:bodyPr/>
          <a:lstStyle/>
          <a:p>
            <a:pPr lvl="2"/>
            <a:r>
              <a:rPr lang="es-ES" sz="1800" dirty="0" smtClean="0"/>
              <a:t>Cuando se establece una conexión con el Servidor de BD se pueden dar dos arquitecturas diferentes:</a:t>
            </a:r>
          </a:p>
          <a:p>
            <a:pPr lvl="3"/>
            <a:r>
              <a:rPr lang="es-ES" sz="1600" dirty="0" smtClean="0"/>
              <a:t>Creación de un proceso por cada conexión establecida: </a:t>
            </a:r>
            <a:r>
              <a:rPr lang="es-ES" sz="1600" b="1" dirty="0" smtClean="0"/>
              <a:t>Arquitectura de Servidores Dedicados (</a:t>
            </a:r>
            <a:r>
              <a:rPr lang="es-ES" sz="1600" b="1" dirty="0" err="1" smtClean="0"/>
              <a:t>Dedicated</a:t>
            </a:r>
            <a:r>
              <a:rPr lang="es-ES" sz="1600" b="1" dirty="0" smtClean="0"/>
              <a:t> Server)</a:t>
            </a:r>
            <a:endParaRPr lang="es-ES" sz="1600" b="1" dirty="0"/>
          </a:p>
        </p:txBody>
      </p:sp>
      <p:sp>
        <p:nvSpPr>
          <p:cNvPr id="9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6292542" y="4197977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="" xmlns:a16="http://schemas.microsoft.com/office/drawing/2014/main" id="{E2069762-9CFE-4DCD-B9A7-9E8AB27B1C6E}"/>
              </a:ext>
            </a:extLst>
          </p:cNvPr>
          <p:cNvCxnSpPr>
            <a:cxnSpLocks/>
            <a:stCxn id="40" idx="2"/>
            <a:endCxn id="9" idx="5"/>
          </p:cNvCxnSpPr>
          <p:nvPr/>
        </p:nvCxnSpPr>
        <p:spPr>
          <a:xfrm flipH="1" flipV="1">
            <a:off x="7538587" y="4486452"/>
            <a:ext cx="550953" cy="59268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556D5512-2B5E-4047-887A-FA1D7C846C59}"/>
              </a:ext>
            </a:extLst>
          </p:cNvPr>
          <p:cNvSpPr txBox="1"/>
          <p:nvPr/>
        </p:nvSpPr>
        <p:spPr>
          <a:xfrm>
            <a:off x="8378983" y="3326055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Cuando se conecta el </a:t>
            </a:r>
            <a:r>
              <a:rPr lang="es-ES" dirty="0" smtClean="0"/>
              <a:t>usuario </a:t>
            </a:r>
            <a:r>
              <a:rPr lang="es-ES" dirty="0"/>
              <a:t>se crea un proceso que lo atiende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375488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18" name="Rectángulo 17">
            <a:extLst>
              <a:ext uri="{FF2B5EF4-FFF2-40B4-BE49-F238E27FC236}">
                <a16:creationId xmlns="" xmlns:a16="http://schemas.microsoft.com/office/drawing/2014/main" id="{DC0A28C5-6134-4459-85C5-B76F031AEE34}"/>
              </a:ext>
            </a:extLst>
          </p:cNvPr>
          <p:cNvSpPr/>
          <p:nvPr/>
        </p:nvSpPr>
        <p:spPr>
          <a:xfrm>
            <a:off x="4733779" y="5743805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="" xmlns:a16="http://schemas.microsoft.com/office/drawing/2014/main" id="{F18165FB-1FDF-4FF8-9ACB-A167C91BFE9A}"/>
              </a:ext>
            </a:extLst>
          </p:cNvPr>
          <p:cNvSpPr/>
          <p:nvPr/>
        </p:nvSpPr>
        <p:spPr>
          <a:xfrm>
            <a:off x="5760009" y="5762297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D05C70A5-D4D1-458C-B6A5-2CD7733D47CA}"/>
              </a:ext>
            </a:extLst>
          </p:cNvPr>
          <p:cNvSpPr/>
          <p:nvPr/>
        </p:nvSpPr>
        <p:spPr>
          <a:xfrm>
            <a:off x="6672968" y="5765280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</p:cNvCxnSpPr>
          <p:nvPr/>
        </p:nvCxnSpPr>
        <p:spPr>
          <a:xfrm flipV="1">
            <a:off x="4736162" y="3863290"/>
            <a:ext cx="443532" cy="239659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="" xmlns:a16="http://schemas.microsoft.com/office/drawing/2014/main" id="{78B4A67F-891A-4F20-B49C-F60319236C14}"/>
              </a:ext>
            </a:extLst>
          </p:cNvPr>
          <p:cNvSpPr txBox="1"/>
          <p:nvPr/>
        </p:nvSpPr>
        <p:spPr>
          <a:xfrm>
            <a:off x="5180273" y="6338844"/>
            <a:ext cx="149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DATAFILES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3813349" y="3067130"/>
            <a:ext cx="3305534" cy="79615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SGA (SHARED GLOBAL AREA)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4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3647227" y="4980734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sp>
        <p:nvSpPr>
          <p:cNvPr id="26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3647227" y="4526384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sp>
        <p:nvSpPr>
          <p:cNvPr id="27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3595621" y="4072658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3754881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317106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940442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906403" y="439725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32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499384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cxnSp>
        <p:nvCxnSpPr>
          <p:cNvPr id="33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16" idx="6"/>
            <a:endCxn id="27" idx="2"/>
          </p:cNvCxnSpPr>
          <p:nvPr/>
        </p:nvCxnSpPr>
        <p:spPr>
          <a:xfrm>
            <a:off x="2459421" y="3893578"/>
            <a:ext cx="1136200" cy="348065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0" idx="6"/>
            <a:endCxn id="26" idx="2"/>
          </p:cNvCxnSpPr>
          <p:nvPr/>
        </p:nvCxnSpPr>
        <p:spPr>
          <a:xfrm>
            <a:off x="2485289" y="4535948"/>
            <a:ext cx="1161938" cy="159421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2" idx="6"/>
            <a:endCxn id="24" idx="2"/>
          </p:cNvCxnSpPr>
          <p:nvPr/>
        </p:nvCxnSpPr>
        <p:spPr>
          <a:xfrm>
            <a:off x="2459421" y="5132538"/>
            <a:ext cx="1187806" cy="17181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8089540" y="4940442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983" y="4465366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26" idx="7"/>
            <a:endCxn id="5" idx="2"/>
          </p:cNvCxnSpPr>
          <p:nvPr/>
        </p:nvCxnSpPr>
        <p:spPr>
          <a:xfrm flipV="1">
            <a:off x="4893272" y="3863289"/>
            <a:ext cx="572844" cy="712590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24" idx="6"/>
          </p:cNvCxnSpPr>
          <p:nvPr/>
        </p:nvCxnSpPr>
        <p:spPr>
          <a:xfrm flipV="1">
            <a:off x="5107059" y="3863290"/>
            <a:ext cx="515862" cy="1286429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6429630" y="3819624"/>
            <a:ext cx="592828" cy="378353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5687907" y="4960587"/>
            <a:ext cx="870549" cy="3782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DBWR</a:t>
            </a:r>
            <a:endParaRPr lang="es-ES" sz="1400" b="1" dirty="0"/>
          </a:p>
        </p:txBody>
      </p:sp>
      <p:cxnSp>
        <p:nvCxnSpPr>
          <p:cNvPr id="61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6123182" y="3863290"/>
            <a:ext cx="0" cy="109729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20" idx="0"/>
          </p:cNvCxnSpPr>
          <p:nvPr/>
        </p:nvCxnSpPr>
        <p:spPr>
          <a:xfrm>
            <a:off x="6123182" y="5338850"/>
            <a:ext cx="772744" cy="42643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9" idx="0"/>
          </p:cNvCxnSpPr>
          <p:nvPr/>
        </p:nvCxnSpPr>
        <p:spPr>
          <a:xfrm flipH="1">
            <a:off x="5982967" y="5338850"/>
            <a:ext cx="140215" cy="42344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8" idx="0"/>
          </p:cNvCxnSpPr>
          <p:nvPr/>
        </p:nvCxnSpPr>
        <p:spPr>
          <a:xfrm flipH="1">
            <a:off x="4956737" y="5338850"/>
            <a:ext cx="1166445" cy="404955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41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="" xmlns:a16="http://schemas.microsoft.com/office/drawing/2014/main" id="{41BCE6CB-18DE-4DA6-9026-228DDC73C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13" y="1685215"/>
            <a:ext cx="8596668" cy="4356148"/>
          </a:xfrm>
        </p:spPr>
        <p:txBody>
          <a:bodyPr/>
          <a:lstStyle/>
          <a:p>
            <a:pPr lvl="2"/>
            <a:r>
              <a:rPr lang="es-ES" sz="1800" dirty="0" smtClean="0"/>
              <a:t>Cuando se establece una conexión con el Servidor de BD se pueden dar dos arquitecturas diferentes:</a:t>
            </a:r>
          </a:p>
          <a:p>
            <a:pPr lvl="3"/>
            <a:r>
              <a:rPr lang="es-ES" sz="1600" dirty="0" smtClean="0"/>
              <a:t>Creación de un </a:t>
            </a:r>
            <a:r>
              <a:rPr lang="es-ES" sz="1600" b="1" dirty="0" smtClean="0"/>
              <a:t>pool de procesos </a:t>
            </a:r>
            <a:r>
              <a:rPr lang="es-ES" sz="1600" dirty="0" smtClean="0"/>
              <a:t>que atienden cada una conexiones establecida: </a:t>
            </a:r>
            <a:r>
              <a:rPr lang="es-ES" sz="1600" b="1" dirty="0" smtClean="0"/>
              <a:t>Arquitectura de Servidores Compartidos (</a:t>
            </a:r>
            <a:r>
              <a:rPr lang="es-ES" sz="1600" b="1" dirty="0" err="1" smtClean="0"/>
              <a:t>Shared</a:t>
            </a:r>
            <a:r>
              <a:rPr lang="es-ES" sz="1600" b="1" dirty="0" smtClean="0"/>
              <a:t> Server)</a:t>
            </a:r>
            <a:endParaRPr lang="es-ES" sz="1600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556D5512-2B5E-4047-887A-FA1D7C846C59}"/>
              </a:ext>
            </a:extLst>
          </p:cNvPr>
          <p:cNvSpPr txBox="1"/>
          <p:nvPr/>
        </p:nvSpPr>
        <p:spPr>
          <a:xfrm>
            <a:off x="7918036" y="3301257"/>
            <a:ext cx="2671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Los usuarios comparten los procesos </a:t>
            </a:r>
            <a:r>
              <a:rPr lang="es-ES" dirty="0"/>
              <a:t>que </a:t>
            </a:r>
            <a:r>
              <a:rPr lang="es-ES" dirty="0" smtClean="0"/>
              <a:t>los atienden</a:t>
            </a:r>
          </a:p>
          <a:p>
            <a:endParaRPr lang="es-ES" dirty="0"/>
          </a:p>
          <a:p>
            <a:r>
              <a:rPr lang="es-ES" dirty="0" smtClean="0"/>
              <a:t>Existe una cola de </a:t>
            </a:r>
            <a:r>
              <a:rPr lang="es-ES" dirty="0" err="1" smtClean="0"/>
              <a:t>de</a:t>
            </a:r>
            <a:r>
              <a:rPr lang="es-ES" dirty="0" smtClean="0"/>
              <a:t> donde los procesos del pool toman las peticiones usuarios</a:t>
            </a:r>
            <a:endParaRPr lang="es-ES" dirty="0"/>
          </a:p>
        </p:txBody>
      </p:sp>
      <p:sp>
        <p:nvSpPr>
          <p:cNvPr id="16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375488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18" name="Rectángulo 17">
            <a:extLst>
              <a:ext uri="{FF2B5EF4-FFF2-40B4-BE49-F238E27FC236}">
                <a16:creationId xmlns="" xmlns:a16="http://schemas.microsoft.com/office/drawing/2014/main" id="{DC0A28C5-6134-4459-85C5-B76F031AEE34}"/>
              </a:ext>
            </a:extLst>
          </p:cNvPr>
          <p:cNvSpPr/>
          <p:nvPr/>
        </p:nvSpPr>
        <p:spPr>
          <a:xfrm>
            <a:off x="4733779" y="5743805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="" xmlns:a16="http://schemas.microsoft.com/office/drawing/2014/main" id="{F18165FB-1FDF-4FF8-9ACB-A167C91BFE9A}"/>
              </a:ext>
            </a:extLst>
          </p:cNvPr>
          <p:cNvSpPr/>
          <p:nvPr/>
        </p:nvSpPr>
        <p:spPr>
          <a:xfrm>
            <a:off x="5760009" y="5762297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D05C70A5-D4D1-458C-B6A5-2CD7733D47CA}"/>
              </a:ext>
            </a:extLst>
          </p:cNvPr>
          <p:cNvSpPr/>
          <p:nvPr/>
        </p:nvSpPr>
        <p:spPr>
          <a:xfrm>
            <a:off x="6672968" y="5765280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6" idx="3"/>
            <a:endCxn id="26" idx="3"/>
          </p:cNvCxnSpPr>
          <p:nvPr/>
        </p:nvCxnSpPr>
        <p:spPr>
          <a:xfrm flipV="1">
            <a:off x="4805126" y="4372811"/>
            <a:ext cx="293646" cy="159855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="" xmlns:a16="http://schemas.microsoft.com/office/drawing/2014/main" id="{78B4A67F-891A-4F20-B49C-F60319236C14}"/>
              </a:ext>
            </a:extLst>
          </p:cNvPr>
          <p:cNvSpPr txBox="1"/>
          <p:nvPr/>
        </p:nvSpPr>
        <p:spPr>
          <a:xfrm>
            <a:off x="5180273" y="6338844"/>
            <a:ext cx="149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DATAFILES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4168084" y="3067130"/>
            <a:ext cx="3305534" cy="79615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SGA (SHARED GLOBAL AREA)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4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4947399" y="4687579"/>
            <a:ext cx="1165073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/>
              <a:t>PROCESO</a:t>
            </a:r>
          </a:p>
        </p:txBody>
      </p:sp>
      <p:sp>
        <p:nvSpPr>
          <p:cNvPr id="26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4956736" y="4084336"/>
            <a:ext cx="969884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/>
              <a:t>PROCESO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3754881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317106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940442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906403" y="439725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32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499384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cxnSp>
        <p:nvCxnSpPr>
          <p:cNvPr id="33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16" idx="6"/>
          </p:cNvCxnSpPr>
          <p:nvPr/>
        </p:nvCxnSpPr>
        <p:spPr>
          <a:xfrm>
            <a:off x="2459421" y="3893578"/>
            <a:ext cx="1110332" cy="61566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0" idx="6"/>
          </p:cNvCxnSpPr>
          <p:nvPr/>
        </p:nvCxnSpPr>
        <p:spPr>
          <a:xfrm>
            <a:off x="2485289" y="4535948"/>
            <a:ext cx="1084464" cy="854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2" idx="6"/>
          </p:cNvCxnSpPr>
          <p:nvPr/>
        </p:nvCxnSpPr>
        <p:spPr>
          <a:xfrm flipV="1">
            <a:off x="2459421" y="4580591"/>
            <a:ext cx="1110332" cy="55194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357" y="3986668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26" idx="0"/>
            <a:endCxn id="5" idx="2"/>
          </p:cNvCxnSpPr>
          <p:nvPr/>
        </p:nvCxnSpPr>
        <p:spPr>
          <a:xfrm flipV="1">
            <a:off x="5441678" y="3863289"/>
            <a:ext cx="379173" cy="221047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</p:cNvCxnSpPr>
          <p:nvPr/>
        </p:nvCxnSpPr>
        <p:spPr>
          <a:xfrm flipV="1">
            <a:off x="5926620" y="3863289"/>
            <a:ext cx="185852" cy="877882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6432395" y="5004252"/>
            <a:ext cx="870549" cy="3782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DBWR</a:t>
            </a:r>
            <a:endParaRPr lang="es-ES" sz="1400" b="1" dirty="0"/>
          </a:p>
        </p:txBody>
      </p:sp>
      <p:cxnSp>
        <p:nvCxnSpPr>
          <p:cNvPr id="61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6561964" y="3863289"/>
            <a:ext cx="305706" cy="1140963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20" idx="0"/>
          </p:cNvCxnSpPr>
          <p:nvPr/>
        </p:nvCxnSpPr>
        <p:spPr>
          <a:xfrm>
            <a:off x="6867670" y="5382515"/>
            <a:ext cx="28256" cy="382765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9" idx="0"/>
          </p:cNvCxnSpPr>
          <p:nvPr/>
        </p:nvCxnSpPr>
        <p:spPr>
          <a:xfrm flipH="1">
            <a:off x="5982967" y="5382515"/>
            <a:ext cx="884703" cy="379782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8" idx="0"/>
          </p:cNvCxnSpPr>
          <p:nvPr/>
        </p:nvCxnSpPr>
        <p:spPr>
          <a:xfrm flipH="1">
            <a:off x="4956737" y="5382515"/>
            <a:ext cx="1910933" cy="36129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11 Grupo"/>
          <p:cNvGrpSpPr/>
          <p:nvPr/>
        </p:nvGrpSpPr>
        <p:grpSpPr>
          <a:xfrm>
            <a:off x="3569753" y="4405223"/>
            <a:ext cx="1235373" cy="261448"/>
            <a:chOff x="2485289" y="5615147"/>
            <a:chExt cx="1235373" cy="261448"/>
          </a:xfrm>
        </p:grpSpPr>
        <p:sp>
          <p:nvSpPr>
            <p:cNvPr id="6" name="5 Rectángulo"/>
            <p:cNvSpPr/>
            <p:nvPr/>
          </p:nvSpPr>
          <p:spPr>
            <a:xfrm>
              <a:off x="2485289" y="5620407"/>
              <a:ext cx="1235373" cy="2443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2664372" y="5620407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>
              <a:off x="2832538" y="5615147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"/>
            <p:cNvCxnSpPr/>
            <p:nvPr/>
          </p:nvCxnSpPr>
          <p:spPr>
            <a:xfrm>
              <a:off x="3027521" y="5615147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>
              <a:off x="3258207" y="5624348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>
              <a:off x="3463158" y="5632230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6" idx="3"/>
            <a:endCxn id="24" idx="1"/>
          </p:cNvCxnSpPr>
          <p:nvPr/>
        </p:nvCxnSpPr>
        <p:spPr>
          <a:xfrm>
            <a:off x="4805126" y="4532666"/>
            <a:ext cx="312894" cy="204408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78 CuadroTexto"/>
          <p:cNvSpPr txBox="1"/>
          <p:nvPr/>
        </p:nvSpPr>
        <p:spPr>
          <a:xfrm>
            <a:off x="3641833" y="4118212"/>
            <a:ext cx="10246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b="1" dirty="0" smtClean="0"/>
              <a:t>COLA PETICIONES</a:t>
            </a:r>
            <a:endParaRPr lang="es-ES" sz="800" b="1" dirty="0"/>
          </a:p>
        </p:txBody>
      </p:sp>
    </p:spTree>
    <p:extLst>
      <p:ext uri="{BB962C8B-B14F-4D97-AF65-F5344CB8AC3E}">
        <p14:creationId xmlns:p14="http://schemas.microsoft.com/office/powerpoint/2010/main" val="1666820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Parada de la BD en modo comando:</a:t>
            </a:r>
          </a:p>
          <a:p>
            <a:endParaRPr lang="es-ES" b="1" dirty="0"/>
          </a:p>
          <a:p>
            <a:r>
              <a:rPr lang="es-ES" b="1" dirty="0" err="1"/>
              <a:t>s</a:t>
            </a:r>
            <a:r>
              <a:rPr lang="es-ES" b="1" dirty="0" err="1" smtClean="0"/>
              <a:t>hutdown</a:t>
            </a:r>
            <a:r>
              <a:rPr lang="es-ES" b="1" dirty="0" smtClean="0"/>
              <a:t> </a:t>
            </a:r>
            <a:r>
              <a:rPr lang="es-ES" b="1" dirty="0" err="1"/>
              <a:t>inmediate</a:t>
            </a:r>
            <a:r>
              <a:rPr lang="es-ES" b="1" dirty="0"/>
              <a:t>; 	</a:t>
            </a:r>
            <a:r>
              <a:rPr lang="es-ES" b="1" dirty="0">
                <a:sym typeface="Wingdings" panose="05000000000000000000" pitchFamily="2" charset="2"/>
              </a:rPr>
              <a:t> </a:t>
            </a:r>
            <a:r>
              <a:rPr lang="es-ES" dirty="0">
                <a:sym typeface="Wingdings" panose="05000000000000000000" pitchFamily="2" charset="2"/>
              </a:rPr>
              <a:t>se produce la parada de forma inmediata, </a:t>
            </a:r>
            <a:r>
              <a:rPr lang="es-ES" dirty="0" smtClean="0">
                <a:sym typeface="Wingdings" panose="05000000000000000000" pitchFamily="2" charset="2"/>
              </a:rPr>
              <a:t>realiza </a:t>
            </a:r>
            <a:r>
              <a:rPr lang="es-ES" dirty="0" err="1" smtClean="0">
                <a:sym typeface="Wingdings" panose="05000000000000000000" pitchFamily="2" charset="2"/>
              </a:rPr>
              <a:t>rollback</a:t>
            </a:r>
            <a:r>
              <a:rPr lang="es-ES" dirty="0" smtClean="0">
                <a:sym typeface="Wingdings" panose="05000000000000000000" pitchFamily="2" charset="2"/>
              </a:rPr>
              <a:t> de todas las transacciones pendientes y no permite ninguna conexión nueva</a:t>
            </a:r>
            <a:endParaRPr lang="es-ES" dirty="0">
              <a:sym typeface="Wingdings" panose="05000000000000000000" pitchFamily="2" charset="2"/>
            </a:endParaRPr>
          </a:p>
          <a:p>
            <a:r>
              <a:rPr lang="es-ES" b="1" dirty="0" err="1">
                <a:sym typeface="Wingdings" panose="05000000000000000000" pitchFamily="2" charset="2"/>
              </a:rPr>
              <a:t>s</a:t>
            </a:r>
            <a:r>
              <a:rPr lang="es-ES" b="1" dirty="0" err="1" smtClean="0">
                <a:sym typeface="Wingdings" panose="05000000000000000000" pitchFamily="2" charset="2"/>
              </a:rPr>
              <a:t>hutdown</a:t>
            </a:r>
            <a:r>
              <a:rPr lang="es-ES" b="1" dirty="0" smtClean="0">
                <a:sym typeface="Wingdings" panose="05000000000000000000" pitchFamily="2" charset="2"/>
              </a:rPr>
              <a:t> </a:t>
            </a:r>
            <a:r>
              <a:rPr lang="es-ES" b="1" dirty="0">
                <a:sym typeface="Wingdings" panose="05000000000000000000" pitchFamily="2" charset="2"/>
              </a:rPr>
              <a:t>normal; 	 </a:t>
            </a:r>
            <a:r>
              <a:rPr lang="es-ES" dirty="0">
                <a:sym typeface="Wingdings" panose="05000000000000000000" pitchFamily="2" charset="2"/>
              </a:rPr>
              <a:t>no permite ninguna conexión </a:t>
            </a:r>
            <a:r>
              <a:rPr lang="es-ES" dirty="0" smtClean="0">
                <a:sym typeface="Wingdings" panose="05000000000000000000" pitchFamily="2" charset="2"/>
              </a:rPr>
              <a:t>nueva pero espera a que se validen las transacciones pendientes de validación</a:t>
            </a:r>
            <a:endParaRPr lang="es-ES" dirty="0">
              <a:sym typeface="Wingdings" panose="05000000000000000000" pitchFamily="2" charset="2"/>
            </a:endParaRPr>
          </a:p>
          <a:p>
            <a:r>
              <a:rPr lang="es-ES" b="1" dirty="0" err="1">
                <a:sym typeface="Wingdings" panose="05000000000000000000" pitchFamily="2" charset="2"/>
              </a:rPr>
              <a:t>s</a:t>
            </a:r>
            <a:r>
              <a:rPr lang="es-ES" b="1" dirty="0" err="1" smtClean="0">
                <a:sym typeface="Wingdings" panose="05000000000000000000" pitchFamily="2" charset="2"/>
              </a:rPr>
              <a:t>hutdown</a:t>
            </a:r>
            <a:r>
              <a:rPr lang="es-ES" b="1" dirty="0" smtClean="0">
                <a:sym typeface="Wingdings" panose="05000000000000000000" pitchFamily="2" charset="2"/>
              </a:rPr>
              <a:t> </a:t>
            </a:r>
            <a:r>
              <a:rPr lang="es-ES" b="1" dirty="0" err="1">
                <a:sym typeface="Wingdings" panose="05000000000000000000" pitchFamily="2" charset="2"/>
              </a:rPr>
              <a:t>abort</a:t>
            </a:r>
            <a:r>
              <a:rPr lang="es-ES" b="1" dirty="0">
                <a:sym typeface="Wingdings" panose="05000000000000000000" pitchFamily="2" charset="2"/>
              </a:rPr>
              <a:t>; 		 </a:t>
            </a:r>
            <a:r>
              <a:rPr lang="es-ES" dirty="0">
                <a:sym typeface="Wingdings" panose="05000000000000000000" pitchFamily="2" charset="2"/>
              </a:rPr>
              <a:t>no permite ninguna conexión </a:t>
            </a:r>
            <a:r>
              <a:rPr lang="es-ES" dirty="0" smtClean="0">
                <a:sym typeface="Wingdings" panose="05000000000000000000" pitchFamily="2" charset="2"/>
              </a:rPr>
              <a:t>nueva, realiza </a:t>
            </a:r>
            <a:r>
              <a:rPr lang="es-ES" dirty="0" err="1" smtClean="0">
                <a:sym typeface="Wingdings" panose="05000000000000000000" pitchFamily="2" charset="2"/>
              </a:rPr>
              <a:t>rollback</a:t>
            </a:r>
            <a:r>
              <a:rPr lang="es-ES" dirty="0" smtClean="0">
                <a:sym typeface="Wingdings" panose="05000000000000000000" pitchFamily="2" charset="2"/>
              </a:rPr>
              <a:t> de todas las transacciones pendientes y mata todas las sesiones </a:t>
            </a:r>
            <a:r>
              <a:rPr lang="es-ES" dirty="0" err="1" smtClean="0">
                <a:sym typeface="Wingdings" panose="05000000000000000000" pitchFamily="2" charset="2"/>
              </a:rPr>
              <a:t>abieras</a:t>
            </a:r>
            <a:r>
              <a:rPr lang="es-ES" dirty="0" smtClean="0">
                <a:sym typeface="Wingdings" panose="05000000000000000000" pitchFamily="2" charset="2"/>
              </a:rPr>
              <a:t>. </a:t>
            </a:r>
            <a:r>
              <a:rPr lang="es-ES" dirty="0">
                <a:sym typeface="Wingdings" panose="05000000000000000000" pitchFamily="2" charset="2"/>
              </a:rPr>
              <a:t>Esta opción no es </a:t>
            </a:r>
            <a:r>
              <a:rPr lang="es-ES" dirty="0" smtClean="0">
                <a:sym typeface="Wingdings" panose="05000000000000000000" pitchFamily="2" charset="2"/>
              </a:rPr>
              <a:t>    </a:t>
            </a:r>
            <a:r>
              <a:rPr lang="es-ES" dirty="0">
                <a:sym typeface="Wingdings" panose="05000000000000000000" pitchFamily="2" charset="2"/>
              </a:rPr>
              <a:t>aconsejable pues puede quedar </a:t>
            </a:r>
            <a:r>
              <a:rPr lang="es-ES" dirty="0" smtClean="0">
                <a:sym typeface="Wingdings" panose="05000000000000000000" pitchFamily="2" charset="2"/>
              </a:rPr>
              <a:t>inestable y ser necesario un </a:t>
            </a:r>
            <a:r>
              <a:rPr lang="es-ES" dirty="0" err="1" smtClean="0">
                <a:sym typeface="Wingdings" panose="05000000000000000000" pitchFamily="2" charset="2"/>
              </a:rPr>
              <a:t>Recovery</a:t>
            </a:r>
            <a:r>
              <a:rPr lang="es-ES" dirty="0" smtClean="0">
                <a:sym typeface="Wingdings" panose="05000000000000000000" pitchFamily="2" charset="2"/>
              </a:rPr>
              <a:t> en el arranque de la instancia.</a:t>
            </a:r>
            <a:endParaRPr lang="es-ES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527442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166" y="2508359"/>
            <a:ext cx="5127405" cy="2837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/>
              <a:t>Parada 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6" name="Elipse 5">
            <a:extLst>
              <a:ext uri="{FF2B5EF4-FFF2-40B4-BE49-F238E27FC236}">
                <a16:creationId xmlns="" xmlns:a16="http://schemas.microsoft.com/office/drawing/2014/main" id="{FA5F01A4-6372-44BF-9D60-C15058FADDE9}"/>
              </a:ext>
            </a:extLst>
          </p:cNvPr>
          <p:cNvSpPr/>
          <p:nvPr/>
        </p:nvSpPr>
        <p:spPr>
          <a:xfrm>
            <a:off x="2128346" y="2508359"/>
            <a:ext cx="1844566" cy="991586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H="1">
            <a:off x="4870408" y="2088931"/>
            <a:ext cx="56316" cy="859521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9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096" y="2245601"/>
            <a:ext cx="6426912" cy="3590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/>
              <a:t>Parada 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cxnSp>
        <p:nvCxnSpPr>
          <p:cNvPr id="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H="1">
            <a:off x="5565229" y="2017986"/>
            <a:ext cx="1426778" cy="1481959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6928944" y="1648654"/>
            <a:ext cx="326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Usuario/</a:t>
            </a:r>
            <a:r>
              <a:rPr lang="es-ES" dirty="0" err="1" smtClean="0"/>
              <a:t>password</a:t>
            </a:r>
            <a:r>
              <a:rPr lang="es-ES" dirty="0" smtClean="0"/>
              <a:t> servidor BD</a:t>
            </a:r>
            <a:endParaRPr lang="es-ES" dirty="0"/>
          </a:p>
        </p:txBody>
      </p:sp>
      <p:cxnSp>
        <p:nvCxnSpPr>
          <p:cNvPr id="11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H="1">
            <a:off x="5961994" y="4040784"/>
            <a:ext cx="1526627" cy="603630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7412420" y="3671452"/>
            <a:ext cx="2608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Usuario/</a:t>
            </a:r>
            <a:r>
              <a:rPr lang="es-ES" dirty="0" err="1" smtClean="0"/>
              <a:t>password</a:t>
            </a:r>
            <a:endParaRPr lang="es-ES" dirty="0"/>
          </a:p>
          <a:p>
            <a:r>
              <a:rPr lang="es-ES" dirty="0" err="1" smtClean="0"/>
              <a:t>superadministrador</a:t>
            </a:r>
            <a:r>
              <a:rPr lang="es-ES" dirty="0" smtClean="0"/>
              <a:t> SYS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695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152" y="2561731"/>
            <a:ext cx="379095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102" y="3012355"/>
            <a:ext cx="44196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/>
              <a:t>Parada 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cxnSp>
        <p:nvCxnSpPr>
          <p:cNvPr id="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V="1">
            <a:off x="7165428" y="4217277"/>
            <a:ext cx="756744" cy="804040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515" y="4438155"/>
            <a:ext cx="3977016" cy="1959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7165428" y="5218386"/>
            <a:ext cx="2957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Diferentes modos de hacer</a:t>
            </a:r>
          </a:p>
          <a:p>
            <a:r>
              <a:rPr lang="es-ES" dirty="0" err="1" smtClean="0"/>
              <a:t>shutdown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7128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152" y="2561731"/>
            <a:ext cx="379095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102" y="3012355"/>
            <a:ext cx="44196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60938" y="1838434"/>
            <a:ext cx="9627704" cy="3652077"/>
          </a:xfrm>
        </p:spPr>
        <p:txBody>
          <a:bodyPr/>
          <a:lstStyle/>
          <a:p>
            <a:r>
              <a:rPr lang="es-ES" b="1" dirty="0"/>
              <a:t>Parada de la </a:t>
            </a:r>
            <a:r>
              <a:rPr lang="es-ES" b="1" dirty="0" smtClean="0"/>
              <a:t>BD: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cxnSp>
        <p:nvCxnSpPr>
          <p:cNvPr id="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</p:cNvCxnSpPr>
          <p:nvPr/>
        </p:nvCxnSpPr>
        <p:spPr>
          <a:xfrm flipV="1">
            <a:off x="7536902" y="4217276"/>
            <a:ext cx="1844566" cy="1064173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4192786" y="5029200"/>
            <a:ext cx="3230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Cierre BD en modo inmediato</a:t>
            </a:r>
          </a:p>
          <a:p>
            <a:r>
              <a:rPr lang="es-ES" dirty="0" err="1"/>
              <a:t>s</a:t>
            </a:r>
            <a:r>
              <a:rPr lang="es-ES" dirty="0" err="1" smtClean="0"/>
              <a:t>hutdown</a:t>
            </a:r>
            <a:r>
              <a:rPr lang="es-ES" dirty="0" smtClean="0"/>
              <a:t> </a:t>
            </a:r>
            <a:r>
              <a:rPr lang="es-ES" dirty="0" err="1" smtClean="0"/>
              <a:t>immediate</a:t>
            </a:r>
            <a:r>
              <a:rPr lang="es-ES" dirty="0" smtClean="0"/>
              <a:t>;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99249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</Template>
  <TotalTime>158</TotalTime>
  <Words>355</Words>
  <Application>Microsoft Office PowerPoint</Application>
  <PresentationFormat>Personalizado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Faceta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Presentación de PowerPoint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GRUPO TRABAJO IES JUAN CIERVA</dc:creator>
  <cp:lastModifiedBy>Alfonso Rebolleda Sanchez</cp:lastModifiedBy>
  <cp:revision>31</cp:revision>
  <dcterms:created xsi:type="dcterms:W3CDTF">2018-04-19T16:34:58Z</dcterms:created>
  <dcterms:modified xsi:type="dcterms:W3CDTF">2018-04-20T08:35:04Z</dcterms:modified>
</cp:coreProperties>
</file>