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5" r:id="rId19"/>
    <p:sldId id="281" r:id="rId20"/>
    <p:sldId id="273" r:id="rId21"/>
    <p:sldId id="274" r:id="rId22"/>
    <p:sldId id="277" r:id="rId23"/>
    <p:sldId id="276" r:id="rId24"/>
    <p:sldId id="278" r:id="rId25"/>
    <p:sldId id="279"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 id="301" r:id="rId48"/>
    <p:sldId id="303" r:id="rId49"/>
    <p:sldId id="304" r:id="rId50"/>
    <p:sldId id="305" r:id="rId5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0" y="-8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44797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F704FC6-AAAB-4C2E-A737-F036A0C088AE}" type="datetimeFigureOut">
              <a:rPr lang="es-ES" smtClean="0"/>
              <a:t>20/01/2020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318202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2766896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4693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961662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2633185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166962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2502402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296034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261639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384455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F704FC6-AAAB-4C2E-A737-F036A0C088AE}" type="datetimeFigureOut">
              <a:rPr lang="es-ES" smtClean="0"/>
              <a:t>20/01/2020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215504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F704FC6-AAAB-4C2E-A737-F036A0C088AE}" type="datetimeFigureOut">
              <a:rPr lang="es-ES" smtClean="0"/>
              <a:t>20/01/2020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318220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3"/>
          <p:cNvSpPr>
            <a:spLocks noGrp="1"/>
          </p:cNvSpPr>
          <p:nvPr>
            <p:ph type="ftr" sz="quarter" idx="11"/>
          </p:nvPr>
        </p:nvSpPr>
        <p:spPr/>
        <p:txBody>
          <a:bodyPr/>
          <a:lstStyle/>
          <a:p>
            <a:endParaRPr lang="es-ES"/>
          </a:p>
        </p:txBody>
      </p:sp>
      <p:sp>
        <p:nvSpPr>
          <p:cNvPr id="6" name="Slide Number Placeholder 4"/>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55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2"/>
          <p:cNvSpPr>
            <a:spLocks noGrp="1"/>
          </p:cNvSpPr>
          <p:nvPr>
            <p:ph type="ftr" sz="quarter" idx="11"/>
          </p:nvPr>
        </p:nvSpPr>
        <p:spPr/>
        <p:txBody>
          <a:bodyPr/>
          <a:lstStyle/>
          <a:p>
            <a:endParaRPr lang="es-ES"/>
          </a:p>
        </p:txBody>
      </p:sp>
      <p:sp>
        <p:nvSpPr>
          <p:cNvPr id="6" name="Slide Number Placeholder 3"/>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421050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BF704FC6-AAAB-4C2E-A737-F036A0C088AE}" type="datetimeFigureOut">
              <a:rPr lang="es-ES" smtClean="0"/>
              <a:t>20/01/2020</a:t>
            </a:fld>
            <a:endParaRPr lang="es-ES"/>
          </a:p>
        </p:txBody>
      </p:sp>
      <p:sp>
        <p:nvSpPr>
          <p:cNvPr id="5" name="Footer Placeholder 5"/>
          <p:cNvSpPr>
            <a:spLocks noGrp="1"/>
          </p:cNvSpPr>
          <p:nvPr>
            <p:ph type="ftr" sz="quarter" idx="11"/>
          </p:nvPr>
        </p:nvSpPr>
        <p:spPr/>
        <p:txBody>
          <a:bodyPr/>
          <a:lstStyle/>
          <a:p>
            <a:endParaRPr lang="es-ES"/>
          </a:p>
        </p:txBody>
      </p:sp>
      <p:sp>
        <p:nvSpPr>
          <p:cNvPr id="6" name="Slide Number Placeholder 6"/>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155947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F704FC6-AAAB-4C2E-A737-F036A0C088AE}" type="datetimeFigureOut">
              <a:rPr lang="es-ES" smtClean="0"/>
              <a:t>20/01/2020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0497B0-88AE-46B7-9D35-0A783934AB7F}" type="slidenum">
              <a:rPr lang="es-ES" smtClean="0"/>
              <a:t>‹Nº›</a:t>
            </a:fld>
            <a:endParaRPr lang="es-ES"/>
          </a:p>
        </p:txBody>
      </p:sp>
    </p:spTree>
    <p:extLst>
      <p:ext uri="{BB962C8B-B14F-4D97-AF65-F5344CB8AC3E}">
        <p14:creationId xmlns:p14="http://schemas.microsoft.com/office/powerpoint/2010/main" val="72890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F704FC6-AAAB-4C2E-A737-F036A0C088AE}" type="datetimeFigureOut">
              <a:rPr lang="es-ES" smtClean="0"/>
              <a:t>20/01/2020</a:t>
            </a:fld>
            <a:endParaRPr lang="es-E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A0497B0-88AE-46B7-9D35-0A783934AB7F}" type="slidenum">
              <a:rPr lang="es-ES" smtClean="0"/>
              <a:t>‹Nº›</a:t>
            </a:fld>
            <a:endParaRPr lang="es-ES"/>
          </a:p>
        </p:txBody>
      </p:sp>
    </p:spTree>
    <p:extLst>
      <p:ext uri="{BB962C8B-B14F-4D97-AF65-F5344CB8AC3E}">
        <p14:creationId xmlns:p14="http://schemas.microsoft.com/office/powerpoint/2010/main" val="7194273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timetoast.com/timelines/unificacion-alemana-469c95c6-67f0-4e51-8165-e643d12c0947"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Tema 7. El fin del Antiguo Régimen. Las revoluciones liberales.</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21858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074" name="Picture 2" descr="Resultado de imagen de motín del té"/>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83777"/>
            <a:ext cx="12192000" cy="767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48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Tras las protestas por los impuestos el gobierno de Jorge III mandó a tropas para reprimir a los insurgentes. Los delegados de las 13 colonias inglesas se reunieron en Filadelfia y el 4 de julio de 1776 proclamaron la independencia de los Estados Unidos de América. </a:t>
            </a:r>
          </a:p>
          <a:p>
            <a:r>
              <a:rPr lang="es-ES" dirty="0" smtClean="0"/>
              <a:t>En la declaración afirmaron el derecho de las personas a buscar la felicidad o el deber de los gobernantes a respetar los derechos inalienables del pueblo. </a:t>
            </a:r>
          </a:p>
          <a:p>
            <a:r>
              <a:rPr lang="es-ES" dirty="0" smtClean="0"/>
              <a:t>En 1787 redactaron la primera Constitución escrita de la historia. </a:t>
            </a:r>
            <a:endParaRPr lang="es-ES" dirty="0"/>
          </a:p>
        </p:txBody>
      </p:sp>
    </p:spTree>
    <p:extLst>
      <p:ext uri="{BB962C8B-B14F-4D97-AF65-F5344CB8AC3E}">
        <p14:creationId xmlns:p14="http://schemas.microsoft.com/office/powerpoint/2010/main" val="38499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098" name="Picture 2" descr="Resultado de imagen de constitución eeu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371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508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La Constitución americana de 1787 establecerá: </a:t>
            </a:r>
          </a:p>
          <a:p>
            <a:pPr lvl="1"/>
            <a:r>
              <a:rPr lang="es-ES" dirty="0" smtClean="0"/>
              <a:t>La separación de poderes. </a:t>
            </a:r>
          </a:p>
          <a:p>
            <a:pPr lvl="1"/>
            <a:r>
              <a:rPr lang="es-ES" dirty="0" smtClean="0"/>
              <a:t>Un gobierno republicano. </a:t>
            </a:r>
          </a:p>
          <a:p>
            <a:pPr lvl="1"/>
            <a:r>
              <a:rPr lang="es-ES" dirty="0" smtClean="0"/>
              <a:t>Estructura federal entre los distintos estados con un amplio autogobierno. </a:t>
            </a:r>
          </a:p>
          <a:p>
            <a:pPr lvl="1"/>
            <a:r>
              <a:rPr lang="es-ES" dirty="0" smtClean="0"/>
              <a:t>Declaración de derechos como libertad religiosa, de expresión, de reunión o de prensa. </a:t>
            </a:r>
            <a:endParaRPr lang="es-ES" dirty="0"/>
          </a:p>
        </p:txBody>
      </p:sp>
    </p:spTree>
    <p:extLst>
      <p:ext uri="{BB962C8B-B14F-4D97-AF65-F5344CB8AC3E}">
        <p14:creationId xmlns:p14="http://schemas.microsoft.com/office/powerpoint/2010/main" val="214177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Revolución Francesa</a:t>
            </a:r>
            <a:endParaRPr lang="es-ES" dirty="0"/>
          </a:p>
        </p:txBody>
      </p:sp>
      <p:sp>
        <p:nvSpPr>
          <p:cNvPr id="3" name="Marcador de contenido 2"/>
          <p:cNvSpPr>
            <a:spLocks noGrp="1"/>
          </p:cNvSpPr>
          <p:nvPr>
            <p:ph idx="1"/>
          </p:nvPr>
        </p:nvSpPr>
        <p:spPr/>
        <p:txBody>
          <a:bodyPr/>
          <a:lstStyle/>
          <a:p>
            <a:r>
              <a:rPr lang="es-ES" dirty="0" smtClean="0"/>
              <a:t>Va a ser un terremoto político impresionante. Va a poner del revés todo el continente europeo afectando a todos los países y destruyendo todo el complejo ideológico del Antiguo Régimen. </a:t>
            </a:r>
          </a:p>
          <a:p>
            <a:r>
              <a:rPr lang="es-ES" dirty="0" smtClean="0"/>
              <a:t>Va a ser el estallido final de una serie de enormes problemas de fondo: </a:t>
            </a:r>
          </a:p>
          <a:p>
            <a:pPr lvl="1"/>
            <a:r>
              <a:rPr lang="es-ES" dirty="0" smtClean="0"/>
              <a:t>El coste de las guerras con Inglaterra va a ser un coste enorme en un contexto de malos años de cosechas y hambre. </a:t>
            </a:r>
          </a:p>
          <a:p>
            <a:pPr lvl="1"/>
            <a:r>
              <a:rPr lang="es-ES" dirty="0" smtClean="0"/>
              <a:t>La burguesía que se ha ido desarrollando durante todo el XVIII va a reclamar los mismos privilegios que los nobles. </a:t>
            </a:r>
            <a:endParaRPr lang="es-ES" dirty="0"/>
          </a:p>
        </p:txBody>
      </p:sp>
    </p:spTree>
    <p:extLst>
      <p:ext uri="{BB962C8B-B14F-4D97-AF65-F5344CB8AC3E}">
        <p14:creationId xmlns:p14="http://schemas.microsoft.com/office/powerpoint/2010/main" val="364633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Etapas</a:t>
            </a:r>
            <a:endParaRPr lang="es-ES" dirty="0"/>
          </a:p>
        </p:txBody>
      </p:sp>
      <p:pic>
        <p:nvPicPr>
          <p:cNvPr id="5122" name="Picture 2" descr="https://sobrehistoria.com/wp-content/uploads/2018/10/etapas-revolucion-francesa-600x35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9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43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normAutofit/>
          </a:bodyPr>
          <a:lstStyle/>
          <a:p>
            <a:r>
              <a:rPr lang="es-ES" sz="4400" dirty="0" smtClean="0"/>
              <a:t>Fase monárquica: 1789-1792</a:t>
            </a:r>
          </a:p>
          <a:p>
            <a:r>
              <a:rPr lang="es-ES" sz="4400" dirty="0" smtClean="0"/>
              <a:t>Fase republicana: 1792-1799</a:t>
            </a:r>
          </a:p>
          <a:p>
            <a:r>
              <a:rPr lang="es-ES" sz="4400" dirty="0" smtClean="0"/>
              <a:t>Fase imperial: 1799-1815</a:t>
            </a:r>
            <a:endParaRPr lang="es-ES" sz="4400" dirty="0"/>
          </a:p>
        </p:txBody>
      </p:sp>
    </p:spTree>
    <p:extLst>
      <p:ext uri="{BB962C8B-B14F-4D97-AF65-F5344CB8AC3E}">
        <p14:creationId xmlns:p14="http://schemas.microsoft.com/office/powerpoint/2010/main" val="83567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La crisis económica y el descontento social obligó al rey francés Luis XVI a convocar a los Estados Generales, asamblea en la que se reunían los tres estamentos (Nobleza, Clero y Tercer </a:t>
            </a:r>
            <a:r>
              <a:rPr lang="es-ES" dirty="0"/>
              <a:t>E</a:t>
            </a:r>
            <a:r>
              <a:rPr lang="es-ES" dirty="0" smtClean="0"/>
              <a:t>stado) para atajar los problemas económicos con una reforma fiscal profunda. </a:t>
            </a:r>
          </a:p>
          <a:p>
            <a:r>
              <a:rPr lang="es-ES" dirty="0" smtClean="0"/>
              <a:t>Por supuesto la nobleza y el clero se opusieron a pagar impuestos. Así que los representantes del tercer estado decidieron dar un golpe en la mesa y se marcharon de los Estados Generales, juramentándose para no separarse hasta darle a Francia una constitución escrita. </a:t>
            </a:r>
          </a:p>
          <a:p>
            <a:endParaRPr lang="es-ES" dirty="0"/>
          </a:p>
        </p:txBody>
      </p:sp>
    </p:spTree>
    <p:extLst>
      <p:ext uri="{BB962C8B-B14F-4D97-AF65-F5344CB8AC3E}">
        <p14:creationId xmlns:p14="http://schemas.microsoft.com/office/powerpoint/2010/main" val="2231598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170" name="Picture 2" descr="Resultado de imagen de asamblea nacional franc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94614"/>
            <a:ext cx="12192000" cy="772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14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1268" name="Picture 4" descr="Resultado de imagen de toma de la bastil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3886" y="-457200"/>
            <a:ext cx="10050834" cy="75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78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Introducción.	</a:t>
            </a:r>
            <a:endParaRPr lang="es-ES" dirty="0"/>
          </a:p>
        </p:txBody>
      </p:sp>
      <p:sp>
        <p:nvSpPr>
          <p:cNvPr id="3" name="Marcador de contenido 2"/>
          <p:cNvSpPr>
            <a:spLocks noGrp="1"/>
          </p:cNvSpPr>
          <p:nvPr>
            <p:ph idx="1"/>
          </p:nvPr>
        </p:nvSpPr>
        <p:spPr/>
        <p:txBody>
          <a:bodyPr/>
          <a:lstStyle/>
          <a:p>
            <a:r>
              <a:rPr lang="es-ES" dirty="0" smtClean="0"/>
              <a:t>Recordemos qué era el Antiguo Régimen. Gobierno monárquico en el que hay una división entre clases privilegiadas y no privilegiadas en las que la representación popular no existe y los deberes y derechos de las sociedades modernas no se encuentran. </a:t>
            </a:r>
          </a:p>
          <a:p>
            <a:r>
              <a:rPr lang="es-ES" dirty="0" smtClean="0"/>
              <a:t>Este Antiguo Régimen caerá con los sistemas liberales. Clave para ello será la Revolución Industrial. La burguesía comercial y económica se opondrá a los privilegiados. </a:t>
            </a:r>
            <a:endParaRPr lang="es-ES" dirty="0"/>
          </a:p>
        </p:txBody>
      </p:sp>
    </p:spTree>
    <p:extLst>
      <p:ext uri="{BB962C8B-B14F-4D97-AF65-F5344CB8AC3E}">
        <p14:creationId xmlns:p14="http://schemas.microsoft.com/office/powerpoint/2010/main" val="1836529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146" name="Picture 2" descr="Resultado de imagen de juramento del juego de pelo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70857"/>
            <a:ext cx="12192000" cy="793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2097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Ante el bloque económico y político de los Estados Generales, el monarca Luis XVI no tiene más remedio que dar su brazo a torcer y reconocer a los representantes del tercer estado como Asamblea Nacional Constituyente, que inmediatamente comenzó a preparar un texto constitucional. </a:t>
            </a:r>
          </a:p>
          <a:p>
            <a:r>
              <a:rPr lang="es-ES" dirty="0" smtClean="0"/>
              <a:t>Esta Constitución salió a la luz en 1791. De carácter liberal, garantizaba la separación de poderes, la soberanía nacional y el sufragio censitario. </a:t>
            </a:r>
          </a:p>
          <a:p>
            <a:r>
              <a:rPr lang="es-ES" dirty="0" smtClean="0"/>
              <a:t>Proclamada la Constitución, la Asamblea Nacional se convirtió en la Asamblea Legislativa, con capacidad para hacer leyes, sobre todo leyes para tumbar los privilegios del Antiguo Régimen y que la nobleza pagase impuestos. </a:t>
            </a:r>
            <a:endParaRPr lang="es-ES" dirty="0"/>
          </a:p>
        </p:txBody>
      </p:sp>
    </p:spTree>
    <p:extLst>
      <p:ext uri="{BB962C8B-B14F-4D97-AF65-F5344CB8AC3E}">
        <p14:creationId xmlns:p14="http://schemas.microsoft.com/office/powerpoint/2010/main" val="769149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9218" name="Picture 2" descr="Elección legislativa de Francia de 179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5609"/>
            <a:ext cx="12312436" cy="632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45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4" name="Marcador de contenido 3"/>
          <p:cNvSpPr>
            <a:spLocks noGrp="1"/>
          </p:cNvSpPr>
          <p:nvPr>
            <p:ph idx="1"/>
          </p:nvPr>
        </p:nvSpPr>
        <p:spPr>
          <a:xfrm>
            <a:off x="1104293" y="964347"/>
            <a:ext cx="8946541" cy="4195481"/>
          </a:xfrm>
        </p:spPr>
        <p:txBody>
          <a:bodyPr/>
          <a:lstStyle/>
          <a:p>
            <a:r>
              <a:rPr lang="es-ES" dirty="0" smtClean="0"/>
              <a:t>Las reformas de este período fueron el triunfo de la burguesía. </a:t>
            </a:r>
          </a:p>
          <a:p>
            <a:r>
              <a:rPr lang="es-ES" dirty="0" smtClean="0"/>
              <a:t>No obstante los opositores no tardaron en reaccionar a lo que había pasado y organizarse: </a:t>
            </a:r>
          </a:p>
          <a:p>
            <a:pPr lvl="1"/>
            <a:r>
              <a:rPr lang="es-ES" dirty="0" smtClean="0"/>
              <a:t>Nobles, deseosos de recuperar sus privilegios. </a:t>
            </a:r>
          </a:p>
          <a:p>
            <a:pPr lvl="1"/>
            <a:r>
              <a:rPr lang="es-ES" dirty="0" smtClean="0"/>
              <a:t>Clérigos, temerosos del laicismo de los más radicales y su anticlericalismo y/o ateísmo. </a:t>
            </a:r>
          </a:p>
          <a:p>
            <a:pPr lvl="1"/>
            <a:r>
              <a:rPr lang="es-ES" dirty="0" smtClean="0"/>
              <a:t>El monarca, que en secreto conspiraba por derribar a la Asamblea y recuperar los poderes que había perdido. </a:t>
            </a:r>
          </a:p>
          <a:p>
            <a:pPr lvl="1"/>
            <a:r>
              <a:rPr lang="es-ES" dirty="0" smtClean="0"/>
              <a:t>Algunos sectores populares, que o bien no querían las reformas (revuelta de la región de la Vendée) o que querían más reformas (defensores del sufragio universal). </a:t>
            </a:r>
            <a:endParaRPr lang="es-ES" dirty="0"/>
          </a:p>
        </p:txBody>
      </p:sp>
    </p:spTree>
    <p:extLst>
      <p:ext uri="{BB962C8B-B14F-4D97-AF65-F5344CB8AC3E}">
        <p14:creationId xmlns:p14="http://schemas.microsoft.com/office/powerpoint/2010/main" val="1730064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1104293" y="855490"/>
            <a:ext cx="8946541" cy="4195481"/>
          </a:xfrm>
        </p:spPr>
        <p:txBody>
          <a:bodyPr>
            <a:normAutofit/>
          </a:bodyPr>
          <a:lstStyle/>
          <a:p>
            <a:r>
              <a:rPr lang="es-ES" sz="2400" dirty="0" smtClean="0"/>
              <a:t>Entre los revolucionarios se abrieron dos grupos o corrientes: </a:t>
            </a:r>
          </a:p>
          <a:p>
            <a:pPr lvl="1"/>
            <a:r>
              <a:rPr lang="es-ES" sz="2000" dirty="0" smtClean="0"/>
              <a:t>Los Girondinos, moderados partidarios de una revolución lenta, sin enemistarse innecesariamente con el rey o la nobleza. </a:t>
            </a:r>
          </a:p>
          <a:p>
            <a:pPr lvl="1"/>
            <a:r>
              <a:rPr lang="es-ES" sz="2000" dirty="0" smtClean="0"/>
              <a:t>Los Jacobinos, radicales partidarios de llevar a cabo la revolución inmediatamente cualquiera que fuese el precio. </a:t>
            </a:r>
          </a:p>
          <a:p>
            <a:endParaRPr lang="es-ES" sz="2400" dirty="0"/>
          </a:p>
          <a:p>
            <a:r>
              <a:rPr lang="es-ES" sz="2400" dirty="0" smtClean="0"/>
              <a:t>Estas dos corrientes inicialmente estuvieron aliadas pero los dramáticos sucesos de 1792 darán al traste con su colaboración.</a:t>
            </a:r>
            <a:endParaRPr lang="es-ES" sz="2400" dirty="0"/>
          </a:p>
        </p:txBody>
      </p:sp>
    </p:spTree>
    <p:extLst>
      <p:ext uri="{BB962C8B-B14F-4D97-AF65-F5344CB8AC3E}">
        <p14:creationId xmlns:p14="http://schemas.microsoft.com/office/powerpoint/2010/main" val="2693432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0242" name="Picture 2" descr="Resultado de imagen de huida de luis XV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9829"/>
            <a:ext cx="12192000" cy="865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515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Luis XVI, que había estado observando los acontecimientos sin apenas aparecer en público huyó de manera sorpresiva de su palacio, donde tenía una guardia de la Asamblea protegiéndole (o vigilándole). </a:t>
            </a:r>
          </a:p>
          <a:p>
            <a:r>
              <a:rPr lang="es-ES" dirty="0" smtClean="0"/>
              <a:t>Los revolucionarios reaccionaron primero con asombro. El rey, disfrazado como un simple burgués, fue descubierto cerca de la frontera y obligado a regresar a París por la fuerza. </a:t>
            </a:r>
          </a:p>
          <a:p>
            <a:r>
              <a:rPr lang="es-ES" dirty="0" smtClean="0"/>
              <a:t>Se abrieron sus cartas y se descubrió con horror que se había estado carteando con los principales reyes de Europa para que estos invadiesen Francia y le restituyesen en el trono. </a:t>
            </a:r>
            <a:endParaRPr lang="es-ES" dirty="0"/>
          </a:p>
        </p:txBody>
      </p:sp>
    </p:spTree>
    <p:extLst>
      <p:ext uri="{BB962C8B-B14F-4D97-AF65-F5344CB8AC3E}">
        <p14:creationId xmlns:p14="http://schemas.microsoft.com/office/powerpoint/2010/main" val="138300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1103312" y="936172"/>
            <a:ext cx="8946541" cy="5312228"/>
          </a:xfrm>
        </p:spPr>
        <p:txBody>
          <a:bodyPr>
            <a:normAutofit/>
          </a:bodyPr>
          <a:lstStyle/>
          <a:p>
            <a:r>
              <a:rPr lang="es-ES" sz="2800" dirty="0" smtClean="0"/>
              <a:t>El rey Luis XVI fue juzgado por alta traición contra el estado francés. </a:t>
            </a:r>
          </a:p>
          <a:p>
            <a:endParaRPr lang="es-ES" sz="2800" dirty="0" smtClean="0"/>
          </a:p>
          <a:p>
            <a:r>
              <a:rPr lang="es-ES" sz="2800" dirty="0" smtClean="0"/>
              <a:t>Los girondinos no quisieron defender a un rey que había conspirado para matarles a todos mediante una invasión extranjera. </a:t>
            </a:r>
          </a:p>
          <a:p>
            <a:endParaRPr lang="es-ES" sz="2800" dirty="0"/>
          </a:p>
          <a:p>
            <a:r>
              <a:rPr lang="es-ES" sz="2800" dirty="0" smtClean="0"/>
              <a:t>Su destino quedó claro para todo el mundo en Francia.</a:t>
            </a:r>
            <a:endParaRPr lang="es-ES" sz="2800" dirty="0"/>
          </a:p>
        </p:txBody>
      </p:sp>
    </p:spTree>
    <p:extLst>
      <p:ext uri="{BB962C8B-B14F-4D97-AF65-F5344CB8AC3E}">
        <p14:creationId xmlns:p14="http://schemas.microsoft.com/office/powerpoint/2010/main" val="1575915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3314" name="Picture 2" descr="Resultado de imagen de ejecución de luis xv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3311" y="0"/>
            <a:ext cx="9438431" cy="706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82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4338" name="Picture 2" descr="Resultado de imagen de ejecución de luis xv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2221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566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Liberalismo, rasgos y características</a:t>
            </a:r>
            <a:endParaRPr lang="es-ES" dirty="0"/>
          </a:p>
        </p:txBody>
      </p:sp>
      <p:sp>
        <p:nvSpPr>
          <p:cNvPr id="3" name="Marcador de contenido 2"/>
          <p:cNvSpPr>
            <a:spLocks noGrp="1"/>
          </p:cNvSpPr>
          <p:nvPr>
            <p:ph idx="1"/>
          </p:nvPr>
        </p:nvSpPr>
        <p:spPr/>
        <p:txBody>
          <a:bodyPr/>
          <a:lstStyle/>
          <a:p>
            <a:r>
              <a:rPr lang="es-ES" dirty="0" smtClean="0"/>
              <a:t>En Europa se pensará un modelo nuevo, con una nueva sociedad, economía y sistema político.  Este modelo fue pensado por los ilustrados, se centrarán en repensar cómo se relacionan el individuo y el estado, que debe garantizar una serie de derechos y libertades. </a:t>
            </a:r>
          </a:p>
          <a:p>
            <a:r>
              <a:rPr lang="es-ES" dirty="0" smtClean="0"/>
              <a:t>Soberanía nacional. </a:t>
            </a:r>
          </a:p>
          <a:p>
            <a:r>
              <a:rPr lang="es-ES" dirty="0" smtClean="0"/>
              <a:t>División de poderes. </a:t>
            </a:r>
          </a:p>
          <a:p>
            <a:r>
              <a:rPr lang="es-ES" dirty="0" smtClean="0"/>
              <a:t>Derecho a la propiedad individual. </a:t>
            </a:r>
          </a:p>
          <a:p>
            <a:r>
              <a:rPr lang="es-ES" dirty="0" smtClean="0"/>
              <a:t>La implantación del liberalismo acabará trayendo el fin de la sociedad estamental del Antiguo Régimen por una sociedad de clases.</a:t>
            </a:r>
            <a:endParaRPr lang="es-ES" dirty="0"/>
          </a:p>
        </p:txBody>
      </p:sp>
    </p:spTree>
    <p:extLst>
      <p:ext uri="{BB962C8B-B14F-4D97-AF65-F5344CB8AC3E}">
        <p14:creationId xmlns:p14="http://schemas.microsoft.com/office/powerpoint/2010/main" val="14953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etapa republicana (1792-1799)</a:t>
            </a:r>
            <a:endParaRPr lang="es-ES" dirty="0"/>
          </a:p>
        </p:txBody>
      </p:sp>
      <p:sp>
        <p:nvSpPr>
          <p:cNvPr id="3" name="Marcador de contenido 2"/>
          <p:cNvSpPr>
            <a:spLocks noGrp="1"/>
          </p:cNvSpPr>
          <p:nvPr>
            <p:ph idx="1"/>
          </p:nvPr>
        </p:nvSpPr>
        <p:spPr/>
        <p:txBody>
          <a:bodyPr/>
          <a:lstStyle/>
          <a:p>
            <a:r>
              <a:rPr lang="es-ES" dirty="0" smtClean="0"/>
              <a:t>La recién proclamada República quedó en manos de los girondinos, que convocaron elecciones para la Convención Nacional. Fue esta Convención la que llevó a cabo el proceso contra Luis XVI y su odiada esposa María Antonieta. </a:t>
            </a:r>
          </a:p>
          <a:p>
            <a:r>
              <a:rPr lang="es-ES" dirty="0" smtClean="0"/>
              <a:t>Con el cuerpo de Luis XVI todavía caliente todas las monarquías de Europa le declararon la guerra a la Francia Revolucionaria. Habían comenzado las Guerras Revolucionarias y Francia se enfrentaba a los Habsburgo de Austria, a Reino Unido, a Prusia, a Rusia, a España, a Nápoles, a Holanda, a Portugal y a Cerdeña. </a:t>
            </a:r>
            <a:endParaRPr lang="es-ES" dirty="0"/>
          </a:p>
        </p:txBody>
      </p:sp>
    </p:spTree>
    <p:extLst>
      <p:ext uri="{BB962C8B-B14F-4D97-AF65-F5344CB8AC3E}">
        <p14:creationId xmlns:p14="http://schemas.microsoft.com/office/powerpoint/2010/main" val="1738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Convención Jacobina</a:t>
            </a:r>
            <a:endParaRPr lang="es-ES" dirty="0"/>
          </a:p>
        </p:txBody>
      </p:sp>
      <p:sp>
        <p:nvSpPr>
          <p:cNvPr id="3" name="Marcador de contenido 2"/>
          <p:cNvSpPr>
            <a:spLocks noGrp="1"/>
          </p:cNvSpPr>
          <p:nvPr>
            <p:ph idx="1"/>
          </p:nvPr>
        </p:nvSpPr>
        <p:spPr>
          <a:xfrm>
            <a:off x="1103312" y="1197429"/>
            <a:ext cx="8946541" cy="5050971"/>
          </a:xfrm>
        </p:spPr>
        <p:txBody>
          <a:bodyPr>
            <a:normAutofit/>
          </a:bodyPr>
          <a:lstStyle/>
          <a:p>
            <a:r>
              <a:rPr lang="es-ES" dirty="0" smtClean="0"/>
              <a:t>En 1793 los jacobinos se hicieron con el poder y purgaron a los girondinos, inaugurándose todo un reinado del terror bajo el mando de </a:t>
            </a:r>
            <a:r>
              <a:rPr lang="es-ES" dirty="0" err="1" smtClean="0"/>
              <a:t>Robespierre</a:t>
            </a:r>
            <a:r>
              <a:rPr lang="es-ES" dirty="0" smtClean="0"/>
              <a:t>. </a:t>
            </a:r>
          </a:p>
          <a:p>
            <a:r>
              <a:rPr lang="es-ES" dirty="0" smtClean="0"/>
              <a:t>En 1793 se proclamó una nueva Constitución, de carácter social. </a:t>
            </a:r>
          </a:p>
          <a:p>
            <a:r>
              <a:rPr lang="es-ES" dirty="0" smtClean="0"/>
              <a:t>La mayor revolución se produjo en el campo militar. Francia, arrinconada frente a todo el continente, estableció el principio de la Nación en Armas y el reclutamiento obligatorio. Todos los franceses de más de 15 años fueron llamados al campo de batalla con las levas masivas, entrenados, equipados y lanzados contra las fuerzas de la </a:t>
            </a:r>
            <a:r>
              <a:rPr lang="es-ES" dirty="0" err="1" smtClean="0"/>
              <a:t>Contrarevolución</a:t>
            </a:r>
            <a:r>
              <a:rPr lang="es-ES" dirty="0" smtClean="0"/>
              <a:t>. </a:t>
            </a:r>
          </a:p>
          <a:p>
            <a:r>
              <a:rPr lang="es-ES" dirty="0" smtClean="0"/>
              <a:t>Y ante el asombro de todo el planeta los revolucionarios, despreciados por sus enemigos nobles como pobres campesinos borrachos e incultos, destrozaron a los ejércitos enemigos. La Revolución había ganado un mito y un medio de defensa. </a:t>
            </a:r>
            <a:endParaRPr lang="es-ES" dirty="0"/>
          </a:p>
        </p:txBody>
      </p:sp>
    </p:spTree>
    <p:extLst>
      <p:ext uri="{BB962C8B-B14F-4D97-AF65-F5344CB8AC3E}">
        <p14:creationId xmlns:p14="http://schemas.microsoft.com/office/powerpoint/2010/main" val="6030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y2mate.com - himno_de_francia_la_marsellesa_letra_en_frances_y_en_espaol_la_marseillaise_buHFjhcq2IE_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191"/>
            <a:ext cx="12192000" cy="6857513"/>
          </a:xfrm>
        </p:spPr>
      </p:pic>
    </p:spTree>
    <p:extLst>
      <p:ext uri="{BB962C8B-B14F-4D97-AF65-F5344CB8AC3E}">
        <p14:creationId xmlns:p14="http://schemas.microsoft.com/office/powerpoint/2010/main" val="258878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República Burguesa </a:t>
            </a:r>
            <a:endParaRPr lang="es-ES" dirty="0"/>
          </a:p>
        </p:txBody>
      </p:sp>
      <p:sp>
        <p:nvSpPr>
          <p:cNvPr id="3" name="Marcador de contenido 2"/>
          <p:cNvSpPr>
            <a:spLocks noGrp="1"/>
          </p:cNvSpPr>
          <p:nvPr>
            <p:ph idx="1"/>
          </p:nvPr>
        </p:nvSpPr>
        <p:spPr/>
        <p:txBody>
          <a:bodyPr/>
          <a:lstStyle/>
          <a:p>
            <a:r>
              <a:rPr lang="es-ES" dirty="0" smtClean="0"/>
              <a:t>Tras un golpe de estado, </a:t>
            </a:r>
            <a:r>
              <a:rPr lang="es-ES" dirty="0" err="1" smtClean="0"/>
              <a:t>Robespierre</a:t>
            </a:r>
            <a:r>
              <a:rPr lang="es-ES" dirty="0" smtClean="0"/>
              <a:t> fue asesinado y su reinado del terror llegó al fin. </a:t>
            </a:r>
          </a:p>
          <a:p>
            <a:r>
              <a:rPr lang="es-ES" dirty="0" smtClean="0"/>
              <a:t>Se elaboró una Constitución moderada en 1795 en la que el poder ejecutivo pertenecería a un gobierno colegiado de cinco personas (el Directorio) y dos cámaras legislativas, el Consejo de los Quinientos y el Consejo de los Ancianos. </a:t>
            </a:r>
          </a:p>
          <a:p>
            <a:r>
              <a:rPr lang="es-ES" dirty="0" smtClean="0"/>
              <a:t>En esta época el ejército, por sus espectaculares victorias en el exterior, fue ganando cada vez más y más poder en la vida pública francesa. Dentro de él, la sorpresiva e inesperada victoria total y absoluta invadiendo Italia de un joven general llamado Napoleón Bonaparte le catapultó al poder dando un golpe de estado. </a:t>
            </a:r>
            <a:endParaRPr lang="es-ES" dirty="0"/>
          </a:p>
        </p:txBody>
      </p:sp>
    </p:spTree>
    <p:extLst>
      <p:ext uri="{BB962C8B-B14F-4D97-AF65-F5344CB8AC3E}">
        <p14:creationId xmlns:p14="http://schemas.microsoft.com/office/powerpoint/2010/main" val="6479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5362" name="Picture 2" descr="Resultado de imagen de golpe de brumari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37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Imperio Revolucionario (1799-1815)</a:t>
            </a:r>
            <a:endParaRPr lang="es-ES" dirty="0"/>
          </a:p>
        </p:txBody>
      </p:sp>
      <p:sp>
        <p:nvSpPr>
          <p:cNvPr id="3" name="Marcador de contenido 2"/>
          <p:cNvSpPr>
            <a:spLocks noGrp="1"/>
          </p:cNvSpPr>
          <p:nvPr>
            <p:ph idx="1"/>
          </p:nvPr>
        </p:nvSpPr>
        <p:spPr/>
        <p:txBody>
          <a:bodyPr/>
          <a:lstStyle/>
          <a:p>
            <a:r>
              <a:rPr lang="es-ES" dirty="0" smtClean="0"/>
              <a:t>Dirigidos por Napoleón, la nación francesa se arremolinó ante lo que consideraron el culmen natural de la Revolución, el liderazgo de Francia de un revolucionario que acabaría con todas las monarquías del mundo. </a:t>
            </a:r>
          </a:p>
          <a:p>
            <a:r>
              <a:rPr lang="es-ES" dirty="0" smtClean="0"/>
              <a:t>En 1799 Napoleón dio el golpe de estado disolviendo el Directorio y se hizo nombra Cónsul. Trató de consolidar los beneficios de la revolución pero sin sus oleadas de violencia y sangre. Reformó la Hacienda o la Justicia. </a:t>
            </a:r>
          </a:p>
          <a:p>
            <a:r>
              <a:rPr lang="es-ES" dirty="0" smtClean="0"/>
              <a:t>En 1804 se convirtió en el Emperador de todos los franceses. </a:t>
            </a:r>
            <a:endParaRPr lang="es-ES" dirty="0"/>
          </a:p>
        </p:txBody>
      </p:sp>
    </p:spTree>
    <p:extLst>
      <p:ext uri="{BB962C8B-B14F-4D97-AF65-F5344CB8AC3E}">
        <p14:creationId xmlns:p14="http://schemas.microsoft.com/office/powerpoint/2010/main" val="2690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8" name="Picture 1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2" y="0"/>
            <a:ext cx="53884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536" y="0"/>
            <a:ext cx="5094515" cy="692854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Resultado de imagen de retrato napoleón bonapar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57" y="0"/>
            <a:ext cx="4484914" cy="698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02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Marcador de contenido 3"/>
          <p:cNvSpPr>
            <a:spLocks noGrp="1"/>
          </p:cNvSpPr>
          <p:nvPr>
            <p:ph idx="1"/>
          </p:nvPr>
        </p:nvSpPr>
        <p:spPr/>
        <p:txBody>
          <a:bodyPr/>
          <a:lstStyle/>
          <a:p>
            <a:r>
              <a:rPr lang="es-ES" dirty="0" smtClean="0"/>
              <a:t>En el exterior mantuvo la política agresiva, derrotando a todas las naciones europeas en los campos de batalla. </a:t>
            </a:r>
          </a:p>
          <a:p>
            <a:r>
              <a:rPr lang="es-ES" dirty="0" smtClean="0"/>
              <a:t>Anexionó algunos países directamente a Francia (Holanda, el Norte de Italia) o bien creó estados títeres (República Helvética en Suiza, República Transpadana en Italia) o controló a las monarquías poniendo a sus hermanos y generales en el trono (Por ejemplo aquí en España entronizó a su hermano José I como rey cuando Carlos IV abdicó). </a:t>
            </a:r>
          </a:p>
          <a:p>
            <a:r>
              <a:rPr lang="es-ES" dirty="0" smtClean="0"/>
              <a:t>Finalmente fue derrotado en 1814 y obligado a abandonar el poder. En 1815 logró escapa de su cautiverio y liderar a los franceses una vez más en el llamado Imperio de los Cien Días antes de su definitiva derrota en Waterloo. </a:t>
            </a:r>
            <a:endParaRPr lang="es-ES" dirty="0"/>
          </a:p>
        </p:txBody>
      </p:sp>
    </p:spTree>
    <p:extLst>
      <p:ext uri="{BB962C8B-B14F-4D97-AF65-F5344CB8AC3E}">
        <p14:creationId xmlns:p14="http://schemas.microsoft.com/office/powerpoint/2010/main" val="20136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La Revolución francesa en 14 minuto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513"/>
          </a:xfrm>
        </p:spPr>
      </p:pic>
    </p:spTree>
    <p:extLst>
      <p:ext uri="{BB962C8B-B14F-4D97-AF65-F5344CB8AC3E}">
        <p14:creationId xmlns:p14="http://schemas.microsoft.com/office/powerpoint/2010/main" val="1606536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130" y="478217"/>
            <a:ext cx="9404723" cy="1400530"/>
          </a:xfrm>
        </p:spPr>
        <p:txBody>
          <a:bodyPr/>
          <a:lstStyle/>
          <a:p>
            <a:r>
              <a:rPr lang="es-ES" dirty="0" smtClean="0"/>
              <a:t>La Restauración</a:t>
            </a:r>
            <a:endParaRPr lang="es-ES" dirty="0"/>
          </a:p>
        </p:txBody>
      </p:sp>
      <p:sp>
        <p:nvSpPr>
          <p:cNvPr id="3" name="Marcador de contenido 2"/>
          <p:cNvSpPr>
            <a:spLocks noGrp="1"/>
          </p:cNvSpPr>
          <p:nvPr>
            <p:ph idx="1"/>
          </p:nvPr>
        </p:nvSpPr>
        <p:spPr/>
        <p:txBody>
          <a:bodyPr/>
          <a:lstStyle/>
          <a:p>
            <a:r>
              <a:rPr lang="es-ES" dirty="0" smtClean="0"/>
              <a:t>Los países vencedores (Rusia, Reino Unido, Prusia y Austria) se reunieron en el Congreso de Viena en 1815. Decretaron lo siguiente: </a:t>
            </a:r>
          </a:p>
          <a:p>
            <a:pPr lvl="1"/>
            <a:r>
              <a:rPr lang="es-ES" dirty="0" smtClean="0"/>
              <a:t>Restaurar el absolutismo monárquico. </a:t>
            </a:r>
          </a:p>
          <a:p>
            <a:pPr lvl="1"/>
            <a:r>
              <a:rPr lang="es-ES" dirty="0" smtClean="0"/>
              <a:t>Reponer a los monarcas absolutos en su trono. </a:t>
            </a:r>
          </a:p>
          <a:p>
            <a:pPr lvl="1"/>
            <a:r>
              <a:rPr lang="es-ES" dirty="0" smtClean="0"/>
              <a:t>Volver a las fronteras de 1792. </a:t>
            </a:r>
          </a:p>
          <a:p>
            <a:pPr lvl="1"/>
            <a:r>
              <a:rPr lang="es-ES" dirty="0" smtClean="0"/>
              <a:t>Celebrar congresos periódicos y vigilar la actividad revolucionaria. </a:t>
            </a:r>
          </a:p>
          <a:p>
            <a:pPr lvl="1"/>
            <a:r>
              <a:rPr lang="es-ES" dirty="0" smtClean="0"/>
              <a:t>Crear una fuerza armada (Santa Alianza) para intervenir en aquellos países en los que se viesen amenazados los monarcas absolutos. </a:t>
            </a:r>
            <a:endParaRPr lang="es-ES" dirty="0"/>
          </a:p>
        </p:txBody>
      </p:sp>
    </p:spTree>
    <p:extLst>
      <p:ext uri="{BB962C8B-B14F-4D97-AF65-F5344CB8AC3E}">
        <p14:creationId xmlns:p14="http://schemas.microsoft.com/office/powerpoint/2010/main" val="906711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Se van a acabar las monarquías absolutas que habían triunfado en el siglo XVIII. En lugar de que el rey concentre los tres poderes se va a tender a que haya una ley superior y en una sociedad en la que la soberanía corresponde al conjunto de ciudadanos, que se ejerce a través del voto. </a:t>
            </a:r>
          </a:p>
          <a:p>
            <a:r>
              <a:rPr lang="es-ES" dirty="0" smtClean="0"/>
              <a:t>Las constituciones se van a desarrollar en esta época como ley superior, serán el conjunto de leyes a las que debe someterse la ciudadanía. Se reconocerán una serie de derechos. </a:t>
            </a:r>
          </a:p>
          <a:p>
            <a:r>
              <a:rPr lang="es-ES" dirty="0" smtClean="0"/>
              <a:t>El liberalismo favorecerá el desarrollo de la Revolución Industrial y el desarrollo de la economía capitalista al facilitar la oferta y la demanda (abolir los privilegios señoriales) y asegurando el derecho a la propiedad privada. </a:t>
            </a:r>
            <a:endParaRPr lang="es-ES" dirty="0"/>
          </a:p>
        </p:txBody>
      </p:sp>
    </p:spTree>
    <p:extLst>
      <p:ext uri="{BB962C8B-B14F-4D97-AF65-F5344CB8AC3E}">
        <p14:creationId xmlns:p14="http://schemas.microsoft.com/office/powerpoint/2010/main" val="21686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Nacionalismo</a:t>
            </a:r>
            <a:endParaRPr lang="es-ES" dirty="0"/>
          </a:p>
        </p:txBody>
      </p:sp>
      <p:sp>
        <p:nvSpPr>
          <p:cNvPr id="3" name="Marcador de contenido 2"/>
          <p:cNvSpPr>
            <a:spLocks noGrp="1"/>
          </p:cNvSpPr>
          <p:nvPr>
            <p:ph idx="1"/>
          </p:nvPr>
        </p:nvSpPr>
        <p:spPr/>
        <p:txBody>
          <a:bodyPr/>
          <a:lstStyle/>
          <a:p>
            <a:r>
              <a:rPr lang="es-ES" dirty="0" smtClean="0"/>
              <a:t>Nacionalismo y liberalismo fueron los grandes enemigos de la Restauración. </a:t>
            </a:r>
          </a:p>
          <a:p>
            <a:r>
              <a:rPr lang="es-ES" dirty="0" smtClean="0"/>
              <a:t>El nacionalismo sostiene que los pueblos tienen derecho a decidir su destino por ellos mismos y defender su soberanía. </a:t>
            </a:r>
          </a:p>
          <a:p>
            <a:r>
              <a:rPr lang="es-ES" dirty="0" smtClean="0"/>
              <a:t>Se extendió por toda Europa en el XIX frente a las monarquías absolutistas. </a:t>
            </a:r>
            <a:endParaRPr lang="es-ES" dirty="0"/>
          </a:p>
        </p:txBody>
      </p:sp>
    </p:spTree>
    <p:extLst>
      <p:ext uri="{BB962C8B-B14F-4D97-AF65-F5344CB8AC3E}">
        <p14:creationId xmlns:p14="http://schemas.microsoft.com/office/powerpoint/2010/main" val="119783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Las oleadas revolucionarias</a:t>
            </a:r>
            <a:endParaRPr lang="es-ES" dirty="0"/>
          </a:p>
        </p:txBody>
      </p:sp>
      <p:sp>
        <p:nvSpPr>
          <p:cNvPr id="3" name="Marcador de contenido 2"/>
          <p:cNvSpPr>
            <a:spLocks noGrp="1"/>
          </p:cNvSpPr>
          <p:nvPr>
            <p:ph idx="1"/>
          </p:nvPr>
        </p:nvSpPr>
        <p:spPr/>
        <p:txBody>
          <a:bodyPr/>
          <a:lstStyle/>
          <a:p>
            <a:r>
              <a:rPr lang="es-ES" dirty="0" smtClean="0"/>
              <a:t>Terminaron por derrocar a los reinados absolutistas. </a:t>
            </a:r>
          </a:p>
          <a:p>
            <a:r>
              <a:rPr lang="es-ES" dirty="0" smtClean="0"/>
              <a:t>La oleada de los años 20 fueron levantamientos liberales dirigidos por militares intentando tomar el poder por un golpe de estado y que fueron derrotados por la Santa Alianza. Solo hubo dos excepciones, Grecia y la América colonial española. </a:t>
            </a:r>
          </a:p>
          <a:p>
            <a:r>
              <a:rPr lang="es-ES" dirty="0" smtClean="0"/>
              <a:t>En 1830 se produjo otra oleada, pero a diferencia de la anterior esta sí tuvo apoyo popular. Comenzó en Francia, donde se derrocó a Carlos X y fue sustituido por Luis Felipe de Orleans. </a:t>
            </a:r>
          </a:p>
          <a:p>
            <a:r>
              <a:rPr lang="es-ES" dirty="0" smtClean="0"/>
              <a:t>En 1848 se produjeron avances en la idea de democracia como el sufragio universal o la soberanía popular. </a:t>
            </a:r>
            <a:endParaRPr lang="es-ES" dirty="0"/>
          </a:p>
        </p:txBody>
      </p:sp>
    </p:spTree>
    <p:extLst>
      <p:ext uri="{BB962C8B-B14F-4D97-AF65-F5344CB8AC3E}">
        <p14:creationId xmlns:p14="http://schemas.microsoft.com/office/powerpoint/2010/main" val="2128150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Combinación de estas dos ideas de nacionalismo y oleada revolucionaria son resultado las unificaciones de Italia y Alemania. </a:t>
            </a:r>
          </a:p>
          <a:p>
            <a:r>
              <a:rPr lang="es-ES" dirty="0" smtClean="0"/>
              <a:t>Ambos presentaron varios puntos comunes como que la unidad fue dirigida por un estado desarrollado (Prusia y el Piamonte para Alemania e Italia respectivamente) y estas se lograron después de derrotar a grandes potencias militares en los campos de batalla que se oponían a la unificación(Francia y Austria respectivamente)</a:t>
            </a:r>
            <a:endParaRPr lang="es-ES" dirty="0"/>
          </a:p>
        </p:txBody>
      </p:sp>
    </p:spTree>
    <p:extLst>
      <p:ext uri="{BB962C8B-B14F-4D97-AF65-F5344CB8AC3E}">
        <p14:creationId xmlns:p14="http://schemas.microsoft.com/office/powerpoint/2010/main" val="23960740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8434" name="Picture 2" descr="https://image.slidesharecdn.com/lasunificacionesdeitaliayalemania-111128104753-phpapp01/95/las-unificaciones-de-italia-y-alemania-1-728.jpg?cb=132247865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046516"/>
            <a:ext cx="12344400" cy="925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83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Alemania</a:t>
            </a:r>
            <a:endParaRPr lang="es-ES" dirty="0"/>
          </a:p>
        </p:txBody>
      </p:sp>
      <p:sp>
        <p:nvSpPr>
          <p:cNvPr id="3" name="Marcador de contenido 2"/>
          <p:cNvSpPr>
            <a:spLocks noGrp="1"/>
          </p:cNvSpPr>
          <p:nvPr>
            <p:ph idx="1"/>
          </p:nvPr>
        </p:nvSpPr>
        <p:spPr/>
        <p:txBody>
          <a:bodyPr/>
          <a:lstStyle/>
          <a:p>
            <a:r>
              <a:rPr lang="es-ES" dirty="0" smtClean="0"/>
              <a:t>Estaba fraccionada en múltiples estados y con dos grandes rivales para dirigir la unificación: Austria y Prusia. </a:t>
            </a:r>
          </a:p>
          <a:p>
            <a:r>
              <a:rPr lang="es-ES" dirty="0" smtClean="0"/>
              <a:t>Prusia logró la unión gracias a su acción diplomática excluyendo a Austria y a la vía militar, al vencer a Austria en la guerra de los Ducados. </a:t>
            </a:r>
          </a:p>
          <a:p>
            <a:r>
              <a:rPr lang="es-ES" dirty="0" smtClean="0"/>
              <a:t>Fue dirigida por Otto Von Bismarck, el llamado Canciller de Hierro. </a:t>
            </a:r>
          </a:p>
          <a:p>
            <a:endParaRPr lang="es-ES" dirty="0"/>
          </a:p>
        </p:txBody>
      </p:sp>
    </p:spTree>
    <p:extLst>
      <p:ext uri="{BB962C8B-B14F-4D97-AF65-F5344CB8AC3E}">
        <p14:creationId xmlns:p14="http://schemas.microsoft.com/office/powerpoint/2010/main" val="2353428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20482" name="Picture 2" descr="Resultado de imagen de unificación de aleman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458" y="0"/>
            <a:ext cx="1371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30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
        <p:nvSpPr>
          <p:cNvPr id="4" name="Rectángulo 3"/>
          <p:cNvSpPr/>
          <p:nvPr/>
        </p:nvSpPr>
        <p:spPr>
          <a:xfrm>
            <a:off x="1103311" y="482809"/>
            <a:ext cx="8946541" cy="4299639"/>
          </a:xfrm>
          <a:prstGeom prst="rect">
            <a:avLst/>
          </a:prstGeom>
        </p:spPr>
        <p:txBody>
          <a:bodyPr wrap="square">
            <a:spAutoFit/>
          </a:bodyPr>
          <a:lstStyle/>
          <a:p>
            <a:pPr marL="342900" lvl="0" indent="-342900" algn="just">
              <a:lnSpc>
                <a:spcPct val="115000"/>
              </a:lnSpc>
              <a:spcAft>
                <a:spcPts val="1000"/>
              </a:spcAft>
              <a:buFont typeface="+mj-lt"/>
              <a:buAutoNum type="arabicPeriod"/>
              <a:tabLst>
                <a:tab pos="457200" algn="l"/>
              </a:tabLst>
            </a:pPr>
            <a:r>
              <a:rPr lang="es-ES" b="1" i="1" dirty="0" smtClean="0">
                <a:effectLst/>
                <a:latin typeface="Arial" panose="020B0604020202020204" pitchFamily="34" charset="0"/>
                <a:ea typeface="Times New Roman" panose="02020603050405020304" pitchFamily="18" charset="0"/>
                <a:cs typeface="Times New Roman" panose="02020603050405020304" pitchFamily="18" charset="0"/>
              </a:rPr>
              <a:t>Guerra de los Dos Ducados </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(1864) Prusia y Austria luchan juntos por conquistar dos Estados alemanes que pertenecía en ese momento a Dinamarca.</a:t>
            </a:r>
            <a:endParaRPr lang="es-ES"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tabLst>
                <a:tab pos="457200" algn="l"/>
              </a:tabLst>
            </a:pPr>
            <a:r>
              <a:rPr lang="es-ES" b="1" i="1" dirty="0" smtClean="0">
                <a:effectLst/>
                <a:latin typeface="Arial" panose="020B0604020202020204" pitchFamily="34" charset="0"/>
                <a:ea typeface="Times New Roman" panose="02020603050405020304" pitchFamily="18" charset="0"/>
                <a:cs typeface="Times New Roman" panose="02020603050405020304" pitchFamily="18" charset="0"/>
              </a:rPr>
              <a:t>Guerra austríaco-prusiana </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(1866) Prusia no cumple el Tratado de paz que pone fin a la Guerra de los Dos Ducados, al no ceder a Austria el Estado que le corresponde. Guerra vencida por Prusia y se convierte, por tanto, en el único motor de la unificación.</a:t>
            </a:r>
            <a:endParaRPr lang="es-ES"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tabLst>
                <a:tab pos="457200" algn="l"/>
              </a:tabLs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Vía diplomática. A través de acuerdos de tipo económico, Prusia consigue la unificación de gran parte de los Estados alemanes (como respuesta se crea una Alemania federal)</a:t>
            </a:r>
            <a:endParaRPr lang="es-ES"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tabLst>
                <a:tab pos="457200" algn="l"/>
              </a:tabLs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Anexión de </a:t>
            </a:r>
            <a:r>
              <a:rPr lang="es-ES" b="1" i="1" dirty="0" smtClean="0">
                <a:effectLst/>
                <a:latin typeface="Arial" panose="020B0604020202020204" pitchFamily="34" charset="0"/>
                <a:ea typeface="Times New Roman" panose="02020603050405020304" pitchFamily="18" charset="0"/>
                <a:cs typeface="Times New Roman" panose="02020603050405020304" pitchFamily="18" charset="0"/>
              </a:rPr>
              <a:t>Alsacia</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 y </a:t>
            </a:r>
            <a:r>
              <a:rPr lang="es-ES" b="1" i="1" dirty="0" smtClean="0">
                <a:effectLst/>
                <a:latin typeface="Arial" panose="020B0604020202020204" pitchFamily="34" charset="0"/>
                <a:ea typeface="Times New Roman" panose="02020603050405020304" pitchFamily="18" charset="0"/>
                <a:cs typeface="Times New Roman" panose="02020603050405020304" pitchFamily="18" charset="0"/>
              </a:rPr>
              <a:t>Lorena</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 a partir de la </a:t>
            </a:r>
            <a:r>
              <a:rPr lang="es-ES" b="1" i="1" dirty="0" smtClean="0">
                <a:effectLst/>
                <a:latin typeface="Arial" panose="020B0604020202020204" pitchFamily="34" charset="0"/>
                <a:ea typeface="Times New Roman" panose="02020603050405020304" pitchFamily="18" charset="0"/>
                <a:cs typeface="Times New Roman" panose="02020603050405020304" pitchFamily="18" charset="0"/>
              </a:rPr>
              <a:t>Guerra franco-prusiana</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 (1870-1871) Tras esta guerra se proclamó el II Reich (imperio) y siendo proclamado Guillermo I káiser (emperador)</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6770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hlinkClick r:id="rId2"/>
              </a:rPr>
              <a:t>https://www.timetoast.com/timelines/unificacion-alemana-469c95c6-67f0-4e51-8165-e643d12c0947</a:t>
            </a:r>
            <a:endParaRPr lang="es-ES" dirty="0"/>
          </a:p>
        </p:txBody>
      </p:sp>
    </p:spTree>
    <p:extLst>
      <p:ext uri="{BB962C8B-B14F-4D97-AF65-F5344CB8AC3E}">
        <p14:creationId xmlns:p14="http://schemas.microsoft.com/office/powerpoint/2010/main" val="1503616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Italia</a:t>
            </a:r>
            <a:endParaRPr lang="es-ES" dirty="0"/>
          </a:p>
        </p:txBody>
      </p:sp>
      <p:sp>
        <p:nvSpPr>
          <p:cNvPr id="3" name="Marcador de contenido 2"/>
          <p:cNvSpPr>
            <a:spLocks noGrp="1"/>
          </p:cNvSpPr>
          <p:nvPr>
            <p:ph idx="1"/>
          </p:nvPr>
        </p:nvSpPr>
        <p:spPr/>
        <p:txBody>
          <a:bodyPr/>
          <a:lstStyle/>
          <a:p>
            <a:r>
              <a:rPr lang="es-ES" dirty="0" smtClean="0"/>
              <a:t>Dividida entre varios estados como el Reino de las Dos </a:t>
            </a:r>
            <a:r>
              <a:rPr lang="es-ES" dirty="0" err="1" smtClean="0"/>
              <a:t>Sicilias</a:t>
            </a:r>
            <a:r>
              <a:rPr lang="es-ES" dirty="0" smtClean="0"/>
              <a:t>, los Estados Pontificios, el Piamonte-Cerdeña, Austria (que poseía Lombardía, el Véneto y Venecia) y los ducados independientes de Parma, Módena y Toscana. </a:t>
            </a:r>
          </a:p>
          <a:p>
            <a:r>
              <a:rPr lang="es-ES" dirty="0" smtClean="0"/>
              <a:t>Fue llevada a cabo por </a:t>
            </a:r>
            <a:r>
              <a:rPr lang="es-ES" dirty="0" err="1" smtClean="0"/>
              <a:t>Cavour</a:t>
            </a:r>
            <a:r>
              <a:rPr lang="es-ES" dirty="0" smtClean="0"/>
              <a:t>, primer ministro del Piamonte que derrotó a Austria en la guerra por el norte de Italia y le revolucionario Garibaldi, que con un levantamiento popular derrocó a los monarcas del sur y el centro. </a:t>
            </a:r>
            <a:endParaRPr lang="es-ES" dirty="0"/>
          </a:p>
        </p:txBody>
      </p:sp>
    </p:spTree>
    <p:extLst>
      <p:ext uri="{BB962C8B-B14F-4D97-AF65-F5344CB8AC3E}">
        <p14:creationId xmlns:p14="http://schemas.microsoft.com/office/powerpoint/2010/main" val="8046695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1103312" y="805544"/>
            <a:ext cx="8946541" cy="5442856"/>
          </a:xfrm>
        </p:spPr>
        <p:txBody>
          <a:bodyPr/>
          <a:lstStyle/>
          <a:p>
            <a:pPr lvl="0"/>
            <a:r>
              <a:rPr lang="es-ES" dirty="0"/>
              <a:t>Anexión de </a:t>
            </a:r>
            <a:r>
              <a:rPr lang="es-ES" b="1" i="1" dirty="0"/>
              <a:t>Lombardía</a:t>
            </a:r>
            <a:r>
              <a:rPr lang="es-ES" dirty="0"/>
              <a:t> a través de una guerra entre el Piamonte-Cerdeña (con ayuda francesa) y el Imperio Austríaco (Se gana la Lombardía y el Piamonte cede </a:t>
            </a:r>
            <a:r>
              <a:rPr lang="es-ES" b="1" i="1" dirty="0"/>
              <a:t>Niza</a:t>
            </a:r>
            <a:r>
              <a:rPr lang="es-ES" dirty="0"/>
              <a:t> y </a:t>
            </a:r>
            <a:r>
              <a:rPr lang="es-ES" b="1" i="1" dirty="0"/>
              <a:t>Saboya</a:t>
            </a:r>
            <a:r>
              <a:rPr lang="es-ES" dirty="0"/>
              <a:t> a Francia)</a:t>
            </a:r>
          </a:p>
          <a:p>
            <a:pPr lvl="0"/>
            <a:r>
              <a:rPr lang="es-ES" dirty="0"/>
              <a:t>Anexión de los Ducados de </a:t>
            </a:r>
            <a:r>
              <a:rPr lang="es-ES" b="1" i="1" dirty="0"/>
              <a:t>Parma</a:t>
            </a:r>
            <a:r>
              <a:rPr lang="es-ES" dirty="0"/>
              <a:t>,</a:t>
            </a:r>
            <a:r>
              <a:rPr lang="es-ES" b="1" i="1" dirty="0"/>
              <a:t> Módena</a:t>
            </a:r>
            <a:r>
              <a:rPr lang="es-ES" dirty="0"/>
              <a:t> y</a:t>
            </a:r>
            <a:r>
              <a:rPr lang="es-ES" b="1" i="1" dirty="0"/>
              <a:t> Toscana</a:t>
            </a:r>
            <a:r>
              <a:rPr lang="es-ES" dirty="0"/>
              <a:t> (de forma pacífica a través del avance de </a:t>
            </a:r>
            <a:r>
              <a:rPr lang="es-ES" dirty="0" err="1"/>
              <a:t>Cavour</a:t>
            </a:r>
            <a:r>
              <a:rPr lang="es-ES" dirty="0"/>
              <a:t> hacia el sur)</a:t>
            </a:r>
          </a:p>
          <a:p>
            <a:pPr lvl="0"/>
            <a:r>
              <a:rPr lang="es-ES" dirty="0"/>
              <a:t>Anexión del </a:t>
            </a:r>
            <a:r>
              <a:rPr lang="es-ES" b="1" i="1" dirty="0"/>
              <a:t>Reino de las Dos </a:t>
            </a:r>
            <a:r>
              <a:rPr lang="es-ES" b="1" i="1" dirty="0" err="1"/>
              <a:t>Sicilias</a:t>
            </a:r>
            <a:r>
              <a:rPr lang="es-ES" b="1" i="1" dirty="0"/>
              <a:t> </a:t>
            </a:r>
            <a:r>
              <a:rPr lang="es-ES" dirty="0"/>
              <a:t>(a partir de las conquistas de Garibaldi)</a:t>
            </a:r>
          </a:p>
          <a:p>
            <a:pPr lvl="0"/>
            <a:r>
              <a:rPr lang="es-ES" dirty="0"/>
              <a:t>Anexión del </a:t>
            </a:r>
            <a:r>
              <a:rPr lang="es-ES" b="1" i="1" dirty="0"/>
              <a:t>Véneto</a:t>
            </a:r>
            <a:r>
              <a:rPr lang="es-ES" dirty="0"/>
              <a:t>, a partir de la Guerra austríaco-prusiana (1866)</a:t>
            </a:r>
          </a:p>
          <a:p>
            <a:pPr lvl="0"/>
            <a:r>
              <a:rPr lang="es-ES" dirty="0"/>
              <a:t>Anexión de los </a:t>
            </a:r>
            <a:r>
              <a:rPr lang="es-ES" b="1" i="1" dirty="0"/>
              <a:t>Estados Pontificios</a:t>
            </a:r>
            <a:r>
              <a:rPr lang="es-ES" dirty="0"/>
              <a:t>, a partir de la Guerra franco-prusiana (1870) </a:t>
            </a:r>
          </a:p>
          <a:p>
            <a:endParaRPr lang="es-ES" dirty="0"/>
          </a:p>
        </p:txBody>
      </p:sp>
    </p:spTree>
    <p:extLst>
      <p:ext uri="{BB962C8B-B14F-4D97-AF65-F5344CB8AC3E}">
        <p14:creationId xmlns:p14="http://schemas.microsoft.com/office/powerpoint/2010/main" val="59810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1026" name="Picture 2" descr="Resultado de imagen de estado absolut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002" y="1025940"/>
            <a:ext cx="5594349" cy="4195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revolucion france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861" y="1025940"/>
            <a:ext cx="5226838" cy="4195762"/>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derecha 8"/>
          <p:cNvSpPr/>
          <p:nvPr/>
        </p:nvSpPr>
        <p:spPr>
          <a:xfrm>
            <a:off x="5991681" y="3102047"/>
            <a:ext cx="682849" cy="43542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2510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22530" name="Picture 2" descr="Resultado de imagen de unificación de italia 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6031" y="-1"/>
            <a:ext cx="10490426" cy="691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79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Procesos revolucionarios</a:t>
            </a:r>
            <a:endParaRPr lang="es-ES" dirty="0"/>
          </a:p>
        </p:txBody>
      </p:sp>
      <p:sp>
        <p:nvSpPr>
          <p:cNvPr id="3" name="Marcador de contenido 2"/>
          <p:cNvSpPr>
            <a:spLocks noGrp="1"/>
          </p:cNvSpPr>
          <p:nvPr>
            <p:ph idx="1"/>
          </p:nvPr>
        </p:nvSpPr>
        <p:spPr/>
        <p:txBody>
          <a:bodyPr/>
          <a:lstStyle/>
          <a:p>
            <a:r>
              <a:rPr lang="es-ES" dirty="0" smtClean="0"/>
              <a:t>A fines del XVIII e inicios del XIX se dan los procesos revolucionarios que tumban al Antiguo Régimen y dan lugar al nacimiento de las sociedades modernas. </a:t>
            </a:r>
          </a:p>
          <a:p>
            <a:r>
              <a:rPr lang="es-ES" dirty="0" smtClean="0"/>
              <a:t>Se va a dar en dos fases. La primera corresponde a los principios revolucionarios anteriores al 1800 como la Independencia de los Estados Unidos o la Revolución Francesa. Y una segunda fase en la primera mitad del siglo XIX con las oleadas revolucionarias (1820, 30 y 48). </a:t>
            </a:r>
            <a:endParaRPr lang="es-ES" dirty="0"/>
          </a:p>
        </p:txBody>
      </p:sp>
    </p:spTree>
    <p:extLst>
      <p:ext uri="{BB962C8B-B14F-4D97-AF65-F5344CB8AC3E}">
        <p14:creationId xmlns:p14="http://schemas.microsoft.com/office/powerpoint/2010/main" val="27240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Independencia de los Estados Unidos</a:t>
            </a:r>
            <a:endParaRPr lang="es-ES" dirty="0"/>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1545592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2050" name="Picture 2" descr="http://www.geohistoarteducativa.net/public/eeuu/trece-colonias-41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53142"/>
            <a:ext cx="12192000" cy="842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12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Reino Unido poseía una serie de colonias en la costa este de América del Norte, abarcando desde la Florida española hasta el norte del actual Canadá. Estas colonias se consiguieron y mantuvieron gracias a las guerras, especialmente contra Francia y España. </a:t>
            </a:r>
          </a:p>
          <a:p>
            <a:r>
              <a:rPr lang="es-ES" dirty="0" smtClean="0"/>
              <a:t>Esto tuvo un coste económico enorme. Para paliar las crisis económicas el gobierno del rey Jorge III elevó los impuestos en las colonias. </a:t>
            </a:r>
          </a:p>
        </p:txBody>
      </p:sp>
    </p:spTree>
    <p:extLst>
      <p:ext uri="{BB962C8B-B14F-4D97-AF65-F5344CB8AC3E}">
        <p14:creationId xmlns:p14="http://schemas.microsoft.com/office/powerpoint/2010/main" val="68860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178</TotalTime>
  <Words>2518</Words>
  <Application>Microsoft Office PowerPoint</Application>
  <PresentationFormat>Personalizado</PresentationFormat>
  <Paragraphs>114</Paragraphs>
  <Slides>50</Slides>
  <Notes>0</Notes>
  <HiddenSlides>0</HiddenSlides>
  <MMClips>2</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Ion</vt:lpstr>
      <vt:lpstr>Tema 7. El fin del Antiguo Régimen. Las revoluciones liberales.</vt:lpstr>
      <vt:lpstr>Introducción. </vt:lpstr>
      <vt:lpstr>Liberalismo, rasgos y características</vt:lpstr>
      <vt:lpstr>Presentación de PowerPoint</vt:lpstr>
      <vt:lpstr>Presentación de PowerPoint</vt:lpstr>
      <vt:lpstr>Procesos revolucionarios</vt:lpstr>
      <vt:lpstr>Independencia de los Estados Unidos</vt:lpstr>
      <vt:lpstr>Presentación de PowerPoint</vt:lpstr>
      <vt:lpstr>Presentación de PowerPoint</vt:lpstr>
      <vt:lpstr>Presentación de PowerPoint</vt:lpstr>
      <vt:lpstr>Presentación de PowerPoint</vt:lpstr>
      <vt:lpstr>Presentación de PowerPoint</vt:lpstr>
      <vt:lpstr>Presentación de PowerPoint</vt:lpstr>
      <vt:lpstr>La Revolución Francesa</vt:lpstr>
      <vt:lpstr>Etapas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etapa republicana (1792-1799)</vt:lpstr>
      <vt:lpstr>La Convención Jacobina</vt:lpstr>
      <vt:lpstr>Presentación de PowerPoint</vt:lpstr>
      <vt:lpstr>La República Burguesa </vt:lpstr>
      <vt:lpstr>Presentación de PowerPoint</vt:lpstr>
      <vt:lpstr>El Imperio Revolucionario (1799-1815)</vt:lpstr>
      <vt:lpstr>Presentación de PowerPoint</vt:lpstr>
      <vt:lpstr>Presentación de PowerPoint</vt:lpstr>
      <vt:lpstr>Presentación de PowerPoint</vt:lpstr>
      <vt:lpstr>La Restauración</vt:lpstr>
      <vt:lpstr>El Nacionalismo</vt:lpstr>
      <vt:lpstr>Las oleadas revolucionarias</vt:lpstr>
      <vt:lpstr>Presentación de PowerPoint</vt:lpstr>
      <vt:lpstr>Presentación de PowerPoint</vt:lpstr>
      <vt:lpstr>Alemania</vt:lpstr>
      <vt:lpstr>Presentación de PowerPoint</vt:lpstr>
      <vt:lpstr>Presentación de PowerPoint</vt:lpstr>
      <vt:lpstr>Presentación de PowerPoint</vt:lpstr>
      <vt:lpstr>Italia</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7. El fin del Antiguo Régimen. Las revoluciones liberales.</dc:title>
  <dc:creator>HP</dc:creator>
  <cp:lastModifiedBy>Profesor</cp:lastModifiedBy>
  <cp:revision>19</cp:revision>
  <dcterms:created xsi:type="dcterms:W3CDTF">2020-01-03T09:25:50Z</dcterms:created>
  <dcterms:modified xsi:type="dcterms:W3CDTF">2020-01-20T17:51:27Z</dcterms:modified>
</cp:coreProperties>
</file>