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59" r:id="rId2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92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3" d="100"/>
          <a:sy n="63" d="100"/>
        </p:scale>
        <p:origin x="-2490"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7E0A960-A6FB-48C0-AD19-49F7C7BC7BC1}" type="datetimeFigureOut">
              <a:rPr lang="es-ES" smtClean="0"/>
              <a:t>10/07/2017</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908957A-3A7B-4B67-9471-2855990091A1}" type="slidenum">
              <a:rPr lang="es-ES" smtClean="0"/>
              <a:t>‹Nº›</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BC8668-5A9E-4DA3-955B-29E3D16003A4}" type="datetimeFigureOut">
              <a:rPr lang="es-ES" smtClean="0"/>
              <a:t>10/07/2017</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E20509-D5EF-4BB2-9599-F9648D422BF7}" type="slidenum">
              <a:rPr lang="es-ES" smtClean="0"/>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7AE20509-D5EF-4BB2-9599-F9648D422BF7}" type="slidenum">
              <a:rPr lang="es-ES" smtClean="0"/>
              <a:t>1</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B7F7A692-C066-49E9-B103-96E752124CED}" type="datetimeFigureOut">
              <a:rPr lang="es-ES" smtClean="0"/>
              <a:t>10/07/2017</a:t>
            </a:fld>
            <a:endParaRPr lang="es-ES"/>
          </a:p>
        </p:txBody>
      </p:sp>
      <p:sp>
        <p:nvSpPr>
          <p:cNvPr id="19" name="18 Marcador de pie de página"/>
          <p:cNvSpPr>
            <a:spLocks noGrp="1"/>
          </p:cNvSpPr>
          <p:nvPr>
            <p:ph type="ftr" sz="quarter" idx="11"/>
          </p:nvPr>
        </p:nvSpPr>
        <p:spPr/>
        <p:txBody>
          <a:bodyPr/>
          <a:lstStyle/>
          <a:p>
            <a:endParaRPr lang="es-ES"/>
          </a:p>
        </p:txBody>
      </p:sp>
      <p:sp>
        <p:nvSpPr>
          <p:cNvPr id="27" name="26 Marcador de número de diapositiva"/>
          <p:cNvSpPr>
            <a:spLocks noGrp="1"/>
          </p:cNvSpPr>
          <p:nvPr>
            <p:ph type="sldNum" sz="quarter" idx="12"/>
          </p:nvPr>
        </p:nvSpPr>
        <p:spPr/>
        <p:txBody>
          <a:bodyPr/>
          <a:lstStyle/>
          <a:p>
            <a:fld id="{0A0178DE-20C4-4BD4-B29D-992540893F90}" type="slidenum">
              <a:rPr lang="es-ES" smtClean="0"/>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7F7A692-C066-49E9-B103-96E752124CED}" type="datetimeFigureOut">
              <a:rPr lang="es-ES" smtClean="0"/>
              <a:t>10/07/2017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A0178DE-20C4-4BD4-B29D-992540893F90}"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7F7A692-C066-49E9-B103-96E752124CED}" type="datetimeFigureOut">
              <a:rPr lang="es-ES" smtClean="0"/>
              <a:t>10/07/2017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A0178DE-20C4-4BD4-B29D-992540893F90}"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7F7A692-C066-49E9-B103-96E752124CED}" type="datetimeFigureOut">
              <a:rPr lang="es-ES" smtClean="0"/>
              <a:t>10/07/2017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A0178DE-20C4-4BD4-B29D-992540893F90}"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B7F7A692-C066-49E9-B103-96E752124CED}" type="datetimeFigureOut">
              <a:rPr lang="es-ES" smtClean="0"/>
              <a:t>10/07/2017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A0178DE-20C4-4BD4-B29D-992540893F90}" type="slidenum">
              <a:rPr lang="es-ES" smtClean="0"/>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B7F7A692-C066-49E9-B103-96E752124CED}" type="datetimeFigureOut">
              <a:rPr lang="es-ES" smtClean="0"/>
              <a:t>10/07/2017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A0178DE-20C4-4BD4-B29D-992540893F90}"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B7F7A692-C066-49E9-B103-96E752124CED}" type="datetimeFigureOut">
              <a:rPr lang="es-ES" smtClean="0"/>
              <a:t>10/07/2017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0A0178DE-20C4-4BD4-B29D-992540893F90}"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B7F7A692-C066-49E9-B103-96E752124CED}" type="datetimeFigureOut">
              <a:rPr lang="es-ES" smtClean="0"/>
              <a:t>10/07/2017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0A0178DE-20C4-4BD4-B29D-992540893F90}"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7F7A692-C066-49E9-B103-96E752124CED}" type="datetimeFigureOut">
              <a:rPr lang="es-ES" smtClean="0"/>
              <a:t>10/07/2017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0A0178DE-20C4-4BD4-B29D-992540893F90}"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B7F7A692-C066-49E9-B103-96E752124CED}" type="datetimeFigureOut">
              <a:rPr lang="es-ES" smtClean="0"/>
              <a:t>10/07/2017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A0178DE-20C4-4BD4-B29D-992540893F90}"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B7F7A692-C066-49E9-B103-96E752124CED}" type="datetimeFigureOut">
              <a:rPr lang="es-ES" smtClean="0"/>
              <a:t>10/07/2017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a:xfrm>
            <a:off x="8077200" y="6356350"/>
            <a:ext cx="609600" cy="365125"/>
          </a:xfrm>
        </p:spPr>
        <p:txBody>
          <a:bodyPr/>
          <a:lstStyle/>
          <a:p>
            <a:fld id="{0A0178DE-20C4-4BD4-B29D-992540893F90}" type="slidenum">
              <a:rPr lang="es-ES" smtClean="0"/>
              <a:t>‹Nº›</a:t>
            </a:fld>
            <a:endParaRPr lang="es-ES"/>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7F7A692-C066-49E9-B103-96E752124CED}" type="datetimeFigureOut">
              <a:rPr lang="es-ES" smtClean="0"/>
              <a:t>10/07/2017</a:t>
            </a:fld>
            <a:endParaRPr lang="es-ES"/>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S"/>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A0178DE-20C4-4BD4-B29D-992540893F90}" type="slidenum">
              <a:rPr lang="es-ES" smtClean="0"/>
              <a:t>‹Nº›</a:t>
            </a:fld>
            <a:endParaRPr lang="es-ES"/>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3mP-2WpmCkA" TargetMode="External"/><Relationship Id="rId7" Type="http://schemas.openxmlformats.org/officeDocument/2006/relationships/hyperlink" Target="https://youtu.be/qRKoGO7hNXg?list=PL_J-AyLJZjWAh5CH1r9KAuxumqbVkR057" TargetMode="External"/><Relationship Id="rId2" Type="http://schemas.openxmlformats.org/officeDocument/2006/relationships/hyperlink" Target="https://youtu.be/8wT5dihdt4E" TargetMode="External"/><Relationship Id="rId1" Type="http://schemas.openxmlformats.org/officeDocument/2006/relationships/slideLayout" Target="../slideLayouts/slideLayout2.xml"/><Relationship Id="rId6" Type="http://schemas.openxmlformats.org/officeDocument/2006/relationships/hyperlink" Target="http://www.allaboutanimals.org.uk/" TargetMode="External"/><Relationship Id="rId5" Type="http://schemas.openxmlformats.org/officeDocument/2006/relationships/hyperlink" Target="https://youtu.be/rzxFTrktN1" TargetMode="External"/><Relationship Id="rId4" Type="http://schemas.openxmlformats.org/officeDocument/2006/relationships/hyperlink" Target="https://youtu.be/qRKoGO7hNX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JOV-DlxTiFU"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qRKoGO7hNXg?list=PL_J-AyLJZjWAh5CH1r9KAuxumqbVkR057"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772817"/>
            <a:ext cx="7772400" cy="1827634"/>
          </a:xfrm>
        </p:spPr>
        <p:txBody>
          <a:bodyPr>
            <a:normAutofit fontScale="90000"/>
          </a:bodyPr>
          <a:lstStyle/>
          <a:p>
            <a:r>
              <a:rPr lang="en-US" b="1" dirty="0"/>
              <a:t>LESSON PLAN. </a:t>
            </a:r>
            <a:r>
              <a:rPr lang="es-ES" dirty="0"/>
              <a:t/>
            </a:r>
            <a:br>
              <a:rPr lang="es-ES" dirty="0"/>
            </a:br>
            <a:r>
              <a:rPr lang="en-US" b="1" dirty="0"/>
              <a:t>CURRICULAR ADAPTATION</a:t>
            </a:r>
            <a:r>
              <a:rPr lang="es-ES" dirty="0"/>
              <a:t/>
            </a:r>
            <a:br>
              <a:rPr lang="es-ES" dirty="0"/>
            </a:br>
            <a:endParaRPr lang="es-ES" dirty="0"/>
          </a:p>
        </p:txBody>
      </p:sp>
      <p:sp>
        <p:nvSpPr>
          <p:cNvPr id="3" name="2 Subtítulo"/>
          <p:cNvSpPr>
            <a:spLocks noGrp="1"/>
          </p:cNvSpPr>
          <p:nvPr>
            <p:ph type="subTitle" idx="1"/>
          </p:nvPr>
        </p:nvSpPr>
        <p:spPr/>
        <p:txBody>
          <a:bodyPr>
            <a:normAutofit lnSpcReduction="10000"/>
          </a:bodyPr>
          <a:lstStyle/>
          <a:p>
            <a:r>
              <a:rPr lang="es-ES" dirty="0" smtClean="0"/>
              <a:t>A curricular </a:t>
            </a:r>
            <a:r>
              <a:rPr lang="es-ES" dirty="0" err="1" smtClean="0"/>
              <a:t>adaptation</a:t>
            </a:r>
            <a:r>
              <a:rPr lang="es-ES" dirty="0" smtClean="0"/>
              <a:t> </a:t>
            </a:r>
            <a:r>
              <a:rPr lang="es-ES" dirty="0" err="1" smtClean="0"/>
              <a:t>for</a:t>
            </a:r>
            <a:r>
              <a:rPr lang="es-ES" dirty="0" smtClean="0"/>
              <a:t> a SEN in 3er grade in Natural </a:t>
            </a:r>
            <a:r>
              <a:rPr lang="es-ES" dirty="0" err="1" smtClean="0"/>
              <a:t>Science</a:t>
            </a:r>
            <a:r>
              <a:rPr lang="es-ES" dirty="0" smtClean="0"/>
              <a:t>.</a:t>
            </a:r>
          </a:p>
          <a:p>
            <a:r>
              <a:rPr lang="es-ES" dirty="0" smtClean="0"/>
              <a:t>Dolores Soria Gutiérrez</a:t>
            </a:r>
          </a:p>
          <a:p>
            <a:r>
              <a:rPr lang="es-ES" dirty="0" smtClean="0"/>
              <a:t>CEIP. Joaquín </a:t>
            </a:r>
            <a:r>
              <a:rPr lang="es-ES" dirty="0" err="1" smtClean="0"/>
              <a:t>Blume</a:t>
            </a:r>
            <a:endParaRPr lang="es-ES" dirty="0"/>
          </a:p>
        </p:txBody>
      </p:sp>
    </p:spTree>
  </p:cSld>
  <p:clrMapOvr>
    <a:masterClrMapping/>
  </p:clrMapOvr>
  <p:transition spd="med">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 </a:t>
            </a:r>
            <a:r>
              <a:rPr lang="es-ES" dirty="0" err="1" smtClean="0"/>
              <a:t>need</a:t>
            </a:r>
            <a:r>
              <a:rPr lang="es-ES" dirty="0" smtClean="0"/>
              <a:t> I </a:t>
            </a:r>
            <a:r>
              <a:rPr lang="es-ES" dirty="0" err="1" smtClean="0"/>
              <a:t>have</a:t>
            </a:r>
            <a:endParaRPr lang="es-ES" dirty="0"/>
          </a:p>
        </p:txBody>
      </p:sp>
      <p:sp>
        <p:nvSpPr>
          <p:cNvPr id="3" name="2 Marcador de contenido"/>
          <p:cNvSpPr>
            <a:spLocks noGrp="1"/>
          </p:cNvSpPr>
          <p:nvPr>
            <p:ph idx="1"/>
          </p:nvPr>
        </p:nvSpPr>
        <p:spPr/>
        <p:txBody>
          <a:bodyPr>
            <a:noAutofit/>
          </a:bodyPr>
          <a:lstStyle/>
          <a:p>
            <a:pPr>
              <a:buNone/>
            </a:pPr>
            <a:r>
              <a:rPr lang="en-GB" sz="1200" b="1" dirty="0"/>
              <a:t>What do I need:</a:t>
            </a:r>
            <a:endParaRPr lang="es-ES" sz="1200" dirty="0"/>
          </a:p>
          <a:p>
            <a:pPr lvl="0"/>
            <a:r>
              <a:rPr lang="en-GB" sz="1200" dirty="0"/>
              <a:t>Time to modify and adapt</a:t>
            </a:r>
            <a:endParaRPr lang="es-ES" sz="1200" dirty="0"/>
          </a:p>
          <a:p>
            <a:pPr lvl="0"/>
            <a:r>
              <a:rPr lang="en-GB" sz="1200" dirty="0"/>
              <a:t>Adapted material</a:t>
            </a:r>
            <a:endParaRPr lang="es-ES" sz="1200" dirty="0"/>
          </a:p>
          <a:p>
            <a:pPr lvl="0"/>
            <a:r>
              <a:rPr lang="en-GB" sz="1200" dirty="0"/>
              <a:t>Support</a:t>
            </a:r>
            <a:endParaRPr lang="es-ES" sz="1200" dirty="0"/>
          </a:p>
          <a:p>
            <a:pPr lvl="0"/>
            <a:r>
              <a:rPr lang="en-GB" sz="1200" dirty="0"/>
              <a:t>Information</a:t>
            </a:r>
            <a:endParaRPr lang="es-ES" sz="1200" dirty="0"/>
          </a:p>
          <a:p>
            <a:pPr lvl="0"/>
            <a:r>
              <a:rPr lang="en-GB" sz="1200" dirty="0"/>
              <a:t>Books</a:t>
            </a:r>
            <a:endParaRPr lang="es-ES" sz="1200" dirty="0"/>
          </a:p>
          <a:p>
            <a:pPr>
              <a:buNone/>
            </a:pPr>
            <a:endParaRPr lang="en-GB" sz="1200" b="1" dirty="0" smtClean="0"/>
          </a:p>
          <a:p>
            <a:pPr>
              <a:buNone/>
            </a:pPr>
            <a:r>
              <a:rPr lang="en-GB" sz="1200" b="1" dirty="0" smtClean="0"/>
              <a:t>What </a:t>
            </a:r>
            <a:r>
              <a:rPr lang="en-GB" sz="1200" b="1" dirty="0"/>
              <a:t>support do I have:</a:t>
            </a:r>
            <a:endParaRPr lang="es-ES" sz="1200" dirty="0"/>
          </a:p>
          <a:p>
            <a:pPr lvl="0"/>
            <a:r>
              <a:rPr lang="en-GB" sz="1200" dirty="0"/>
              <a:t>PT (This person can introduce in Spanish the main idea so the SEN has a background on what we are going to do).</a:t>
            </a:r>
            <a:endParaRPr lang="es-ES" sz="1200" dirty="0"/>
          </a:p>
          <a:p>
            <a:pPr lvl="0"/>
            <a:r>
              <a:rPr lang="en-GB" sz="1200" dirty="0"/>
              <a:t>ELA (This person can modify the readings and make them easy reading; they can also work with the SEN at a more individual level while all the children do the rest)</a:t>
            </a:r>
            <a:endParaRPr lang="es-ES" sz="1200" dirty="0"/>
          </a:p>
          <a:p>
            <a:pPr>
              <a:buNone/>
            </a:pPr>
            <a:endParaRPr lang="en-US" sz="1200" b="1" dirty="0" smtClean="0"/>
          </a:p>
          <a:p>
            <a:pPr>
              <a:buNone/>
            </a:pPr>
            <a:r>
              <a:rPr lang="en-US" sz="1200" b="1" dirty="0" err="1" smtClean="0"/>
              <a:t>Webresources</a:t>
            </a:r>
            <a:r>
              <a:rPr lang="en-US" sz="1200" b="1" dirty="0"/>
              <a:t>:</a:t>
            </a:r>
            <a:endParaRPr lang="es-ES" sz="1200" dirty="0"/>
          </a:p>
          <a:p>
            <a:r>
              <a:rPr lang="en-US" sz="1200" u="sng" dirty="0">
                <a:hlinkClick r:id="rId2"/>
              </a:rPr>
              <a:t>https://youtu.be/8wT5dihdt4E</a:t>
            </a:r>
            <a:endParaRPr lang="es-ES" sz="1200" dirty="0"/>
          </a:p>
          <a:p>
            <a:r>
              <a:rPr lang="en-US" sz="1200" u="sng" dirty="0" smtClean="0">
                <a:hlinkClick r:id="rId3"/>
              </a:rPr>
              <a:t>H ttps</a:t>
            </a:r>
            <a:r>
              <a:rPr lang="en-US" sz="1200" u="sng" dirty="0">
                <a:hlinkClick r:id="rId3"/>
              </a:rPr>
              <a:t>://youtu.be/3mP-2WpmCkA</a:t>
            </a:r>
            <a:endParaRPr lang="es-ES" sz="1200" dirty="0"/>
          </a:p>
          <a:p>
            <a:r>
              <a:rPr lang="en-US" sz="1200" u="sng" dirty="0">
                <a:hlinkClick r:id="rId4"/>
              </a:rPr>
              <a:t>https://youtu.be/qRKoGO7hNXg</a:t>
            </a:r>
            <a:endParaRPr lang="es-ES" sz="1200" dirty="0"/>
          </a:p>
          <a:p>
            <a:r>
              <a:rPr lang="en-US" sz="1200" u="sng" dirty="0">
                <a:hlinkClick r:id="rId5"/>
              </a:rPr>
              <a:t>https://youtu.be/rzxFTrktN1</a:t>
            </a:r>
            <a:r>
              <a:rPr lang="en-US" sz="1200" dirty="0"/>
              <a:t>c</a:t>
            </a:r>
            <a:endParaRPr lang="es-ES" sz="1200" dirty="0"/>
          </a:p>
          <a:p>
            <a:r>
              <a:rPr lang="en-US" sz="1200" u="sng" dirty="0">
                <a:hlinkClick r:id="rId6"/>
              </a:rPr>
              <a:t>http://www.allaboutanimals.org.uk/</a:t>
            </a:r>
            <a:endParaRPr lang="es-ES" sz="1200" dirty="0"/>
          </a:p>
          <a:p>
            <a:r>
              <a:rPr lang="en-GB" sz="1200" b="1" u="sng" dirty="0">
                <a:hlinkClick r:id="rId7"/>
              </a:rPr>
              <a:t>https://youtu.be/qRKoGO7hNXg?list=PL_J-AyLJZjWAh5CH1r9KAuxumqbVkR057</a:t>
            </a:r>
            <a:endParaRPr lang="es-ES" sz="1200" dirty="0"/>
          </a:p>
          <a:p>
            <a:r>
              <a:rPr lang="en-US" sz="1200" dirty="0"/>
              <a:t>On-line book. Natural Science 3º Oxford</a:t>
            </a:r>
            <a:r>
              <a:rPr lang="en-US" sz="1200" dirty="0" smtClean="0"/>
              <a:t>.</a:t>
            </a:r>
            <a:endParaRPr lang="es-E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Conclusion</a:t>
            </a:r>
            <a:endParaRPr lang="es-ES" dirty="0"/>
          </a:p>
        </p:txBody>
      </p:sp>
      <p:sp>
        <p:nvSpPr>
          <p:cNvPr id="3" name="2 Marcador de contenido"/>
          <p:cNvSpPr>
            <a:spLocks noGrp="1"/>
          </p:cNvSpPr>
          <p:nvPr>
            <p:ph idx="1"/>
          </p:nvPr>
        </p:nvSpPr>
        <p:spPr/>
        <p:txBody>
          <a:bodyPr>
            <a:normAutofit fontScale="40000" lnSpcReduction="20000"/>
          </a:bodyPr>
          <a:lstStyle/>
          <a:p>
            <a:pPr>
              <a:lnSpc>
                <a:spcPct val="115000"/>
              </a:lnSpc>
              <a:spcAft>
                <a:spcPts val="1000"/>
              </a:spcAft>
            </a:pPr>
            <a:r>
              <a:rPr lang="en-US" dirty="0" smtClean="0">
                <a:latin typeface="Verdana"/>
                <a:ea typeface="Calibri"/>
                <a:cs typeface="Times New Roman"/>
              </a:rPr>
              <a:t>When you’re working as a teacher in a school you see the reality of the classroom. That reality is the elevated ratios, the non-stop working hours and little time to prepare, the families, the challenges, the background, the behavior, motivation and different capacities of your children. All the classrooms are heterogeneous where not one kid is the same. They are all different in many aspects and one of those differences can also be special needs. Although it does not make them any different from any other child, they will have the same kind of issues.</a:t>
            </a:r>
            <a:endParaRPr lang="es-ES" dirty="0">
              <a:ea typeface="Calibri"/>
              <a:cs typeface="Times New Roman"/>
            </a:endParaRPr>
          </a:p>
          <a:p>
            <a:pPr>
              <a:lnSpc>
                <a:spcPct val="115000"/>
              </a:lnSpc>
              <a:spcAft>
                <a:spcPts val="1000"/>
              </a:spcAft>
            </a:pPr>
            <a:r>
              <a:rPr lang="en-US" dirty="0" smtClean="0">
                <a:latin typeface="Verdana"/>
                <a:ea typeface="Calibri"/>
                <a:cs typeface="Times New Roman"/>
              </a:rPr>
              <a:t>When working with a Special Need Student you have to think of what CAN they do and not what they CANNOT DO.  </a:t>
            </a:r>
            <a:endParaRPr lang="es-ES" dirty="0">
              <a:ea typeface="Calibri"/>
              <a:cs typeface="Times New Roman"/>
            </a:endParaRPr>
          </a:p>
          <a:p>
            <a:pPr>
              <a:lnSpc>
                <a:spcPct val="115000"/>
              </a:lnSpc>
              <a:spcAft>
                <a:spcPts val="1000"/>
              </a:spcAft>
            </a:pPr>
            <a:r>
              <a:rPr lang="en-US" dirty="0" smtClean="0">
                <a:latin typeface="Verdana"/>
                <a:ea typeface="Calibri"/>
                <a:cs typeface="Times New Roman"/>
              </a:rPr>
              <a:t>You need to build with them interest and motivation. It has to be meaningful. You have to increment the content in a gradual way, make the structure of the lessons consistent, use </a:t>
            </a:r>
            <a:r>
              <a:rPr lang="en-US" dirty="0" err="1" smtClean="0">
                <a:latin typeface="Verdana"/>
                <a:ea typeface="Calibri"/>
                <a:cs typeface="Times New Roman"/>
              </a:rPr>
              <a:t>preferently</a:t>
            </a:r>
            <a:r>
              <a:rPr lang="en-US" dirty="0" smtClean="0">
                <a:latin typeface="Verdana"/>
                <a:ea typeface="Calibri"/>
                <a:cs typeface="Times New Roman"/>
              </a:rPr>
              <a:t> speaking and listening activities, use different kind of materials, give instructions, explanations and feedback in their native language.</a:t>
            </a:r>
            <a:endParaRPr lang="es-ES" dirty="0">
              <a:ea typeface="Calibri"/>
              <a:cs typeface="Times New Roman"/>
            </a:endParaRPr>
          </a:p>
          <a:p>
            <a:pPr>
              <a:lnSpc>
                <a:spcPct val="115000"/>
              </a:lnSpc>
              <a:spcAft>
                <a:spcPts val="1000"/>
              </a:spcAft>
            </a:pPr>
            <a:r>
              <a:rPr lang="en-US" dirty="0" smtClean="0">
                <a:latin typeface="Verdana"/>
                <a:ea typeface="Calibri"/>
                <a:cs typeface="Times New Roman"/>
              </a:rPr>
              <a:t>When evaluating them you  need to focus in the content you’re going to use, don’t use anything new on the assessment, give them more time, change the format of the exams, make the questions clear and direct, set you own goals for this kid.</a:t>
            </a:r>
            <a:endParaRPr lang="es-ES" dirty="0">
              <a:ea typeface="Calibri"/>
              <a:cs typeface="Times New Roman"/>
            </a:endParaRPr>
          </a:p>
          <a:p>
            <a:pPr>
              <a:lnSpc>
                <a:spcPct val="115000"/>
              </a:lnSpc>
              <a:spcAft>
                <a:spcPts val="1000"/>
              </a:spcAft>
            </a:pPr>
            <a:r>
              <a:rPr lang="en-US" dirty="0" smtClean="0">
                <a:latin typeface="Verdana"/>
                <a:ea typeface="Calibri"/>
                <a:cs typeface="Times New Roman"/>
              </a:rPr>
              <a:t>For me the most challenging part is having to decide what kind of adaptation would be the best for a SEN inside the bilingual teaching program: if in linguistic or content. There’s no answer to this, the best choice is to work with that child and see what will be the best for him or her. Adapt each competence to their level. </a:t>
            </a:r>
            <a:endParaRPr lang="es-ES" dirty="0">
              <a:ea typeface="Calibri"/>
              <a:cs typeface="Times New Roman"/>
            </a:endParaRPr>
          </a:p>
          <a:p>
            <a:pPr>
              <a:lnSpc>
                <a:spcPct val="115000"/>
              </a:lnSpc>
              <a:spcAft>
                <a:spcPts val="1000"/>
              </a:spcAft>
            </a:pPr>
            <a:r>
              <a:rPr lang="en-US" dirty="0" smtClean="0">
                <a:latin typeface="Verdana"/>
                <a:ea typeface="Calibri"/>
                <a:cs typeface="Times New Roman"/>
              </a:rPr>
              <a:t>Everyone can do and learn new things; they just have to find their way.</a:t>
            </a:r>
            <a:endParaRPr lang="es-ES" dirty="0">
              <a:ea typeface="Calibri"/>
              <a:cs typeface="Times New Roman"/>
            </a:endParaRPr>
          </a:p>
          <a:p>
            <a:pPr>
              <a:lnSpc>
                <a:spcPct val="115000"/>
              </a:lnSpc>
              <a:spcAft>
                <a:spcPts val="1000"/>
              </a:spcAft>
            </a:pPr>
            <a:r>
              <a:rPr lang="en-US" dirty="0" smtClean="0">
                <a:latin typeface="Verdana"/>
                <a:ea typeface="Calibri"/>
                <a:cs typeface="Times New Roman"/>
              </a:rPr>
              <a:t>Three specific actions that I can take to my school to implement this type of curricular adaptations so it’s easy for students and teacher alike to go from one year are: the use of one page profile (so the next children has a resume of all the things that this student can do an not do), having the assistants make easy readings for science units of this children and maybe when doing CLIL try to follow more soft CLIL than HARD CLIL.</a:t>
            </a:r>
            <a:endParaRPr lang="es-ES" dirty="0">
              <a:ea typeface="Calibri"/>
              <a:cs typeface="Times New Roman"/>
            </a:endParaRPr>
          </a:p>
          <a:p>
            <a:endParaRPr lang="es-E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Lesson</a:t>
            </a:r>
            <a:r>
              <a:rPr lang="es-ES" dirty="0" smtClean="0"/>
              <a:t> 1</a:t>
            </a:r>
            <a:endParaRPr lang="es-ES" dirty="0"/>
          </a:p>
        </p:txBody>
      </p:sp>
      <p:pic>
        <p:nvPicPr>
          <p:cNvPr id="4" name="3 Marcador de contenido"/>
          <p:cNvPicPr>
            <a:picLocks noGrp="1"/>
          </p:cNvPicPr>
          <p:nvPr>
            <p:ph idx="1"/>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792897" y="2132856"/>
            <a:ext cx="3635087" cy="3989039"/>
          </a:xfrm>
          <a:prstGeom prst="rect">
            <a:avLst/>
          </a:prstGeom>
          <a:noFill/>
          <a:ln>
            <a:noFill/>
          </a:ln>
        </p:spPr>
      </p:pic>
      <p:sp>
        <p:nvSpPr>
          <p:cNvPr id="5" name="4 Rectángulo"/>
          <p:cNvSpPr/>
          <p:nvPr/>
        </p:nvSpPr>
        <p:spPr>
          <a:xfrm>
            <a:off x="4788024" y="1124744"/>
            <a:ext cx="3939356" cy="5230406"/>
          </a:xfrm>
          <a:prstGeom prst="rect">
            <a:avLst/>
          </a:prstGeom>
        </p:spPr>
        <p:txBody>
          <a:bodyPr wrap="square">
            <a:spAutoFit/>
          </a:bodyPr>
          <a:lstStyle/>
          <a:p>
            <a:pPr marL="342900" lvl="0" indent="-342900">
              <a:lnSpc>
                <a:spcPct val="107000"/>
              </a:lnSpc>
              <a:spcAft>
                <a:spcPts val="0"/>
              </a:spcAft>
              <a:buFont typeface="+mj-lt"/>
              <a:buAutoNum type="arabicPeriod"/>
            </a:pPr>
            <a:r>
              <a:rPr lang="en-GB" sz="1200" dirty="0" smtClean="0">
                <a:latin typeface="Verdana"/>
                <a:ea typeface="Calibri"/>
                <a:cs typeface="Times New Roman"/>
              </a:rPr>
              <a:t>The whole class does a brainstorming saying all the animals that they know. Then we compare two of the animals with a Venn’s diagram</a:t>
            </a:r>
            <a:endParaRPr lang="es-ES" sz="1100" dirty="0">
              <a:ea typeface="Calibri"/>
              <a:cs typeface="Times New Roman"/>
            </a:endParaRPr>
          </a:p>
          <a:p>
            <a:pPr marL="342900" lvl="0" indent="-342900">
              <a:lnSpc>
                <a:spcPct val="107000"/>
              </a:lnSpc>
              <a:spcAft>
                <a:spcPts val="0"/>
              </a:spcAft>
              <a:buFont typeface="+mj-lt"/>
              <a:buAutoNum type="arabicPeriod"/>
            </a:pPr>
            <a:r>
              <a:rPr lang="en-GB" sz="1200" dirty="0" smtClean="0">
                <a:latin typeface="Verdana"/>
                <a:ea typeface="Calibri"/>
                <a:cs typeface="Times New Roman"/>
              </a:rPr>
              <a:t>In pairs, they match the photos with the names. Encourage them to tell you the animal movements. Mimic the animal movements.</a:t>
            </a:r>
            <a:endParaRPr lang="es-ES" sz="1100" dirty="0">
              <a:ea typeface="Calibri"/>
              <a:cs typeface="Times New Roman"/>
            </a:endParaRPr>
          </a:p>
          <a:p>
            <a:pPr marL="342900" lvl="0" indent="-342900">
              <a:lnSpc>
                <a:spcPct val="107000"/>
              </a:lnSpc>
              <a:spcAft>
                <a:spcPts val="0"/>
              </a:spcAft>
              <a:buFont typeface="+mj-lt"/>
              <a:buAutoNum type="arabicPeriod"/>
            </a:pPr>
            <a:r>
              <a:rPr lang="en-GB" sz="1200" dirty="0" smtClean="0">
                <a:latin typeface="Verdana"/>
                <a:ea typeface="Calibri"/>
                <a:cs typeface="Times New Roman"/>
              </a:rPr>
              <a:t>Listen to the audio several times and ask them about the audio.</a:t>
            </a:r>
            <a:endParaRPr lang="es-ES" sz="1100" dirty="0">
              <a:ea typeface="Calibri"/>
              <a:cs typeface="Times New Roman"/>
            </a:endParaRPr>
          </a:p>
          <a:p>
            <a:pPr marL="342900" lvl="0" indent="-342900">
              <a:lnSpc>
                <a:spcPct val="107000"/>
              </a:lnSpc>
              <a:spcAft>
                <a:spcPts val="0"/>
              </a:spcAft>
              <a:buFont typeface="+mj-lt"/>
              <a:buAutoNum type="arabicPeriod"/>
            </a:pPr>
            <a:r>
              <a:rPr lang="en-GB" sz="1200" dirty="0" smtClean="0">
                <a:latin typeface="Verdana"/>
                <a:ea typeface="Calibri"/>
                <a:cs typeface="Times New Roman"/>
              </a:rPr>
              <a:t>In activity 4, while all the children are writing in their notebooks a riddle for these animals, this girl will do the easy-reading worksheet of riddles.</a:t>
            </a:r>
            <a:endParaRPr lang="es-ES" sz="1100" dirty="0">
              <a:ea typeface="Calibri"/>
              <a:cs typeface="Times New Roman"/>
            </a:endParaRPr>
          </a:p>
          <a:p>
            <a:pPr marL="342900" lvl="0" indent="-342900">
              <a:lnSpc>
                <a:spcPct val="107000"/>
              </a:lnSpc>
              <a:spcAft>
                <a:spcPts val="0"/>
              </a:spcAft>
              <a:buFont typeface="+mj-lt"/>
              <a:buAutoNum type="arabicPeriod"/>
            </a:pPr>
            <a:r>
              <a:rPr lang="en-GB" sz="1200" dirty="0" smtClean="0">
                <a:latin typeface="Verdana"/>
                <a:ea typeface="Calibri"/>
                <a:cs typeface="Times New Roman"/>
              </a:rPr>
              <a:t>Show them a video </a:t>
            </a:r>
            <a:r>
              <a:rPr lang="en-GB" sz="1200" u="sng" dirty="0" smtClean="0">
                <a:solidFill>
                  <a:srgbClr val="0000FF"/>
                </a:solidFill>
                <a:latin typeface="Verdana"/>
                <a:ea typeface="Calibri"/>
                <a:cs typeface="Times New Roman"/>
                <a:hlinkClick r:id="rId3"/>
              </a:rPr>
              <a:t>https://youtu.be/JOV-DlxTiFU</a:t>
            </a:r>
            <a:r>
              <a:rPr lang="en-GB" sz="1200" dirty="0" smtClean="0">
                <a:latin typeface="Verdana"/>
                <a:ea typeface="Calibri"/>
                <a:cs typeface="Times New Roman"/>
              </a:rPr>
              <a:t> about octopus intelligence. Do a brainstorming on the blackboard of all the things that they have seen.</a:t>
            </a:r>
            <a:endParaRPr lang="es-ES" sz="1100" dirty="0">
              <a:ea typeface="Calibri"/>
              <a:cs typeface="Times New Roman"/>
            </a:endParaRPr>
          </a:p>
          <a:p>
            <a:pPr marL="342900" lvl="0" indent="-342900">
              <a:lnSpc>
                <a:spcPct val="107000"/>
              </a:lnSpc>
              <a:spcAft>
                <a:spcPts val="800"/>
              </a:spcAft>
              <a:buFont typeface="+mj-lt"/>
              <a:buAutoNum type="arabicPeriod"/>
            </a:pPr>
            <a:r>
              <a:rPr lang="en-GB" sz="1200" dirty="0" smtClean="0">
                <a:latin typeface="Verdana"/>
                <a:ea typeface="Calibri"/>
                <a:cs typeface="Times New Roman"/>
              </a:rPr>
              <a:t>She will be paying attention to the explanation of endangered species. While the rest of the children do activity 6 in their notebooks, she will choose her favourite endangered animal out of the pictures given. She will do a picture of her chosen one and she will write three simple sentences describing it: It is big.</a:t>
            </a:r>
            <a:endParaRPr lang="es-ES" sz="1100" dirty="0">
              <a:ea typeface="Calibri"/>
              <a:cs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Lesson</a:t>
            </a:r>
            <a:r>
              <a:rPr lang="es-ES" dirty="0" smtClean="0"/>
              <a:t> 2</a:t>
            </a:r>
            <a:endParaRPr lang="es-ES" dirty="0"/>
          </a:p>
        </p:txBody>
      </p:sp>
      <p:pic>
        <p:nvPicPr>
          <p:cNvPr id="4" name="3 Marcador de contenido"/>
          <p:cNvPicPr>
            <a:picLocks noGrp="1"/>
          </p:cNvPicPr>
          <p:nvPr>
            <p:ph idx="1"/>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11560" y="1916832"/>
            <a:ext cx="3628979" cy="4349080"/>
          </a:xfrm>
          <a:prstGeom prst="rect">
            <a:avLst/>
          </a:prstGeom>
          <a:noFill/>
          <a:ln>
            <a:noFill/>
          </a:ln>
        </p:spPr>
      </p:pic>
      <p:sp>
        <p:nvSpPr>
          <p:cNvPr id="5" name="4 Rectángulo"/>
          <p:cNvSpPr/>
          <p:nvPr/>
        </p:nvSpPr>
        <p:spPr>
          <a:xfrm>
            <a:off x="4860032" y="1268760"/>
            <a:ext cx="3743969" cy="4439933"/>
          </a:xfrm>
          <a:prstGeom prst="rect">
            <a:avLst/>
          </a:prstGeom>
        </p:spPr>
        <p:txBody>
          <a:bodyPr wrap="square">
            <a:spAutoFit/>
          </a:bodyPr>
          <a:lstStyle/>
          <a:p>
            <a:pPr marL="342900" lvl="0" indent="-342900">
              <a:lnSpc>
                <a:spcPct val="107000"/>
              </a:lnSpc>
              <a:spcAft>
                <a:spcPts val="0"/>
              </a:spcAft>
              <a:buFont typeface="+mj-lt"/>
              <a:buAutoNum type="arabicPeriod"/>
            </a:pPr>
            <a:r>
              <a:rPr lang="en-GB" sz="1200" dirty="0" smtClean="0">
                <a:latin typeface="Verdana"/>
                <a:ea typeface="Calibri"/>
                <a:cs typeface="Times New Roman"/>
              </a:rPr>
              <a:t>Bring a real size skeleton to class. Ask them if they now any names for the bones</a:t>
            </a:r>
            <a:endParaRPr lang="es-ES" sz="1100" dirty="0">
              <a:ea typeface="Calibri"/>
              <a:cs typeface="Times New Roman"/>
            </a:endParaRPr>
          </a:p>
          <a:p>
            <a:pPr marL="342900" lvl="0" indent="-342900">
              <a:lnSpc>
                <a:spcPct val="107000"/>
              </a:lnSpc>
              <a:spcAft>
                <a:spcPts val="0"/>
              </a:spcAft>
              <a:buFont typeface="+mj-lt"/>
              <a:buAutoNum type="arabicPeriod"/>
            </a:pPr>
            <a:r>
              <a:rPr lang="en-GB" sz="1200" dirty="0" smtClean="0">
                <a:latin typeface="Verdana"/>
                <a:ea typeface="Calibri"/>
                <a:cs typeface="Times New Roman"/>
              </a:rPr>
              <a:t>Put the next video about vertebrates and invertebrates in class </a:t>
            </a:r>
            <a:r>
              <a:rPr lang="en-GB" sz="1200" u="sng" dirty="0" smtClean="0">
                <a:solidFill>
                  <a:srgbClr val="0000FF"/>
                </a:solidFill>
                <a:latin typeface="Verdana"/>
                <a:ea typeface="Calibri"/>
                <a:cs typeface="Times New Roman"/>
                <a:hlinkClick r:id="rId3"/>
              </a:rPr>
              <a:t>https://youtu.be/qRKoGO7hNXg?list=PL_J-AyLJZjWAh5CH1r9KAuxumqbVkR057</a:t>
            </a:r>
            <a:r>
              <a:rPr lang="en-GB" sz="1200" dirty="0" smtClean="0">
                <a:latin typeface="Verdana"/>
                <a:ea typeface="Calibri"/>
                <a:cs typeface="Times New Roman"/>
              </a:rPr>
              <a:t>. Do a brainstorming with the things they have understood.</a:t>
            </a:r>
            <a:endParaRPr lang="es-ES" sz="1100" dirty="0">
              <a:ea typeface="Calibri"/>
              <a:cs typeface="Times New Roman"/>
            </a:endParaRPr>
          </a:p>
          <a:p>
            <a:pPr marL="342900" lvl="0" indent="-342900">
              <a:lnSpc>
                <a:spcPct val="107000"/>
              </a:lnSpc>
              <a:spcAft>
                <a:spcPts val="0"/>
              </a:spcAft>
              <a:buFont typeface="+mj-lt"/>
              <a:buAutoNum type="arabicPeriod"/>
            </a:pPr>
            <a:r>
              <a:rPr lang="en-GB" sz="1200" dirty="0" smtClean="0">
                <a:latin typeface="Verdana"/>
                <a:ea typeface="Calibri"/>
                <a:cs typeface="Times New Roman"/>
              </a:rPr>
              <a:t>Show them 2 x-rays, one of a vertebrate and one of an invertebrate, ask them what is different between both of them. Point to the skeleton in the vertebrates.</a:t>
            </a:r>
            <a:endParaRPr lang="es-ES" sz="1100" dirty="0">
              <a:ea typeface="Calibri"/>
              <a:cs typeface="Times New Roman"/>
            </a:endParaRPr>
          </a:p>
          <a:p>
            <a:pPr marL="342900" lvl="0" indent="-342900">
              <a:lnSpc>
                <a:spcPct val="107000"/>
              </a:lnSpc>
              <a:spcAft>
                <a:spcPts val="0"/>
              </a:spcAft>
              <a:buFont typeface="+mj-lt"/>
              <a:buAutoNum type="arabicPeriod"/>
            </a:pPr>
            <a:r>
              <a:rPr lang="en-GB" sz="1200" dirty="0" smtClean="0">
                <a:latin typeface="Verdana"/>
                <a:ea typeface="Calibri"/>
                <a:cs typeface="Times New Roman"/>
              </a:rPr>
              <a:t>When doing the reading, the language assistant will highlight with her the important words so she can study them.</a:t>
            </a:r>
            <a:endParaRPr lang="es-ES" sz="1100" dirty="0">
              <a:ea typeface="Calibri"/>
              <a:cs typeface="Times New Roman"/>
            </a:endParaRPr>
          </a:p>
          <a:p>
            <a:pPr marL="342900" lvl="0" indent="-342900">
              <a:lnSpc>
                <a:spcPct val="107000"/>
              </a:lnSpc>
              <a:spcAft>
                <a:spcPts val="0"/>
              </a:spcAft>
              <a:buFont typeface="+mj-lt"/>
              <a:buAutoNum type="arabicPeriod"/>
            </a:pPr>
            <a:r>
              <a:rPr lang="en-GB" sz="1200" dirty="0" smtClean="0">
                <a:latin typeface="Verdana"/>
                <a:ea typeface="Calibri"/>
                <a:cs typeface="Times New Roman"/>
              </a:rPr>
              <a:t>She will do activity 3 in the book while the rest of the children do it in the notebook,</a:t>
            </a:r>
            <a:endParaRPr lang="es-ES" sz="1100" dirty="0">
              <a:ea typeface="Calibri"/>
              <a:cs typeface="Times New Roman"/>
            </a:endParaRPr>
          </a:p>
          <a:p>
            <a:pPr marL="342900" lvl="0" indent="-342900">
              <a:lnSpc>
                <a:spcPct val="107000"/>
              </a:lnSpc>
              <a:spcAft>
                <a:spcPts val="800"/>
              </a:spcAft>
              <a:buFont typeface="+mj-lt"/>
              <a:buAutoNum type="arabicPeriod"/>
            </a:pPr>
            <a:r>
              <a:rPr lang="en-GB" sz="1200" dirty="0" smtClean="0">
                <a:latin typeface="Verdana"/>
                <a:ea typeface="Calibri"/>
                <a:cs typeface="Times New Roman"/>
              </a:rPr>
              <a:t>When doing activity 4 she will be ask to draw those animals and then chose her favourite.</a:t>
            </a:r>
            <a:endParaRPr lang="es-ES" sz="1100" dirty="0">
              <a:ea typeface="Calibri"/>
              <a:cs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Lesson</a:t>
            </a:r>
            <a:r>
              <a:rPr lang="es-ES" dirty="0" smtClean="0"/>
              <a:t> 3</a:t>
            </a:r>
            <a:endParaRPr lang="es-ES" dirty="0"/>
          </a:p>
        </p:txBody>
      </p:sp>
      <p:pic>
        <p:nvPicPr>
          <p:cNvPr id="4" name="3 Marcador de contenido"/>
          <p:cNvPicPr>
            <a:picLocks noGrp="1"/>
          </p:cNvPicPr>
          <p:nvPr>
            <p:ph idx="1"/>
          </p:nvPr>
        </p:nvPicPr>
        <p:blipFill>
          <a:blip r:embed="rId2" cstate="print"/>
          <a:srcRect/>
          <a:stretch>
            <a:fillRect/>
          </a:stretch>
        </p:blipFill>
        <p:spPr bwMode="auto">
          <a:xfrm>
            <a:off x="683568" y="1988840"/>
            <a:ext cx="3626525" cy="4493096"/>
          </a:xfrm>
          <a:prstGeom prst="rect">
            <a:avLst/>
          </a:prstGeom>
          <a:noFill/>
          <a:ln w="9525">
            <a:noFill/>
            <a:miter lim="800000"/>
            <a:headEnd/>
            <a:tailEnd/>
          </a:ln>
        </p:spPr>
      </p:pic>
      <p:sp>
        <p:nvSpPr>
          <p:cNvPr id="1025" name="Rectangle 1"/>
          <p:cNvSpPr>
            <a:spLocks noChangeArrowheads="1"/>
          </p:cNvSpPr>
          <p:nvPr/>
        </p:nvSpPr>
        <p:spPr bwMode="auto">
          <a:xfrm>
            <a:off x="5292080" y="1484784"/>
            <a:ext cx="3240360" cy="4339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In groups, they will write or draw as many animals as they can think. Put them in common.</a:t>
            </a:r>
            <a:endParaRPr kumimoji="0" lang="es-E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In groups of three, they are going to read the activities to answer the question.</a:t>
            </a:r>
            <a:endParaRPr kumimoji="0" lang="es-E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We</a:t>
            </a:r>
            <a:r>
              <a:rPr kumimoji="0" lang="en-US" sz="1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1200" b="0"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ll do the reading in class. The assistant will help her highlight the most important vocabulary.</a:t>
            </a:r>
            <a:endParaRPr kumimoji="0" lang="es-E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We</a:t>
            </a:r>
            <a:r>
              <a:rPr kumimoji="0" lang="en-US" sz="1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1200" b="0"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ll go YouTube to watch the video </a:t>
            </a:r>
            <a:r>
              <a:rPr kumimoji="0" lang="en-US" sz="1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1200" b="0"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The vertebrate song</a:t>
            </a:r>
            <a:r>
              <a:rPr kumimoji="0" lang="en-US" sz="1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1200" b="0"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 that goes with lyrics and images.</a:t>
            </a:r>
            <a:endParaRPr kumimoji="0" lang="es-E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The children will do activity 4 in their notebook; she will be given the same chart but photocopy so she doesn</a:t>
            </a:r>
            <a:r>
              <a:rPr kumimoji="0" lang="en-US" sz="1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1200" b="0"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t have to copy it. This activity will be done in groups.</a:t>
            </a:r>
            <a:endParaRPr kumimoji="0" lang="es-E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Make them guess what animal you</a:t>
            </a:r>
            <a:r>
              <a:rPr kumimoji="0" lang="en-US" sz="1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1200" b="0"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re thinking about. Draw the characteristics on the blackboard so she will have guide. For example: It</a:t>
            </a:r>
            <a:r>
              <a:rPr kumimoji="0" lang="en-US" sz="1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1200" b="0"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s a mammal. It has four legs. It lives in the savanna. What is it?</a:t>
            </a: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Lesson</a:t>
            </a:r>
            <a:r>
              <a:rPr lang="es-ES" dirty="0" smtClean="0"/>
              <a:t> 4</a:t>
            </a:r>
            <a:endParaRPr lang="es-ES" dirty="0"/>
          </a:p>
        </p:txBody>
      </p:sp>
      <p:pic>
        <p:nvPicPr>
          <p:cNvPr id="4" name="3 Marcador de contenido"/>
          <p:cNvPicPr>
            <a:picLocks noGrp="1"/>
          </p:cNvPicPr>
          <p:nvPr>
            <p:ph idx="1"/>
          </p:nvPr>
        </p:nvPicPr>
        <p:blipFill>
          <a:blip r:embed="rId2" cstate="print"/>
          <a:srcRect/>
          <a:stretch>
            <a:fillRect/>
          </a:stretch>
        </p:blipFill>
        <p:spPr bwMode="auto">
          <a:xfrm>
            <a:off x="611560" y="1988840"/>
            <a:ext cx="3718603" cy="4205064"/>
          </a:xfrm>
          <a:prstGeom prst="rect">
            <a:avLst/>
          </a:prstGeom>
          <a:noFill/>
          <a:ln w="9525">
            <a:noFill/>
            <a:miter lim="800000"/>
            <a:headEnd/>
            <a:tailEnd/>
          </a:ln>
        </p:spPr>
      </p:pic>
      <p:sp>
        <p:nvSpPr>
          <p:cNvPr id="5" name="4 Rectángulo"/>
          <p:cNvSpPr/>
          <p:nvPr/>
        </p:nvSpPr>
        <p:spPr>
          <a:xfrm>
            <a:off x="5006974" y="1099149"/>
            <a:ext cx="3381449" cy="4516621"/>
          </a:xfrm>
          <a:prstGeom prst="rect">
            <a:avLst/>
          </a:prstGeom>
        </p:spPr>
        <p:txBody>
          <a:bodyPr wrap="square">
            <a:spAutoFit/>
          </a:bodyPr>
          <a:lstStyle/>
          <a:p>
            <a:pPr marL="342900" lvl="0" indent="-342900">
              <a:lnSpc>
                <a:spcPct val="107000"/>
              </a:lnSpc>
              <a:spcAft>
                <a:spcPts val="0"/>
              </a:spcAft>
              <a:buFont typeface="+mj-lt"/>
              <a:buAutoNum type="arabicPeriod"/>
            </a:pPr>
            <a:r>
              <a:rPr lang="en-US" sz="1200" dirty="0" smtClean="0">
                <a:latin typeface="Verdana"/>
                <a:ea typeface="Calibri"/>
                <a:cs typeface="Times New Roman"/>
              </a:rPr>
              <a:t>Whole class activity. Brainstorming: How are we different to invertebrate animals? Put a picture of a person and one of an invertebrate to compare.</a:t>
            </a:r>
            <a:endParaRPr lang="es-ES" sz="1100" dirty="0">
              <a:ea typeface="Calibri"/>
              <a:cs typeface="Times New Roman"/>
            </a:endParaRPr>
          </a:p>
          <a:p>
            <a:pPr marL="342900" lvl="0" indent="-342900">
              <a:lnSpc>
                <a:spcPct val="107000"/>
              </a:lnSpc>
              <a:spcAft>
                <a:spcPts val="0"/>
              </a:spcAft>
              <a:buFont typeface="+mj-lt"/>
              <a:buAutoNum type="arabicPeriod"/>
            </a:pPr>
            <a:r>
              <a:rPr lang="en-US" sz="1200" dirty="0" smtClean="0">
                <a:latin typeface="Verdana"/>
                <a:ea typeface="Calibri"/>
                <a:cs typeface="Times New Roman"/>
              </a:rPr>
              <a:t>Listen to the audio. Read the whole class together. She will highlight with the assistant the most important key words.</a:t>
            </a:r>
            <a:endParaRPr lang="es-ES" sz="1100" dirty="0">
              <a:ea typeface="Calibri"/>
              <a:cs typeface="Times New Roman"/>
            </a:endParaRPr>
          </a:p>
          <a:p>
            <a:pPr marL="342900" lvl="0" indent="-342900">
              <a:lnSpc>
                <a:spcPct val="107000"/>
              </a:lnSpc>
              <a:spcAft>
                <a:spcPts val="0"/>
              </a:spcAft>
              <a:buFont typeface="+mj-lt"/>
              <a:buAutoNum type="arabicPeriod"/>
            </a:pPr>
            <a:r>
              <a:rPr lang="en-US" sz="1200" dirty="0" smtClean="0">
                <a:latin typeface="Verdana"/>
                <a:ea typeface="Calibri"/>
                <a:cs typeface="Times New Roman"/>
              </a:rPr>
              <a:t>Make a mind map on the board and ask them to tell you the three groups of invertebrates and to tell you examples. Write also the main characteristics.</a:t>
            </a:r>
            <a:endParaRPr lang="es-ES" sz="1100" dirty="0">
              <a:ea typeface="Calibri"/>
              <a:cs typeface="Times New Roman"/>
            </a:endParaRPr>
          </a:p>
          <a:p>
            <a:pPr marL="342900" lvl="0" indent="-342900">
              <a:lnSpc>
                <a:spcPct val="107000"/>
              </a:lnSpc>
              <a:spcAft>
                <a:spcPts val="0"/>
              </a:spcAft>
              <a:buFont typeface="+mj-lt"/>
              <a:buAutoNum type="arabicPeriod"/>
            </a:pPr>
            <a:r>
              <a:rPr lang="en-US" sz="1200" dirty="0" smtClean="0">
                <a:latin typeface="Verdana"/>
                <a:ea typeface="Calibri"/>
                <a:cs typeface="Times New Roman"/>
              </a:rPr>
              <a:t>Watch in YouTube the video: The invertebrate song. So she/he can help her. The rest of the class will do it in their notebooks.</a:t>
            </a:r>
            <a:endParaRPr lang="es-ES" sz="1100" dirty="0">
              <a:ea typeface="Calibri"/>
              <a:cs typeface="Times New Roman"/>
            </a:endParaRPr>
          </a:p>
          <a:p>
            <a:pPr marL="342900" lvl="0" indent="-342900">
              <a:lnSpc>
                <a:spcPct val="107000"/>
              </a:lnSpc>
              <a:spcAft>
                <a:spcPts val="800"/>
              </a:spcAft>
              <a:buFont typeface="+mj-lt"/>
              <a:buAutoNum type="arabicPeriod"/>
            </a:pPr>
            <a:r>
              <a:rPr lang="en-US" sz="1200" dirty="0" smtClean="0">
                <a:latin typeface="Verdana"/>
                <a:ea typeface="Calibri"/>
                <a:cs typeface="Times New Roman"/>
              </a:rPr>
              <a:t>Activity 4 will be done in the notebook like the rest of the class.</a:t>
            </a:r>
            <a:endParaRPr lang="es-ES" sz="1100" dirty="0">
              <a:ea typeface="Calibri"/>
              <a:cs typeface="Times New Roman"/>
            </a:endParaRPr>
          </a:p>
          <a:p>
            <a:r>
              <a:rPr lang="en-US" sz="1200" dirty="0" smtClean="0">
                <a:latin typeface="Verdana"/>
                <a:ea typeface="Calibri"/>
                <a:cs typeface="Times New Roman"/>
              </a:rPr>
              <a:t>Activity 5 will be done in their notebook; she will do it in her book</a:t>
            </a:r>
            <a:endParaRPr lang="es-E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Lesson</a:t>
            </a:r>
            <a:r>
              <a:rPr lang="es-ES" dirty="0" smtClean="0"/>
              <a:t> 5</a:t>
            </a:r>
            <a:endParaRPr lang="es-ES" dirty="0"/>
          </a:p>
        </p:txBody>
      </p:sp>
      <p:pic>
        <p:nvPicPr>
          <p:cNvPr id="4" name="3 Marcador de contenido"/>
          <p:cNvPicPr>
            <a:picLocks noGrp="1"/>
          </p:cNvPicPr>
          <p:nvPr>
            <p:ph idx="1"/>
          </p:nvPr>
        </p:nvPicPr>
        <p:blipFill>
          <a:blip r:embed="rId2" cstate="print"/>
          <a:srcRect/>
          <a:stretch>
            <a:fillRect/>
          </a:stretch>
        </p:blipFill>
        <p:spPr bwMode="auto">
          <a:xfrm>
            <a:off x="395536" y="2132856"/>
            <a:ext cx="3793835" cy="4421088"/>
          </a:xfrm>
          <a:prstGeom prst="rect">
            <a:avLst/>
          </a:prstGeom>
          <a:noFill/>
          <a:ln w="9525">
            <a:noFill/>
            <a:miter lim="800000"/>
            <a:headEnd/>
            <a:tailEnd/>
          </a:ln>
        </p:spPr>
      </p:pic>
      <p:sp>
        <p:nvSpPr>
          <p:cNvPr id="28673" name="Rectangle 1"/>
          <p:cNvSpPr>
            <a:spLocks noChangeArrowheads="1"/>
          </p:cNvSpPr>
          <p:nvPr/>
        </p:nvSpPr>
        <p:spPr bwMode="auto">
          <a:xfrm>
            <a:off x="4932040" y="1752198"/>
            <a:ext cx="3744416"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The whole class together. Ask them different questions like: Do lions and zebras eat the same food? Do lions eat plants? What do they eat? How are chicken born? How are dogs born? Are they born the same way?</a:t>
            </a:r>
            <a:endParaRPr kumimoji="0" lang="es-E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In groups of three, they will read the information and try to answer the questions in activity 1. </a:t>
            </a:r>
            <a:endParaRPr kumimoji="0" lang="es-E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The whole class will read it and see if they had the answers correctly. With the assistant she will highlight the most important words.</a:t>
            </a:r>
            <a:endParaRPr kumimoji="0" lang="es-E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Activity 2 will be done all together (draw on the blackboard what actions they have to do)</a:t>
            </a:r>
            <a:endParaRPr kumimoji="0" lang="es-E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Activity 3 will be done in their notebooks, but she will do it in her book.</a:t>
            </a:r>
            <a:endParaRPr kumimoji="0" lang="es-E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Activity 4 will be done in their notebooks, she will get a photocopy with the same activity but a little bit more reduced,</a:t>
            </a:r>
            <a:endParaRPr kumimoji="0" lang="es-E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Do activity 5 in pairs. Do it in their small whiteboards. Tell the class.</a:t>
            </a: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Lesson</a:t>
            </a:r>
            <a:r>
              <a:rPr lang="es-ES" dirty="0" smtClean="0"/>
              <a:t> 6</a:t>
            </a:r>
            <a:endParaRPr lang="es-ES" dirty="0"/>
          </a:p>
        </p:txBody>
      </p:sp>
      <p:pic>
        <p:nvPicPr>
          <p:cNvPr id="4" name="3 Marcador de contenido"/>
          <p:cNvPicPr>
            <a:picLocks noGrp="1"/>
          </p:cNvPicPr>
          <p:nvPr>
            <p:ph idx="1"/>
          </p:nvPr>
        </p:nvPicPr>
        <p:blipFill>
          <a:blip r:embed="rId2" cstate="print"/>
          <a:srcRect/>
          <a:stretch>
            <a:fillRect/>
          </a:stretch>
        </p:blipFill>
        <p:spPr bwMode="auto">
          <a:xfrm>
            <a:off x="899592" y="1988840"/>
            <a:ext cx="3601863" cy="4525963"/>
          </a:xfrm>
          <a:prstGeom prst="rect">
            <a:avLst/>
          </a:prstGeom>
          <a:noFill/>
          <a:ln w="9525">
            <a:noFill/>
            <a:miter lim="800000"/>
            <a:headEnd/>
            <a:tailEnd/>
          </a:ln>
        </p:spPr>
      </p:pic>
      <p:sp>
        <p:nvSpPr>
          <p:cNvPr id="5" name="4 Rectángulo"/>
          <p:cNvSpPr/>
          <p:nvPr/>
        </p:nvSpPr>
        <p:spPr>
          <a:xfrm>
            <a:off x="5148064" y="1556792"/>
            <a:ext cx="2286000" cy="1278042"/>
          </a:xfrm>
          <a:prstGeom prst="rect">
            <a:avLst/>
          </a:prstGeom>
        </p:spPr>
        <p:txBody>
          <a:bodyPr>
            <a:spAutoFit/>
          </a:bodyPr>
          <a:lstStyle/>
          <a:p>
            <a:pPr marL="342900" lvl="0" indent="-342900">
              <a:lnSpc>
                <a:spcPct val="107000"/>
              </a:lnSpc>
              <a:spcAft>
                <a:spcPts val="800"/>
              </a:spcAft>
              <a:buFont typeface="+mj-lt"/>
              <a:buAutoNum type="arabicPeriod"/>
            </a:pPr>
            <a:r>
              <a:rPr lang="en-US" sz="1200" dirty="0" smtClean="0">
                <a:latin typeface="Verdana"/>
                <a:ea typeface="Calibri"/>
                <a:cs typeface="Times New Roman"/>
              </a:rPr>
              <a:t>She will do the activity the same as the rest of the group, although the language assistant will be working more with this group.</a:t>
            </a:r>
            <a:endParaRPr lang="es-ES" sz="1100" dirty="0">
              <a:ea typeface="Calibri"/>
              <a:cs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Lesson</a:t>
            </a:r>
            <a:r>
              <a:rPr lang="es-ES" dirty="0" smtClean="0"/>
              <a:t> 7</a:t>
            </a:r>
            <a:endParaRPr lang="es-ES" dirty="0"/>
          </a:p>
        </p:txBody>
      </p:sp>
      <p:sp>
        <p:nvSpPr>
          <p:cNvPr id="3" name="2 Marcador de contenido"/>
          <p:cNvSpPr>
            <a:spLocks noGrp="1"/>
          </p:cNvSpPr>
          <p:nvPr>
            <p:ph idx="1"/>
          </p:nvPr>
        </p:nvSpPr>
        <p:spPr/>
        <p:txBody>
          <a:bodyPr>
            <a:normAutofit fontScale="77500" lnSpcReduction="20000"/>
          </a:bodyPr>
          <a:lstStyle/>
          <a:p>
            <a:pPr>
              <a:lnSpc>
                <a:spcPct val="115000"/>
              </a:lnSpc>
              <a:spcAft>
                <a:spcPts val="1000"/>
              </a:spcAft>
            </a:pPr>
            <a:r>
              <a:rPr lang="en-US" dirty="0" smtClean="0">
                <a:latin typeface="Verdana"/>
                <a:ea typeface="Calibri"/>
                <a:cs typeface="Times New Roman"/>
              </a:rPr>
              <a:t>To see if they have understood everything, we are going to play a game in class called “</a:t>
            </a:r>
            <a:r>
              <a:rPr lang="en-US" dirty="0" err="1" smtClean="0">
                <a:latin typeface="Verdana"/>
                <a:ea typeface="Calibri"/>
                <a:cs typeface="Times New Roman"/>
              </a:rPr>
              <a:t>Pasapalabra</a:t>
            </a:r>
            <a:r>
              <a:rPr lang="en-US" dirty="0" smtClean="0">
                <a:latin typeface="Verdana"/>
                <a:ea typeface="Calibri"/>
                <a:cs typeface="Times New Roman"/>
              </a:rPr>
              <a:t>” (Pass the word). The game consists on a circle with the alphabet. Each letter has a definition and they have to guess the word. How we do it is:</a:t>
            </a:r>
            <a:endParaRPr lang="es-ES" dirty="0">
              <a:ea typeface="Calibri"/>
              <a:cs typeface="Times New Roman"/>
            </a:endParaRPr>
          </a:p>
          <a:p>
            <a:pPr lvl="0">
              <a:lnSpc>
                <a:spcPct val="107000"/>
              </a:lnSpc>
              <a:buFont typeface="+mj-lt"/>
              <a:buAutoNum type="arabicPeriod"/>
            </a:pPr>
            <a:r>
              <a:rPr lang="en-US" dirty="0" smtClean="0">
                <a:latin typeface="Verdana"/>
                <a:ea typeface="Calibri"/>
                <a:cs typeface="Times New Roman"/>
              </a:rPr>
              <a:t>In their cooperative teams they have to think together on the answer and then on a small whiteboard where one of the student writes the answer. They take turns to do this.</a:t>
            </a:r>
            <a:endParaRPr lang="es-ES" dirty="0">
              <a:ea typeface="Calibri"/>
              <a:cs typeface="Times New Roman"/>
            </a:endParaRPr>
          </a:p>
          <a:p>
            <a:pPr lvl="0">
              <a:lnSpc>
                <a:spcPct val="107000"/>
              </a:lnSpc>
              <a:buFont typeface="+mj-lt"/>
              <a:buAutoNum type="arabicPeriod"/>
            </a:pPr>
            <a:r>
              <a:rPr lang="en-US" dirty="0" smtClean="0">
                <a:latin typeface="Verdana"/>
                <a:ea typeface="Calibri"/>
                <a:cs typeface="Times New Roman"/>
              </a:rPr>
              <a:t>They put their answers up, and those teams that have it correctly will get a point.</a:t>
            </a:r>
            <a:endParaRPr lang="es-ES" dirty="0">
              <a:ea typeface="Calibri"/>
              <a:cs typeface="Times New Roman"/>
            </a:endParaRPr>
          </a:p>
          <a:p>
            <a:pPr lvl="0">
              <a:lnSpc>
                <a:spcPct val="107000"/>
              </a:lnSpc>
              <a:spcAft>
                <a:spcPts val="800"/>
              </a:spcAft>
              <a:buFont typeface="+mj-lt"/>
              <a:buAutoNum type="arabicPeriod"/>
            </a:pPr>
            <a:r>
              <a:rPr lang="en-US" dirty="0" smtClean="0">
                <a:latin typeface="Verdana"/>
                <a:ea typeface="Calibri"/>
                <a:cs typeface="Times New Roman"/>
              </a:rPr>
              <a:t>It’s a fantastic way to review the concepts while collaborating between themselves on a final goal. The SEN will participate as well.</a:t>
            </a:r>
            <a:endParaRPr lang="es-ES" dirty="0">
              <a:ea typeface="Calibri"/>
              <a:cs typeface="Times New Roman"/>
            </a:endParaRPr>
          </a:p>
          <a:p>
            <a:endParaRPr lang="es-E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Lesson</a:t>
            </a:r>
            <a:r>
              <a:rPr lang="es-ES" dirty="0" smtClean="0"/>
              <a:t> 8</a:t>
            </a:r>
            <a:endParaRPr lang="es-ES" dirty="0"/>
          </a:p>
        </p:txBody>
      </p:sp>
      <p:pic>
        <p:nvPicPr>
          <p:cNvPr id="4" name="3 Marcador de contenido"/>
          <p:cNvPicPr>
            <a:picLocks noGrp="1"/>
          </p:cNvPicPr>
          <p:nvPr>
            <p:ph idx="1"/>
          </p:nvPr>
        </p:nvPicPr>
        <p:blipFill>
          <a:blip r:embed="rId2" cstate="print"/>
          <a:srcRect/>
          <a:stretch>
            <a:fillRect/>
          </a:stretch>
        </p:blipFill>
        <p:spPr bwMode="auto">
          <a:xfrm>
            <a:off x="611560" y="1844824"/>
            <a:ext cx="3736119" cy="4493096"/>
          </a:xfrm>
          <a:prstGeom prst="rect">
            <a:avLst/>
          </a:prstGeom>
          <a:noFill/>
          <a:ln w="9525">
            <a:noFill/>
            <a:miter lim="800000"/>
            <a:headEnd/>
            <a:tailEnd/>
          </a:ln>
        </p:spPr>
      </p:pic>
      <p:sp>
        <p:nvSpPr>
          <p:cNvPr id="5" name="4 Rectángulo"/>
          <p:cNvSpPr/>
          <p:nvPr/>
        </p:nvSpPr>
        <p:spPr>
          <a:xfrm>
            <a:off x="4883150" y="1700809"/>
            <a:ext cx="2857202" cy="3056606"/>
          </a:xfrm>
          <a:prstGeom prst="rect">
            <a:avLst/>
          </a:prstGeom>
        </p:spPr>
        <p:txBody>
          <a:bodyPr wrap="square">
            <a:spAutoFit/>
          </a:bodyPr>
          <a:lstStyle/>
          <a:p>
            <a:pPr marL="342900" lvl="0" indent="-342900">
              <a:lnSpc>
                <a:spcPct val="107000"/>
              </a:lnSpc>
              <a:spcAft>
                <a:spcPts val="0"/>
              </a:spcAft>
              <a:buFont typeface="+mj-lt"/>
              <a:buAutoNum type="arabicPeriod"/>
            </a:pPr>
            <a:r>
              <a:rPr lang="en-US" sz="1200" dirty="0" smtClean="0">
                <a:latin typeface="Verdana"/>
                <a:ea typeface="Calibri"/>
                <a:cs typeface="Times New Roman"/>
              </a:rPr>
              <a:t>The review is to do it individually, although she will get all the help she need. She will try to do activity 1 alone in her notebook.</a:t>
            </a:r>
            <a:endParaRPr lang="es-ES" sz="1100" dirty="0">
              <a:ea typeface="Calibri"/>
              <a:cs typeface="Times New Roman"/>
            </a:endParaRPr>
          </a:p>
          <a:p>
            <a:pPr marL="342900" lvl="0" indent="-342900">
              <a:lnSpc>
                <a:spcPct val="107000"/>
              </a:lnSpc>
              <a:spcAft>
                <a:spcPts val="0"/>
              </a:spcAft>
              <a:buFont typeface="+mj-lt"/>
              <a:buAutoNum type="arabicPeriod"/>
            </a:pPr>
            <a:r>
              <a:rPr lang="en-US" sz="1200" dirty="0" smtClean="0">
                <a:latin typeface="Verdana"/>
                <a:ea typeface="Calibri"/>
                <a:cs typeface="Times New Roman"/>
              </a:rPr>
              <a:t>Activity 2 will be done in pairs in the book.</a:t>
            </a:r>
            <a:endParaRPr lang="es-ES" sz="1100" dirty="0">
              <a:ea typeface="Calibri"/>
              <a:cs typeface="Times New Roman"/>
            </a:endParaRPr>
          </a:p>
          <a:p>
            <a:pPr marL="342900" lvl="0" indent="-342900">
              <a:lnSpc>
                <a:spcPct val="107000"/>
              </a:lnSpc>
              <a:spcAft>
                <a:spcPts val="0"/>
              </a:spcAft>
              <a:buFont typeface="+mj-lt"/>
              <a:buAutoNum type="arabicPeriod"/>
            </a:pPr>
            <a:r>
              <a:rPr lang="en-US" sz="1200" dirty="0" smtClean="0">
                <a:latin typeface="Verdana"/>
                <a:ea typeface="Calibri"/>
                <a:cs typeface="Times New Roman"/>
              </a:rPr>
              <a:t>Activity 3 and 4 will be done in small groups with the language assistant.</a:t>
            </a:r>
            <a:endParaRPr lang="es-ES" sz="1100" dirty="0">
              <a:ea typeface="Calibri"/>
              <a:cs typeface="Times New Roman"/>
            </a:endParaRPr>
          </a:p>
          <a:p>
            <a:pPr marL="342900" lvl="0" indent="-342900">
              <a:lnSpc>
                <a:spcPct val="107000"/>
              </a:lnSpc>
              <a:spcAft>
                <a:spcPts val="0"/>
              </a:spcAft>
              <a:buFont typeface="+mj-lt"/>
              <a:buAutoNum type="arabicPeriod"/>
            </a:pPr>
            <a:r>
              <a:rPr lang="en-US" sz="1200" dirty="0" smtClean="0">
                <a:latin typeface="Verdana"/>
                <a:ea typeface="Calibri"/>
                <a:cs typeface="Times New Roman"/>
              </a:rPr>
              <a:t>Activity 5 will not be done because she already has the picture dictionary.</a:t>
            </a:r>
            <a:endParaRPr lang="es-ES" sz="1100" dirty="0">
              <a:ea typeface="Calibri"/>
              <a:cs typeface="Times New Roman"/>
            </a:endParaRPr>
          </a:p>
          <a:p>
            <a:pPr marL="342900" lvl="0" indent="-342900">
              <a:lnSpc>
                <a:spcPct val="107000"/>
              </a:lnSpc>
              <a:spcAft>
                <a:spcPts val="800"/>
              </a:spcAft>
              <a:buFont typeface="+mj-lt"/>
              <a:buAutoNum type="arabicPeriod"/>
            </a:pPr>
            <a:r>
              <a:rPr lang="en-US" sz="1200" dirty="0" smtClean="0">
                <a:latin typeface="Verdana"/>
                <a:ea typeface="Calibri"/>
                <a:cs typeface="Times New Roman"/>
              </a:rPr>
              <a:t>MY PROGRESS will be done with the teacher.</a:t>
            </a:r>
            <a:endParaRPr lang="es-ES" sz="1100" dirty="0">
              <a:ea typeface="Calibri"/>
              <a:cs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Justification</a:t>
            </a:r>
            <a:endParaRPr lang="es-ES" dirty="0"/>
          </a:p>
        </p:txBody>
      </p:sp>
      <p:sp>
        <p:nvSpPr>
          <p:cNvPr id="3" name="2 Marcador de contenido"/>
          <p:cNvSpPr>
            <a:spLocks noGrp="1"/>
          </p:cNvSpPr>
          <p:nvPr>
            <p:ph idx="1"/>
          </p:nvPr>
        </p:nvSpPr>
        <p:spPr/>
        <p:txBody>
          <a:bodyPr>
            <a:normAutofit/>
          </a:bodyPr>
          <a:lstStyle/>
          <a:p>
            <a:r>
              <a:rPr lang="en-US" dirty="0"/>
              <a:t>Each student has his/her own different individual characteristics which will affect his/her learning process. We are all diverse. Special needs are conceived as a continuation that any student may require at any specific moment of his/her schooling. They are the collection of adjustments and modifications in the different elements of the educational proposal developed by each teacher for a specific student. A curricular adaptation are realized with the purpose to respond to specific necessities of educational support</a:t>
            </a:r>
            <a:endParaRPr lang="es-E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Lesson</a:t>
            </a:r>
            <a:r>
              <a:rPr lang="es-ES" dirty="0" smtClean="0"/>
              <a:t> 9</a:t>
            </a:r>
            <a:endParaRPr lang="es-ES" dirty="0"/>
          </a:p>
        </p:txBody>
      </p:sp>
      <p:sp>
        <p:nvSpPr>
          <p:cNvPr id="3" name="2 Marcador de contenido"/>
          <p:cNvSpPr>
            <a:spLocks noGrp="1"/>
          </p:cNvSpPr>
          <p:nvPr>
            <p:ph idx="1"/>
          </p:nvPr>
        </p:nvSpPr>
        <p:spPr>
          <a:xfrm>
            <a:off x="457200" y="1600200"/>
            <a:ext cx="4042792" cy="4525963"/>
          </a:xfrm>
        </p:spPr>
        <p:txBody>
          <a:bodyPr>
            <a:normAutofit fontScale="85000" lnSpcReduction="20000"/>
          </a:bodyPr>
          <a:lstStyle/>
          <a:p>
            <a:pPr>
              <a:buNone/>
            </a:pPr>
            <a:endParaRPr lang="es-ES" dirty="0" smtClean="0"/>
          </a:p>
          <a:p>
            <a:pPr>
              <a:buNone/>
            </a:pPr>
            <a:r>
              <a:rPr lang="es-ES" b="1" dirty="0" smtClean="0"/>
              <a:t>Oral and </a:t>
            </a:r>
            <a:r>
              <a:rPr lang="es-ES" b="1" dirty="0" err="1" smtClean="0"/>
              <a:t>written</a:t>
            </a:r>
            <a:r>
              <a:rPr lang="es-ES" b="1" dirty="0" smtClean="0"/>
              <a:t> </a:t>
            </a:r>
          </a:p>
          <a:p>
            <a:pPr>
              <a:buNone/>
            </a:pPr>
            <a:r>
              <a:rPr lang="es-ES" b="1" dirty="0" err="1" smtClean="0"/>
              <a:t>Assesment</a:t>
            </a:r>
            <a:r>
              <a:rPr lang="es-ES" b="1" dirty="0" smtClean="0"/>
              <a:t>. </a:t>
            </a:r>
          </a:p>
          <a:p>
            <a:pPr>
              <a:buNone/>
            </a:pPr>
            <a:r>
              <a:rPr lang="es-ES" sz="2200" dirty="0" smtClean="0">
                <a:latin typeface="Verdana"/>
                <a:ea typeface="Calibri"/>
                <a:cs typeface="Times New Roman"/>
              </a:rPr>
              <a:t>Oral </a:t>
            </a:r>
            <a:r>
              <a:rPr lang="es-ES" sz="2200" dirty="0" err="1" smtClean="0">
                <a:latin typeface="Verdana"/>
                <a:ea typeface="Calibri"/>
                <a:cs typeface="Times New Roman"/>
              </a:rPr>
              <a:t>part</a:t>
            </a:r>
            <a:r>
              <a:rPr lang="es-ES" sz="2200" dirty="0" smtClean="0">
                <a:latin typeface="Verdana"/>
                <a:ea typeface="Calibri"/>
                <a:cs typeface="Times New Roman"/>
              </a:rPr>
              <a:t>:</a:t>
            </a:r>
            <a:endParaRPr lang="es-ES" sz="2200" dirty="0">
              <a:latin typeface="Verdana"/>
              <a:ea typeface="Calibri"/>
              <a:cs typeface="Times New Roman"/>
            </a:endParaRPr>
          </a:p>
          <a:p>
            <a:pPr>
              <a:buNone/>
            </a:pPr>
            <a:r>
              <a:rPr lang="en-US" sz="2200" dirty="0" smtClean="0">
                <a:latin typeface="Verdana"/>
                <a:ea typeface="Calibri"/>
                <a:cs typeface="Times New Roman"/>
              </a:rPr>
              <a:t>Showing her three flashcards</a:t>
            </a:r>
          </a:p>
          <a:p>
            <a:pPr>
              <a:buNone/>
            </a:pPr>
            <a:r>
              <a:rPr lang="en-US" sz="2200" dirty="0" smtClean="0">
                <a:latin typeface="Verdana"/>
                <a:ea typeface="Calibri"/>
                <a:cs typeface="Times New Roman"/>
              </a:rPr>
              <a:t>of animals we were</a:t>
            </a:r>
          </a:p>
          <a:p>
            <a:pPr>
              <a:buNone/>
            </a:pPr>
            <a:r>
              <a:rPr lang="en-US" sz="2200" dirty="0" smtClean="0">
                <a:latin typeface="Verdana"/>
                <a:ea typeface="Calibri"/>
                <a:cs typeface="Times New Roman"/>
              </a:rPr>
              <a:t>working on ask her to tell you</a:t>
            </a:r>
          </a:p>
          <a:p>
            <a:pPr>
              <a:buNone/>
            </a:pPr>
            <a:r>
              <a:rPr lang="en-US" sz="2200" dirty="0" smtClean="0">
                <a:latin typeface="Verdana"/>
                <a:ea typeface="Calibri"/>
                <a:cs typeface="Times New Roman"/>
              </a:rPr>
              <a:t>the name of each animal;</a:t>
            </a:r>
          </a:p>
          <a:p>
            <a:pPr>
              <a:buNone/>
            </a:pPr>
            <a:r>
              <a:rPr lang="en-US" sz="2200" dirty="0" smtClean="0">
                <a:latin typeface="Verdana"/>
                <a:ea typeface="Calibri"/>
                <a:cs typeface="Times New Roman"/>
              </a:rPr>
              <a:t>if they are vertebrates or</a:t>
            </a:r>
          </a:p>
          <a:p>
            <a:pPr>
              <a:buNone/>
            </a:pPr>
            <a:r>
              <a:rPr lang="en-US" sz="2200" dirty="0" smtClean="0">
                <a:latin typeface="Verdana"/>
                <a:ea typeface="Calibri"/>
                <a:cs typeface="Times New Roman"/>
              </a:rPr>
              <a:t>invertebrates; to what</a:t>
            </a:r>
          </a:p>
          <a:p>
            <a:pPr>
              <a:buNone/>
            </a:pPr>
            <a:r>
              <a:rPr lang="en-US" sz="2200" dirty="0" smtClean="0">
                <a:latin typeface="Verdana"/>
                <a:ea typeface="Calibri"/>
                <a:cs typeface="Times New Roman"/>
              </a:rPr>
              <a:t>Group do they belong to </a:t>
            </a:r>
          </a:p>
          <a:p>
            <a:pPr>
              <a:buNone/>
            </a:pPr>
            <a:r>
              <a:rPr lang="en-US" sz="2200" dirty="0" smtClean="0">
                <a:latin typeface="Verdana"/>
                <a:ea typeface="Calibri"/>
                <a:cs typeface="Times New Roman"/>
              </a:rPr>
              <a:t>mammals, amphibians, fish,</a:t>
            </a:r>
          </a:p>
          <a:p>
            <a:pPr>
              <a:buNone/>
            </a:pPr>
            <a:r>
              <a:rPr lang="en-US" sz="2200" dirty="0" smtClean="0">
                <a:latin typeface="Verdana"/>
                <a:ea typeface="Calibri"/>
                <a:cs typeface="Times New Roman"/>
              </a:rPr>
              <a:t>birds or reptiles; and ask her</a:t>
            </a:r>
          </a:p>
          <a:p>
            <a:pPr>
              <a:buNone/>
            </a:pPr>
            <a:r>
              <a:rPr lang="en-US" sz="2200" dirty="0" smtClean="0">
                <a:latin typeface="Verdana"/>
                <a:ea typeface="Calibri"/>
                <a:cs typeface="Times New Roman"/>
              </a:rPr>
              <a:t>if they are oviparous or</a:t>
            </a:r>
          </a:p>
          <a:p>
            <a:pPr>
              <a:buNone/>
            </a:pPr>
            <a:r>
              <a:rPr lang="en-US" sz="2200" dirty="0" smtClean="0">
                <a:latin typeface="Verdana"/>
                <a:ea typeface="Calibri"/>
                <a:cs typeface="Times New Roman"/>
              </a:rPr>
              <a:t>viviparous.</a:t>
            </a:r>
            <a:endParaRPr lang="es-ES" sz="2200" dirty="0"/>
          </a:p>
        </p:txBody>
      </p:sp>
      <p:pic>
        <p:nvPicPr>
          <p:cNvPr id="5" name="4 Imagen"/>
          <p:cNvPicPr/>
          <p:nvPr/>
        </p:nvPicPr>
        <p:blipFill>
          <a:blip r:embed="rId2" cstate="print"/>
          <a:srcRect/>
          <a:stretch>
            <a:fillRect/>
          </a:stretch>
        </p:blipFill>
        <p:spPr bwMode="auto">
          <a:xfrm>
            <a:off x="4139952" y="1340768"/>
            <a:ext cx="4457293" cy="5195798"/>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err="1" smtClean="0"/>
              <a:t>Examples</a:t>
            </a:r>
            <a:r>
              <a:rPr lang="es-ES" dirty="0" smtClean="0"/>
              <a:t/>
            </a:r>
            <a:br>
              <a:rPr lang="es-ES" dirty="0" smtClean="0"/>
            </a:br>
            <a:endParaRPr lang="es-ES" dirty="0"/>
          </a:p>
        </p:txBody>
      </p:sp>
      <p:sp>
        <p:nvSpPr>
          <p:cNvPr id="5" name="4 Marcador de contenido"/>
          <p:cNvSpPr>
            <a:spLocks noGrp="1"/>
          </p:cNvSpPr>
          <p:nvPr>
            <p:ph idx="1"/>
          </p:nvPr>
        </p:nvSpPr>
        <p:spPr/>
        <p:txBody>
          <a:bodyPr>
            <a:normAutofit/>
          </a:bodyPr>
          <a:lstStyle/>
          <a:p>
            <a:pPr>
              <a:buNone/>
            </a:pPr>
            <a:r>
              <a:rPr lang="en-US" dirty="0"/>
              <a:t> </a:t>
            </a:r>
            <a:endParaRPr lang="es-ES" dirty="0"/>
          </a:p>
          <a:p>
            <a:endParaRPr lang="es-ES" dirty="0"/>
          </a:p>
        </p:txBody>
      </p:sp>
      <p:pic>
        <p:nvPicPr>
          <p:cNvPr id="6" name="5 Imagen" descr="image"/>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5220072" y="548680"/>
            <a:ext cx="3555701" cy="3024336"/>
          </a:xfrm>
          <a:prstGeom prst="rect">
            <a:avLst/>
          </a:prstGeom>
          <a:noFill/>
          <a:ln>
            <a:noFill/>
          </a:ln>
        </p:spPr>
      </p:pic>
      <p:pic>
        <p:nvPicPr>
          <p:cNvPr id="7" name="6 Imagen"/>
          <p:cNvPicPr/>
          <p:nvPr/>
        </p:nvPicPr>
        <p:blipFill>
          <a:blip r:embed="rId3" cstate="print"/>
          <a:srcRect/>
          <a:stretch>
            <a:fillRect/>
          </a:stretch>
        </p:blipFill>
        <p:spPr bwMode="auto">
          <a:xfrm>
            <a:off x="4283968" y="4149080"/>
            <a:ext cx="4049843" cy="2448272"/>
          </a:xfrm>
          <a:prstGeom prst="rect">
            <a:avLst/>
          </a:prstGeom>
          <a:noFill/>
          <a:ln w="9525">
            <a:noFill/>
            <a:miter lim="800000"/>
            <a:headEnd/>
            <a:tailEnd/>
          </a:ln>
        </p:spPr>
      </p:pic>
      <p:pic>
        <p:nvPicPr>
          <p:cNvPr id="8" name="7 Imagen"/>
          <p:cNvPicPr/>
          <p:nvPr/>
        </p:nvPicPr>
        <p:blipFill>
          <a:blip r:embed="rId4"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11560" y="1412776"/>
            <a:ext cx="3816424" cy="316835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The</a:t>
            </a:r>
            <a:r>
              <a:rPr lang="es-ES" dirty="0" smtClean="0"/>
              <a:t> </a:t>
            </a:r>
            <a:r>
              <a:rPr lang="es-ES" dirty="0" err="1" smtClean="0"/>
              <a:t>End</a:t>
            </a:r>
            <a:endParaRPr lang="es-E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Information</a:t>
            </a:r>
            <a:endParaRPr lang="es-ES" dirty="0"/>
          </a:p>
        </p:txBody>
      </p:sp>
      <p:sp>
        <p:nvSpPr>
          <p:cNvPr id="3" name="2 Marcador de contenido"/>
          <p:cNvSpPr>
            <a:spLocks noGrp="1"/>
          </p:cNvSpPr>
          <p:nvPr>
            <p:ph idx="1"/>
          </p:nvPr>
        </p:nvSpPr>
        <p:spPr/>
        <p:txBody>
          <a:bodyPr>
            <a:normAutofit fontScale="70000" lnSpcReduction="20000"/>
          </a:bodyPr>
          <a:lstStyle/>
          <a:p>
            <a:pPr>
              <a:lnSpc>
                <a:spcPct val="115000"/>
              </a:lnSpc>
              <a:spcAft>
                <a:spcPts val="1000"/>
              </a:spcAft>
            </a:pPr>
            <a:r>
              <a:rPr lang="en-US" b="1" dirty="0" smtClean="0">
                <a:latin typeface="Verdana"/>
                <a:ea typeface="Calibri"/>
                <a:cs typeface="Times New Roman"/>
              </a:rPr>
              <a:t>Subject: </a:t>
            </a:r>
            <a:r>
              <a:rPr lang="en-US" dirty="0" smtClean="0">
                <a:latin typeface="Verdana"/>
                <a:ea typeface="Calibri"/>
                <a:cs typeface="Times New Roman"/>
              </a:rPr>
              <a:t>Natural Science</a:t>
            </a:r>
            <a:endParaRPr lang="es-ES" dirty="0">
              <a:ea typeface="Calibri"/>
              <a:cs typeface="Times New Roman"/>
            </a:endParaRPr>
          </a:p>
          <a:p>
            <a:r>
              <a:rPr lang="en-US" b="1" dirty="0" smtClean="0">
                <a:latin typeface="Verdana"/>
                <a:ea typeface="Calibri"/>
                <a:cs typeface="Times New Roman"/>
              </a:rPr>
              <a:t>Book: </a:t>
            </a:r>
            <a:r>
              <a:rPr lang="en-US" dirty="0" smtClean="0">
                <a:latin typeface="Verdana"/>
                <a:ea typeface="Calibri"/>
                <a:cs typeface="Times New Roman"/>
              </a:rPr>
              <a:t>Natural Science 3 primary. Think Do Learn. Oxford. (Easy to read)</a:t>
            </a:r>
            <a:r>
              <a:rPr lang="en-US" b="1" dirty="0" smtClean="0">
                <a:latin typeface="Verdana"/>
                <a:ea typeface="Calibri"/>
                <a:cs typeface="Times New Roman"/>
              </a:rPr>
              <a:t> </a:t>
            </a:r>
          </a:p>
          <a:p>
            <a:r>
              <a:rPr lang="en-US" b="1" dirty="0" smtClean="0">
                <a:latin typeface="Verdana"/>
                <a:ea typeface="Calibri"/>
                <a:cs typeface="Times New Roman"/>
              </a:rPr>
              <a:t>Grade: </a:t>
            </a:r>
            <a:r>
              <a:rPr lang="en-US" dirty="0" smtClean="0">
                <a:latin typeface="Verdana"/>
                <a:ea typeface="Calibri"/>
                <a:cs typeface="Times New Roman"/>
              </a:rPr>
              <a:t>Primary 3</a:t>
            </a:r>
          </a:p>
          <a:p>
            <a:r>
              <a:rPr lang="en-US" b="1" dirty="0" smtClean="0">
                <a:latin typeface="Verdana"/>
                <a:ea typeface="Calibri"/>
                <a:cs typeface="Times New Roman"/>
              </a:rPr>
              <a:t>Unit:</a:t>
            </a:r>
            <a:r>
              <a:rPr lang="en-US" dirty="0" smtClean="0">
                <a:latin typeface="Verdana"/>
                <a:ea typeface="Calibri"/>
                <a:cs typeface="Times New Roman"/>
              </a:rPr>
              <a:t> Animals</a:t>
            </a:r>
          </a:p>
          <a:p>
            <a:r>
              <a:rPr lang="en-US" b="1" dirty="0" smtClean="0">
                <a:latin typeface="Verdana"/>
                <a:ea typeface="Calibri"/>
                <a:cs typeface="Times New Roman"/>
              </a:rPr>
              <a:t>Number of hours per unit: </a:t>
            </a:r>
            <a:r>
              <a:rPr lang="en-US" dirty="0" smtClean="0">
                <a:latin typeface="Verdana"/>
                <a:ea typeface="Calibri"/>
                <a:cs typeface="Times New Roman"/>
              </a:rPr>
              <a:t>8 sessions of 45 minutes</a:t>
            </a:r>
          </a:p>
          <a:p>
            <a:r>
              <a:rPr lang="en-US" b="1" dirty="0" smtClean="0">
                <a:latin typeface="Verdana"/>
                <a:ea typeface="Calibri"/>
                <a:cs typeface="Times New Roman"/>
              </a:rPr>
              <a:t>Number of hours a week of instruction</a:t>
            </a:r>
            <a:r>
              <a:rPr lang="en-US" dirty="0" smtClean="0">
                <a:latin typeface="Verdana"/>
                <a:ea typeface="Calibri"/>
                <a:cs typeface="Times New Roman"/>
              </a:rPr>
              <a:t>: 4 sessions of Science of 45 minutes.</a:t>
            </a:r>
            <a:r>
              <a:rPr lang="en-US" b="1" dirty="0" smtClean="0">
                <a:latin typeface="Verdana"/>
                <a:ea typeface="Calibri"/>
                <a:cs typeface="Times New Roman"/>
              </a:rPr>
              <a:t> </a:t>
            </a:r>
          </a:p>
          <a:p>
            <a:r>
              <a:rPr lang="en-US" b="1" dirty="0" smtClean="0">
                <a:latin typeface="Verdana"/>
                <a:ea typeface="Calibri"/>
                <a:cs typeface="Times New Roman"/>
              </a:rPr>
              <a:t>Language of instruction</a:t>
            </a:r>
            <a:r>
              <a:rPr lang="en-US" dirty="0" smtClean="0">
                <a:latin typeface="Verdana"/>
                <a:ea typeface="Calibri"/>
                <a:cs typeface="Times New Roman"/>
              </a:rPr>
              <a:t>: Hard CLIL (only in their maternal language when solving behavior problems)</a:t>
            </a:r>
            <a:r>
              <a:rPr lang="en-US" b="1" dirty="0" smtClean="0">
                <a:latin typeface="Verdana"/>
                <a:ea typeface="Calibri"/>
                <a:cs typeface="Times New Roman"/>
              </a:rPr>
              <a:t> </a:t>
            </a:r>
          </a:p>
          <a:p>
            <a:r>
              <a:rPr lang="en-US" b="1" dirty="0" smtClean="0">
                <a:latin typeface="Verdana"/>
                <a:ea typeface="Calibri"/>
                <a:cs typeface="Times New Roman"/>
              </a:rPr>
              <a:t>Age of the group: </a:t>
            </a:r>
            <a:r>
              <a:rPr lang="en-US" dirty="0" smtClean="0">
                <a:latin typeface="Verdana"/>
                <a:ea typeface="Calibri"/>
                <a:cs typeface="Times New Roman"/>
              </a:rPr>
              <a:t>8-9 years.</a:t>
            </a:r>
            <a:r>
              <a:rPr lang="en-US" b="1" dirty="0" smtClean="0">
                <a:latin typeface="Verdana"/>
                <a:ea typeface="Calibri"/>
                <a:cs typeface="Times New Roman"/>
              </a:rPr>
              <a:t> </a:t>
            </a:r>
          </a:p>
          <a:p>
            <a:r>
              <a:rPr lang="en-US" b="1" dirty="0" smtClean="0">
                <a:latin typeface="Verdana"/>
                <a:ea typeface="Calibri"/>
                <a:cs typeface="Times New Roman"/>
              </a:rPr>
              <a:t>Challenges of the students:</a:t>
            </a:r>
            <a:r>
              <a:rPr lang="en-US" dirty="0" smtClean="0">
                <a:latin typeface="Verdana"/>
                <a:ea typeface="Calibri"/>
                <a:cs typeface="Times New Roman"/>
              </a:rPr>
              <a:t> There’s one girl with special needs that need significant adaptation. And three more children that need not significant adaptation (time for the exam, kind of questions,…). The classroom is well integrated. It’s a mixed ability classroom.</a:t>
            </a:r>
            <a:endParaRPr lang="es-E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SEN </a:t>
            </a:r>
            <a:br>
              <a:rPr lang="es-ES" dirty="0" smtClean="0"/>
            </a:br>
            <a:r>
              <a:rPr lang="es-ES" dirty="0" smtClean="0"/>
              <a:t>(</a:t>
            </a:r>
            <a:r>
              <a:rPr lang="es-ES" dirty="0" err="1" smtClean="0"/>
              <a:t>Special</a:t>
            </a:r>
            <a:r>
              <a:rPr lang="es-ES" dirty="0" smtClean="0"/>
              <a:t> </a:t>
            </a:r>
            <a:r>
              <a:rPr lang="es-ES" dirty="0" err="1" smtClean="0"/>
              <a:t>Educational</a:t>
            </a:r>
            <a:r>
              <a:rPr lang="es-ES" dirty="0" smtClean="0"/>
              <a:t> </a:t>
            </a:r>
            <a:r>
              <a:rPr lang="es-ES" dirty="0" err="1" smtClean="0"/>
              <a:t>needs</a:t>
            </a:r>
            <a:r>
              <a:rPr lang="es-ES" dirty="0" smtClean="0"/>
              <a:t>)</a:t>
            </a:r>
            <a:endParaRPr lang="es-ES" dirty="0"/>
          </a:p>
        </p:txBody>
      </p:sp>
      <p:sp>
        <p:nvSpPr>
          <p:cNvPr id="3" name="2 Marcador de contenido"/>
          <p:cNvSpPr>
            <a:spLocks noGrp="1"/>
          </p:cNvSpPr>
          <p:nvPr>
            <p:ph idx="1"/>
          </p:nvPr>
        </p:nvSpPr>
        <p:spPr/>
        <p:txBody>
          <a:bodyPr>
            <a:normAutofit fontScale="55000" lnSpcReduction="20000"/>
          </a:bodyPr>
          <a:lstStyle/>
          <a:p>
            <a:pPr>
              <a:lnSpc>
                <a:spcPct val="115000"/>
              </a:lnSpc>
              <a:spcAft>
                <a:spcPts val="1000"/>
              </a:spcAft>
            </a:pPr>
            <a:r>
              <a:rPr lang="en-US" b="1" dirty="0" smtClean="0">
                <a:latin typeface="Verdana"/>
                <a:ea typeface="Calibri"/>
                <a:cs typeface="Times New Roman"/>
              </a:rPr>
              <a:t>Student: </a:t>
            </a:r>
            <a:r>
              <a:rPr lang="en-US" dirty="0" smtClean="0">
                <a:latin typeface="Verdana"/>
                <a:ea typeface="Calibri"/>
                <a:cs typeface="Times New Roman"/>
              </a:rPr>
              <a:t>8 year old student whose family comes from Niger and they speak a mixture of English and Nigerian. She understands English. When she was in 2º grade she was diagnose with a Linguistic Delay having special trouble in comprehension, reading and writing. She has a significant curricular modification.</a:t>
            </a:r>
            <a:r>
              <a:rPr lang="en-US" b="1" dirty="0" smtClean="0">
                <a:latin typeface="Verdana"/>
                <a:ea typeface="Calibri"/>
                <a:cs typeface="Times New Roman"/>
              </a:rPr>
              <a:t> </a:t>
            </a:r>
          </a:p>
          <a:p>
            <a:pPr>
              <a:lnSpc>
                <a:spcPct val="115000"/>
              </a:lnSpc>
              <a:spcAft>
                <a:spcPts val="1000"/>
              </a:spcAft>
            </a:pPr>
            <a:r>
              <a:rPr lang="en-US" b="1" dirty="0" smtClean="0">
                <a:latin typeface="Verdana"/>
                <a:ea typeface="Calibri"/>
                <a:cs typeface="Times New Roman"/>
              </a:rPr>
              <a:t>Significant adaptation</a:t>
            </a:r>
            <a:r>
              <a:rPr lang="en-US" dirty="0" smtClean="0">
                <a:latin typeface="Verdana"/>
                <a:ea typeface="Calibri"/>
                <a:cs typeface="Times New Roman"/>
              </a:rPr>
              <a:t>:  </a:t>
            </a:r>
            <a:endParaRPr lang="es-ES" dirty="0">
              <a:ea typeface="Calibri"/>
              <a:cs typeface="Times New Roman"/>
            </a:endParaRPr>
          </a:p>
          <a:p>
            <a:pPr lvl="0">
              <a:lnSpc>
                <a:spcPct val="107000"/>
              </a:lnSpc>
              <a:buFont typeface="+mj-lt"/>
              <a:buAutoNum type="arabicPeriod"/>
            </a:pPr>
            <a:r>
              <a:rPr lang="en-US" dirty="0" smtClean="0">
                <a:latin typeface="Verdana"/>
                <a:ea typeface="Calibri"/>
                <a:cs typeface="Times New Roman"/>
              </a:rPr>
              <a:t>The objectives will be adapted and reduced.</a:t>
            </a:r>
            <a:endParaRPr lang="es-ES" dirty="0">
              <a:ea typeface="Calibri"/>
              <a:cs typeface="Times New Roman"/>
            </a:endParaRPr>
          </a:p>
          <a:p>
            <a:pPr lvl="0">
              <a:lnSpc>
                <a:spcPct val="107000"/>
              </a:lnSpc>
              <a:buFont typeface="+mj-lt"/>
              <a:buAutoNum type="arabicPeriod"/>
            </a:pPr>
            <a:r>
              <a:rPr lang="en-US" dirty="0" smtClean="0">
                <a:latin typeface="Verdana"/>
                <a:ea typeface="Calibri"/>
                <a:cs typeface="Times New Roman"/>
              </a:rPr>
              <a:t>The key words for this unit will be reduced.</a:t>
            </a:r>
            <a:endParaRPr lang="es-ES" dirty="0">
              <a:ea typeface="Calibri"/>
              <a:cs typeface="Times New Roman"/>
            </a:endParaRPr>
          </a:p>
          <a:p>
            <a:pPr lvl="0">
              <a:lnSpc>
                <a:spcPct val="107000"/>
              </a:lnSpc>
              <a:buFont typeface="+mj-lt"/>
              <a:buAutoNum type="arabicPeriod"/>
            </a:pPr>
            <a:r>
              <a:rPr lang="en-US" dirty="0" smtClean="0">
                <a:latin typeface="Verdana"/>
                <a:ea typeface="Calibri"/>
                <a:cs typeface="Times New Roman"/>
              </a:rPr>
              <a:t>She will have more time to fulfill the task.</a:t>
            </a:r>
            <a:endParaRPr lang="es-ES" dirty="0">
              <a:ea typeface="Calibri"/>
              <a:cs typeface="Times New Roman"/>
            </a:endParaRPr>
          </a:p>
          <a:p>
            <a:pPr lvl="0">
              <a:lnSpc>
                <a:spcPct val="107000"/>
              </a:lnSpc>
              <a:buFont typeface="+mj-lt"/>
              <a:buAutoNum type="arabicPeriod"/>
            </a:pPr>
            <a:r>
              <a:rPr lang="en-US" dirty="0" smtClean="0">
                <a:latin typeface="Verdana"/>
                <a:ea typeface="Calibri"/>
                <a:cs typeface="Times New Roman"/>
              </a:rPr>
              <a:t>The instruction of every activity will be given one by one in a direct way. They will be simplified.</a:t>
            </a:r>
            <a:endParaRPr lang="es-ES" dirty="0">
              <a:ea typeface="Calibri"/>
              <a:cs typeface="Times New Roman"/>
            </a:endParaRPr>
          </a:p>
          <a:p>
            <a:pPr lvl="0">
              <a:lnSpc>
                <a:spcPct val="107000"/>
              </a:lnSpc>
              <a:buFont typeface="+mj-lt"/>
              <a:buAutoNum type="arabicPeriod"/>
            </a:pPr>
            <a:r>
              <a:rPr lang="en-US" dirty="0" smtClean="0">
                <a:latin typeface="Verdana"/>
                <a:ea typeface="Calibri"/>
                <a:cs typeface="Times New Roman"/>
              </a:rPr>
              <a:t>Because of her difficulties in writing, the results will not be given through writing, but she will be permitted to answer verbally, by drawings,…</a:t>
            </a:r>
            <a:endParaRPr lang="es-ES" dirty="0">
              <a:ea typeface="Calibri"/>
              <a:cs typeface="Times New Roman"/>
            </a:endParaRPr>
          </a:p>
          <a:p>
            <a:pPr lvl="0">
              <a:lnSpc>
                <a:spcPct val="107000"/>
              </a:lnSpc>
              <a:spcAft>
                <a:spcPts val="800"/>
              </a:spcAft>
              <a:buFont typeface="+mj-lt"/>
              <a:buAutoNum type="arabicPeriod"/>
            </a:pPr>
            <a:r>
              <a:rPr lang="en-US" dirty="0" smtClean="0">
                <a:latin typeface="Verdana"/>
                <a:ea typeface="Calibri"/>
                <a:cs typeface="Times New Roman"/>
              </a:rPr>
              <a:t>The evaluation will be orally. The writing evaluation will be with true-false questions, complete short sentences with the words given. Both parts of the exams will be taken into account. The evaluation will take into account his participation, work, attitude,…</a:t>
            </a:r>
            <a:endParaRPr lang="es-ES" dirty="0">
              <a:ea typeface="Calibri"/>
              <a:cs typeface="Times New Roman"/>
            </a:endParaRPr>
          </a:p>
          <a:p>
            <a:endParaRPr lang="es-E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err="1" smtClean="0"/>
              <a:t>Adaptations</a:t>
            </a:r>
            <a:r>
              <a:rPr lang="es-ES" dirty="0" smtClean="0"/>
              <a:t/>
            </a:r>
            <a:br>
              <a:rPr lang="es-ES" dirty="0" smtClean="0"/>
            </a:br>
            <a:endParaRPr lang="es-ES" dirty="0"/>
          </a:p>
        </p:txBody>
      </p:sp>
      <p:sp>
        <p:nvSpPr>
          <p:cNvPr id="3" name="2 Marcador de contenido"/>
          <p:cNvSpPr>
            <a:spLocks noGrp="1"/>
          </p:cNvSpPr>
          <p:nvPr>
            <p:ph idx="1"/>
          </p:nvPr>
        </p:nvSpPr>
        <p:spPr>
          <a:xfrm>
            <a:off x="457200" y="1124744"/>
            <a:ext cx="8229600" cy="5472608"/>
          </a:xfrm>
        </p:spPr>
        <p:txBody>
          <a:bodyPr>
            <a:normAutofit fontScale="32500" lnSpcReduction="20000"/>
          </a:bodyPr>
          <a:lstStyle/>
          <a:p>
            <a:pPr>
              <a:lnSpc>
                <a:spcPct val="115000"/>
              </a:lnSpc>
              <a:spcAft>
                <a:spcPts val="1000"/>
              </a:spcAft>
            </a:pPr>
            <a:r>
              <a:rPr lang="en-US" sz="4000" b="1" dirty="0" smtClean="0">
                <a:latin typeface="Verdana"/>
                <a:ea typeface="Calibri"/>
                <a:cs typeface="Times New Roman"/>
              </a:rPr>
              <a:t>Specific Resources that will be use:</a:t>
            </a:r>
            <a:endParaRPr lang="es-ES" sz="4000" dirty="0">
              <a:ea typeface="Calibri"/>
              <a:cs typeface="Times New Roman"/>
            </a:endParaRPr>
          </a:p>
          <a:p>
            <a:pPr lvl="0">
              <a:lnSpc>
                <a:spcPct val="107000"/>
              </a:lnSpc>
              <a:buFont typeface="+mj-lt"/>
              <a:buAutoNum type="arabicPeriod"/>
            </a:pPr>
            <a:r>
              <a:rPr lang="en-US" sz="4000" dirty="0" smtClean="0">
                <a:latin typeface="Verdana"/>
                <a:ea typeface="Calibri"/>
                <a:cs typeface="Times New Roman"/>
              </a:rPr>
              <a:t>The list of keywords will be given with pictograms.</a:t>
            </a:r>
            <a:endParaRPr lang="es-ES" sz="4000" dirty="0">
              <a:ea typeface="Calibri"/>
              <a:cs typeface="Times New Roman"/>
            </a:endParaRPr>
          </a:p>
          <a:p>
            <a:pPr lvl="0">
              <a:lnSpc>
                <a:spcPct val="107000"/>
              </a:lnSpc>
              <a:buFont typeface="+mj-lt"/>
              <a:buAutoNum type="arabicPeriod"/>
            </a:pPr>
            <a:r>
              <a:rPr lang="en-US" sz="4000" dirty="0" smtClean="0">
                <a:latin typeface="Verdana"/>
                <a:ea typeface="Calibri"/>
                <a:cs typeface="Times New Roman"/>
              </a:rPr>
              <a:t>Highlight the important stuff.</a:t>
            </a:r>
            <a:endParaRPr lang="es-ES" sz="4000" dirty="0">
              <a:ea typeface="Calibri"/>
              <a:cs typeface="Times New Roman"/>
            </a:endParaRPr>
          </a:p>
          <a:p>
            <a:pPr lvl="0">
              <a:lnSpc>
                <a:spcPct val="107000"/>
              </a:lnSpc>
              <a:buFont typeface="+mj-lt"/>
              <a:buAutoNum type="arabicPeriod"/>
            </a:pPr>
            <a:r>
              <a:rPr lang="en-US" sz="4000" dirty="0" smtClean="0">
                <a:latin typeface="Verdana"/>
                <a:ea typeface="Calibri"/>
                <a:cs typeface="Times New Roman"/>
              </a:rPr>
              <a:t>Make simple mind maps.</a:t>
            </a:r>
            <a:endParaRPr lang="es-ES" sz="4000" dirty="0">
              <a:ea typeface="Calibri"/>
              <a:cs typeface="Times New Roman"/>
            </a:endParaRPr>
          </a:p>
          <a:p>
            <a:pPr lvl="0">
              <a:lnSpc>
                <a:spcPct val="107000"/>
              </a:lnSpc>
              <a:buFont typeface="+mj-lt"/>
              <a:buAutoNum type="arabicPeriod"/>
            </a:pPr>
            <a:r>
              <a:rPr lang="en-US" sz="4000" dirty="0" smtClean="0">
                <a:latin typeface="Verdana"/>
                <a:ea typeface="Calibri"/>
                <a:cs typeface="Times New Roman"/>
              </a:rPr>
              <a:t>Do an interactive notebook </a:t>
            </a:r>
            <a:endParaRPr lang="es-ES" sz="4000" dirty="0">
              <a:ea typeface="Calibri"/>
              <a:cs typeface="Times New Roman"/>
            </a:endParaRPr>
          </a:p>
          <a:p>
            <a:pPr lvl="0">
              <a:lnSpc>
                <a:spcPct val="107000"/>
              </a:lnSpc>
              <a:buFont typeface="+mj-lt"/>
              <a:buAutoNum type="arabicPeriod"/>
            </a:pPr>
            <a:r>
              <a:rPr lang="en-US" sz="4000" dirty="0" smtClean="0">
                <a:latin typeface="Verdana"/>
                <a:ea typeface="Calibri"/>
                <a:cs typeface="Times New Roman"/>
              </a:rPr>
              <a:t>Cooperative group work for the project of endangered species.</a:t>
            </a:r>
            <a:endParaRPr lang="es-ES" sz="4000" dirty="0">
              <a:ea typeface="Calibri"/>
              <a:cs typeface="Times New Roman"/>
            </a:endParaRPr>
          </a:p>
          <a:p>
            <a:pPr lvl="0">
              <a:lnSpc>
                <a:spcPct val="107000"/>
              </a:lnSpc>
              <a:buFont typeface="+mj-lt"/>
              <a:buAutoNum type="arabicPeriod"/>
            </a:pPr>
            <a:r>
              <a:rPr lang="en-US" sz="4000" dirty="0" smtClean="0">
                <a:latin typeface="Verdana"/>
                <a:ea typeface="Calibri"/>
                <a:cs typeface="Times New Roman"/>
              </a:rPr>
              <a:t>Videos: explicative and songs</a:t>
            </a:r>
            <a:endParaRPr lang="es-ES" sz="4000" dirty="0">
              <a:ea typeface="Calibri"/>
              <a:cs typeface="Times New Roman"/>
            </a:endParaRPr>
          </a:p>
          <a:p>
            <a:pPr lvl="0">
              <a:lnSpc>
                <a:spcPct val="107000"/>
              </a:lnSpc>
              <a:buFont typeface="+mj-lt"/>
              <a:buAutoNum type="arabicPeriod"/>
            </a:pPr>
            <a:r>
              <a:rPr lang="en-US" sz="4000" dirty="0" smtClean="0">
                <a:latin typeface="Verdana"/>
                <a:ea typeface="Calibri"/>
                <a:cs typeface="Times New Roman"/>
              </a:rPr>
              <a:t>Easy to read materials</a:t>
            </a:r>
            <a:endParaRPr lang="es-ES" sz="4000" dirty="0">
              <a:ea typeface="Calibri"/>
              <a:cs typeface="Times New Roman"/>
            </a:endParaRPr>
          </a:p>
          <a:p>
            <a:pPr lvl="0">
              <a:lnSpc>
                <a:spcPct val="107000"/>
              </a:lnSpc>
              <a:spcAft>
                <a:spcPts val="800"/>
              </a:spcAft>
              <a:buFont typeface="+mj-lt"/>
              <a:buAutoNum type="arabicPeriod"/>
            </a:pPr>
            <a:r>
              <a:rPr lang="en-US" sz="4000" dirty="0" smtClean="0">
                <a:latin typeface="Verdana"/>
                <a:ea typeface="Calibri"/>
                <a:cs typeface="Times New Roman"/>
              </a:rPr>
              <a:t>Support worksheets to do by himself at home.</a:t>
            </a:r>
            <a:endParaRPr lang="es-ES" sz="4000" dirty="0" smtClean="0">
              <a:ea typeface="Calibri"/>
              <a:cs typeface="Times New Roman"/>
            </a:endParaRPr>
          </a:p>
          <a:p>
            <a:pPr>
              <a:lnSpc>
                <a:spcPct val="115000"/>
              </a:lnSpc>
              <a:spcAft>
                <a:spcPts val="0"/>
              </a:spcAft>
            </a:pPr>
            <a:r>
              <a:rPr lang="en-US" sz="4000" dirty="0" smtClean="0">
                <a:latin typeface="Verdana"/>
                <a:ea typeface="Calibri"/>
                <a:cs typeface="Times New Roman"/>
              </a:rPr>
              <a:t>Group game: </a:t>
            </a:r>
            <a:r>
              <a:rPr lang="en-US" sz="4000" dirty="0" err="1" smtClean="0">
                <a:latin typeface="Verdana"/>
                <a:ea typeface="Calibri"/>
                <a:cs typeface="Times New Roman"/>
              </a:rPr>
              <a:t>Pasabalabra</a:t>
            </a:r>
            <a:endParaRPr lang="en-US" sz="4000" dirty="0" smtClean="0">
              <a:latin typeface="Verdana"/>
              <a:ea typeface="Calibri"/>
              <a:cs typeface="Times New Roman"/>
            </a:endParaRPr>
          </a:p>
          <a:p>
            <a:pPr>
              <a:lnSpc>
                <a:spcPct val="115000"/>
              </a:lnSpc>
              <a:spcAft>
                <a:spcPts val="0"/>
              </a:spcAft>
            </a:pPr>
            <a:endParaRPr lang="en-US" sz="4000" b="1" dirty="0">
              <a:latin typeface="Verdana"/>
              <a:ea typeface="Calibri"/>
              <a:cs typeface="Times New Roman"/>
            </a:endParaRPr>
          </a:p>
          <a:p>
            <a:pPr>
              <a:lnSpc>
                <a:spcPct val="115000"/>
              </a:lnSpc>
              <a:spcAft>
                <a:spcPts val="0"/>
              </a:spcAft>
            </a:pPr>
            <a:r>
              <a:rPr lang="en-US" sz="4000" b="1" dirty="0" smtClean="0">
                <a:latin typeface="Verdana"/>
                <a:ea typeface="Calibri"/>
                <a:cs typeface="Times New Roman"/>
              </a:rPr>
              <a:t>Methodology</a:t>
            </a:r>
            <a:endParaRPr lang="es-ES" sz="4000" dirty="0">
              <a:ea typeface="Calibri"/>
              <a:cs typeface="Times New Roman"/>
            </a:endParaRPr>
          </a:p>
          <a:p>
            <a:pPr>
              <a:lnSpc>
                <a:spcPct val="115000"/>
              </a:lnSpc>
              <a:spcAft>
                <a:spcPts val="0"/>
              </a:spcAft>
            </a:pPr>
            <a:r>
              <a:rPr lang="en-US" sz="4000" b="1" dirty="0" smtClean="0">
                <a:latin typeface="Verdana"/>
                <a:ea typeface="Calibri"/>
                <a:cs typeface="Times New Roman"/>
              </a:rPr>
              <a:t> </a:t>
            </a:r>
            <a:endParaRPr lang="es-ES" sz="4000" dirty="0">
              <a:ea typeface="Calibri"/>
              <a:cs typeface="Times New Roman"/>
            </a:endParaRPr>
          </a:p>
          <a:p>
            <a:pPr>
              <a:lnSpc>
                <a:spcPct val="115000"/>
              </a:lnSpc>
              <a:spcAft>
                <a:spcPts val="0"/>
              </a:spcAft>
            </a:pPr>
            <a:r>
              <a:rPr lang="en-US" sz="4000" dirty="0" smtClean="0">
                <a:latin typeface="Verdana"/>
                <a:ea typeface="Calibri"/>
                <a:cs typeface="Times New Roman"/>
              </a:rPr>
              <a:t>We will use the communicative approach as the methodology and the multiple intelligences.</a:t>
            </a:r>
            <a:endParaRPr lang="es-ES" sz="4000" dirty="0">
              <a:ea typeface="Calibri"/>
              <a:cs typeface="Times New Roman"/>
            </a:endParaRPr>
          </a:p>
          <a:p>
            <a:pPr>
              <a:lnSpc>
                <a:spcPct val="115000"/>
              </a:lnSpc>
              <a:spcAft>
                <a:spcPts val="0"/>
              </a:spcAft>
            </a:pPr>
            <a:r>
              <a:rPr lang="en-US" sz="4000" dirty="0" smtClean="0">
                <a:latin typeface="Verdana"/>
                <a:ea typeface="Calibri"/>
                <a:cs typeface="Times New Roman"/>
              </a:rPr>
              <a:t>It’s an active and participative approach.</a:t>
            </a:r>
            <a:endParaRPr lang="es-ES" sz="4000" dirty="0">
              <a:ea typeface="Calibri"/>
              <a:cs typeface="Times New Roman"/>
            </a:endParaRPr>
          </a:p>
          <a:p>
            <a:pPr>
              <a:lnSpc>
                <a:spcPct val="115000"/>
              </a:lnSpc>
              <a:spcAft>
                <a:spcPts val="0"/>
              </a:spcAft>
            </a:pPr>
            <a:r>
              <a:rPr lang="en-US" sz="4000" dirty="0" smtClean="0">
                <a:latin typeface="Verdana"/>
                <a:ea typeface="Calibri"/>
                <a:cs typeface="Times New Roman"/>
              </a:rPr>
              <a:t>Classes will be motivating, using different materials and resources.  Children must work in a collaborative way (think-pair-share), writing partners,…</a:t>
            </a:r>
            <a:endParaRPr lang="es-ES" sz="4000" dirty="0">
              <a:ea typeface="Calibri"/>
              <a:cs typeface="Times New Roman"/>
            </a:endParaRPr>
          </a:p>
          <a:p>
            <a:pPr>
              <a:lnSpc>
                <a:spcPct val="115000"/>
              </a:lnSpc>
              <a:spcAft>
                <a:spcPts val="0"/>
              </a:spcAft>
            </a:pPr>
            <a:r>
              <a:rPr lang="en-US" sz="4000" dirty="0" smtClean="0">
                <a:latin typeface="Verdana"/>
                <a:ea typeface="Calibri"/>
                <a:cs typeface="Times New Roman"/>
              </a:rPr>
              <a:t>Activities of TPR taking into account their kinesthetic necessities.  </a:t>
            </a:r>
            <a:endParaRPr lang="es-ES" sz="4000" dirty="0">
              <a:ea typeface="Calibri"/>
              <a:cs typeface="Times New Roman"/>
            </a:endParaRPr>
          </a:p>
          <a:p>
            <a:pPr>
              <a:lnSpc>
                <a:spcPct val="115000"/>
              </a:lnSpc>
              <a:spcAft>
                <a:spcPts val="0"/>
              </a:spcAft>
            </a:pPr>
            <a:r>
              <a:rPr lang="en-US" sz="4000" dirty="0" smtClean="0">
                <a:latin typeface="Verdana"/>
                <a:ea typeface="Calibri"/>
                <a:cs typeface="Times New Roman"/>
              </a:rPr>
              <a:t>In class we will work attention, concentration, memory, comprehension, linguistic expression and motivation.</a:t>
            </a:r>
            <a:endParaRPr lang="es-ES" sz="4000" dirty="0">
              <a:ea typeface="Calibri"/>
              <a:cs typeface="Times New Roman"/>
            </a:endParaRPr>
          </a:p>
          <a:p>
            <a:pPr>
              <a:lnSpc>
                <a:spcPct val="115000"/>
              </a:lnSpc>
              <a:spcAft>
                <a:spcPts val="0"/>
              </a:spcAft>
            </a:pPr>
            <a:r>
              <a:rPr lang="en-US" sz="4000" dirty="0" smtClean="0">
                <a:latin typeface="Verdana"/>
                <a:ea typeface="Calibri"/>
                <a:cs typeface="Times New Roman"/>
              </a:rPr>
              <a:t>  </a:t>
            </a:r>
            <a:endParaRPr lang="es-ES" sz="4000" dirty="0">
              <a:ea typeface="Calibri"/>
              <a:cs typeface="Times New Roman"/>
            </a:endParaRPr>
          </a:p>
          <a:p>
            <a:pPr lvl="0">
              <a:lnSpc>
                <a:spcPct val="107000"/>
              </a:lnSpc>
              <a:spcAft>
                <a:spcPts val="800"/>
              </a:spcAft>
              <a:buFont typeface="+mj-lt"/>
              <a:buAutoNum type="arabicPeriod"/>
            </a:pPr>
            <a:endParaRPr lang="es-E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err="1" smtClean="0"/>
              <a:t>Adapted</a:t>
            </a:r>
            <a:r>
              <a:rPr lang="es-ES" dirty="0" smtClean="0"/>
              <a:t> </a:t>
            </a:r>
            <a:r>
              <a:rPr lang="es-ES" dirty="0" err="1" smtClean="0"/>
              <a:t>teaching</a:t>
            </a:r>
            <a:r>
              <a:rPr lang="es-ES" dirty="0" smtClean="0"/>
              <a:t> </a:t>
            </a:r>
            <a:r>
              <a:rPr lang="es-ES" dirty="0" err="1" smtClean="0"/>
              <a:t>objectives</a:t>
            </a:r>
            <a:r>
              <a:rPr lang="es-ES" dirty="0" smtClean="0"/>
              <a:t> </a:t>
            </a:r>
            <a:endParaRPr lang="es-ES" dirty="0"/>
          </a:p>
        </p:txBody>
      </p:sp>
      <p:sp>
        <p:nvSpPr>
          <p:cNvPr id="3" name="2 Marcador de contenido"/>
          <p:cNvSpPr>
            <a:spLocks noGrp="1"/>
          </p:cNvSpPr>
          <p:nvPr>
            <p:ph idx="1"/>
          </p:nvPr>
        </p:nvSpPr>
        <p:spPr/>
        <p:txBody>
          <a:bodyPr>
            <a:normAutofit fontScale="77500" lnSpcReduction="20000"/>
          </a:bodyPr>
          <a:lstStyle/>
          <a:p>
            <a:pPr>
              <a:lnSpc>
                <a:spcPct val="115000"/>
              </a:lnSpc>
              <a:spcAft>
                <a:spcPts val="1000"/>
              </a:spcAft>
            </a:pPr>
            <a:r>
              <a:rPr lang="en-US" b="1" dirty="0" smtClean="0">
                <a:latin typeface="Verdana"/>
                <a:ea typeface="Calibri"/>
                <a:cs typeface="Times New Roman"/>
              </a:rPr>
              <a:t>Adapted teaching objectives</a:t>
            </a:r>
            <a:endParaRPr lang="es-ES" dirty="0">
              <a:ea typeface="Calibri"/>
              <a:cs typeface="Times New Roman"/>
            </a:endParaRPr>
          </a:p>
          <a:p>
            <a:pPr>
              <a:lnSpc>
                <a:spcPct val="115000"/>
              </a:lnSpc>
              <a:spcAft>
                <a:spcPts val="1000"/>
              </a:spcAft>
            </a:pPr>
            <a:r>
              <a:rPr lang="en-US" b="1" dirty="0" smtClean="0">
                <a:latin typeface="Verdana"/>
                <a:ea typeface="Calibri"/>
                <a:cs typeface="Times New Roman"/>
              </a:rPr>
              <a:t> </a:t>
            </a:r>
            <a:endParaRPr lang="es-ES" dirty="0">
              <a:ea typeface="Calibri"/>
              <a:cs typeface="Times New Roman"/>
            </a:endParaRPr>
          </a:p>
          <a:p>
            <a:pPr lvl="0" algn="just">
              <a:buFont typeface="Symbol"/>
              <a:buChar char=""/>
            </a:pPr>
            <a:r>
              <a:rPr lang="en-GB" dirty="0" smtClean="0">
                <a:latin typeface="Verdana"/>
                <a:ea typeface="Times New Roman"/>
                <a:cs typeface="Times New Roman"/>
              </a:rPr>
              <a:t>Distinguish between living and non-living things. </a:t>
            </a:r>
            <a:endParaRPr lang="es-ES" dirty="0">
              <a:ea typeface="Times New Roman"/>
              <a:cs typeface="Times New Roman"/>
            </a:endParaRPr>
          </a:p>
          <a:p>
            <a:pPr lvl="0" algn="just">
              <a:buFont typeface="Symbol"/>
              <a:buChar char=""/>
            </a:pPr>
            <a:r>
              <a:rPr lang="en-GB" dirty="0" smtClean="0">
                <a:latin typeface="Verdana"/>
                <a:ea typeface="Times New Roman"/>
                <a:cs typeface="Times New Roman"/>
              </a:rPr>
              <a:t>Classify animals and describe their different characteristics.</a:t>
            </a:r>
            <a:endParaRPr lang="es-ES" dirty="0">
              <a:ea typeface="Times New Roman"/>
              <a:cs typeface="Times New Roman"/>
            </a:endParaRPr>
          </a:p>
          <a:p>
            <a:pPr lvl="0" algn="just">
              <a:buFont typeface="Symbol"/>
              <a:buChar char=""/>
            </a:pPr>
            <a:r>
              <a:rPr lang="en-GB" dirty="0" smtClean="0">
                <a:latin typeface="Verdana"/>
                <a:ea typeface="Times New Roman"/>
                <a:cs typeface="Times New Roman"/>
              </a:rPr>
              <a:t>Identify the differences between vertebrates and invertebrates </a:t>
            </a:r>
            <a:endParaRPr lang="es-ES" dirty="0">
              <a:ea typeface="Times New Roman"/>
              <a:cs typeface="Times New Roman"/>
            </a:endParaRPr>
          </a:p>
          <a:p>
            <a:pPr lvl="0" algn="just">
              <a:buFont typeface="Symbol"/>
              <a:buChar char=""/>
            </a:pPr>
            <a:r>
              <a:rPr lang="en-GB" dirty="0" smtClean="0">
                <a:latin typeface="Verdana"/>
                <a:ea typeface="Times New Roman"/>
                <a:cs typeface="Times New Roman"/>
              </a:rPr>
              <a:t>Identify the characteristics of some animals and how they get nutrients.</a:t>
            </a:r>
            <a:endParaRPr lang="es-ES" dirty="0">
              <a:ea typeface="Times New Roman"/>
              <a:cs typeface="Times New Roman"/>
            </a:endParaRPr>
          </a:p>
          <a:p>
            <a:pPr lvl="0" algn="just">
              <a:buFont typeface="Symbol"/>
              <a:buChar char=""/>
            </a:pPr>
            <a:r>
              <a:rPr lang="en-GB" dirty="0" smtClean="0">
                <a:latin typeface="Verdana"/>
                <a:ea typeface="Times New Roman"/>
                <a:cs typeface="Times New Roman"/>
              </a:rPr>
              <a:t>Be aware of how to care for and respect living things.</a:t>
            </a:r>
            <a:endParaRPr lang="es-ES" dirty="0">
              <a:ea typeface="Times New Roman"/>
              <a:cs typeface="Times New Roman"/>
            </a:endParaRPr>
          </a:p>
          <a:p>
            <a:pPr lvl="0" algn="just">
              <a:buFont typeface="Symbol"/>
              <a:buChar char=""/>
            </a:pPr>
            <a:r>
              <a:rPr lang="en-GB" dirty="0" smtClean="0">
                <a:latin typeface="Verdana"/>
                <a:ea typeface="Times New Roman"/>
                <a:cs typeface="Times New Roman"/>
              </a:rPr>
              <a:t>Begin to learn the principles of scientific investigation and experimentation.	</a:t>
            </a:r>
            <a:endParaRPr lang="es-ES" dirty="0">
              <a:ea typeface="Times New Roman"/>
              <a:cs typeface="Times New Roman"/>
            </a:endParaRPr>
          </a:p>
          <a:p>
            <a:pPr lvl="0" algn="just">
              <a:buFont typeface="Symbol"/>
              <a:buChar char=""/>
            </a:pPr>
            <a:r>
              <a:rPr lang="en-GB" dirty="0" smtClean="0">
                <a:latin typeface="Verdana"/>
                <a:ea typeface="Times New Roman"/>
                <a:cs typeface="Times New Roman"/>
              </a:rPr>
              <a:t>Work with others on collaborative tasks</a:t>
            </a:r>
            <a:endParaRPr lang="es-ES" dirty="0">
              <a:ea typeface="Times New Roman"/>
              <a:cs typeface="Times New Roman"/>
            </a:endParaRPr>
          </a:p>
          <a:p>
            <a:pPr lvl="0" algn="just">
              <a:buFont typeface="Symbol"/>
              <a:buChar char=""/>
            </a:pPr>
            <a:r>
              <a:rPr lang="en-GB" dirty="0" smtClean="0">
                <a:latin typeface="Verdana"/>
                <a:ea typeface="Times New Roman"/>
                <a:cs typeface="Times New Roman"/>
              </a:rPr>
              <a:t>Collaborative group work on endangered species.</a:t>
            </a:r>
            <a:endParaRPr lang="es-ES" dirty="0">
              <a:ea typeface="Times New Roman"/>
              <a:cs typeface="Times New Roman"/>
            </a:endParaRPr>
          </a:p>
          <a:p>
            <a:endParaRPr lang="es-E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Adapted</a:t>
            </a:r>
            <a:r>
              <a:rPr lang="es-ES" dirty="0" smtClean="0"/>
              <a:t> </a:t>
            </a:r>
            <a:r>
              <a:rPr lang="es-ES" dirty="0" err="1" smtClean="0"/>
              <a:t>vocabulary</a:t>
            </a:r>
            <a:endParaRPr lang="es-ES" dirty="0"/>
          </a:p>
        </p:txBody>
      </p:sp>
      <p:sp>
        <p:nvSpPr>
          <p:cNvPr id="3" name="2 Marcador de contenido"/>
          <p:cNvSpPr>
            <a:spLocks noGrp="1"/>
          </p:cNvSpPr>
          <p:nvPr>
            <p:ph idx="1"/>
          </p:nvPr>
        </p:nvSpPr>
        <p:spPr/>
        <p:txBody>
          <a:bodyPr>
            <a:normAutofit fontScale="62500" lnSpcReduction="20000"/>
          </a:bodyPr>
          <a:lstStyle/>
          <a:p>
            <a:pPr>
              <a:lnSpc>
                <a:spcPct val="115000"/>
              </a:lnSpc>
              <a:spcAft>
                <a:spcPts val="0"/>
              </a:spcAft>
            </a:pPr>
            <a:r>
              <a:rPr lang="en-GB" b="1" dirty="0" smtClean="0">
                <a:latin typeface="Verdana"/>
                <a:ea typeface="Calibri"/>
                <a:cs typeface="Times New Roman"/>
              </a:rPr>
              <a:t>Adapted vocabulary</a:t>
            </a:r>
            <a:endParaRPr lang="es-ES" dirty="0">
              <a:ea typeface="Calibri"/>
              <a:cs typeface="Times New Roman"/>
            </a:endParaRPr>
          </a:p>
          <a:p>
            <a:pPr>
              <a:lnSpc>
                <a:spcPct val="115000"/>
              </a:lnSpc>
              <a:spcAft>
                <a:spcPts val="0"/>
              </a:spcAft>
            </a:pPr>
            <a:r>
              <a:rPr lang="en-GB" b="1" dirty="0" smtClean="0">
                <a:latin typeface="Verdana"/>
                <a:ea typeface="Calibri"/>
                <a:cs typeface="Times New Roman"/>
              </a:rPr>
              <a:t> </a:t>
            </a:r>
            <a:endParaRPr lang="es-ES" dirty="0">
              <a:ea typeface="Calibri"/>
              <a:cs typeface="Times New Roman"/>
            </a:endParaRPr>
          </a:p>
          <a:p>
            <a:pPr lvl="0">
              <a:lnSpc>
                <a:spcPct val="107000"/>
              </a:lnSpc>
              <a:buFont typeface="Symbol"/>
              <a:buChar char=""/>
            </a:pPr>
            <a:r>
              <a:rPr lang="en-GB" b="1" dirty="0" smtClean="0">
                <a:latin typeface="Verdana"/>
                <a:ea typeface="Calibri"/>
                <a:cs typeface="Times New Roman"/>
              </a:rPr>
              <a:t>Animals: </a:t>
            </a:r>
            <a:r>
              <a:rPr lang="en-GB" i="1" dirty="0" smtClean="0">
                <a:latin typeface="Verdana"/>
                <a:ea typeface="Calibri"/>
                <a:cs typeface="Times New Roman"/>
              </a:rPr>
              <a:t>panda, lion, zebra, gorilla, giraffe, tiger</a:t>
            </a:r>
            <a:endParaRPr lang="es-ES" dirty="0">
              <a:ea typeface="Calibri"/>
              <a:cs typeface="Times New Roman"/>
            </a:endParaRPr>
          </a:p>
          <a:p>
            <a:pPr lvl="0" algn="just">
              <a:buFont typeface="Symbol"/>
              <a:buChar char=""/>
            </a:pPr>
            <a:r>
              <a:rPr lang="en-GB" b="1" dirty="0" smtClean="0">
                <a:latin typeface="Verdana"/>
                <a:ea typeface="Times New Roman"/>
                <a:cs typeface="Times New Roman"/>
              </a:rPr>
              <a:t>Vertebrates: </a:t>
            </a:r>
            <a:r>
              <a:rPr lang="en-GB" i="1" dirty="0" smtClean="0">
                <a:latin typeface="Verdana"/>
                <a:ea typeface="Times New Roman"/>
                <a:cs typeface="Times New Roman"/>
              </a:rPr>
              <a:t>amphibians, feathers, mammals, reptiles, scales, skeleton, skin, viviparous, oviparous</a:t>
            </a:r>
            <a:endParaRPr lang="es-ES" dirty="0">
              <a:ea typeface="Times New Roman"/>
              <a:cs typeface="Times New Roman"/>
            </a:endParaRPr>
          </a:p>
          <a:p>
            <a:pPr lvl="0" algn="just">
              <a:buFont typeface="Symbol"/>
              <a:buChar char=""/>
            </a:pPr>
            <a:r>
              <a:rPr lang="en-GB" b="1" dirty="0" smtClean="0">
                <a:latin typeface="Verdana"/>
                <a:ea typeface="Times New Roman"/>
                <a:cs typeface="Times New Roman"/>
              </a:rPr>
              <a:t>Invertebrates: </a:t>
            </a:r>
            <a:r>
              <a:rPr lang="en-GB" i="1" dirty="0" smtClean="0">
                <a:latin typeface="Verdana"/>
                <a:ea typeface="Times New Roman"/>
                <a:cs typeface="Times New Roman"/>
              </a:rPr>
              <a:t>insect, mollusc, worms</a:t>
            </a:r>
            <a:endParaRPr lang="es-ES" dirty="0">
              <a:ea typeface="Times New Roman"/>
              <a:cs typeface="Times New Roman"/>
            </a:endParaRPr>
          </a:p>
          <a:p>
            <a:pPr lvl="0" algn="just">
              <a:buFont typeface="Symbol"/>
              <a:buChar char=""/>
            </a:pPr>
            <a:r>
              <a:rPr lang="en-GB" b="1" dirty="0" smtClean="0">
                <a:latin typeface="Verdana"/>
                <a:ea typeface="Times New Roman"/>
                <a:cs typeface="Times New Roman"/>
              </a:rPr>
              <a:t>Animal nutrition: </a:t>
            </a:r>
            <a:r>
              <a:rPr lang="en-GB" i="1" dirty="0" smtClean="0">
                <a:latin typeface="Verdana"/>
                <a:ea typeface="Times New Roman"/>
                <a:cs typeface="Times New Roman"/>
              </a:rPr>
              <a:t>carnivore, herbivore, human, leaves, meat, omnivore, plants</a:t>
            </a:r>
            <a:endParaRPr lang="es-ES" dirty="0">
              <a:ea typeface="Times New Roman"/>
              <a:cs typeface="Times New Roman"/>
            </a:endParaRPr>
          </a:p>
          <a:p>
            <a:pPr lvl="0" algn="just">
              <a:buFont typeface="Symbol"/>
              <a:buChar char=""/>
            </a:pPr>
            <a:r>
              <a:rPr lang="en-GB" b="1" dirty="0" smtClean="0">
                <a:latin typeface="Verdana"/>
                <a:ea typeface="Times New Roman"/>
                <a:cs typeface="Times New Roman"/>
              </a:rPr>
              <a:t>Extinction </a:t>
            </a:r>
            <a:endParaRPr lang="es-ES" dirty="0">
              <a:ea typeface="Times New Roman"/>
              <a:cs typeface="Times New Roman"/>
            </a:endParaRPr>
          </a:p>
          <a:p>
            <a:pPr algn="just">
              <a:spcAft>
                <a:spcPts val="0"/>
              </a:spcAft>
            </a:pPr>
            <a:r>
              <a:rPr lang="en-GB" b="1" dirty="0" smtClean="0">
                <a:latin typeface="Verdana"/>
                <a:ea typeface="Times New Roman"/>
                <a:cs typeface="Times New Roman"/>
              </a:rPr>
              <a:t> </a:t>
            </a:r>
            <a:endParaRPr lang="es-ES" dirty="0">
              <a:ea typeface="Times New Roman"/>
              <a:cs typeface="Times New Roman"/>
            </a:endParaRPr>
          </a:p>
          <a:p>
            <a:pPr>
              <a:lnSpc>
                <a:spcPct val="115000"/>
              </a:lnSpc>
              <a:spcAft>
                <a:spcPts val="0"/>
              </a:spcAft>
            </a:pPr>
            <a:r>
              <a:rPr lang="en-GB" b="1" dirty="0" smtClean="0">
                <a:latin typeface="Verdana"/>
                <a:ea typeface="Calibri"/>
                <a:cs typeface="Times New Roman"/>
              </a:rPr>
              <a:t>Adaptive key-structures</a:t>
            </a:r>
            <a:endParaRPr lang="es-ES" dirty="0">
              <a:ea typeface="Calibri"/>
              <a:cs typeface="Times New Roman"/>
            </a:endParaRPr>
          </a:p>
          <a:p>
            <a:pPr>
              <a:lnSpc>
                <a:spcPct val="115000"/>
              </a:lnSpc>
              <a:spcAft>
                <a:spcPts val="0"/>
              </a:spcAft>
            </a:pPr>
            <a:r>
              <a:rPr lang="en-GB" b="1" dirty="0" smtClean="0">
                <a:latin typeface="Verdana"/>
                <a:ea typeface="Calibri"/>
                <a:cs typeface="Times New Roman"/>
              </a:rPr>
              <a:t> </a:t>
            </a:r>
            <a:endParaRPr lang="es-ES" dirty="0">
              <a:ea typeface="Calibri"/>
              <a:cs typeface="Times New Roman"/>
            </a:endParaRPr>
          </a:p>
          <a:p>
            <a:pPr lvl="0" algn="just">
              <a:buFont typeface="Symbol"/>
              <a:buChar char=""/>
            </a:pPr>
            <a:r>
              <a:rPr lang="en-GB" dirty="0" smtClean="0">
                <a:latin typeface="Verdana"/>
                <a:ea typeface="Times New Roman"/>
                <a:cs typeface="Times New Roman"/>
              </a:rPr>
              <a:t>It’s black and white. </a:t>
            </a:r>
            <a:endParaRPr lang="es-ES" dirty="0">
              <a:ea typeface="Times New Roman"/>
              <a:cs typeface="Times New Roman"/>
            </a:endParaRPr>
          </a:p>
          <a:p>
            <a:pPr lvl="0" algn="just">
              <a:buFont typeface="Symbol"/>
              <a:buChar char=""/>
            </a:pPr>
            <a:r>
              <a:rPr lang="en-GB" dirty="0" smtClean="0">
                <a:latin typeface="Verdana"/>
                <a:ea typeface="Times New Roman"/>
                <a:cs typeface="Times New Roman"/>
              </a:rPr>
              <a:t>It has four legs.</a:t>
            </a:r>
            <a:endParaRPr lang="es-ES" dirty="0">
              <a:ea typeface="Times New Roman"/>
              <a:cs typeface="Times New Roman"/>
            </a:endParaRPr>
          </a:p>
          <a:p>
            <a:pPr lvl="0" algn="just">
              <a:buFont typeface="Symbol"/>
              <a:buChar char=""/>
            </a:pPr>
            <a:r>
              <a:rPr lang="en-GB" dirty="0" smtClean="0">
                <a:latin typeface="Verdana"/>
                <a:ea typeface="Times New Roman"/>
                <a:cs typeface="Times New Roman"/>
              </a:rPr>
              <a:t>It lives in water.</a:t>
            </a:r>
            <a:endParaRPr lang="es-ES" dirty="0">
              <a:ea typeface="Times New Roman"/>
              <a:cs typeface="Times New Roman"/>
            </a:endParaRPr>
          </a:p>
          <a:p>
            <a:pPr>
              <a:lnSpc>
                <a:spcPct val="115000"/>
              </a:lnSpc>
              <a:spcAft>
                <a:spcPts val="0"/>
              </a:spcAft>
            </a:pPr>
            <a:r>
              <a:rPr lang="en-US" b="1" dirty="0" smtClean="0">
                <a:latin typeface="Verdana"/>
                <a:ea typeface="Calibri"/>
                <a:cs typeface="Times New Roman"/>
              </a:rPr>
              <a:t> </a:t>
            </a:r>
            <a:endParaRPr lang="es-ES" dirty="0">
              <a:ea typeface="Calibri"/>
              <a:cs typeface="Times New Roman"/>
            </a:endParaRPr>
          </a:p>
          <a:p>
            <a:endParaRPr lang="es-E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Assesment</a:t>
            </a:r>
            <a:endParaRPr lang="es-ES" dirty="0"/>
          </a:p>
        </p:txBody>
      </p:sp>
      <p:sp>
        <p:nvSpPr>
          <p:cNvPr id="3" name="2 Marcador de contenido"/>
          <p:cNvSpPr>
            <a:spLocks noGrp="1"/>
          </p:cNvSpPr>
          <p:nvPr>
            <p:ph idx="1"/>
          </p:nvPr>
        </p:nvSpPr>
        <p:spPr/>
        <p:txBody>
          <a:bodyPr>
            <a:normAutofit fontScale="55000" lnSpcReduction="20000"/>
          </a:bodyPr>
          <a:lstStyle/>
          <a:p>
            <a:pPr>
              <a:lnSpc>
                <a:spcPct val="115000"/>
              </a:lnSpc>
              <a:spcAft>
                <a:spcPts val="1000"/>
              </a:spcAft>
            </a:pPr>
            <a:r>
              <a:rPr lang="en-US" b="1" dirty="0" smtClean="0">
                <a:latin typeface="Verdana"/>
                <a:ea typeface="Calibri"/>
                <a:cs typeface="Times New Roman"/>
              </a:rPr>
              <a:t>Assessment and evaluation</a:t>
            </a:r>
            <a:endParaRPr lang="es-ES" dirty="0">
              <a:ea typeface="Calibri"/>
              <a:cs typeface="Times New Roman"/>
            </a:endParaRPr>
          </a:p>
          <a:p>
            <a:pPr lvl="0">
              <a:lnSpc>
                <a:spcPct val="107000"/>
              </a:lnSpc>
              <a:buFont typeface="Symbol"/>
              <a:buChar char=""/>
            </a:pPr>
            <a:r>
              <a:rPr lang="en-US" dirty="0" smtClean="0">
                <a:latin typeface="Verdana"/>
                <a:ea typeface="Calibri"/>
                <a:cs typeface="Times New Roman"/>
              </a:rPr>
              <a:t>Through direct observation</a:t>
            </a:r>
            <a:endParaRPr lang="es-ES" dirty="0">
              <a:ea typeface="Calibri"/>
              <a:cs typeface="Times New Roman"/>
            </a:endParaRPr>
          </a:p>
          <a:p>
            <a:pPr lvl="0">
              <a:lnSpc>
                <a:spcPct val="107000"/>
              </a:lnSpc>
              <a:buFont typeface="Symbol"/>
              <a:buChar char=""/>
            </a:pPr>
            <a:r>
              <a:rPr lang="en-US" dirty="0" smtClean="0">
                <a:latin typeface="Verdana"/>
                <a:ea typeface="Calibri"/>
                <a:cs typeface="Times New Roman"/>
              </a:rPr>
              <a:t>The evaluation will be orally and written. The written part will be with true-false questions, complete short sentences with the words given. Both parts of the exams will be taken into account. </a:t>
            </a:r>
            <a:endParaRPr lang="es-ES" dirty="0">
              <a:ea typeface="Calibri"/>
              <a:cs typeface="Times New Roman"/>
            </a:endParaRPr>
          </a:p>
          <a:p>
            <a:pPr lvl="0">
              <a:lnSpc>
                <a:spcPct val="107000"/>
              </a:lnSpc>
              <a:buFont typeface="Symbol"/>
              <a:buChar char=""/>
            </a:pPr>
            <a:r>
              <a:rPr lang="en-US" dirty="0" smtClean="0">
                <a:latin typeface="Verdana"/>
                <a:ea typeface="Calibri"/>
                <a:cs typeface="Times New Roman"/>
              </a:rPr>
              <a:t>She will have more time to do it. The format of the exam is a little bit different.</a:t>
            </a:r>
            <a:endParaRPr lang="es-ES" dirty="0">
              <a:ea typeface="Calibri"/>
              <a:cs typeface="Times New Roman"/>
            </a:endParaRPr>
          </a:p>
          <a:p>
            <a:pPr lvl="0">
              <a:lnSpc>
                <a:spcPct val="107000"/>
              </a:lnSpc>
              <a:buFont typeface="Symbol"/>
              <a:buChar char=""/>
            </a:pPr>
            <a:r>
              <a:rPr lang="en-US" dirty="0" smtClean="0">
                <a:latin typeface="Verdana"/>
                <a:ea typeface="Calibri"/>
                <a:cs typeface="Times New Roman"/>
              </a:rPr>
              <a:t>The evaluation will take into account his participation, work, attitude,… </a:t>
            </a:r>
            <a:endParaRPr lang="es-ES" dirty="0">
              <a:ea typeface="Calibri"/>
              <a:cs typeface="Times New Roman"/>
            </a:endParaRPr>
          </a:p>
          <a:p>
            <a:pPr>
              <a:lnSpc>
                <a:spcPct val="115000"/>
              </a:lnSpc>
              <a:spcAft>
                <a:spcPts val="1000"/>
              </a:spcAft>
            </a:pPr>
            <a:r>
              <a:rPr lang="en-US" b="1" dirty="0" smtClean="0">
                <a:latin typeface="Verdana"/>
                <a:ea typeface="Calibri"/>
                <a:cs typeface="Times New Roman"/>
              </a:rPr>
              <a:t>Assessment criteria</a:t>
            </a:r>
            <a:endParaRPr lang="es-ES" dirty="0">
              <a:ea typeface="Calibri"/>
              <a:cs typeface="Times New Roman"/>
            </a:endParaRPr>
          </a:p>
          <a:p>
            <a:pPr lvl="0">
              <a:lnSpc>
                <a:spcPct val="107000"/>
              </a:lnSpc>
              <a:buFont typeface="Symbol"/>
              <a:buChar char=""/>
            </a:pPr>
            <a:r>
              <a:rPr lang="en-US" dirty="0" smtClean="0">
                <a:solidFill>
                  <a:srgbClr val="000000"/>
                </a:solidFill>
                <a:latin typeface="SeroPro-Light"/>
                <a:ea typeface="Calibri"/>
                <a:cs typeface="SeroPro-Light"/>
              </a:rPr>
              <a:t>Know different levels of classification of living things, according to their characteristics and types.</a:t>
            </a:r>
            <a:endParaRPr lang="es-ES" dirty="0">
              <a:ea typeface="Calibri"/>
              <a:cs typeface="Times New Roman"/>
            </a:endParaRPr>
          </a:p>
          <a:p>
            <a:pPr lvl="0">
              <a:lnSpc>
                <a:spcPct val="107000"/>
              </a:lnSpc>
              <a:buFont typeface="Symbol"/>
              <a:buChar char=""/>
            </a:pPr>
            <a:r>
              <a:rPr lang="en-US" dirty="0" smtClean="0">
                <a:solidFill>
                  <a:srgbClr val="000000"/>
                </a:solidFill>
                <a:latin typeface="SeroPro-Light"/>
                <a:ea typeface="Calibri"/>
                <a:cs typeface="SeroPro-Light"/>
              </a:rPr>
              <a:t>Use technology correctly and safely, and take care of observation instruments and materials.</a:t>
            </a:r>
            <a:endParaRPr lang="es-ES" dirty="0">
              <a:ea typeface="Calibri"/>
              <a:cs typeface="Times New Roman"/>
            </a:endParaRPr>
          </a:p>
          <a:p>
            <a:pPr lvl="0">
              <a:lnSpc>
                <a:spcPct val="107000"/>
              </a:lnSpc>
              <a:buFont typeface="Symbol"/>
              <a:buChar char=""/>
            </a:pPr>
            <a:r>
              <a:rPr lang="en-US" dirty="0" smtClean="0">
                <a:solidFill>
                  <a:srgbClr val="000000"/>
                </a:solidFill>
                <a:latin typeface="SeroPro-Light"/>
                <a:ea typeface="Calibri"/>
                <a:cs typeface="SeroPro-Light"/>
              </a:rPr>
              <a:t>Show interest in observation and study of living things, and take care of living things.</a:t>
            </a:r>
            <a:endParaRPr lang="es-ES" dirty="0">
              <a:ea typeface="Calibri"/>
              <a:cs typeface="Times New Roman"/>
            </a:endParaRPr>
          </a:p>
          <a:p>
            <a:pPr lvl="0">
              <a:lnSpc>
                <a:spcPct val="107000"/>
              </a:lnSpc>
              <a:buFont typeface="Symbol"/>
              <a:buChar char=""/>
            </a:pPr>
            <a:r>
              <a:rPr lang="en-US" dirty="0" smtClean="0">
                <a:solidFill>
                  <a:srgbClr val="000000"/>
                </a:solidFill>
                <a:latin typeface="SeroPro-Light"/>
                <a:ea typeface="Calibri"/>
                <a:cs typeface="SeroPro-Light"/>
              </a:rPr>
              <a:t>Find information about a given set of facts or phenomena; make predictions; integrate information acquired through direct and</a:t>
            </a:r>
            <a:endParaRPr lang="es-ES" dirty="0">
              <a:ea typeface="Calibri"/>
              <a:cs typeface="Times New Roman"/>
            </a:endParaRPr>
          </a:p>
          <a:p>
            <a:pPr lvl="0">
              <a:lnSpc>
                <a:spcPct val="107000"/>
              </a:lnSpc>
              <a:buFont typeface="Symbol"/>
              <a:buChar char=""/>
            </a:pPr>
            <a:r>
              <a:rPr lang="en-US" dirty="0" smtClean="0">
                <a:solidFill>
                  <a:srgbClr val="000000"/>
                </a:solidFill>
                <a:latin typeface="SeroPro-Light"/>
                <a:ea typeface="Calibri"/>
                <a:cs typeface="SeroPro-Light"/>
              </a:rPr>
              <a:t>Indirect observation; communicate results.</a:t>
            </a:r>
            <a:endParaRPr lang="es-ES" dirty="0">
              <a:ea typeface="Calibri"/>
              <a:cs typeface="Times New Roman"/>
            </a:endParaRPr>
          </a:p>
          <a:p>
            <a:pPr lvl="0">
              <a:lnSpc>
                <a:spcPct val="107000"/>
              </a:lnSpc>
              <a:buFont typeface="Symbol"/>
              <a:buChar char=""/>
            </a:pPr>
            <a:r>
              <a:rPr lang="en-US" dirty="0" smtClean="0">
                <a:solidFill>
                  <a:srgbClr val="000000"/>
                </a:solidFill>
                <a:latin typeface="SeroPro-Light"/>
                <a:ea typeface="Calibri"/>
                <a:cs typeface="SeroPro-Light"/>
              </a:rPr>
              <a:t>Communicate results orally and in writing.</a:t>
            </a:r>
            <a:endParaRPr lang="es-ES" dirty="0">
              <a:ea typeface="Calibri"/>
              <a:cs typeface="Times New Roman"/>
            </a:endParaRPr>
          </a:p>
          <a:p>
            <a:pPr lvl="0">
              <a:lnSpc>
                <a:spcPct val="107000"/>
              </a:lnSpc>
              <a:buFont typeface="Symbol"/>
              <a:buChar char=""/>
            </a:pPr>
            <a:r>
              <a:rPr lang="en-US" dirty="0" smtClean="0">
                <a:solidFill>
                  <a:srgbClr val="000000"/>
                </a:solidFill>
                <a:latin typeface="SeroPro-Light"/>
                <a:ea typeface="Calibri"/>
                <a:cs typeface="SeroPro-Light"/>
              </a:rPr>
              <a:t>Work together</a:t>
            </a:r>
            <a:endParaRPr lang="es-ES" dirty="0">
              <a:ea typeface="Calibri"/>
              <a:cs typeface="Times New Roman"/>
            </a:endParaRPr>
          </a:p>
          <a:p>
            <a:endParaRPr lang="es-E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Adapted</a:t>
            </a:r>
            <a:r>
              <a:rPr lang="es-ES" dirty="0" smtClean="0"/>
              <a:t> </a:t>
            </a:r>
            <a:r>
              <a:rPr lang="es-ES" dirty="0" err="1" smtClean="0"/>
              <a:t>assesment</a:t>
            </a:r>
            <a:endParaRPr lang="es-ES" dirty="0"/>
          </a:p>
        </p:txBody>
      </p:sp>
      <p:sp>
        <p:nvSpPr>
          <p:cNvPr id="3" name="2 Marcador de contenido"/>
          <p:cNvSpPr>
            <a:spLocks noGrp="1"/>
          </p:cNvSpPr>
          <p:nvPr>
            <p:ph idx="1"/>
          </p:nvPr>
        </p:nvSpPr>
        <p:spPr/>
        <p:txBody>
          <a:bodyPr>
            <a:normAutofit/>
          </a:bodyPr>
          <a:lstStyle/>
          <a:p>
            <a:pPr>
              <a:lnSpc>
                <a:spcPct val="115000"/>
              </a:lnSpc>
              <a:spcAft>
                <a:spcPts val="1000"/>
              </a:spcAft>
            </a:pPr>
            <a:r>
              <a:rPr lang="en-US" sz="2000" b="1" dirty="0" smtClean="0">
                <a:latin typeface="Verdana"/>
                <a:ea typeface="Calibri"/>
                <a:cs typeface="Times New Roman"/>
              </a:rPr>
              <a:t>Adapted oral and written exam</a:t>
            </a:r>
            <a:endParaRPr lang="es-ES" sz="2000" dirty="0" smtClean="0">
              <a:ea typeface="Calibri"/>
              <a:cs typeface="Times New Roman"/>
            </a:endParaRPr>
          </a:p>
          <a:p>
            <a:pPr>
              <a:lnSpc>
                <a:spcPct val="115000"/>
              </a:lnSpc>
              <a:spcAft>
                <a:spcPts val="1000"/>
              </a:spcAft>
            </a:pPr>
            <a:r>
              <a:rPr lang="en-US" sz="2000" dirty="0" smtClean="0">
                <a:latin typeface="Verdana"/>
                <a:ea typeface="Calibri"/>
                <a:cs typeface="Times New Roman"/>
              </a:rPr>
              <a:t>Showing her three flashcards of animals we were working on ask her to tell you the name of each animal; if they are vertebrates or invertebrates; to what group do they belong to mammals, amphibians, fish, birds </a:t>
            </a:r>
          </a:p>
          <a:p>
            <a:pPr>
              <a:lnSpc>
                <a:spcPct val="115000"/>
              </a:lnSpc>
              <a:spcAft>
                <a:spcPts val="1000"/>
              </a:spcAft>
              <a:buNone/>
            </a:pPr>
            <a:r>
              <a:rPr lang="en-US" sz="2000" dirty="0" smtClean="0">
                <a:latin typeface="Verdana"/>
                <a:ea typeface="Calibri"/>
                <a:cs typeface="Times New Roman"/>
              </a:rPr>
              <a:t> </a:t>
            </a:r>
            <a:r>
              <a:rPr lang="en-US" sz="2000" dirty="0" smtClean="0">
                <a:latin typeface="Verdana"/>
                <a:ea typeface="Calibri"/>
                <a:cs typeface="Times New Roman"/>
              </a:rPr>
              <a:t>  or reptiles; and ask her if they are</a:t>
            </a:r>
          </a:p>
          <a:p>
            <a:pPr>
              <a:lnSpc>
                <a:spcPct val="115000"/>
              </a:lnSpc>
              <a:spcAft>
                <a:spcPts val="1000"/>
              </a:spcAft>
              <a:buNone/>
            </a:pPr>
            <a:r>
              <a:rPr lang="en-US" sz="2000" dirty="0" smtClean="0">
                <a:latin typeface="Verdana"/>
                <a:ea typeface="Calibri"/>
                <a:cs typeface="Times New Roman"/>
              </a:rPr>
              <a:t> </a:t>
            </a:r>
            <a:r>
              <a:rPr lang="en-US" sz="2000" dirty="0" smtClean="0">
                <a:latin typeface="Verdana"/>
                <a:ea typeface="Calibri"/>
                <a:cs typeface="Times New Roman"/>
              </a:rPr>
              <a:t>  oviparous or viviparous.</a:t>
            </a:r>
            <a:endParaRPr lang="es-ES" sz="2000" dirty="0"/>
          </a:p>
        </p:txBody>
      </p:sp>
      <p:pic>
        <p:nvPicPr>
          <p:cNvPr id="4" name="3 Imagen"/>
          <p:cNvPicPr/>
          <p:nvPr/>
        </p:nvPicPr>
        <p:blipFill>
          <a:blip r:embed="rId2" cstate="print"/>
          <a:srcRect/>
          <a:stretch>
            <a:fillRect/>
          </a:stretch>
        </p:blipFill>
        <p:spPr bwMode="auto">
          <a:xfrm>
            <a:off x="6012160" y="3523188"/>
            <a:ext cx="2398370" cy="3334812"/>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38</TotalTime>
  <Words>2167</Words>
  <Application>Microsoft Office PowerPoint</Application>
  <PresentationFormat>Presentación en pantalla (4:3)</PresentationFormat>
  <Paragraphs>187</Paragraphs>
  <Slides>22</Slides>
  <Notes>1</Notes>
  <HiddenSlides>0</HiddenSlides>
  <MMClips>0</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Flujo</vt:lpstr>
      <vt:lpstr>LESSON PLAN.  CURRICULAR ADAPTATION </vt:lpstr>
      <vt:lpstr>Justification</vt:lpstr>
      <vt:lpstr>Information</vt:lpstr>
      <vt:lpstr>SEN  (Special Educational needs)</vt:lpstr>
      <vt:lpstr>Adaptations </vt:lpstr>
      <vt:lpstr>Adapted teaching objectives </vt:lpstr>
      <vt:lpstr>Adapted vocabulary</vt:lpstr>
      <vt:lpstr>Assesment</vt:lpstr>
      <vt:lpstr>Adapted assesment</vt:lpstr>
      <vt:lpstr>I need I have</vt:lpstr>
      <vt:lpstr>Conclusion</vt:lpstr>
      <vt:lpstr>Lesson 1</vt:lpstr>
      <vt:lpstr>Lesson 2</vt:lpstr>
      <vt:lpstr>Lesson 3</vt:lpstr>
      <vt:lpstr>Lesson 4</vt:lpstr>
      <vt:lpstr>Lesson 5</vt:lpstr>
      <vt:lpstr>Lesson 6</vt:lpstr>
      <vt:lpstr>Lesson 7</vt:lpstr>
      <vt:lpstr>Lesson 8</vt:lpstr>
      <vt:lpstr>Lesson 9</vt:lpstr>
      <vt:lpstr>Examples </vt:lpstr>
      <vt:lpstr>The End</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PLAN.  CURRICULAR ADAPTATION </dc:title>
  <dc:creator>usuario</dc:creator>
  <cp:lastModifiedBy>usuario</cp:lastModifiedBy>
  <cp:revision>7</cp:revision>
  <dcterms:created xsi:type="dcterms:W3CDTF">2017-07-10T16:47:09Z</dcterms:created>
  <dcterms:modified xsi:type="dcterms:W3CDTF">2017-07-10T17:25:36Z</dcterms:modified>
</cp:coreProperties>
</file>