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4" r:id="rId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86"/>
    <p:restoredTop sz="94554"/>
  </p:normalViewPr>
  <p:slideViewPr>
    <p:cSldViewPr snapToGrid="0" snapToObjects="1">
      <p:cViewPr varScale="1">
        <p:scale>
          <a:sx n="86" d="100"/>
          <a:sy n="86" d="100"/>
        </p:scale>
        <p:origin x="23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EB8BB-DD7A-DD4D-933F-F9B5499B6AFD}" type="datetimeFigureOut">
              <a:rPr lang="es-ES_tradnl" smtClean="0"/>
              <a:t>28/7/17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EA6D2-3C12-5449-BBCF-A95115E882F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12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EA6D2-3C12-5449-BBCF-A95115E882F4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3974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EA6D2-3C12-5449-BBCF-A95115E882F4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430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EA6D2-3C12-5449-BBCF-A95115E882F4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5166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EA6D2-3C12-5449-BBCF-A95115E882F4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185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2F5F-91D8-BD40-AEDB-46652C43122C}" type="datetimeFigureOut">
              <a:rPr lang="es-ES_tradnl" smtClean="0"/>
              <a:t>28/7/17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F7CA-9C9E-BE47-AC17-062B09EFE2E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282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2F5F-91D8-BD40-AEDB-46652C43122C}" type="datetimeFigureOut">
              <a:rPr lang="es-ES_tradnl" smtClean="0"/>
              <a:t>28/7/17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F7CA-9C9E-BE47-AC17-062B09EFE2E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682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2F5F-91D8-BD40-AEDB-46652C43122C}" type="datetimeFigureOut">
              <a:rPr lang="es-ES_tradnl" smtClean="0"/>
              <a:t>28/7/17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F7CA-9C9E-BE47-AC17-062B09EFE2E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03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2F5F-91D8-BD40-AEDB-46652C43122C}" type="datetimeFigureOut">
              <a:rPr lang="es-ES_tradnl" smtClean="0"/>
              <a:t>28/7/17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F7CA-9C9E-BE47-AC17-062B09EFE2E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322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2F5F-91D8-BD40-AEDB-46652C43122C}" type="datetimeFigureOut">
              <a:rPr lang="es-ES_tradnl" smtClean="0"/>
              <a:t>28/7/17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F7CA-9C9E-BE47-AC17-062B09EFE2E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878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2F5F-91D8-BD40-AEDB-46652C43122C}" type="datetimeFigureOut">
              <a:rPr lang="es-ES_tradnl" smtClean="0"/>
              <a:t>28/7/17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F7CA-9C9E-BE47-AC17-062B09EFE2E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970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2F5F-91D8-BD40-AEDB-46652C43122C}" type="datetimeFigureOut">
              <a:rPr lang="es-ES_tradnl" smtClean="0"/>
              <a:t>28/7/17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F7CA-9C9E-BE47-AC17-062B09EFE2E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646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2F5F-91D8-BD40-AEDB-46652C43122C}" type="datetimeFigureOut">
              <a:rPr lang="es-ES_tradnl" smtClean="0"/>
              <a:t>28/7/17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F7CA-9C9E-BE47-AC17-062B09EFE2E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069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2F5F-91D8-BD40-AEDB-46652C43122C}" type="datetimeFigureOut">
              <a:rPr lang="es-ES_tradnl" smtClean="0"/>
              <a:t>28/7/17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F7CA-9C9E-BE47-AC17-062B09EFE2E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116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2F5F-91D8-BD40-AEDB-46652C43122C}" type="datetimeFigureOut">
              <a:rPr lang="es-ES_tradnl" smtClean="0"/>
              <a:t>28/7/17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F7CA-9C9E-BE47-AC17-062B09EFE2E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389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2F5F-91D8-BD40-AEDB-46652C43122C}" type="datetimeFigureOut">
              <a:rPr lang="es-ES_tradnl" smtClean="0"/>
              <a:t>28/7/17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F7CA-9C9E-BE47-AC17-062B09EFE2E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182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82F5F-91D8-BD40-AEDB-46652C43122C}" type="datetimeFigureOut">
              <a:rPr lang="es-ES_tradnl" smtClean="0"/>
              <a:t>28/7/17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1F7CA-9C9E-BE47-AC17-062B09EFE2E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04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91734" y="261249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6700" b="1" dirty="0" smtClean="0">
                <a:latin typeface="Arial" charset="0"/>
                <a:ea typeface="Arial" charset="0"/>
                <a:cs typeface="Arial" charset="0"/>
              </a:rPr>
              <a:t>Telling Tales</a:t>
            </a:r>
            <a:br>
              <a:rPr lang="en-GB" sz="67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GB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GB" b="1" dirty="0" smtClean="0">
                <a:latin typeface="Arial" charset="0"/>
                <a:ea typeface="Arial" charset="0"/>
                <a:cs typeface="Arial" charset="0"/>
              </a:rPr>
              <a:t>Putting the stress into teaching</a:t>
            </a:r>
            <a:endParaRPr lang="en-GB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558800" y="0"/>
            <a:ext cx="16933" cy="4605867"/>
          </a:xfrm>
          <a:prstGeom prst="line">
            <a:avLst/>
          </a:prstGeom>
          <a:ln w="1143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H="1">
            <a:off x="872067" y="270934"/>
            <a:ext cx="1" cy="1828801"/>
          </a:xfrm>
          <a:prstGeom prst="line">
            <a:avLst/>
          </a:prstGeom>
          <a:ln w="1143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626533" y="254001"/>
            <a:ext cx="5046133" cy="16933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0" y="609600"/>
            <a:ext cx="462280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11705167" y="2302933"/>
            <a:ext cx="16934" cy="4605867"/>
          </a:xfrm>
          <a:prstGeom prst="line">
            <a:avLst/>
          </a:prstGeom>
          <a:ln w="1143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H="1">
            <a:off x="11353802" y="4605866"/>
            <a:ext cx="2" cy="1828801"/>
          </a:xfrm>
          <a:prstGeom prst="line">
            <a:avLst/>
          </a:prstGeom>
          <a:ln w="1143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 flipV="1">
            <a:off x="6163734" y="6434667"/>
            <a:ext cx="5541433" cy="8470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7569200" y="6028269"/>
            <a:ext cx="462280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6464595" y="5316280"/>
            <a:ext cx="488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NOELIA PINTO RODRIGUES</a:t>
            </a:r>
          </a:p>
          <a:p>
            <a:r>
              <a:rPr lang="es-ES_tradnl" dirty="0" smtClean="0"/>
              <a:t>COURSE IN_22SUPPORTING EFFECTIVE LEARNING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0741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3561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/>
              <a:t>Some theory</a:t>
            </a:r>
            <a:endParaRPr lang="en-GB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2600" y="1247789"/>
            <a:ext cx="11226800" cy="237794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units of spoken English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Spoken </a:t>
            </a:r>
            <a:r>
              <a:rPr lang="en-GB" dirty="0"/>
              <a:t>E</a:t>
            </a:r>
            <a:r>
              <a:rPr lang="en-GB" dirty="0" smtClean="0"/>
              <a:t>nglish is divided by pauses, these pauses make </a:t>
            </a:r>
            <a:r>
              <a:rPr lang="en-GB" b="1" dirty="0" smtClean="0">
                <a:solidFill>
                  <a:schemeClr val="accent1"/>
                </a:solidFill>
              </a:rPr>
              <a:t>thought groups</a:t>
            </a:r>
            <a:r>
              <a:rPr lang="en-GB" dirty="0" smtClean="0"/>
              <a:t>. A thought group usually has one focus word, which is the one that we say louder. Sometimes there are two focus words in a thought group, in that case the second one is stronger and longer.    </a:t>
            </a:r>
            <a:endParaRPr lang="en-GB" dirty="0"/>
          </a:p>
        </p:txBody>
      </p:sp>
      <p:sp>
        <p:nvSpPr>
          <p:cNvPr id="4" name="CuadroTexto 3"/>
          <p:cNvSpPr txBox="1"/>
          <p:nvPr/>
        </p:nvSpPr>
        <p:spPr>
          <a:xfrm>
            <a:off x="766233" y="3852013"/>
            <a:ext cx="10659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If </a:t>
            </a:r>
            <a:r>
              <a:rPr lang="en-GB" sz="4000" b="1" dirty="0" smtClean="0">
                <a:solidFill>
                  <a:schemeClr val="accent2"/>
                </a:solidFill>
              </a:rPr>
              <a:t>I</a:t>
            </a:r>
            <a:r>
              <a:rPr lang="en-GB" sz="4000" dirty="0" smtClean="0"/>
              <a:t> were you,     I </a:t>
            </a:r>
            <a:r>
              <a:rPr lang="en-GB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wouldn`t</a:t>
            </a:r>
            <a:r>
              <a:rPr lang="en-GB" sz="4000" dirty="0" smtClean="0"/>
              <a:t> even </a:t>
            </a:r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</a:rPr>
              <a:t>look </a:t>
            </a:r>
            <a:r>
              <a:rPr lang="en-GB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 him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82600" y="1811866"/>
            <a:ext cx="11370733" cy="4639733"/>
          </a:xfrm>
          <a:prstGeom prst="rect">
            <a:avLst/>
          </a:prstGeom>
          <a:noFill/>
          <a:ln w="12065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1452034" y="3901156"/>
            <a:ext cx="3031067" cy="609600"/>
          </a:xfrm>
          <a:prstGeom prst="rect">
            <a:avLst/>
          </a:prstGeom>
          <a:noFill/>
          <a:ln w="10160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4745567" y="3895197"/>
            <a:ext cx="6417733" cy="609600"/>
          </a:xfrm>
          <a:prstGeom prst="rect">
            <a:avLst/>
          </a:prstGeom>
          <a:noFill/>
          <a:ln w="1016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ectángulo 7"/>
          <p:cNvSpPr/>
          <p:nvPr/>
        </p:nvSpPr>
        <p:spPr>
          <a:xfrm>
            <a:off x="965199" y="4860868"/>
            <a:ext cx="287867" cy="3048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965199" y="5466637"/>
            <a:ext cx="287867" cy="30480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320799" y="4850358"/>
            <a:ext cx="445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One thought group, with </a:t>
            </a:r>
            <a:r>
              <a:rPr lang="en-GB" b="1" dirty="0" smtClean="0">
                <a:solidFill>
                  <a:schemeClr val="accent2"/>
                </a:solidFill>
              </a:rPr>
              <a:t>1 focus word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320799" y="5402105"/>
            <a:ext cx="8449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One thought group, with </a:t>
            </a:r>
            <a:r>
              <a:rPr lang="en-GB" b="1" dirty="0" smtClean="0">
                <a:solidFill>
                  <a:schemeClr val="accent6"/>
                </a:solidFill>
              </a:rPr>
              <a:t>2 focus words, </a:t>
            </a:r>
            <a:r>
              <a:rPr lang="en-GB" b="1" dirty="0" smtClean="0"/>
              <a:t>in which the second one is stronger and longer 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12" name="Flecha derecha 11"/>
          <p:cNvSpPr/>
          <p:nvPr/>
        </p:nvSpPr>
        <p:spPr>
          <a:xfrm flipV="1">
            <a:off x="965199" y="6017303"/>
            <a:ext cx="355600" cy="5510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/>
          <p:cNvSpPr txBox="1"/>
          <p:nvPr/>
        </p:nvSpPr>
        <p:spPr>
          <a:xfrm>
            <a:off x="1452034" y="5832637"/>
            <a:ext cx="284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Tail -- we lowered the voice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1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82600" y="948267"/>
            <a:ext cx="11226800" cy="1600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2.    Stress and meaning</a:t>
            </a:r>
            <a:endParaRPr lang="en-GB" dirty="0"/>
          </a:p>
        </p:txBody>
      </p:sp>
      <p:sp>
        <p:nvSpPr>
          <p:cNvPr id="6" name="Rectángulo 5"/>
          <p:cNvSpPr/>
          <p:nvPr/>
        </p:nvSpPr>
        <p:spPr>
          <a:xfrm>
            <a:off x="482600" y="1761066"/>
            <a:ext cx="11370733" cy="4639733"/>
          </a:xfrm>
          <a:prstGeom prst="rect">
            <a:avLst/>
          </a:prstGeom>
          <a:noFill/>
          <a:ln w="12065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/>
          <p:cNvSpPr txBox="1"/>
          <p:nvPr/>
        </p:nvSpPr>
        <p:spPr>
          <a:xfrm>
            <a:off x="3873499" y="2793551"/>
            <a:ext cx="458893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I </a:t>
            </a:r>
            <a:r>
              <a:rPr lang="en-GB" sz="3200" b="1" dirty="0" smtClean="0">
                <a:solidFill>
                  <a:srgbClr val="C00000"/>
                </a:solidFill>
              </a:rPr>
              <a:t>love</a:t>
            </a:r>
            <a:r>
              <a:rPr lang="en-GB" sz="3200" b="1" dirty="0" smtClean="0"/>
              <a:t> </a:t>
            </a:r>
            <a:r>
              <a:rPr lang="en-GB" sz="3200" b="1" dirty="0" smtClean="0">
                <a:solidFill>
                  <a:srgbClr val="00B050"/>
                </a:solidFill>
              </a:rPr>
              <a:t>speaking</a:t>
            </a:r>
            <a:r>
              <a:rPr lang="en-GB" sz="3200" b="1" dirty="0" smtClean="0"/>
              <a:t> </a:t>
            </a:r>
            <a:r>
              <a:rPr lang="en-GB" sz="3200" b="1" dirty="0" smtClean="0">
                <a:solidFill>
                  <a:srgbClr val="0070C0"/>
                </a:solidFill>
              </a:rPr>
              <a:t>English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77333" y="1962554"/>
            <a:ext cx="108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Depending on the word that we choose to stress, the meaning of the sentence changes. </a:t>
            </a:r>
            <a:endParaRPr lang="en-GB" sz="2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95867" y="3690946"/>
            <a:ext cx="1075266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1- </a:t>
            </a:r>
            <a:r>
              <a:rPr lang="en-GB" sz="2400" dirty="0" smtClean="0"/>
              <a:t>Meaning me and not you or another person</a:t>
            </a:r>
            <a:r>
              <a:rPr lang="es-ES_tradnl" sz="2400" dirty="0" smtClean="0"/>
              <a:t>(Hablar en inglés me gusta a mí</a:t>
            </a:r>
            <a:r>
              <a:rPr lang="en-GB" sz="2400" dirty="0" smtClean="0"/>
              <a:t>) </a:t>
            </a:r>
          </a:p>
          <a:p>
            <a:r>
              <a:rPr lang="en-GB" sz="2400" dirty="0" smtClean="0">
                <a:solidFill>
                  <a:srgbClr val="C00000"/>
                </a:solidFill>
              </a:rPr>
              <a:t>2- Meaning absolutely love it.</a:t>
            </a:r>
          </a:p>
          <a:p>
            <a:r>
              <a:rPr lang="en-GB" sz="2400" dirty="0" smtClean="0">
                <a:solidFill>
                  <a:srgbClr val="00B050"/>
                </a:solidFill>
              </a:rPr>
              <a:t>3- Meaning that speaking is what I like the most, more than writing, listening or reading</a:t>
            </a:r>
            <a:r>
              <a:rPr lang="es-ES_tradnl" sz="2400" dirty="0" smtClean="0">
                <a:solidFill>
                  <a:srgbClr val="00B050"/>
                </a:solidFill>
              </a:rPr>
              <a:t>( A mí lo que me gusta del inglés es hablarlo)</a:t>
            </a:r>
          </a:p>
          <a:p>
            <a:r>
              <a:rPr lang="en-GB" sz="2400" dirty="0" smtClean="0">
                <a:solidFill>
                  <a:srgbClr val="0070C0"/>
                </a:solidFill>
              </a:rPr>
              <a:t>4- Meaning that I love the language, I love English not French or Italian or any other language( </a:t>
            </a:r>
            <a:r>
              <a:rPr lang="es-ES_tradnl" sz="2400" dirty="0">
                <a:solidFill>
                  <a:srgbClr val="0070C0"/>
                </a:solidFill>
              </a:rPr>
              <a:t>A</a:t>
            </a:r>
            <a:r>
              <a:rPr lang="es-ES_tradnl" sz="2400" dirty="0" smtClean="0">
                <a:solidFill>
                  <a:srgbClr val="0070C0"/>
                </a:solidFill>
              </a:rPr>
              <a:t> mí lo que me gusta es el inglés)</a:t>
            </a:r>
          </a:p>
          <a:p>
            <a:endParaRPr lang="en-GB" sz="2400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43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66305" y="1661450"/>
            <a:ext cx="8291505" cy="46943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 smtClean="0"/>
              <a:t>Once upon a time there was a little girl named</a:t>
            </a:r>
          </a:p>
          <a:p>
            <a:pPr marL="0" indent="0">
              <a:buNone/>
            </a:pPr>
            <a:r>
              <a:rPr lang="en-GB" sz="2600" dirty="0" smtClean="0"/>
              <a:t>goldilocks one day she went for a walk in the forest</a:t>
            </a:r>
          </a:p>
          <a:p>
            <a:pPr marL="0" indent="0">
              <a:buNone/>
            </a:pPr>
            <a:r>
              <a:rPr lang="en-GB" sz="2600" dirty="0" smtClean="0"/>
              <a:t>in the middle of the forest she came upon a house</a:t>
            </a:r>
          </a:p>
          <a:p>
            <a:pPr marL="0" indent="0">
              <a:buNone/>
            </a:pPr>
            <a:r>
              <a:rPr lang="en-GB" sz="2600" dirty="0" smtClean="0"/>
              <a:t>she knocked at the door and when no one answered </a:t>
            </a:r>
          </a:p>
          <a:p>
            <a:pPr marL="0" indent="0">
              <a:buNone/>
            </a:pPr>
            <a:r>
              <a:rPr lang="en-GB" sz="2600" dirty="0" smtClean="0"/>
              <a:t>she went in on the table in the kitchen there were</a:t>
            </a:r>
          </a:p>
          <a:p>
            <a:pPr marL="0" indent="0">
              <a:buNone/>
            </a:pPr>
            <a:r>
              <a:rPr lang="en-GB" sz="2600" dirty="0" smtClean="0"/>
              <a:t>three bowls of food goldilocks was hungry she tried</a:t>
            </a:r>
          </a:p>
          <a:p>
            <a:pPr marL="0" indent="0">
              <a:buNone/>
            </a:pPr>
            <a:r>
              <a:rPr lang="en-GB" sz="2600" dirty="0" smtClean="0"/>
              <a:t>the food in the first bowl this food is too hot she said</a:t>
            </a:r>
          </a:p>
          <a:p>
            <a:pPr marL="0" indent="0">
              <a:buNone/>
            </a:pPr>
            <a:r>
              <a:rPr lang="en-GB" sz="2600" dirty="0" smtClean="0"/>
              <a:t>she tried the food in the second bowl this food is too</a:t>
            </a:r>
          </a:p>
          <a:p>
            <a:pPr marL="0" indent="0">
              <a:buNone/>
            </a:pPr>
            <a:r>
              <a:rPr lang="en-GB" sz="2600" dirty="0" smtClean="0"/>
              <a:t>cold she said she tried the last bowl of food ah this </a:t>
            </a:r>
          </a:p>
          <a:p>
            <a:pPr marL="0" indent="0">
              <a:buNone/>
            </a:pPr>
            <a:r>
              <a:rPr lang="en-GB" sz="2600" dirty="0" smtClean="0"/>
              <a:t>food is just right she said and she ate it all up</a:t>
            </a:r>
          </a:p>
        </p:txBody>
      </p:sp>
      <p:sp>
        <p:nvSpPr>
          <p:cNvPr id="4" name="Triángulo rectángulo 3"/>
          <p:cNvSpPr/>
          <p:nvPr/>
        </p:nvSpPr>
        <p:spPr>
          <a:xfrm>
            <a:off x="1" y="5706534"/>
            <a:ext cx="1337732" cy="1151466"/>
          </a:xfrm>
          <a:prstGeom prst="rtTriangle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/>
        </p:nvSpPr>
        <p:spPr>
          <a:xfrm>
            <a:off x="0" y="30477"/>
            <a:ext cx="12192000" cy="1003844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857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38200" y="30478"/>
            <a:ext cx="10515600" cy="1123766"/>
          </a:xfrm>
        </p:spPr>
        <p:txBody>
          <a:bodyPr/>
          <a:lstStyle/>
          <a:p>
            <a:pPr algn="ctr"/>
            <a:r>
              <a:rPr lang="en-GB" b="1" dirty="0" smtClean="0">
                <a:latin typeface="Arial" charset="0"/>
                <a:ea typeface="Arial" charset="0"/>
                <a:cs typeface="Arial" charset="0"/>
              </a:rPr>
              <a:t>Goldilocks and the three bears</a:t>
            </a:r>
            <a:endParaRPr lang="en-GB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0" y="4910667"/>
            <a:ext cx="2353733" cy="1947333"/>
          </a:xfrm>
          <a:prstGeom prst="line">
            <a:avLst/>
          </a:prstGeom>
          <a:ln w="1206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838200" y="1223181"/>
            <a:ext cx="551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1- </a:t>
            </a:r>
            <a:r>
              <a:rPr lang="en-GB" b="1" dirty="0" smtClean="0"/>
              <a:t>Read the text and decide where the pauses are</a:t>
            </a:r>
            <a:r>
              <a:rPr lang="es-ES_tradnl" b="1" dirty="0" smtClean="0"/>
              <a:t>: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66915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11276" y="1797205"/>
            <a:ext cx="8321485" cy="4933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 smtClean="0"/>
              <a:t>Once upon a time </a:t>
            </a:r>
            <a:r>
              <a:rPr lang="en-GB" sz="2600" b="1" dirty="0" smtClean="0">
                <a:solidFill>
                  <a:srgbClr val="FF9300"/>
                </a:solidFill>
              </a:rPr>
              <a:t>/</a:t>
            </a:r>
            <a:r>
              <a:rPr lang="en-GB" sz="2600" dirty="0" smtClean="0">
                <a:solidFill>
                  <a:srgbClr val="FF9300"/>
                </a:solidFill>
              </a:rPr>
              <a:t> </a:t>
            </a:r>
            <a:r>
              <a:rPr lang="en-GB" sz="2600" dirty="0" smtClean="0"/>
              <a:t>there was a little girl </a:t>
            </a:r>
            <a:r>
              <a:rPr lang="en-GB" sz="2600" b="1" dirty="0" smtClean="0"/>
              <a:t> </a:t>
            </a:r>
            <a:r>
              <a:rPr lang="en-GB" sz="2600" dirty="0" smtClean="0">
                <a:solidFill>
                  <a:srgbClr val="FF9300"/>
                </a:solidFill>
              </a:rPr>
              <a:t>/</a:t>
            </a:r>
            <a:r>
              <a:rPr lang="en-GB" sz="2600" b="1" dirty="0" smtClean="0">
                <a:solidFill>
                  <a:srgbClr val="FF9300"/>
                </a:solidFill>
              </a:rPr>
              <a:t> </a:t>
            </a:r>
            <a:r>
              <a:rPr lang="en-GB" sz="2600" dirty="0" smtClean="0"/>
              <a:t>named</a:t>
            </a:r>
          </a:p>
          <a:p>
            <a:pPr marL="0" indent="0">
              <a:buNone/>
            </a:pPr>
            <a:r>
              <a:rPr lang="en-GB" sz="2600" dirty="0" smtClean="0"/>
              <a:t>Goldilocks </a:t>
            </a:r>
            <a:r>
              <a:rPr lang="en-GB" sz="2600" b="1" dirty="0" smtClean="0">
                <a:solidFill>
                  <a:srgbClr val="FF9300"/>
                </a:solidFill>
              </a:rPr>
              <a:t>// </a:t>
            </a:r>
            <a:r>
              <a:rPr lang="en-GB" sz="2600" dirty="0" smtClean="0"/>
              <a:t> one day</a:t>
            </a:r>
            <a:r>
              <a:rPr lang="en-GB" sz="2600" dirty="0" smtClean="0">
                <a:solidFill>
                  <a:srgbClr val="FF9300"/>
                </a:solidFill>
              </a:rPr>
              <a:t> / </a:t>
            </a:r>
            <a:r>
              <a:rPr lang="en-GB" sz="2600" dirty="0" smtClean="0"/>
              <a:t>she went for a walk</a:t>
            </a:r>
            <a:r>
              <a:rPr lang="en-GB" sz="2600" dirty="0" smtClean="0">
                <a:solidFill>
                  <a:srgbClr val="FF9300"/>
                </a:solidFill>
              </a:rPr>
              <a:t> / </a:t>
            </a:r>
            <a:r>
              <a:rPr lang="en-GB" sz="2600" dirty="0" smtClean="0"/>
              <a:t>in the forest</a:t>
            </a:r>
            <a:r>
              <a:rPr lang="en-GB" sz="2600" b="1" dirty="0" smtClean="0">
                <a:solidFill>
                  <a:srgbClr val="FF9300"/>
                </a:solidFill>
              </a:rPr>
              <a:t>//</a:t>
            </a:r>
          </a:p>
          <a:p>
            <a:pPr marL="0" indent="0">
              <a:buNone/>
            </a:pPr>
            <a:r>
              <a:rPr lang="en-GB" sz="2600" dirty="0" smtClean="0"/>
              <a:t>in the middle of the forest</a:t>
            </a:r>
            <a:r>
              <a:rPr lang="en-GB" sz="2600" b="1" dirty="0" smtClean="0"/>
              <a:t> </a:t>
            </a:r>
            <a:r>
              <a:rPr lang="en-GB" sz="2600" b="1" dirty="0" smtClean="0">
                <a:solidFill>
                  <a:srgbClr val="FF9300"/>
                </a:solidFill>
              </a:rPr>
              <a:t>/</a:t>
            </a:r>
            <a:r>
              <a:rPr lang="en-GB" sz="2600" b="1" dirty="0" smtClean="0"/>
              <a:t> </a:t>
            </a:r>
            <a:r>
              <a:rPr lang="en-GB" sz="2600" dirty="0" smtClean="0"/>
              <a:t>she came upon a house</a:t>
            </a:r>
            <a:r>
              <a:rPr lang="en-GB" sz="2600" b="1" dirty="0" smtClean="0">
                <a:solidFill>
                  <a:srgbClr val="FF9300"/>
                </a:solidFill>
              </a:rPr>
              <a:t>//</a:t>
            </a:r>
          </a:p>
          <a:p>
            <a:pPr marL="0" indent="0">
              <a:buNone/>
            </a:pPr>
            <a:r>
              <a:rPr lang="en-GB" sz="2600" dirty="0" smtClean="0"/>
              <a:t>she knocked at the door </a:t>
            </a:r>
            <a:r>
              <a:rPr lang="en-GB" sz="2600" dirty="0" smtClean="0">
                <a:solidFill>
                  <a:srgbClr val="FF9300"/>
                </a:solidFill>
              </a:rPr>
              <a:t>/ </a:t>
            </a:r>
            <a:r>
              <a:rPr lang="en-GB" sz="2600" dirty="0" smtClean="0"/>
              <a:t>and when no one answered</a:t>
            </a:r>
            <a:r>
              <a:rPr lang="en-GB" sz="2600" dirty="0" smtClean="0">
                <a:solidFill>
                  <a:srgbClr val="FF9300"/>
                </a:solidFill>
              </a:rPr>
              <a:t> /</a:t>
            </a:r>
          </a:p>
          <a:p>
            <a:pPr marL="0" indent="0">
              <a:buNone/>
            </a:pPr>
            <a:r>
              <a:rPr lang="en-GB" sz="2600" dirty="0" smtClean="0"/>
              <a:t>she went in</a:t>
            </a:r>
            <a:r>
              <a:rPr lang="en-GB" sz="2600" b="1" dirty="0" smtClean="0">
                <a:solidFill>
                  <a:srgbClr val="FF9300"/>
                </a:solidFill>
              </a:rPr>
              <a:t> // </a:t>
            </a:r>
            <a:r>
              <a:rPr lang="en-GB" sz="2600" dirty="0" smtClean="0"/>
              <a:t>on the table </a:t>
            </a:r>
            <a:r>
              <a:rPr lang="en-GB" sz="2600" dirty="0" smtClean="0">
                <a:solidFill>
                  <a:srgbClr val="FF9300"/>
                </a:solidFill>
              </a:rPr>
              <a:t>/</a:t>
            </a:r>
            <a:r>
              <a:rPr lang="en-GB" sz="2600" dirty="0" smtClean="0"/>
              <a:t> in the kitchen </a:t>
            </a:r>
            <a:r>
              <a:rPr lang="en-GB" sz="2600" dirty="0" smtClean="0">
                <a:solidFill>
                  <a:srgbClr val="FF9300"/>
                </a:solidFill>
              </a:rPr>
              <a:t>/</a:t>
            </a:r>
            <a:r>
              <a:rPr lang="en-GB" sz="2600" dirty="0" smtClean="0"/>
              <a:t> there were</a:t>
            </a:r>
          </a:p>
          <a:p>
            <a:pPr marL="0" indent="0">
              <a:buNone/>
            </a:pPr>
            <a:r>
              <a:rPr lang="en-GB" sz="2600" dirty="0" smtClean="0"/>
              <a:t>three bowls of food</a:t>
            </a:r>
            <a:r>
              <a:rPr lang="en-GB" sz="2600" dirty="0" smtClean="0">
                <a:solidFill>
                  <a:srgbClr val="FF9300"/>
                </a:solidFill>
              </a:rPr>
              <a:t> </a:t>
            </a:r>
            <a:r>
              <a:rPr lang="en-GB" sz="2600" b="1" dirty="0" smtClean="0">
                <a:solidFill>
                  <a:srgbClr val="FF9300"/>
                </a:solidFill>
              </a:rPr>
              <a:t>//</a:t>
            </a:r>
            <a:r>
              <a:rPr lang="en-GB" sz="2600" dirty="0" smtClean="0">
                <a:solidFill>
                  <a:srgbClr val="FF9300"/>
                </a:solidFill>
              </a:rPr>
              <a:t> </a:t>
            </a:r>
            <a:r>
              <a:rPr lang="en-GB" sz="2600" dirty="0" smtClean="0"/>
              <a:t>goldilocks was hungry </a:t>
            </a:r>
            <a:r>
              <a:rPr lang="en-GB" sz="2600" b="1" dirty="0" smtClean="0">
                <a:solidFill>
                  <a:srgbClr val="FF9300"/>
                </a:solidFill>
              </a:rPr>
              <a:t>//</a:t>
            </a:r>
            <a:r>
              <a:rPr lang="en-GB" sz="2600" dirty="0" smtClean="0">
                <a:solidFill>
                  <a:srgbClr val="FF9300"/>
                </a:solidFill>
              </a:rPr>
              <a:t> </a:t>
            </a:r>
            <a:r>
              <a:rPr lang="en-GB" sz="2600" dirty="0" smtClean="0"/>
              <a:t> she tried</a:t>
            </a:r>
          </a:p>
          <a:p>
            <a:pPr marL="0" indent="0">
              <a:buNone/>
            </a:pPr>
            <a:r>
              <a:rPr lang="en-GB" sz="2600" dirty="0" smtClean="0"/>
              <a:t>the food </a:t>
            </a:r>
            <a:r>
              <a:rPr lang="en-GB" sz="2600" dirty="0" smtClean="0">
                <a:solidFill>
                  <a:srgbClr val="FF9300"/>
                </a:solidFill>
              </a:rPr>
              <a:t>/</a:t>
            </a:r>
            <a:r>
              <a:rPr lang="en-GB" sz="2600" dirty="0" smtClean="0"/>
              <a:t> in the first bowl </a:t>
            </a:r>
            <a:r>
              <a:rPr lang="en-GB" sz="2600" dirty="0" smtClean="0">
                <a:solidFill>
                  <a:srgbClr val="FF9300"/>
                </a:solidFill>
              </a:rPr>
              <a:t>/ </a:t>
            </a:r>
            <a:r>
              <a:rPr lang="en-GB" sz="2600" dirty="0" smtClean="0"/>
              <a:t>this food </a:t>
            </a:r>
            <a:r>
              <a:rPr lang="en-GB" sz="2600" dirty="0" smtClean="0">
                <a:solidFill>
                  <a:srgbClr val="FF9300"/>
                </a:solidFill>
              </a:rPr>
              <a:t>/</a:t>
            </a:r>
            <a:r>
              <a:rPr lang="en-GB" sz="2600" dirty="0" smtClean="0"/>
              <a:t> is too hot /she said</a:t>
            </a:r>
            <a:r>
              <a:rPr lang="en-GB" sz="2600" b="1" dirty="0" smtClean="0">
                <a:solidFill>
                  <a:srgbClr val="FF9300"/>
                </a:solidFill>
              </a:rPr>
              <a:t>//</a:t>
            </a:r>
          </a:p>
          <a:p>
            <a:pPr marL="0" indent="0">
              <a:buNone/>
            </a:pPr>
            <a:r>
              <a:rPr lang="en-GB" sz="2600" dirty="0" smtClean="0"/>
              <a:t>she tried the food </a:t>
            </a:r>
            <a:r>
              <a:rPr lang="en-GB" sz="2600" dirty="0" smtClean="0">
                <a:solidFill>
                  <a:srgbClr val="FF9300"/>
                </a:solidFill>
              </a:rPr>
              <a:t>/ </a:t>
            </a:r>
            <a:r>
              <a:rPr lang="en-GB" sz="2600" dirty="0" smtClean="0"/>
              <a:t>in the second bowl </a:t>
            </a:r>
            <a:r>
              <a:rPr lang="en-GB" sz="2600" dirty="0" smtClean="0">
                <a:solidFill>
                  <a:srgbClr val="FF9300"/>
                </a:solidFill>
              </a:rPr>
              <a:t>//</a:t>
            </a:r>
            <a:r>
              <a:rPr lang="en-GB" sz="2600" dirty="0" smtClean="0"/>
              <a:t> this food is too</a:t>
            </a:r>
          </a:p>
          <a:p>
            <a:pPr marL="0" indent="0">
              <a:buNone/>
            </a:pPr>
            <a:r>
              <a:rPr lang="en-GB" sz="2600" dirty="0" smtClean="0"/>
              <a:t>cold she said </a:t>
            </a:r>
            <a:r>
              <a:rPr lang="en-GB" sz="2600" b="1" dirty="0" smtClean="0">
                <a:solidFill>
                  <a:srgbClr val="FF9300"/>
                </a:solidFill>
              </a:rPr>
              <a:t>//</a:t>
            </a:r>
            <a:r>
              <a:rPr lang="en-GB" sz="2600" dirty="0" smtClean="0"/>
              <a:t> she tried the last bowl of food</a:t>
            </a:r>
            <a:r>
              <a:rPr lang="en-GB" sz="2600" b="1" dirty="0" smtClean="0">
                <a:solidFill>
                  <a:srgbClr val="FF9300"/>
                </a:solidFill>
              </a:rPr>
              <a:t> // </a:t>
            </a:r>
            <a:r>
              <a:rPr lang="en-GB" sz="2600" dirty="0" smtClean="0"/>
              <a:t>ah</a:t>
            </a:r>
            <a:r>
              <a:rPr lang="en-GB" sz="2600" b="1" dirty="0" smtClean="0">
                <a:solidFill>
                  <a:srgbClr val="FF9300"/>
                </a:solidFill>
              </a:rPr>
              <a:t>/</a:t>
            </a:r>
            <a:r>
              <a:rPr lang="en-GB" sz="2600" dirty="0" smtClean="0"/>
              <a:t> this </a:t>
            </a:r>
          </a:p>
          <a:p>
            <a:pPr marL="0" indent="0">
              <a:buNone/>
            </a:pPr>
            <a:r>
              <a:rPr lang="en-GB" sz="2600" dirty="0"/>
              <a:t>f</a:t>
            </a:r>
            <a:r>
              <a:rPr lang="en-GB" sz="2600" dirty="0" smtClean="0"/>
              <a:t>ood</a:t>
            </a:r>
            <a:r>
              <a:rPr lang="en-GB" sz="2600" dirty="0" smtClean="0">
                <a:solidFill>
                  <a:srgbClr val="FF9300"/>
                </a:solidFill>
              </a:rPr>
              <a:t> / </a:t>
            </a:r>
            <a:r>
              <a:rPr lang="en-GB" sz="2600" dirty="0" smtClean="0"/>
              <a:t>is just right she said </a:t>
            </a:r>
            <a:r>
              <a:rPr lang="en-GB" sz="2600" b="1" dirty="0" smtClean="0">
                <a:solidFill>
                  <a:srgbClr val="FF9300"/>
                </a:solidFill>
              </a:rPr>
              <a:t>//</a:t>
            </a:r>
            <a:r>
              <a:rPr lang="en-GB" sz="2600" dirty="0" smtClean="0"/>
              <a:t> and she ate it </a:t>
            </a:r>
            <a:r>
              <a:rPr lang="en-GB" sz="2600" b="1" dirty="0" smtClean="0">
                <a:solidFill>
                  <a:srgbClr val="FF9300"/>
                </a:solidFill>
              </a:rPr>
              <a:t>/ </a:t>
            </a:r>
            <a:r>
              <a:rPr lang="en-GB" sz="2600" dirty="0" smtClean="0"/>
              <a:t>all  up.</a:t>
            </a:r>
          </a:p>
          <a:p>
            <a:pPr marL="0" indent="0">
              <a:buNone/>
            </a:pPr>
            <a:endParaRPr lang="es-ES_tradnl" sz="2600" dirty="0" smtClean="0"/>
          </a:p>
        </p:txBody>
      </p:sp>
      <p:sp>
        <p:nvSpPr>
          <p:cNvPr id="4" name="Triángulo rectángulo 3"/>
          <p:cNvSpPr/>
          <p:nvPr/>
        </p:nvSpPr>
        <p:spPr>
          <a:xfrm>
            <a:off x="0" y="5703887"/>
            <a:ext cx="1337732" cy="1151466"/>
          </a:xfrm>
          <a:prstGeom prst="rtTriangle">
            <a:avLst/>
          </a:prstGeom>
          <a:solidFill>
            <a:schemeClr val="accent2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/>
        </p:nvSpPr>
        <p:spPr>
          <a:xfrm>
            <a:off x="0" y="73553"/>
            <a:ext cx="12192000" cy="1005739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 w="857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38200" y="-44169"/>
            <a:ext cx="10515600" cy="1230312"/>
          </a:xfrm>
        </p:spPr>
        <p:txBody>
          <a:bodyPr/>
          <a:lstStyle/>
          <a:p>
            <a:pPr algn="ctr"/>
            <a:r>
              <a:rPr lang="en-GB" b="1" dirty="0" smtClean="0">
                <a:latin typeface="Arial" charset="0"/>
                <a:ea typeface="Arial" charset="0"/>
                <a:cs typeface="Arial" charset="0"/>
              </a:rPr>
              <a:t>Goldilocks and the three bears</a:t>
            </a:r>
            <a:endParaRPr lang="en-GB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0" y="4910667"/>
            <a:ext cx="2353733" cy="1947333"/>
          </a:xfrm>
          <a:prstGeom prst="line">
            <a:avLst/>
          </a:prstGeom>
          <a:ln w="1206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adroTexto 57"/>
          <p:cNvSpPr txBox="1"/>
          <p:nvPr/>
        </p:nvSpPr>
        <p:spPr>
          <a:xfrm>
            <a:off x="499531" y="1145467"/>
            <a:ext cx="11487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2-</a:t>
            </a:r>
            <a:r>
              <a:rPr lang="en-GB" b="1" dirty="0" smtClean="0"/>
              <a:t> Pauses – when telling a story, pauses are also good to give the pupils time to decode and understand the meaning.</a:t>
            </a:r>
          </a:p>
          <a:p>
            <a:r>
              <a:rPr lang="en-GB" b="1" dirty="0" smtClean="0"/>
              <a:t>     Now, without continuing, look for the focus words: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3978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11275" y="1613600"/>
            <a:ext cx="8381445" cy="4801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 smtClean="0"/>
              <a:t>Once upon a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GB" sz="2600" dirty="0" smtClean="0"/>
              <a:t> there was a little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GIRL</a:t>
            </a:r>
            <a:r>
              <a:rPr lang="en-GB" sz="2600" dirty="0" smtClean="0"/>
              <a:t> named</a:t>
            </a:r>
          </a:p>
          <a:p>
            <a:pPr marL="0" indent="0">
              <a:buNone/>
            </a:pP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GOL</a:t>
            </a:r>
            <a:r>
              <a:rPr lang="en-GB" sz="2600" dirty="0" smtClean="0"/>
              <a:t>dilocks one </a:t>
            </a:r>
            <a:r>
              <a:rPr lang="en-GB" sz="2600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AY</a:t>
            </a:r>
            <a:r>
              <a:rPr lang="en-GB" sz="2600" dirty="0" smtClean="0"/>
              <a:t> she went for a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WALK</a:t>
            </a:r>
            <a:r>
              <a:rPr lang="en-GB" sz="2600" dirty="0" smtClean="0"/>
              <a:t> in the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FO</a:t>
            </a:r>
            <a:r>
              <a:rPr lang="en-GB" sz="2600" dirty="0" smtClean="0"/>
              <a:t>rest</a:t>
            </a:r>
          </a:p>
          <a:p>
            <a:pPr marL="0" indent="0">
              <a:buNone/>
            </a:pPr>
            <a:r>
              <a:rPr lang="en-GB" sz="2600" dirty="0" smtClean="0"/>
              <a:t>in the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MID</a:t>
            </a:r>
            <a:r>
              <a:rPr lang="en-GB" sz="2600" dirty="0" smtClean="0"/>
              <a:t>dle of the forest she came upon a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HOUSE</a:t>
            </a:r>
          </a:p>
          <a:p>
            <a:pPr marL="0" indent="0">
              <a:buNone/>
            </a:pPr>
            <a:r>
              <a:rPr lang="en-GB" sz="2600" dirty="0" smtClean="0"/>
              <a:t>she knocked at the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DOOR</a:t>
            </a:r>
            <a:r>
              <a:rPr lang="en-GB" sz="2600" dirty="0" smtClean="0"/>
              <a:t> and when no one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AN</a:t>
            </a:r>
            <a:r>
              <a:rPr lang="en-GB" sz="2600" dirty="0" smtClean="0"/>
              <a:t>swered </a:t>
            </a:r>
          </a:p>
          <a:p>
            <a:pPr marL="0" indent="0">
              <a:buNone/>
            </a:pPr>
            <a:r>
              <a:rPr lang="en-GB" sz="2600" dirty="0" smtClean="0"/>
              <a:t>she went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en-GB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600" dirty="0" smtClean="0">
                <a:solidFill>
                  <a:srgbClr val="00B050"/>
                </a:solidFill>
              </a:rPr>
              <a:t>on</a:t>
            </a:r>
            <a:r>
              <a:rPr lang="en-GB" sz="2600" dirty="0" smtClean="0"/>
              <a:t> the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TABLE</a:t>
            </a:r>
            <a:r>
              <a:rPr lang="en-GB" sz="2600" dirty="0" smtClean="0"/>
              <a:t> </a:t>
            </a:r>
            <a:r>
              <a:rPr lang="en-GB" sz="2600" dirty="0" smtClean="0">
                <a:solidFill>
                  <a:srgbClr val="00B050"/>
                </a:solidFill>
              </a:rPr>
              <a:t>in</a:t>
            </a:r>
            <a:r>
              <a:rPr lang="en-GB" sz="2600" dirty="0" smtClean="0"/>
              <a:t> the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KIT</a:t>
            </a:r>
            <a:r>
              <a:rPr lang="en-GB" sz="2600" dirty="0" smtClean="0"/>
              <a:t>chen there were</a:t>
            </a:r>
          </a:p>
          <a:p>
            <a:pPr marL="0" indent="0">
              <a:buNone/>
            </a:pP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THREE</a:t>
            </a:r>
            <a:r>
              <a:rPr lang="en-GB" sz="2600" dirty="0" smtClean="0"/>
              <a:t>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BOWLS</a:t>
            </a:r>
            <a:r>
              <a:rPr lang="en-GB" sz="2600" dirty="0" smtClean="0"/>
              <a:t> of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FOOD</a:t>
            </a:r>
            <a:r>
              <a:rPr lang="en-GB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600" dirty="0" smtClean="0"/>
              <a:t>goldilocks was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HUN</a:t>
            </a:r>
            <a:r>
              <a:rPr lang="en-GB" sz="2600" dirty="0" smtClean="0"/>
              <a:t>gry she tried</a:t>
            </a:r>
          </a:p>
          <a:p>
            <a:pPr marL="0" indent="0">
              <a:buNone/>
            </a:pPr>
            <a:r>
              <a:rPr lang="en-GB" sz="2600" dirty="0" smtClean="0"/>
              <a:t>the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FOOD</a:t>
            </a:r>
            <a:r>
              <a:rPr lang="en-GB" sz="2600" dirty="0" smtClean="0"/>
              <a:t> in the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FIRST</a:t>
            </a:r>
            <a:r>
              <a:rPr lang="en-GB" sz="2600" dirty="0" smtClean="0"/>
              <a:t> bowl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THIS</a:t>
            </a:r>
            <a:r>
              <a:rPr lang="en-GB" sz="2600" dirty="0" smtClean="0"/>
              <a:t> food is too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HOT</a:t>
            </a:r>
            <a:r>
              <a:rPr lang="en-GB" sz="2600" dirty="0" smtClean="0"/>
              <a:t> she </a:t>
            </a:r>
            <a:r>
              <a:rPr lang="en-GB" sz="2600" dirty="0" smtClean="0">
                <a:solidFill>
                  <a:srgbClr val="00B050"/>
                </a:solidFill>
              </a:rPr>
              <a:t>said</a:t>
            </a:r>
          </a:p>
          <a:p>
            <a:pPr marL="0" indent="0">
              <a:buNone/>
            </a:pPr>
            <a:r>
              <a:rPr lang="en-GB" sz="2600" dirty="0" smtClean="0"/>
              <a:t>she tried the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FOOD</a:t>
            </a:r>
            <a:r>
              <a:rPr lang="en-GB" sz="2600" dirty="0" smtClean="0"/>
              <a:t> in the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SE</a:t>
            </a:r>
            <a:r>
              <a:rPr lang="en-GB" sz="2600" dirty="0" smtClean="0"/>
              <a:t>cond bowl </a:t>
            </a:r>
            <a:r>
              <a:rPr lang="en-GB" sz="2600" dirty="0" smtClean="0">
                <a:solidFill>
                  <a:srgbClr val="00B050"/>
                </a:solidFill>
              </a:rPr>
              <a:t>this</a:t>
            </a:r>
            <a:r>
              <a:rPr lang="en-GB" sz="2600" dirty="0" smtClean="0"/>
              <a:t> food is too</a:t>
            </a:r>
          </a:p>
          <a:p>
            <a:pPr marL="0" indent="0">
              <a:buNone/>
            </a:pP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COLD</a:t>
            </a:r>
            <a:r>
              <a:rPr lang="en-GB" sz="2600" dirty="0" smtClean="0"/>
              <a:t> she said she tried the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LAST</a:t>
            </a:r>
            <a:r>
              <a:rPr lang="en-GB" sz="2600" dirty="0" smtClean="0"/>
              <a:t> bowl of food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AH THIS</a:t>
            </a:r>
          </a:p>
          <a:p>
            <a:pPr marL="0" indent="0">
              <a:buNone/>
            </a:pPr>
            <a:r>
              <a:rPr lang="en-GB" sz="2600" dirty="0" smtClean="0"/>
              <a:t>food is just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RIGHT </a:t>
            </a:r>
            <a:r>
              <a:rPr lang="en-GB" sz="2600" dirty="0" smtClean="0"/>
              <a:t>she said and she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ATE</a:t>
            </a:r>
            <a:r>
              <a:rPr lang="en-GB" sz="2600" dirty="0" smtClean="0"/>
              <a:t> it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ALL</a:t>
            </a:r>
            <a:r>
              <a:rPr lang="en-GB" sz="2600" dirty="0" smtClean="0">
                <a:solidFill>
                  <a:srgbClr val="00B050"/>
                </a:solidFill>
              </a:rPr>
              <a:t> </a:t>
            </a:r>
            <a:r>
              <a:rPr lang="en-GB" sz="2600" dirty="0" smtClean="0"/>
              <a:t>up</a:t>
            </a:r>
          </a:p>
        </p:txBody>
      </p:sp>
      <p:sp>
        <p:nvSpPr>
          <p:cNvPr id="4" name="Triángulo rectángulo 3"/>
          <p:cNvSpPr/>
          <p:nvPr/>
        </p:nvSpPr>
        <p:spPr>
          <a:xfrm>
            <a:off x="1" y="5706534"/>
            <a:ext cx="1337732" cy="1151466"/>
          </a:xfrm>
          <a:prstGeom prst="rtTriangle">
            <a:avLst/>
          </a:prstGeom>
          <a:solidFill>
            <a:schemeClr val="accent6"/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/>
        </p:nvSpPr>
        <p:spPr>
          <a:xfrm>
            <a:off x="0" y="0"/>
            <a:ext cx="12192000" cy="1019332"/>
          </a:xfrm>
          <a:prstGeom prst="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 w="857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38200" y="-60003"/>
            <a:ext cx="10515600" cy="1184265"/>
          </a:xfrm>
        </p:spPr>
        <p:txBody>
          <a:bodyPr/>
          <a:lstStyle/>
          <a:p>
            <a:pPr algn="ctr"/>
            <a:r>
              <a:rPr lang="en-GB" b="1" dirty="0" smtClean="0">
                <a:latin typeface="Arial" charset="0"/>
                <a:ea typeface="Arial" charset="0"/>
                <a:cs typeface="Arial" charset="0"/>
              </a:rPr>
              <a:t>Goldilocks and the three bears</a:t>
            </a:r>
            <a:endParaRPr lang="en-GB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0" y="4910667"/>
            <a:ext cx="2353733" cy="1947333"/>
          </a:xfrm>
          <a:prstGeom prst="line">
            <a:avLst/>
          </a:prstGeom>
          <a:ln w="1206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1176866" y="1184265"/>
            <a:ext cx="9702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</a:t>
            </a:r>
            <a:r>
              <a:rPr lang="en-GB" dirty="0" smtClean="0"/>
              <a:t>ocus words – the focus words can change depending on what you want to emphasize from the story.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31451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02933" y="1427659"/>
            <a:ext cx="8365066" cy="4380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 smtClean="0"/>
              <a:t>Once upon a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TIME </a:t>
            </a:r>
            <a:r>
              <a:rPr lang="en-GB" sz="2600" b="1" dirty="0" smtClean="0">
                <a:solidFill>
                  <a:srgbClr val="FF9300"/>
                </a:solidFill>
              </a:rPr>
              <a:t>/</a:t>
            </a:r>
            <a:r>
              <a:rPr lang="en-GB" sz="2600" dirty="0" smtClean="0"/>
              <a:t>  there was a little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GIRL</a:t>
            </a:r>
            <a:r>
              <a:rPr lang="en-GB" sz="2600" b="1" dirty="0" smtClean="0">
                <a:solidFill>
                  <a:srgbClr val="FF9300"/>
                </a:solidFill>
              </a:rPr>
              <a:t> / </a:t>
            </a:r>
            <a:r>
              <a:rPr lang="en-GB" sz="2600" dirty="0" smtClean="0"/>
              <a:t>named</a:t>
            </a:r>
          </a:p>
          <a:p>
            <a:pPr marL="0" indent="0">
              <a:buNone/>
            </a:pPr>
            <a:r>
              <a:rPr lang="en-GB" sz="2600" b="1" dirty="0" err="1" smtClean="0">
                <a:solidFill>
                  <a:schemeClr val="accent6">
                    <a:lumMod val="75000"/>
                  </a:schemeClr>
                </a:solidFill>
              </a:rPr>
              <a:t>GOL</a:t>
            </a:r>
            <a:r>
              <a:rPr lang="en-GB" sz="2600" dirty="0" err="1" smtClean="0"/>
              <a:t>dilocks</a:t>
            </a:r>
            <a:r>
              <a:rPr lang="en-GB" sz="2600" b="1" dirty="0" smtClean="0"/>
              <a:t> </a:t>
            </a:r>
            <a:r>
              <a:rPr lang="en-GB" sz="2600" b="1" dirty="0" smtClean="0">
                <a:solidFill>
                  <a:srgbClr val="FF9300"/>
                </a:solidFill>
              </a:rPr>
              <a:t>//</a:t>
            </a:r>
            <a:r>
              <a:rPr lang="en-GB" sz="2600" b="1" dirty="0" smtClean="0"/>
              <a:t> </a:t>
            </a:r>
            <a:r>
              <a:rPr lang="en-GB" sz="2600" dirty="0" smtClean="0"/>
              <a:t>one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DAY </a:t>
            </a:r>
            <a:r>
              <a:rPr lang="en-GB" sz="2600" dirty="0" smtClean="0">
                <a:solidFill>
                  <a:srgbClr val="FF9300"/>
                </a:solidFill>
              </a:rPr>
              <a:t>/</a:t>
            </a:r>
            <a:r>
              <a:rPr lang="en-GB" sz="2600" dirty="0" smtClean="0"/>
              <a:t>she went for a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WALK</a:t>
            </a:r>
            <a:r>
              <a:rPr lang="en-GB" sz="2600" dirty="0" smtClean="0">
                <a:solidFill>
                  <a:srgbClr val="FF9300"/>
                </a:solidFill>
              </a:rPr>
              <a:t>/</a:t>
            </a:r>
            <a:r>
              <a:rPr lang="en-GB" sz="2600" dirty="0" smtClean="0"/>
              <a:t>in the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Fo</a:t>
            </a:r>
            <a:r>
              <a:rPr lang="en-GB" sz="2600" dirty="0" smtClean="0"/>
              <a:t>rest</a:t>
            </a:r>
            <a:r>
              <a:rPr lang="en-GB" sz="2600" b="1" dirty="0" smtClean="0">
                <a:solidFill>
                  <a:srgbClr val="FF9300"/>
                </a:solidFill>
              </a:rPr>
              <a:t>//</a:t>
            </a:r>
          </a:p>
          <a:p>
            <a:pPr marL="0" indent="0">
              <a:buNone/>
            </a:pPr>
            <a:r>
              <a:rPr lang="en-GB" sz="2600" dirty="0" smtClean="0"/>
              <a:t>in the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MID</a:t>
            </a:r>
            <a:r>
              <a:rPr lang="en-GB" sz="2600" dirty="0" smtClean="0"/>
              <a:t>dle of the forest</a:t>
            </a:r>
            <a:r>
              <a:rPr lang="en-GB" sz="2600" dirty="0" smtClean="0">
                <a:solidFill>
                  <a:srgbClr val="FF9300"/>
                </a:solidFill>
              </a:rPr>
              <a:t> / </a:t>
            </a:r>
            <a:r>
              <a:rPr lang="en-GB" sz="2600" dirty="0" smtClean="0"/>
              <a:t>she came upon a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HOUSE </a:t>
            </a:r>
            <a:r>
              <a:rPr lang="en-GB" sz="2600" b="1" dirty="0" smtClean="0">
                <a:solidFill>
                  <a:srgbClr val="FF9300"/>
                </a:solidFill>
              </a:rPr>
              <a:t>//</a:t>
            </a:r>
            <a:endParaRPr lang="en-GB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600" dirty="0" smtClean="0"/>
              <a:t>she knocked at the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DOOR </a:t>
            </a:r>
            <a:r>
              <a:rPr lang="en-GB" sz="2600" b="1" dirty="0" smtClean="0">
                <a:solidFill>
                  <a:srgbClr val="FF9300"/>
                </a:solidFill>
              </a:rPr>
              <a:t>/</a:t>
            </a:r>
            <a:r>
              <a:rPr lang="en-GB" sz="2600" dirty="0" smtClean="0">
                <a:solidFill>
                  <a:srgbClr val="FF9300"/>
                </a:solidFill>
              </a:rPr>
              <a:t> </a:t>
            </a:r>
            <a:r>
              <a:rPr lang="en-GB" sz="2600" dirty="0" smtClean="0"/>
              <a:t> and when no one </a:t>
            </a:r>
            <a:r>
              <a:rPr lang="en-GB" sz="2600" b="1" dirty="0" err="1" smtClean="0">
                <a:solidFill>
                  <a:schemeClr val="accent6">
                    <a:lumMod val="75000"/>
                  </a:schemeClr>
                </a:solidFill>
              </a:rPr>
              <a:t>AN</a:t>
            </a:r>
            <a:r>
              <a:rPr lang="en-GB" sz="2600" dirty="0" err="1" smtClean="0"/>
              <a:t>swered</a:t>
            </a:r>
            <a:r>
              <a:rPr lang="en-GB" sz="2600" dirty="0" smtClean="0"/>
              <a:t> </a:t>
            </a:r>
            <a:r>
              <a:rPr lang="en-GB" sz="2600" dirty="0" smtClean="0">
                <a:solidFill>
                  <a:srgbClr val="FF9300"/>
                </a:solidFill>
              </a:rPr>
              <a:t>/</a:t>
            </a:r>
            <a:r>
              <a:rPr lang="en-GB" sz="2600" dirty="0" smtClean="0"/>
              <a:t> </a:t>
            </a:r>
          </a:p>
          <a:p>
            <a:pPr marL="0" indent="0">
              <a:buNone/>
            </a:pPr>
            <a:r>
              <a:rPr lang="en-GB" sz="2600" dirty="0" smtClean="0"/>
              <a:t>she went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en-GB" sz="2600" b="1" dirty="0" smtClean="0">
                <a:solidFill>
                  <a:srgbClr val="FF9300"/>
                </a:solidFill>
              </a:rPr>
              <a:t>//</a:t>
            </a:r>
            <a:endParaRPr lang="es-ES_tradnl" sz="2600" dirty="0" smtClean="0"/>
          </a:p>
        </p:txBody>
      </p:sp>
      <p:sp>
        <p:nvSpPr>
          <p:cNvPr id="4" name="Triángulo rectángulo 3"/>
          <p:cNvSpPr/>
          <p:nvPr/>
        </p:nvSpPr>
        <p:spPr>
          <a:xfrm>
            <a:off x="0" y="5703887"/>
            <a:ext cx="1337732" cy="1151466"/>
          </a:xfrm>
          <a:prstGeom prst="rtTriangle">
            <a:avLst/>
          </a:pr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/>
        </p:nvSpPr>
        <p:spPr>
          <a:xfrm>
            <a:off x="0" y="-41506"/>
            <a:ext cx="12192000" cy="928686"/>
          </a:xfrm>
          <a:prstGeom prst="rect">
            <a:avLst/>
          </a:prstGeom>
          <a:solidFill>
            <a:srgbClr val="FFC000">
              <a:alpha val="40000"/>
            </a:srgbClr>
          </a:solidFill>
          <a:ln w="857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04333" y="76200"/>
            <a:ext cx="10532531" cy="905934"/>
          </a:xfrm>
        </p:spPr>
        <p:txBody>
          <a:bodyPr/>
          <a:lstStyle/>
          <a:p>
            <a:pPr algn="ctr"/>
            <a:r>
              <a:rPr lang="en-GB" b="1" dirty="0" smtClean="0">
                <a:latin typeface="Arial" charset="0"/>
                <a:ea typeface="Arial" charset="0"/>
                <a:cs typeface="Arial" charset="0"/>
              </a:rPr>
              <a:t>Goldilocks and the three bears</a:t>
            </a:r>
            <a:endParaRPr lang="en-GB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0" y="4910667"/>
            <a:ext cx="2353733" cy="1947333"/>
          </a:xfrm>
          <a:prstGeom prst="line">
            <a:avLst/>
          </a:prstGeom>
          <a:ln w="1206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adroTexto 57"/>
          <p:cNvSpPr txBox="1"/>
          <p:nvPr/>
        </p:nvSpPr>
        <p:spPr>
          <a:xfrm>
            <a:off x="681565" y="1019173"/>
            <a:ext cx="744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3- </a:t>
            </a:r>
            <a:r>
              <a:rPr lang="en-GB" b="1" dirty="0" smtClean="0"/>
              <a:t>Read the text aloud, taking into account the spaces and the focus words</a:t>
            </a:r>
            <a:r>
              <a:rPr lang="es-ES_tradnl" b="1" dirty="0" smtClean="0"/>
              <a:t>:</a:t>
            </a:r>
            <a:endParaRPr lang="es-ES_tradnl" b="1" dirty="0"/>
          </a:p>
        </p:txBody>
      </p:sp>
      <p:pic>
        <p:nvPicPr>
          <p:cNvPr id="69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274" y="19134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4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72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20887" y="1467115"/>
            <a:ext cx="8980488" cy="4380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 smtClean="0">
                <a:solidFill>
                  <a:srgbClr val="00B050"/>
                </a:solidFill>
              </a:rPr>
              <a:t>on</a:t>
            </a:r>
            <a:r>
              <a:rPr lang="en-GB" sz="2600" dirty="0" smtClean="0"/>
              <a:t> the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TABLE</a:t>
            </a:r>
            <a:r>
              <a:rPr lang="en-GB" sz="2600" dirty="0" smtClean="0"/>
              <a:t> </a:t>
            </a:r>
            <a:r>
              <a:rPr lang="en-GB" sz="2600" dirty="0" smtClean="0">
                <a:solidFill>
                  <a:srgbClr val="FF9300"/>
                </a:solidFill>
              </a:rPr>
              <a:t>/</a:t>
            </a:r>
            <a:r>
              <a:rPr lang="en-GB" sz="2600" dirty="0" smtClean="0"/>
              <a:t> </a:t>
            </a:r>
            <a:r>
              <a:rPr lang="en-GB" sz="2600" dirty="0" smtClean="0">
                <a:solidFill>
                  <a:srgbClr val="00B050"/>
                </a:solidFill>
              </a:rPr>
              <a:t>in</a:t>
            </a:r>
            <a:r>
              <a:rPr lang="en-GB" sz="2600" dirty="0" smtClean="0"/>
              <a:t> the </a:t>
            </a:r>
            <a:r>
              <a:rPr lang="en-GB" sz="2600" b="1" dirty="0" err="1" smtClean="0">
                <a:solidFill>
                  <a:schemeClr val="accent6">
                    <a:lumMod val="75000"/>
                  </a:schemeClr>
                </a:solidFill>
              </a:rPr>
              <a:t>KIT</a:t>
            </a:r>
            <a:r>
              <a:rPr lang="en-GB" sz="2600" dirty="0" err="1" smtClean="0"/>
              <a:t>chen</a:t>
            </a:r>
            <a:r>
              <a:rPr lang="en-GB" sz="2600" dirty="0" smtClean="0">
                <a:solidFill>
                  <a:srgbClr val="FF9300"/>
                </a:solidFill>
              </a:rPr>
              <a:t> / </a:t>
            </a:r>
            <a:r>
              <a:rPr lang="en-GB" sz="2600" dirty="0" smtClean="0"/>
              <a:t>there were</a:t>
            </a:r>
          </a:p>
          <a:p>
            <a:pPr marL="0" indent="0">
              <a:buNone/>
            </a:pP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THREE</a:t>
            </a:r>
            <a:r>
              <a:rPr lang="en-GB" sz="2600" dirty="0" smtClean="0"/>
              <a:t>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BOWLS</a:t>
            </a:r>
            <a:r>
              <a:rPr lang="en-GB" sz="2600" dirty="0" smtClean="0"/>
              <a:t> </a:t>
            </a:r>
            <a:r>
              <a:rPr lang="en-GB" sz="2600" dirty="0" smtClean="0">
                <a:solidFill>
                  <a:srgbClr val="FF9300"/>
                </a:solidFill>
              </a:rPr>
              <a:t>/</a:t>
            </a:r>
            <a:r>
              <a:rPr lang="en-GB" sz="2600" dirty="0" smtClean="0"/>
              <a:t> of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FOOD</a:t>
            </a:r>
            <a:r>
              <a:rPr lang="en-GB" sz="2600" dirty="0" smtClean="0"/>
              <a:t> </a:t>
            </a:r>
            <a:r>
              <a:rPr lang="en-GB" sz="2600" dirty="0" smtClean="0">
                <a:solidFill>
                  <a:srgbClr val="FF9300"/>
                </a:solidFill>
              </a:rPr>
              <a:t>/</a:t>
            </a:r>
            <a:r>
              <a:rPr lang="en-GB" sz="2600" dirty="0" smtClean="0"/>
              <a:t> goldilocks was </a:t>
            </a:r>
            <a:r>
              <a:rPr lang="en-GB" sz="2600" b="1" dirty="0" err="1" smtClean="0">
                <a:solidFill>
                  <a:schemeClr val="accent6">
                    <a:lumMod val="75000"/>
                  </a:schemeClr>
                </a:solidFill>
              </a:rPr>
              <a:t>HUN</a:t>
            </a:r>
            <a:r>
              <a:rPr lang="en-GB" sz="2600" dirty="0" err="1" smtClean="0"/>
              <a:t>gry</a:t>
            </a:r>
            <a:r>
              <a:rPr lang="en-GB" sz="2600" dirty="0" smtClean="0"/>
              <a:t> </a:t>
            </a:r>
            <a:r>
              <a:rPr lang="en-GB" sz="2600" dirty="0" smtClean="0">
                <a:solidFill>
                  <a:srgbClr val="FF9300"/>
                </a:solidFill>
              </a:rPr>
              <a:t>//</a:t>
            </a:r>
            <a:r>
              <a:rPr lang="en-GB" sz="2600" dirty="0" smtClean="0"/>
              <a:t> she tried</a:t>
            </a:r>
          </a:p>
          <a:p>
            <a:pPr marL="0" indent="0">
              <a:buNone/>
            </a:pPr>
            <a:r>
              <a:rPr lang="en-GB" sz="2600" dirty="0" smtClean="0"/>
              <a:t>the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FOOD</a:t>
            </a:r>
            <a:r>
              <a:rPr lang="en-GB" sz="2600" b="1" dirty="0" smtClean="0">
                <a:solidFill>
                  <a:srgbClr val="FF9300"/>
                </a:solidFill>
              </a:rPr>
              <a:t> /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600" dirty="0" smtClean="0"/>
              <a:t>in the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FIRST</a:t>
            </a:r>
            <a:r>
              <a:rPr lang="en-GB" sz="2600" dirty="0" smtClean="0"/>
              <a:t> bowl </a:t>
            </a:r>
            <a:r>
              <a:rPr lang="en-GB" sz="2600" dirty="0" smtClean="0">
                <a:solidFill>
                  <a:srgbClr val="FF9300"/>
                </a:solidFill>
              </a:rPr>
              <a:t>//</a:t>
            </a:r>
            <a:r>
              <a:rPr lang="en-GB" sz="2600" dirty="0" smtClean="0"/>
              <a:t>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THIS</a:t>
            </a:r>
            <a:r>
              <a:rPr lang="en-GB" sz="2600" dirty="0" smtClean="0"/>
              <a:t> food </a:t>
            </a:r>
            <a:r>
              <a:rPr lang="en-GB" sz="2600" dirty="0" smtClean="0">
                <a:solidFill>
                  <a:srgbClr val="FF9300"/>
                </a:solidFill>
              </a:rPr>
              <a:t>/</a:t>
            </a:r>
            <a:r>
              <a:rPr lang="en-GB" sz="2600" dirty="0" smtClean="0"/>
              <a:t> is too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HOT</a:t>
            </a:r>
            <a:r>
              <a:rPr lang="en-GB" sz="2600" dirty="0" smtClean="0"/>
              <a:t> / she </a:t>
            </a:r>
            <a:r>
              <a:rPr lang="en-GB" sz="2600" dirty="0" smtClean="0">
                <a:solidFill>
                  <a:srgbClr val="00B050"/>
                </a:solidFill>
              </a:rPr>
              <a:t>said</a:t>
            </a:r>
            <a:r>
              <a:rPr lang="en-GB" sz="2600" dirty="0" smtClean="0">
                <a:solidFill>
                  <a:srgbClr val="FF9300"/>
                </a:solidFill>
              </a:rPr>
              <a:t>//</a:t>
            </a:r>
            <a:r>
              <a:rPr lang="en-GB" sz="2600" dirty="0">
                <a:solidFill>
                  <a:srgbClr val="00B050"/>
                </a:solidFill>
              </a:rPr>
              <a:t> </a:t>
            </a:r>
            <a:r>
              <a:rPr lang="en-GB" sz="2600" dirty="0" smtClean="0"/>
              <a:t>she tried the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FOOD </a:t>
            </a:r>
            <a:r>
              <a:rPr lang="en-GB" sz="2600" b="1" dirty="0" smtClean="0">
                <a:solidFill>
                  <a:srgbClr val="FF9300"/>
                </a:solidFill>
              </a:rPr>
              <a:t>/</a:t>
            </a:r>
            <a:r>
              <a:rPr lang="en-GB" sz="2600" dirty="0" smtClean="0"/>
              <a:t>  in the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SE</a:t>
            </a:r>
            <a:r>
              <a:rPr lang="en-GB" sz="2600" dirty="0" smtClean="0"/>
              <a:t>cond bowl </a:t>
            </a:r>
            <a:r>
              <a:rPr lang="en-GB" sz="2600" dirty="0" smtClean="0">
                <a:solidFill>
                  <a:srgbClr val="FF9300"/>
                </a:solidFill>
              </a:rPr>
              <a:t>/</a:t>
            </a:r>
            <a:r>
              <a:rPr lang="en-GB" sz="2600" dirty="0" smtClean="0"/>
              <a:t>  </a:t>
            </a:r>
            <a:r>
              <a:rPr lang="en-GB" sz="2600" dirty="0" smtClean="0">
                <a:solidFill>
                  <a:srgbClr val="00B050"/>
                </a:solidFill>
              </a:rPr>
              <a:t>this</a:t>
            </a:r>
            <a:r>
              <a:rPr lang="en-GB" sz="2600" dirty="0" smtClean="0"/>
              <a:t> food is too</a:t>
            </a:r>
          </a:p>
          <a:p>
            <a:pPr marL="0" indent="0">
              <a:buNone/>
            </a:pP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COLD</a:t>
            </a:r>
            <a:r>
              <a:rPr lang="en-GB" sz="2600" dirty="0" smtClean="0"/>
              <a:t>  she said </a:t>
            </a:r>
            <a:r>
              <a:rPr lang="en-GB" sz="2600" dirty="0" smtClean="0">
                <a:solidFill>
                  <a:srgbClr val="FF9300"/>
                </a:solidFill>
              </a:rPr>
              <a:t>//</a:t>
            </a:r>
            <a:r>
              <a:rPr lang="en-GB" sz="2600" dirty="0" smtClean="0"/>
              <a:t>  she tried the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LAST</a:t>
            </a:r>
            <a:r>
              <a:rPr lang="en-GB" sz="2600" dirty="0" smtClean="0"/>
              <a:t> bowl of food </a:t>
            </a:r>
            <a:r>
              <a:rPr lang="en-GB" sz="2600" dirty="0" smtClean="0">
                <a:solidFill>
                  <a:srgbClr val="FF9300"/>
                </a:solidFill>
              </a:rPr>
              <a:t>//</a:t>
            </a:r>
            <a:r>
              <a:rPr lang="en-GB" sz="2600" dirty="0" smtClean="0"/>
              <a:t>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AH </a:t>
            </a:r>
            <a:r>
              <a:rPr lang="en-GB" sz="2600" b="1" dirty="0" smtClean="0">
                <a:solidFill>
                  <a:srgbClr val="FF9300"/>
                </a:solidFill>
              </a:rPr>
              <a:t>/</a:t>
            </a:r>
            <a:r>
              <a:rPr lang="en-GB" sz="2600" dirty="0" smtClean="0"/>
              <a:t> 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THIS</a:t>
            </a:r>
          </a:p>
          <a:p>
            <a:pPr marL="0" indent="0">
              <a:buNone/>
            </a:pPr>
            <a:r>
              <a:rPr lang="en-GB" sz="2600" dirty="0" smtClean="0"/>
              <a:t>food is just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RIGHT</a:t>
            </a:r>
            <a:r>
              <a:rPr lang="en-GB" sz="2600" dirty="0" smtClean="0"/>
              <a:t> she said </a:t>
            </a:r>
            <a:r>
              <a:rPr lang="en-GB" sz="2600" dirty="0" smtClean="0">
                <a:solidFill>
                  <a:srgbClr val="FF9300"/>
                </a:solidFill>
              </a:rPr>
              <a:t>//</a:t>
            </a:r>
            <a:r>
              <a:rPr lang="en-GB" sz="2600" dirty="0" smtClean="0"/>
              <a:t>  and she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ATE</a:t>
            </a:r>
            <a:r>
              <a:rPr lang="en-GB" sz="2600" dirty="0" smtClean="0"/>
              <a:t> it </a:t>
            </a:r>
            <a:r>
              <a:rPr lang="en-GB" sz="2600" dirty="0" smtClean="0">
                <a:solidFill>
                  <a:srgbClr val="FF9300"/>
                </a:solidFill>
              </a:rPr>
              <a:t>/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ALL</a:t>
            </a:r>
            <a:r>
              <a:rPr lang="en-GB" sz="2600" dirty="0" smtClean="0">
                <a:solidFill>
                  <a:srgbClr val="00B050"/>
                </a:solidFill>
              </a:rPr>
              <a:t> </a:t>
            </a:r>
            <a:r>
              <a:rPr lang="en-GB" sz="2600" dirty="0" smtClean="0"/>
              <a:t>up.</a:t>
            </a:r>
          </a:p>
          <a:p>
            <a:pPr marL="0" indent="0">
              <a:buNone/>
            </a:pPr>
            <a:endParaRPr lang="es-ES_tradnl" sz="2600" dirty="0" smtClean="0"/>
          </a:p>
        </p:txBody>
      </p:sp>
      <p:sp>
        <p:nvSpPr>
          <p:cNvPr id="4" name="Triángulo rectángulo 3"/>
          <p:cNvSpPr/>
          <p:nvPr/>
        </p:nvSpPr>
        <p:spPr>
          <a:xfrm>
            <a:off x="0" y="5703887"/>
            <a:ext cx="1337732" cy="1151466"/>
          </a:xfrm>
          <a:prstGeom prst="rtTriangle">
            <a:avLst/>
          </a:pr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/>
        </p:nvSpPr>
        <p:spPr>
          <a:xfrm>
            <a:off x="0" y="-41506"/>
            <a:ext cx="12192000" cy="928686"/>
          </a:xfrm>
          <a:prstGeom prst="rect">
            <a:avLst/>
          </a:prstGeom>
          <a:solidFill>
            <a:srgbClr val="FFC000">
              <a:alpha val="40000"/>
            </a:srgbClr>
          </a:solidFill>
          <a:ln w="857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04333" y="76200"/>
            <a:ext cx="10532531" cy="905934"/>
          </a:xfrm>
        </p:spPr>
        <p:txBody>
          <a:bodyPr/>
          <a:lstStyle/>
          <a:p>
            <a:pPr algn="ctr"/>
            <a:r>
              <a:rPr lang="en-GB" b="1" dirty="0" smtClean="0">
                <a:latin typeface="Arial" charset="0"/>
                <a:ea typeface="Arial" charset="0"/>
                <a:cs typeface="Arial" charset="0"/>
              </a:rPr>
              <a:t>Goldilocks and the three bears</a:t>
            </a:r>
            <a:endParaRPr lang="en-GB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0" y="4910667"/>
            <a:ext cx="2353733" cy="1947333"/>
          </a:xfrm>
          <a:prstGeom prst="line">
            <a:avLst/>
          </a:prstGeom>
          <a:ln w="1206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adroTexto 57"/>
          <p:cNvSpPr txBox="1"/>
          <p:nvPr/>
        </p:nvSpPr>
        <p:spPr>
          <a:xfrm>
            <a:off x="681565" y="1019173"/>
            <a:ext cx="744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3- </a:t>
            </a:r>
            <a:r>
              <a:rPr lang="en-GB" b="1" dirty="0" smtClean="0"/>
              <a:t>Read the text aloud, taking into account the spaces and the focus words</a:t>
            </a:r>
            <a:r>
              <a:rPr lang="es-ES_tradnl" b="1" dirty="0" smtClean="0"/>
              <a:t>:</a:t>
            </a:r>
            <a:endParaRPr lang="es-ES_tradnl" b="1" dirty="0"/>
          </a:p>
        </p:txBody>
      </p:sp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8866" y="15917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6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3052</TotalTime>
  <Words>848</Words>
  <Application>Microsoft Macintosh PowerPoint</Application>
  <PresentationFormat>Panorámica</PresentationFormat>
  <Paragraphs>74</Paragraphs>
  <Slides>8</Slides>
  <Notes>4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Tema de Office</vt:lpstr>
      <vt:lpstr>Telling Tales  Putting the stress into teaching</vt:lpstr>
      <vt:lpstr>Some theory</vt:lpstr>
      <vt:lpstr>Presentación de PowerPoint</vt:lpstr>
      <vt:lpstr>Goldilocks and the three bears</vt:lpstr>
      <vt:lpstr>Goldilocks and the three bears</vt:lpstr>
      <vt:lpstr>Goldilocks and the three bears</vt:lpstr>
      <vt:lpstr>Goldilocks and the three bears</vt:lpstr>
      <vt:lpstr>Goldilocks and the three bears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PINTO RODRIGUES</dc:creator>
  <cp:lastModifiedBy>JOSE LUIS PINTO RODRIGUES</cp:lastModifiedBy>
  <cp:revision>88</cp:revision>
  <dcterms:created xsi:type="dcterms:W3CDTF">2017-07-19T13:13:30Z</dcterms:created>
  <dcterms:modified xsi:type="dcterms:W3CDTF">2017-07-28T17:53:23Z</dcterms:modified>
</cp:coreProperties>
</file>