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61" r:id="rId5"/>
    <p:sldId id="262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LN BL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FF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4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602EB-A7FF-47C2-B400-C9ED82B028BA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D385C-ED23-4F22-B322-6F45C448A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1419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D385C-ED23-4F22-B322-6F45C448ADB5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045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6CD09-4A8C-40BB-B845-35120C07C911}" type="datetimeFigureOut">
              <a:rPr lang="es-ES" smtClean="0"/>
              <a:t>06/04/2017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CE05C-FCCD-4BA7-B377-6EA4FAAFF17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formacion.educa.madrid.org/grade/report/user/index.php?id=256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formacion.educa.madrid.org/course/view.php?id=25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formacion.educa.madrid.org/course/view.php?id=256&amp;section=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5826" y="1546501"/>
            <a:ext cx="4752197" cy="592837"/>
          </a:xfrm>
        </p:spPr>
        <p:txBody>
          <a:bodyPr>
            <a:noAutofit/>
          </a:bodyPr>
          <a:lstStyle/>
          <a:p>
            <a:pPr algn="l"/>
            <a:r>
              <a:rPr lang="en-US" sz="1400" b="1" dirty="0" smtClean="0">
                <a:hlinkClick r:id="rId2"/>
              </a:rPr>
              <a:t/>
            </a:r>
            <a:br>
              <a:rPr lang="en-US" sz="1400" b="1" dirty="0" smtClean="0">
                <a:hlinkClick r:id="rId2"/>
              </a:rPr>
            </a:br>
            <a:r>
              <a:rPr lang="en-US" sz="1400" b="1" dirty="0" smtClean="0">
                <a:solidFill>
                  <a:srgbClr val="C00000"/>
                </a:solidFill>
                <a:hlinkClick r:id="rId2"/>
              </a:rPr>
              <a:t>2</a:t>
            </a:r>
            <a:r>
              <a:rPr lang="en-US" sz="1400" b="1" dirty="0" smtClean="0">
                <a:solidFill>
                  <a:srgbClr val="C00000"/>
                </a:solidFill>
                <a:hlinkClick r:id="rId2"/>
              </a:rPr>
              <a:t>. </a:t>
            </a:r>
            <a:r>
              <a:rPr lang="en-US" sz="1400" b="1" dirty="0" err="1" smtClean="0">
                <a:solidFill>
                  <a:srgbClr val="C00000"/>
                </a:solidFill>
                <a:hlinkClick r:id="rId2"/>
              </a:rPr>
              <a:t>Pinchamos</a:t>
            </a:r>
            <a:r>
              <a:rPr lang="en-US" sz="1400" b="1" dirty="0" smtClean="0">
                <a:solidFill>
                  <a:srgbClr val="C00000"/>
                </a:solidFill>
                <a:hlinkClick r:id="rId2"/>
              </a:rPr>
              <a:t> en </a:t>
            </a:r>
            <a:r>
              <a:rPr lang="es-ES_tradnl" sz="1400" b="1" dirty="0" smtClean="0">
                <a:solidFill>
                  <a:srgbClr val="C00000"/>
                </a:solidFill>
                <a:hlinkClick r:id="rId2"/>
              </a:rPr>
              <a:t>calificaciones</a:t>
            </a:r>
            <a:r>
              <a:rPr lang="en-US" sz="1400" dirty="0" smtClean="0">
                <a:hlinkClick r:id="rId2"/>
              </a:rPr>
              <a:t/>
            </a:r>
            <a:br>
              <a:rPr lang="en-US" sz="1400" dirty="0" smtClean="0">
                <a:hlinkClick r:id="rId2"/>
              </a:rPr>
            </a:br>
            <a:r>
              <a:rPr lang="en-US" sz="1400" dirty="0" smtClean="0">
                <a:hlinkClick r:id="rId2"/>
              </a:rPr>
              <a:t/>
            </a:r>
            <a:br>
              <a:rPr lang="en-US" sz="1400" dirty="0" smtClean="0">
                <a:hlinkClick r:id="rId2"/>
              </a:rPr>
            </a:br>
            <a:r>
              <a:rPr lang="en-US" sz="1400" dirty="0" smtClean="0">
                <a:hlinkClick r:id="rId2"/>
              </a:rPr>
              <a:t/>
            </a:r>
            <a:br>
              <a:rPr lang="en-US" sz="1400" dirty="0" smtClean="0">
                <a:hlinkClick r:id="rId2"/>
              </a:rPr>
            </a:br>
            <a:r>
              <a:rPr lang="es-ES" sz="1400" dirty="0" smtClean="0">
                <a:hlinkClick r:id="rId2"/>
              </a:rPr>
              <a:t/>
            </a:r>
            <a:br>
              <a:rPr lang="es-ES" sz="1400" dirty="0" smtClean="0">
                <a:hlinkClick r:id="rId2"/>
              </a:rPr>
            </a:br>
            <a:endParaRPr lang="es-ES" sz="1400" dirty="0">
              <a:hlinkClick r:id="rId2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1988840"/>
            <a:ext cx="2156551" cy="436793"/>
          </a:xfrm>
        </p:spPr>
        <p:txBody>
          <a:bodyPr>
            <a:normAutofit fontScale="40000" lnSpcReduction="20000"/>
          </a:bodyPr>
          <a:lstStyle/>
          <a:p>
            <a:r>
              <a:rPr lang="es-ES" b="1" dirty="0" err="1" smtClean="0">
                <a:solidFill>
                  <a:schemeClr val="tx1"/>
                </a:solidFill>
              </a:rPr>
              <a:t>Abriendose</a:t>
            </a:r>
            <a:r>
              <a:rPr lang="es-ES" b="1" dirty="0" smtClean="0">
                <a:solidFill>
                  <a:schemeClr val="tx1"/>
                </a:solidFill>
              </a:rPr>
              <a:t> la pantalla de calificaciones</a:t>
            </a:r>
            <a:endParaRPr lang="es-ES" b="1" dirty="0">
              <a:solidFill>
                <a:schemeClr val="tx1"/>
              </a:solidFill>
            </a:endParaRPr>
          </a:p>
        </p:txBody>
      </p:sp>
      <p:pic>
        <p:nvPicPr>
          <p:cNvPr id="5" name="4 Imagen" descr="pantallazo 1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743" y="373306"/>
            <a:ext cx="4253104" cy="309634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-367072" y="135146"/>
            <a:ext cx="4795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>
                <a:solidFill>
                  <a:srgbClr val="FF0000"/>
                </a:solidFill>
              </a:rPr>
              <a:t>ACCESO </a:t>
            </a:r>
            <a:r>
              <a:rPr lang="es-ES" b="1" u="sng" dirty="0" smtClean="0">
                <a:solidFill>
                  <a:srgbClr val="FF0000"/>
                </a:solidFill>
              </a:rPr>
              <a:t>A LA EVALUACIÓN POR </a:t>
            </a:r>
            <a:r>
              <a:rPr lang="es-ES" b="1" u="sng" dirty="0">
                <a:solidFill>
                  <a:srgbClr val="FF0000"/>
                </a:solidFill>
              </a:rPr>
              <a:t>EL PROCEDIMIENTO NORMAL</a:t>
            </a:r>
            <a:endParaRPr lang="es-ES" dirty="0"/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2701925" y="1556792"/>
            <a:ext cx="208609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4 Imagen" descr="pantallazo 3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2636913"/>
            <a:ext cx="2090365" cy="1080120"/>
          </a:xfrm>
          <a:prstGeom prst="rect">
            <a:avLst/>
          </a:prstGeom>
        </p:spPr>
      </p:pic>
      <p:cxnSp>
        <p:nvCxnSpPr>
          <p:cNvPr id="14" name="Conector recto de flecha 13"/>
          <p:cNvCxnSpPr/>
          <p:nvPr/>
        </p:nvCxnSpPr>
        <p:spPr>
          <a:xfrm flipH="1">
            <a:off x="3707904" y="1556792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Llamada de nube 14"/>
          <p:cNvSpPr/>
          <p:nvPr/>
        </p:nvSpPr>
        <p:spPr>
          <a:xfrm>
            <a:off x="1115616" y="1772817"/>
            <a:ext cx="2736304" cy="720079"/>
          </a:xfrm>
          <a:prstGeom prst="cloudCallou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7" name="4 Imagen" descr="pantallazo 3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216" y="3645024"/>
            <a:ext cx="7056784" cy="3096344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2217095" y="3284984"/>
            <a:ext cx="6912768" cy="369332"/>
          </a:xfrm>
          <a:prstGeom prst="rect">
            <a:avLst/>
          </a:prstGeom>
          <a:solidFill>
            <a:schemeClr val="accent6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Tenemos una tabla de 4 columnas de las cuales: 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971600" y="4725144"/>
            <a:ext cx="4608512" cy="27699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2.</a:t>
            </a:r>
            <a:r>
              <a:rPr lang="es-ES_tradnl" sz="1200" dirty="0" smtClean="0">
                <a:solidFill>
                  <a:srgbClr val="FF0000"/>
                </a:solidFill>
              </a:rPr>
              <a:t> Indica la nota obtenida en el ejercicio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971600" y="4221088"/>
            <a:ext cx="3240360" cy="2769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1.I</a:t>
            </a:r>
            <a:r>
              <a:rPr lang="es-ES_tradnl" sz="1200" dirty="0" err="1" smtClean="0"/>
              <a:t>ndica</a:t>
            </a:r>
            <a:r>
              <a:rPr lang="es-ES_tradnl" sz="1200" dirty="0" smtClean="0"/>
              <a:t> el ejercicio evaluado</a:t>
            </a:r>
            <a:r>
              <a:rPr lang="es-ES" sz="1200" dirty="0" smtClean="0"/>
              <a:t> </a:t>
            </a:r>
            <a:endParaRPr lang="es-ES" sz="12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971600" y="5445224"/>
            <a:ext cx="5184576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rgbClr val="000090"/>
                </a:solidFill>
              </a:rPr>
              <a:t>3. </a:t>
            </a:r>
            <a:r>
              <a:rPr lang="es-ES_tradnl" sz="1200" dirty="0" smtClean="0">
                <a:solidFill>
                  <a:srgbClr val="000090"/>
                </a:solidFill>
              </a:rPr>
              <a:t>Indica la nota </a:t>
            </a:r>
            <a:r>
              <a:rPr lang="es-ES_tradnl" sz="1200" dirty="0" err="1" smtClean="0">
                <a:solidFill>
                  <a:srgbClr val="000090"/>
                </a:solidFill>
              </a:rPr>
              <a:t>max</a:t>
            </a:r>
            <a:r>
              <a:rPr lang="es-ES_tradnl" sz="1200" dirty="0" smtClean="0">
                <a:solidFill>
                  <a:srgbClr val="000090"/>
                </a:solidFill>
              </a:rPr>
              <a:t>. y min. </a:t>
            </a:r>
            <a:r>
              <a:rPr lang="es-ES" sz="1200" dirty="0" smtClean="0">
                <a:solidFill>
                  <a:srgbClr val="000090"/>
                </a:solidFill>
              </a:rPr>
              <a:t>Q</a:t>
            </a:r>
            <a:r>
              <a:rPr lang="es-ES_tradnl" sz="1200" dirty="0" err="1" smtClean="0">
                <a:solidFill>
                  <a:srgbClr val="000090"/>
                </a:solidFill>
              </a:rPr>
              <a:t>ue</a:t>
            </a:r>
            <a:r>
              <a:rPr lang="es-ES_tradnl" sz="1200" dirty="0" smtClean="0">
                <a:solidFill>
                  <a:srgbClr val="000090"/>
                </a:solidFill>
              </a:rPr>
              <a:t> se podía haber obtenido</a:t>
            </a:r>
            <a:endParaRPr lang="es-ES" sz="1200" dirty="0">
              <a:solidFill>
                <a:srgbClr val="000090"/>
              </a:solidFill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971600" y="6237312"/>
            <a:ext cx="5904656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4. Nos realizan las correcciones oportunas y la justificación de los puntos obtenidos</a:t>
            </a:r>
            <a:endParaRPr lang="es-E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Flecha izquierda y arriba 22"/>
          <p:cNvSpPr/>
          <p:nvPr/>
        </p:nvSpPr>
        <p:spPr>
          <a:xfrm>
            <a:off x="4211960" y="4221088"/>
            <a:ext cx="648072" cy="144016"/>
          </a:xfrm>
          <a:prstGeom prst="lef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Flecha izquierda y arriba 23"/>
          <p:cNvSpPr/>
          <p:nvPr/>
        </p:nvSpPr>
        <p:spPr>
          <a:xfrm>
            <a:off x="5580112" y="4221088"/>
            <a:ext cx="432048" cy="648072"/>
          </a:xfrm>
          <a:prstGeom prst="lef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Flecha izquierda y arriba 24"/>
          <p:cNvSpPr/>
          <p:nvPr/>
        </p:nvSpPr>
        <p:spPr>
          <a:xfrm>
            <a:off x="6156176" y="4365104"/>
            <a:ext cx="504056" cy="1368152"/>
          </a:xfrm>
          <a:prstGeom prst="lef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lecha izquierda y arriba 25"/>
          <p:cNvSpPr/>
          <p:nvPr/>
        </p:nvSpPr>
        <p:spPr>
          <a:xfrm>
            <a:off x="6876256" y="4941168"/>
            <a:ext cx="1440160" cy="1728192"/>
          </a:xfrm>
          <a:prstGeom prst="lef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/>
          <p:cNvCxnSpPr/>
          <p:nvPr/>
        </p:nvCxnSpPr>
        <p:spPr>
          <a:xfrm>
            <a:off x="2701925" y="2924944"/>
            <a:ext cx="1726059" cy="360040"/>
          </a:xfrm>
          <a:prstGeom prst="straightConnector1">
            <a:avLst/>
          </a:prstGeom>
          <a:ln w="6032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40162" y="739832"/>
            <a:ext cx="4819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1. Accedemos a la plataforma </a:t>
            </a:r>
            <a:r>
              <a:rPr lang="es-ES" sz="1400" b="1" dirty="0" err="1">
                <a:solidFill>
                  <a:schemeClr val="accent2">
                    <a:lumMod val="75000"/>
                  </a:schemeClr>
                </a:solidFill>
                <a:hlinkClick r:id="rId5"/>
              </a:rPr>
              <a:t>moodle</a:t>
            </a:r>
            <a:r>
              <a:rPr lang="es-ES" sz="1400" b="1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 del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http://formacion.educa.madrid.org/course/view.php?id=256</a:t>
            </a:r>
            <a:endParaRPr lang="es-E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11760" y="332656"/>
            <a:ext cx="4680520" cy="1614041"/>
          </a:xfrm>
        </p:spPr>
        <p:txBody>
          <a:bodyPr>
            <a:normAutofit/>
          </a:bodyPr>
          <a:lstStyle/>
          <a:p>
            <a:r>
              <a:rPr lang="es-ES" sz="1400" dirty="0" smtClean="0"/>
              <a:t>2. Seleccionamos la pestaña administración del curso, ponemos el cursor del ratón encima y se nos despliega “calificaciones” pinchamos y se abre la pagina de las mismas.</a:t>
            </a:r>
            <a:endParaRPr lang="es-ES" sz="1400" dirty="0"/>
          </a:p>
        </p:txBody>
      </p:sp>
      <p:pic>
        <p:nvPicPr>
          <p:cNvPr id="4" name="3 Imagen" descr="pantallazo 2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772816"/>
            <a:ext cx="3456384" cy="2376264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0" y="11663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>
                <a:solidFill>
                  <a:srgbClr val="FF0000"/>
                </a:solidFill>
              </a:rPr>
              <a:t>ACCESO </a:t>
            </a:r>
            <a:r>
              <a:rPr lang="es-ES" b="1" u="sng" dirty="0" smtClean="0">
                <a:solidFill>
                  <a:srgbClr val="FF0000"/>
                </a:solidFill>
              </a:rPr>
              <a:t>A LA EVALUACIÓN DESDE LA BARRA DE ADMINISTRACIÓN PERSONAL</a:t>
            </a:r>
            <a:endParaRPr lang="es-ES" dirty="0"/>
          </a:p>
        </p:txBody>
      </p:sp>
      <p:cxnSp>
        <p:nvCxnSpPr>
          <p:cNvPr id="12" name="Conector recto de flecha 11"/>
          <p:cNvCxnSpPr>
            <a:stCxn id="10" idx="2"/>
          </p:cNvCxnSpPr>
          <p:nvPr/>
        </p:nvCxnSpPr>
        <p:spPr>
          <a:xfrm flipH="1">
            <a:off x="899592" y="762963"/>
            <a:ext cx="1260648" cy="10098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4 Imagen" descr="pantallazo 3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1772816"/>
            <a:ext cx="4032448" cy="2376264"/>
          </a:xfrm>
          <a:prstGeom prst="rect">
            <a:avLst/>
          </a:prstGeom>
        </p:spPr>
      </p:pic>
      <p:sp>
        <p:nvSpPr>
          <p:cNvPr id="25" name="Flecha curvada hacia abajo 24"/>
          <p:cNvSpPr/>
          <p:nvPr/>
        </p:nvSpPr>
        <p:spPr>
          <a:xfrm>
            <a:off x="971600" y="1484784"/>
            <a:ext cx="5616624" cy="288032"/>
          </a:xfrm>
          <a:prstGeom prst="curvedDownArrow">
            <a:avLst>
              <a:gd name="adj1" fmla="val 15715"/>
              <a:gd name="adj2" fmla="val 50000"/>
              <a:gd name="adj3" fmla="val 3537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4283968" y="188640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1. Accedemos a la plataforma </a:t>
            </a:r>
            <a:r>
              <a:rPr lang="es-ES" sz="1400" dirty="0" err="1"/>
              <a:t>moodle</a:t>
            </a:r>
            <a:r>
              <a:rPr lang="es-ES" sz="1400" dirty="0"/>
              <a:t> del </a:t>
            </a:r>
            <a:r>
              <a:rPr lang="en-US" sz="1400" dirty="0"/>
              <a:t>http://</a:t>
            </a:r>
            <a:r>
              <a:rPr lang="en-US" sz="1400" dirty="0" err="1"/>
              <a:t>formacion.educa.madrid.org</a:t>
            </a:r>
            <a:r>
              <a:rPr lang="en-US" sz="1400" dirty="0"/>
              <a:t>/course/</a:t>
            </a:r>
            <a:r>
              <a:rPr lang="en-US" sz="1400" dirty="0" err="1"/>
              <a:t>view.php?id</a:t>
            </a:r>
            <a:r>
              <a:rPr lang="en-US" sz="1400" dirty="0"/>
              <a:t>=256</a:t>
            </a:r>
            <a:endParaRPr lang="es-ES" sz="1400" dirty="0"/>
          </a:p>
        </p:txBody>
      </p:sp>
      <p:sp>
        <p:nvSpPr>
          <p:cNvPr id="29" name="CuadroTexto 28"/>
          <p:cNvSpPr txBox="1"/>
          <p:nvPr/>
        </p:nvSpPr>
        <p:spPr>
          <a:xfrm>
            <a:off x="1547664" y="4725144"/>
            <a:ext cx="3240360" cy="27699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rgbClr val="FF0000"/>
                </a:solidFill>
              </a:rPr>
              <a:t>2.</a:t>
            </a:r>
            <a:r>
              <a:rPr lang="es-ES_tradnl" sz="1200" dirty="0" smtClean="0">
                <a:solidFill>
                  <a:srgbClr val="FF0000"/>
                </a:solidFill>
              </a:rPr>
              <a:t> Indica la nota obtenida en el ejercicio</a:t>
            </a:r>
            <a:endParaRPr lang="es-ES" sz="1200" dirty="0">
              <a:solidFill>
                <a:srgbClr val="FF0000"/>
              </a:solidFill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1547664" y="4221088"/>
            <a:ext cx="3240360" cy="2769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1.I</a:t>
            </a:r>
            <a:r>
              <a:rPr lang="es-ES_tradnl" sz="1200" dirty="0" err="1" smtClean="0"/>
              <a:t>ndica</a:t>
            </a:r>
            <a:r>
              <a:rPr lang="es-ES_tradnl" sz="1200" dirty="0" smtClean="0"/>
              <a:t> el ejercicio evaluado</a:t>
            </a:r>
            <a:endParaRPr lang="es-ES" sz="1200" dirty="0"/>
          </a:p>
        </p:txBody>
      </p:sp>
      <p:sp>
        <p:nvSpPr>
          <p:cNvPr id="31" name="CuadroTexto 30"/>
          <p:cNvSpPr txBox="1"/>
          <p:nvPr/>
        </p:nvSpPr>
        <p:spPr>
          <a:xfrm>
            <a:off x="1547664" y="5301208"/>
            <a:ext cx="5184576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rgbClr val="000090"/>
                </a:solidFill>
              </a:rPr>
              <a:t>3. </a:t>
            </a:r>
            <a:r>
              <a:rPr lang="es-ES_tradnl" sz="1200" dirty="0" smtClean="0">
                <a:solidFill>
                  <a:srgbClr val="000090"/>
                </a:solidFill>
              </a:rPr>
              <a:t>Indica la nota </a:t>
            </a:r>
            <a:r>
              <a:rPr lang="es-ES_tradnl" sz="1200" dirty="0" err="1" smtClean="0">
                <a:solidFill>
                  <a:srgbClr val="000090"/>
                </a:solidFill>
              </a:rPr>
              <a:t>max</a:t>
            </a:r>
            <a:r>
              <a:rPr lang="es-ES_tradnl" sz="1200" dirty="0" smtClean="0">
                <a:solidFill>
                  <a:srgbClr val="000090"/>
                </a:solidFill>
              </a:rPr>
              <a:t>. y min. </a:t>
            </a:r>
            <a:r>
              <a:rPr lang="es-ES" sz="1200" dirty="0" smtClean="0">
                <a:solidFill>
                  <a:srgbClr val="000090"/>
                </a:solidFill>
              </a:rPr>
              <a:t>Q</a:t>
            </a:r>
            <a:r>
              <a:rPr lang="es-ES_tradnl" sz="1200" dirty="0" err="1" smtClean="0">
                <a:solidFill>
                  <a:srgbClr val="000090"/>
                </a:solidFill>
              </a:rPr>
              <a:t>ue</a:t>
            </a:r>
            <a:r>
              <a:rPr lang="es-ES_tradnl" sz="1200" dirty="0" smtClean="0">
                <a:solidFill>
                  <a:srgbClr val="000090"/>
                </a:solidFill>
              </a:rPr>
              <a:t> se podía haber obtenido</a:t>
            </a:r>
            <a:endParaRPr lang="es-ES" sz="1200" dirty="0">
              <a:solidFill>
                <a:srgbClr val="000090"/>
              </a:solidFill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1547664" y="5877272"/>
            <a:ext cx="5904656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4. Nos realizan las correcciones oportunas y la justificación de los puntos obtenidos</a:t>
            </a:r>
            <a:endParaRPr lang="es-E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3" name="Flecha izquierda y arriba 32"/>
          <p:cNvSpPr/>
          <p:nvPr/>
        </p:nvSpPr>
        <p:spPr>
          <a:xfrm>
            <a:off x="4788024" y="4077072"/>
            <a:ext cx="1440160" cy="288032"/>
          </a:xfrm>
          <a:prstGeom prst="lef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Flecha izquierda y arriba 33"/>
          <p:cNvSpPr/>
          <p:nvPr/>
        </p:nvSpPr>
        <p:spPr>
          <a:xfrm>
            <a:off x="4788024" y="4149080"/>
            <a:ext cx="2160240" cy="864096"/>
          </a:xfrm>
          <a:prstGeom prst="leftUpArrow">
            <a:avLst>
              <a:gd name="adj1" fmla="val 11790"/>
              <a:gd name="adj2" fmla="val 12621"/>
              <a:gd name="adj3" fmla="val 2539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 izquierda y arriba 34"/>
          <p:cNvSpPr/>
          <p:nvPr/>
        </p:nvSpPr>
        <p:spPr>
          <a:xfrm>
            <a:off x="6804248" y="4221088"/>
            <a:ext cx="504056" cy="1368152"/>
          </a:xfrm>
          <a:prstGeom prst="leftUpArrow">
            <a:avLst>
              <a:gd name="adj1" fmla="val 19610"/>
              <a:gd name="adj2" fmla="val 25000"/>
              <a:gd name="adj3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Flecha izquierda y arriba 42"/>
          <p:cNvSpPr/>
          <p:nvPr/>
        </p:nvSpPr>
        <p:spPr>
          <a:xfrm>
            <a:off x="7452320" y="4149080"/>
            <a:ext cx="936104" cy="2016224"/>
          </a:xfrm>
          <a:prstGeom prst="leftUpArrow">
            <a:avLst>
              <a:gd name="adj1" fmla="val 11790"/>
              <a:gd name="adj2" fmla="val 10937"/>
              <a:gd name="adj3" fmla="val 4032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73693"/>
            <a:ext cx="7560840" cy="532360"/>
          </a:xfrm>
        </p:spPr>
        <p:txBody>
          <a:bodyPr>
            <a:normAutofit fontScale="90000"/>
          </a:bodyPr>
          <a:lstStyle/>
          <a:p>
            <a:r>
              <a:rPr lang="es-ES" cap="all" dirty="0" smtClean="0">
                <a:solidFill>
                  <a:srgbClr val="FF0000"/>
                </a:solidFill>
              </a:rPr>
              <a:t>Realizar una entrega</a:t>
            </a:r>
            <a:endParaRPr lang="es-ES" cap="all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55576" y="686136"/>
            <a:ext cx="6400800" cy="332533"/>
          </a:xfrm>
        </p:spPr>
        <p:txBody>
          <a:bodyPr>
            <a:normAutofit/>
          </a:bodyPr>
          <a:lstStyle/>
          <a:p>
            <a:r>
              <a:rPr lang="es-ES" sz="1400" dirty="0" smtClean="0">
                <a:solidFill>
                  <a:schemeClr val="tx1"/>
                </a:solidFill>
              </a:rPr>
              <a:t>Abrir la plataforma </a:t>
            </a:r>
            <a:r>
              <a:rPr lang="en-US" sz="1400" dirty="0">
                <a:solidFill>
                  <a:schemeClr val="tx1"/>
                </a:solidFill>
              </a:rPr>
              <a:t>http://formacion.educa.madrid.org/course/view.php?id=256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1155576" y="994192"/>
            <a:ext cx="6400800" cy="332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dirty="0" smtClean="0">
                <a:solidFill>
                  <a:schemeClr val="tx1"/>
                </a:solidFill>
              </a:rPr>
              <a:t>Seleccionara el bloque correspondiente a la entre por ejemplo </a:t>
            </a:r>
            <a:r>
              <a:rPr lang="es-ES" sz="1400" dirty="0" smtClean="0">
                <a:solidFill>
                  <a:schemeClr val="tx1"/>
                </a:solidFill>
                <a:hlinkClick r:id="rId3"/>
              </a:rPr>
              <a:t>“ Bloque 1”</a:t>
            </a:r>
            <a:endParaRPr lang="es-ES" sz="1400" dirty="0">
              <a:solidFill>
                <a:schemeClr val="tx1"/>
              </a:solidFill>
            </a:endParaRPr>
          </a:p>
        </p:txBody>
      </p:sp>
      <p:pic>
        <p:nvPicPr>
          <p:cNvPr id="7" name="4 Imagen" descr="pantallazo 1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943623"/>
            <a:ext cx="4355976" cy="3886282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418799"/>
            <a:ext cx="1043608" cy="1654256"/>
          </a:xfrm>
          <a:prstGeom prst="rect">
            <a:avLst/>
          </a:prstGeom>
        </p:spPr>
      </p:pic>
      <p:sp>
        <p:nvSpPr>
          <p:cNvPr id="10" name="Flecha doblada hacia arriba 9"/>
          <p:cNvSpPr/>
          <p:nvPr/>
        </p:nvSpPr>
        <p:spPr>
          <a:xfrm rot="10800000">
            <a:off x="179512" y="1100004"/>
            <a:ext cx="1440160" cy="3364546"/>
          </a:xfrm>
          <a:prstGeom prst="bentUpArrow">
            <a:avLst>
              <a:gd name="adj1" fmla="val 7877"/>
              <a:gd name="adj2" fmla="val 9728"/>
              <a:gd name="adj3" fmla="val 273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4409" y="2884236"/>
            <a:ext cx="3877529" cy="3594365"/>
          </a:xfrm>
          <a:prstGeom prst="rect">
            <a:avLst/>
          </a:prstGeom>
        </p:spPr>
      </p:pic>
      <p:sp>
        <p:nvSpPr>
          <p:cNvPr id="12" name="2 Subtítulo"/>
          <p:cNvSpPr txBox="1">
            <a:spLocks/>
          </p:cNvSpPr>
          <p:nvPr/>
        </p:nvSpPr>
        <p:spPr>
          <a:xfrm>
            <a:off x="5305720" y="2211945"/>
            <a:ext cx="2808312" cy="4560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dirty="0" smtClean="0">
                <a:solidFill>
                  <a:schemeClr val="tx1"/>
                </a:solidFill>
              </a:rPr>
              <a:t>En la página del bloque encontramos todo lo relativo a este bloque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11" name="Cerrar llave 10"/>
          <p:cNvSpPr/>
          <p:nvPr/>
        </p:nvSpPr>
        <p:spPr>
          <a:xfrm>
            <a:off x="5994157" y="4214291"/>
            <a:ext cx="426596" cy="551225"/>
          </a:xfrm>
          <a:prstGeom prst="rightBrace">
            <a:avLst>
              <a:gd name="adj1" fmla="val 8333"/>
              <a:gd name="adj2" fmla="val 48307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errar llave 13"/>
          <p:cNvSpPr/>
          <p:nvPr/>
        </p:nvSpPr>
        <p:spPr>
          <a:xfrm>
            <a:off x="7052984" y="4923560"/>
            <a:ext cx="426596" cy="792088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llave 14"/>
          <p:cNvSpPr/>
          <p:nvPr/>
        </p:nvSpPr>
        <p:spPr>
          <a:xfrm>
            <a:off x="6709876" y="5963249"/>
            <a:ext cx="426596" cy="551225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/>
          <p:cNvSpPr txBox="1"/>
          <p:nvPr/>
        </p:nvSpPr>
        <p:spPr>
          <a:xfrm>
            <a:off x="7357867" y="6080283"/>
            <a:ext cx="1223105" cy="27699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3</a:t>
            </a:r>
            <a:r>
              <a:rPr lang="es-ES" sz="1200" dirty="0" smtClean="0"/>
              <a:t>.Actividades</a:t>
            </a:r>
            <a:endParaRPr lang="es-ES" sz="12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7740351" y="5041217"/>
            <a:ext cx="864097" cy="646331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200" dirty="0" smtClean="0"/>
              <a:t>2. Contenido del Bloque</a:t>
            </a:r>
            <a:endParaRPr lang="es-ES" sz="12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7165741" y="4166739"/>
            <a:ext cx="1044314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1.Foros de comunicación con el grupo</a:t>
            </a:r>
            <a:endParaRPr lang="es-ES" sz="12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486307" y="6106372"/>
            <a:ext cx="3240360" cy="523220"/>
          </a:xfrm>
          <a:prstGeom prst="rect">
            <a:avLst/>
          </a:prstGeom>
          <a:solidFill>
            <a:srgbClr val="62FF54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>
                <a:solidFill>
                  <a:srgbClr val="FF0000"/>
                </a:solidFill>
              </a:rPr>
              <a:t>CLICAMOS SOBRE LA ACTIVIDAD QUE QUEREMOS ENTREGAR</a:t>
            </a:r>
            <a:endParaRPr lang="es-ES" sz="1400" b="1" dirty="0">
              <a:solidFill>
                <a:srgbClr val="FF0000"/>
              </a:solidFill>
            </a:endParaRPr>
          </a:p>
        </p:txBody>
      </p:sp>
      <p:cxnSp>
        <p:nvCxnSpPr>
          <p:cNvPr id="21" name="Conector recto de flecha 20"/>
          <p:cNvCxnSpPr>
            <a:stCxn id="20" idx="3"/>
          </p:cNvCxnSpPr>
          <p:nvPr/>
        </p:nvCxnSpPr>
        <p:spPr>
          <a:xfrm flipV="1">
            <a:off x="3726667" y="6100361"/>
            <a:ext cx="1310112" cy="2676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Flecha curvada hacia abajo 22"/>
          <p:cNvSpPr/>
          <p:nvPr/>
        </p:nvSpPr>
        <p:spPr>
          <a:xfrm>
            <a:off x="2106487" y="1272012"/>
            <a:ext cx="4764317" cy="898332"/>
          </a:xfrm>
          <a:prstGeom prst="curved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4840" y="764704"/>
            <a:ext cx="4258816" cy="1180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400" dirty="0" smtClean="0"/>
              <a:t>Una vez dentro de la actividad específica, veremos todos los objetivos de la actividad, el desarrollo y en que se va a basar la evaluación.</a:t>
            </a:r>
            <a:endParaRPr lang="es-ES" sz="1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14" y="116632"/>
            <a:ext cx="4521286" cy="208823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97" y="2108719"/>
            <a:ext cx="4575897" cy="2040361"/>
          </a:xfrm>
          <a:prstGeom prst="rect">
            <a:avLst/>
          </a:prstGeom>
        </p:spPr>
      </p:pic>
      <p:sp>
        <p:nvSpPr>
          <p:cNvPr id="7" name="Marcador de contenido 2"/>
          <p:cNvSpPr txBox="1">
            <a:spLocks/>
          </p:cNvSpPr>
          <p:nvPr/>
        </p:nvSpPr>
        <p:spPr>
          <a:xfrm rot="2387536">
            <a:off x="5034213" y="2388687"/>
            <a:ext cx="2510411" cy="1184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 smtClean="0"/>
              <a:t>Si tiene criterios objetivos la actividad, se determina que tiene rubrica y esta se adjunta en la misma pantalla en un cuadro de texto indicando lo que puntúa, lo que no y cuanto.</a:t>
            </a:r>
            <a:endParaRPr lang="es-ES" sz="1200" dirty="0"/>
          </a:p>
        </p:txBody>
      </p:sp>
      <p:sp>
        <p:nvSpPr>
          <p:cNvPr id="9" name="Llamada de nube 8"/>
          <p:cNvSpPr/>
          <p:nvPr/>
        </p:nvSpPr>
        <p:spPr>
          <a:xfrm rot="2104755">
            <a:off x="4471008" y="2036401"/>
            <a:ext cx="3717632" cy="2027759"/>
          </a:xfrm>
          <a:prstGeom prst="cloudCallou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Onda 9"/>
          <p:cNvSpPr/>
          <p:nvPr/>
        </p:nvSpPr>
        <p:spPr>
          <a:xfrm>
            <a:off x="4668386" y="383304"/>
            <a:ext cx="4367217" cy="1569358"/>
          </a:xfrm>
          <a:prstGeom prst="wave">
            <a:avLst>
              <a:gd name="adj1" fmla="val 12500"/>
              <a:gd name="adj2" fmla="val -1295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58504" y="5677272"/>
            <a:ext cx="4258816" cy="1180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/>
              <a:t>Para realizar la entrega se clica sobre el icono donde marca “agregar entrega” y se adjunta lo que deseemos agregar. Una vez hecho clicar sobre “Guardar cambios”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1944" y="4135498"/>
            <a:ext cx="3998706" cy="777677"/>
          </a:xfrm>
          <a:prstGeom prst="rect">
            <a:avLst/>
          </a:prstGeom>
        </p:spPr>
      </p:pic>
      <p:cxnSp>
        <p:nvCxnSpPr>
          <p:cNvPr id="15" name="Conector recto de flecha 14"/>
          <p:cNvCxnSpPr/>
          <p:nvPr/>
        </p:nvCxnSpPr>
        <p:spPr>
          <a:xfrm flipV="1">
            <a:off x="891768" y="4365104"/>
            <a:ext cx="943928" cy="1166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n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2644" y="4640758"/>
            <a:ext cx="3889881" cy="2073027"/>
          </a:xfrm>
          <a:prstGeom prst="rect">
            <a:avLst/>
          </a:prstGeom>
        </p:spPr>
      </p:pic>
      <p:cxnSp>
        <p:nvCxnSpPr>
          <p:cNvPr id="21" name="Conector recto de flecha 20"/>
          <p:cNvCxnSpPr/>
          <p:nvPr/>
        </p:nvCxnSpPr>
        <p:spPr>
          <a:xfrm>
            <a:off x="2411760" y="6381328"/>
            <a:ext cx="3456384" cy="14401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58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400" dirty="0" smtClean="0"/>
              <a:t>Una vez calificada la actividad, en la </a:t>
            </a:r>
            <a:r>
              <a:rPr lang="es-ES" sz="1800" b="1" dirty="0" smtClean="0"/>
              <a:t>parte inferior podremos ver la nota </a:t>
            </a:r>
            <a:r>
              <a:rPr lang="es-ES" sz="1400" dirty="0" smtClean="0"/>
              <a:t>correspondiente al ejercicio, los </a:t>
            </a:r>
            <a:r>
              <a:rPr lang="es-ES" sz="1800" b="1" dirty="0" smtClean="0"/>
              <a:t>puntos que están rubricados sombreados en verde </a:t>
            </a:r>
            <a:r>
              <a:rPr lang="es-ES" sz="1400" dirty="0" smtClean="0"/>
              <a:t>y los </a:t>
            </a:r>
            <a:r>
              <a:rPr lang="es-ES" sz="1800" b="1" dirty="0" smtClean="0"/>
              <a:t>comentarios que tu tutor</a:t>
            </a:r>
            <a:r>
              <a:rPr lang="es-ES" sz="1400" dirty="0" smtClean="0"/>
              <a:t> ha hecho a la  actividad</a:t>
            </a:r>
            <a:endParaRPr lang="es-ES" sz="1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340768"/>
            <a:ext cx="6984776" cy="490514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66871" y="5682065"/>
            <a:ext cx="2448945" cy="369332"/>
          </a:xfrm>
          <a:prstGeom prst="rect">
            <a:avLst/>
          </a:prstGeom>
          <a:solidFill>
            <a:srgbClr val="62FF54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u="sng" dirty="0" smtClean="0">
                <a:solidFill>
                  <a:srgbClr val="FF0000"/>
                </a:solidFill>
              </a:rPr>
              <a:t>NOTA DE LA ACTIVIDAD</a:t>
            </a:r>
            <a:endParaRPr lang="es-ES" b="1" u="sng" dirty="0">
              <a:solidFill>
                <a:srgbClr val="FF0000"/>
              </a:solidFill>
            </a:endParaRPr>
          </a:p>
        </p:txBody>
      </p:sp>
      <p:cxnSp>
        <p:nvCxnSpPr>
          <p:cNvPr id="8" name="Conector recto de flecha 7"/>
          <p:cNvCxnSpPr/>
          <p:nvPr/>
        </p:nvCxnSpPr>
        <p:spPr>
          <a:xfrm flipV="1">
            <a:off x="1907704" y="4509120"/>
            <a:ext cx="1080120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echa curvada hacia la izquierda 8"/>
          <p:cNvSpPr/>
          <p:nvPr/>
        </p:nvSpPr>
        <p:spPr>
          <a:xfrm>
            <a:off x="8388424" y="620688"/>
            <a:ext cx="648072" cy="4680520"/>
          </a:xfrm>
          <a:prstGeom prst="curvedLeftArrow">
            <a:avLst>
              <a:gd name="adj1" fmla="val 3470"/>
              <a:gd name="adj2" fmla="val 50000"/>
              <a:gd name="adj3" fmla="val 4089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 flipH="1">
            <a:off x="4716016" y="764704"/>
            <a:ext cx="1224136" cy="93610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H="1">
            <a:off x="4211960" y="764704"/>
            <a:ext cx="1681676" cy="151216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H="1">
            <a:off x="3872608" y="764704"/>
            <a:ext cx="2067544" cy="21962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H="1">
            <a:off x="4376664" y="764704"/>
            <a:ext cx="1516972" cy="28803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17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235</TotalTime>
  <Words>366</Words>
  <Application>Microsoft Office PowerPoint</Application>
  <PresentationFormat>Presentación en pantalla (4:3)</PresentationFormat>
  <Paragraphs>30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 2. Pinchamos en calificaciones    </vt:lpstr>
      <vt:lpstr>2. Seleccionamos la pestaña administración del curso, ponemos el cursor del ratón encima y se nos despliega “calificaciones” pinchamos y se abre la pagina de las mismas.</vt:lpstr>
      <vt:lpstr>Realizar una entrega</vt:lpstr>
      <vt:lpstr>Presentación de PowerPoint</vt:lpstr>
      <vt:lpstr>Presentación de PowerPoint</vt:lpstr>
    </vt:vector>
  </TitlesOfParts>
  <Company>Cofiman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CIFP Profesor Raul Vazquez</dc:creator>
  <cp:lastModifiedBy>EDUCALOGIN EDUCALOGIN , EDUCALOGIN</cp:lastModifiedBy>
  <cp:revision>23</cp:revision>
  <dcterms:created xsi:type="dcterms:W3CDTF">2017-04-05T11:50:13Z</dcterms:created>
  <dcterms:modified xsi:type="dcterms:W3CDTF">2017-04-06T16:39:30Z</dcterms:modified>
</cp:coreProperties>
</file>