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89" r:id="rId2"/>
    <p:sldId id="273" r:id="rId3"/>
    <p:sldId id="257" r:id="rId4"/>
    <p:sldId id="274" r:id="rId5"/>
    <p:sldId id="275" r:id="rId6"/>
    <p:sldId id="267" r:id="rId7"/>
    <p:sldId id="268" r:id="rId8"/>
    <p:sldId id="269" r:id="rId9"/>
    <p:sldId id="265" r:id="rId10"/>
    <p:sldId id="271" r:id="rId11"/>
    <p:sldId id="270" r:id="rId12"/>
    <p:sldId id="276" r:id="rId13"/>
    <p:sldId id="258" r:id="rId14"/>
    <p:sldId id="259" r:id="rId15"/>
    <p:sldId id="277" r:id="rId16"/>
    <p:sldId id="279" r:id="rId17"/>
    <p:sldId id="260" r:id="rId18"/>
    <p:sldId id="261" r:id="rId19"/>
    <p:sldId id="280" r:id="rId20"/>
    <p:sldId id="282" r:id="rId21"/>
    <p:sldId id="281" r:id="rId22"/>
    <p:sldId id="284" r:id="rId23"/>
    <p:sldId id="285" r:id="rId24"/>
    <p:sldId id="286" r:id="rId25"/>
    <p:sldId id="262" r:id="rId26"/>
    <p:sldId id="263" r:id="rId27"/>
    <p:sldId id="287" r:id="rId28"/>
    <p:sldId id="288"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06" autoAdjust="0"/>
    <p:restoredTop sz="94660"/>
  </p:normalViewPr>
  <p:slideViewPr>
    <p:cSldViewPr snapToGrid="0">
      <p:cViewPr>
        <p:scale>
          <a:sx n="126" d="100"/>
          <a:sy n="126" d="100"/>
        </p:scale>
        <p:origin x="-474" y="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4" name="Marcador de pie de página 3">
            <a:extLst>
              <a:ext uri="{FF2B5EF4-FFF2-40B4-BE49-F238E27FC236}">
                <a16:creationId xmlns="" xmlns:a16="http://schemas.microsoft.com/office/drawing/2014/main" id="{9ED812F3-FB22-4698-99EC-F48A9C5C74AE}"/>
              </a:ext>
            </a:extLst>
          </p:cNvPr>
          <p:cNvSpPr>
            <a:spLocks noGrp="1"/>
          </p:cNvSpPr>
          <p:nvPr>
            <p:ph type="ftr" sz="quarter" idx="10"/>
          </p:nvPr>
        </p:nvSpPr>
        <p:spPr/>
        <p:txBody>
          <a:bodyPr/>
          <a:lstStyle/>
          <a:p>
            <a:endParaRPr lang="es-ES"/>
          </a:p>
        </p:txBody>
      </p:sp>
      <p:sp>
        <p:nvSpPr>
          <p:cNvPr id="5" name="Text Placeholder 2">
            <a:extLst>
              <a:ext uri="{FF2B5EF4-FFF2-40B4-BE49-F238E27FC236}">
                <a16:creationId xmlns="" xmlns:a16="http://schemas.microsoft.com/office/drawing/2014/main" id="{F5E2BEE6-17D1-417F-B066-033D836ABD9D}"/>
              </a:ext>
            </a:extLst>
          </p:cNvPr>
          <p:cNvSpPr>
            <a:spLocks noGrp="1"/>
          </p:cNvSpPr>
          <p:nvPr>
            <p:ph idx="1"/>
          </p:nvPr>
        </p:nvSpPr>
        <p:spPr>
          <a:xfrm>
            <a:off x="677334" y="1685215"/>
            <a:ext cx="8596668" cy="435614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p:txBody>
      </p:sp>
    </p:spTree>
    <p:extLst>
      <p:ext uri="{BB962C8B-B14F-4D97-AF65-F5344CB8AC3E}">
        <p14:creationId xmlns:p14="http://schemas.microsoft.com/office/powerpoint/2010/main" val="3801509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836D854E-AEC6-4222-A42C-A9A934BA99DF}" type="datetimeFigureOut">
              <a:rPr lang="es-ES" smtClean="0"/>
              <a:t>20/04/2018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98615A5-3FBB-4041-A317-DF2C7F2A8126}" type="slidenum">
              <a:rPr lang="es-ES" smtClean="0"/>
              <a:t>‹Nº›</a:t>
            </a:fld>
            <a:endParaRPr lang="es-ES"/>
          </a:p>
        </p:txBody>
      </p:sp>
    </p:spTree>
    <p:extLst>
      <p:ext uri="{BB962C8B-B14F-4D97-AF65-F5344CB8AC3E}">
        <p14:creationId xmlns:p14="http://schemas.microsoft.com/office/powerpoint/2010/main" val="3905825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D854E-AEC6-4222-A42C-A9A934BA99DF}" type="datetimeFigureOut">
              <a:rPr lang="es-ES" smtClean="0"/>
              <a:t>20/04/2018</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598615A5-3FBB-4041-A317-DF2C7F2A8126}" type="slidenum">
              <a:rPr lang="es-ES" smtClean="0"/>
              <a:t>‹Nº›</a:t>
            </a:fld>
            <a:endParaRPr lang="es-ES"/>
          </a:p>
        </p:txBody>
      </p:sp>
    </p:spTree>
    <p:extLst>
      <p:ext uri="{BB962C8B-B14F-4D97-AF65-F5344CB8AC3E}">
        <p14:creationId xmlns:p14="http://schemas.microsoft.com/office/powerpoint/2010/main" val="6962630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984068"/>
          </a:xfrm>
          <a:prstGeom prst="rect">
            <a:avLst/>
          </a:prstGeom>
        </p:spPr>
        <p:txBody>
          <a:bodyPr vert="horz" lIns="91440" tIns="45720" rIns="91440" bIns="45720" rtlCol="0" anchor="t">
            <a:normAutofit/>
          </a:bodyPr>
          <a:lstStyle/>
          <a:p>
            <a:endParaRPr lang="en-US" dirty="0"/>
          </a:p>
        </p:txBody>
      </p:sp>
      <p:sp>
        <p:nvSpPr>
          <p:cNvPr id="3" name="Text Placeholder 2"/>
          <p:cNvSpPr>
            <a:spLocks noGrp="1"/>
          </p:cNvSpPr>
          <p:nvPr>
            <p:ph type="body" idx="1"/>
          </p:nvPr>
        </p:nvSpPr>
        <p:spPr>
          <a:xfrm>
            <a:off x="677334" y="1685215"/>
            <a:ext cx="8596668" cy="4356148"/>
          </a:xfrm>
          <a:prstGeom prst="rect">
            <a:avLst/>
          </a:prstGeom>
        </p:spPr>
        <p:txBody>
          <a:bodyPr vert="horz" lIns="91440" tIns="45720" rIns="91440" bIns="45720" rtlCol="0">
            <a:normAutofit/>
          </a:bodyPr>
          <a:lstStyle/>
          <a:p>
            <a:pPr lvl="0"/>
            <a:r>
              <a:rPr lang="es-ES" dirty="0"/>
              <a:t>Editar los estilos de texto del patrón</a:t>
            </a:r>
          </a:p>
          <a:p>
            <a:pPr lvl="1"/>
            <a:r>
              <a:rPr lang="es-ES" dirty="0"/>
              <a:t>Segundo nivel</a:t>
            </a: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pic>
        <p:nvPicPr>
          <p:cNvPr id="9" name="Imagen 8">
            <a:extLst>
              <a:ext uri="{FF2B5EF4-FFF2-40B4-BE49-F238E27FC236}">
                <a16:creationId xmlns="" xmlns:a16="http://schemas.microsoft.com/office/drawing/2014/main" id="{16ECC22A-5E81-429A-BC85-9A9712861B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160" y="609601"/>
            <a:ext cx="8596668" cy="984068"/>
          </a:xfrm>
          <a:prstGeom prst="rect">
            <a:avLst/>
          </a:prstGeom>
        </p:spPr>
      </p:pic>
      <p:pic>
        <p:nvPicPr>
          <p:cNvPr id="11" name="Imagen 10">
            <a:extLst>
              <a:ext uri="{FF2B5EF4-FFF2-40B4-BE49-F238E27FC236}">
                <a16:creationId xmlns="" xmlns:a16="http://schemas.microsoft.com/office/drawing/2014/main" id="{995D8F6F-C6BE-41DE-9288-EF92E53D91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163" y="6042949"/>
            <a:ext cx="1019175" cy="361950"/>
          </a:xfrm>
          <a:prstGeom prst="rect">
            <a:avLst/>
          </a:prstGeom>
        </p:spPr>
      </p:pic>
    </p:spTree>
    <p:extLst>
      <p:ext uri="{BB962C8B-B14F-4D97-AF65-F5344CB8AC3E}">
        <p14:creationId xmlns:p14="http://schemas.microsoft.com/office/powerpoint/2010/main" val="199933007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tmp"/><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0.tmp"/></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tmp"/><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tmp"/><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5.tmp"/><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image" Target="../media/image26.tmp"/><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tmp"/></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2.tmp"/><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tmp"/><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tmp"/><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tmp"/><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C1732AD-0C2C-4A2F-B39B-152FC214EE79}"/>
              </a:ext>
            </a:extLst>
          </p:cNvPr>
          <p:cNvSpPr>
            <a:spLocks noGrp="1"/>
          </p:cNvSpPr>
          <p:nvPr>
            <p:ph type="ctrTitle" idx="4294967295"/>
          </p:nvPr>
        </p:nvSpPr>
        <p:spPr>
          <a:xfrm>
            <a:off x="1524000" y="1122363"/>
            <a:ext cx="9144000" cy="2387600"/>
          </a:xfrm>
        </p:spPr>
        <p:txBody>
          <a:bodyPr>
            <a:normAutofit/>
          </a:bodyPr>
          <a:lstStyle/>
          <a:p>
            <a:r>
              <a:rPr lang="es-ES" sz="1400" dirty="0"/>
              <a:t> </a:t>
            </a:r>
          </a:p>
        </p:txBody>
      </p:sp>
      <p:sp>
        <p:nvSpPr>
          <p:cNvPr id="3" name="Subtítulo 2">
            <a:extLst>
              <a:ext uri="{FF2B5EF4-FFF2-40B4-BE49-F238E27FC236}">
                <a16:creationId xmlns="" xmlns:a16="http://schemas.microsoft.com/office/drawing/2014/main" id="{0A5A8245-3BEB-4F88-A483-253E545C1FEF}"/>
              </a:ext>
            </a:extLst>
          </p:cNvPr>
          <p:cNvSpPr>
            <a:spLocks noGrp="1"/>
          </p:cNvSpPr>
          <p:nvPr>
            <p:ph type="subTitle" idx="4294967295"/>
          </p:nvPr>
        </p:nvSpPr>
        <p:spPr>
          <a:xfrm>
            <a:off x="1524000" y="1948070"/>
            <a:ext cx="9144000" cy="3309730"/>
          </a:xfrm>
        </p:spPr>
        <p:txBody>
          <a:bodyPr>
            <a:normAutofit/>
          </a:bodyPr>
          <a:lstStyle/>
          <a:p>
            <a:pPr lvl="0">
              <a:buClr>
                <a:srgbClr val="90C226"/>
              </a:buClr>
            </a:pPr>
            <a:r>
              <a:rPr lang="es-ES" sz="3200" dirty="0" smtClean="0"/>
              <a:t>PRÁCTICA 3. </a:t>
            </a:r>
            <a:r>
              <a:rPr lang="es-ES" sz="3200" b="1" dirty="0">
                <a:solidFill>
                  <a:prstClr val="black">
                    <a:lumMod val="75000"/>
                    <a:lumOff val="25000"/>
                  </a:prstClr>
                </a:solidFill>
              </a:rPr>
              <a:t>CREACIÓN DE UN USUARIO A TRAVÉS DE LA </a:t>
            </a:r>
            <a:r>
              <a:rPr lang="es-ES" sz="3200" b="1">
                <a:solidFill>
                  <a:prstClr val="black">
                    <a:lumMod val="75000"/>
                    <a:lumOff val="25000"/>
                  </a:prstClr>
                </a:solidFill>
              </a:rPr>
              <a:t>HERRAMIENTA </a:t>
            </a:r>
            <a:r>
              <a:rPr lang="es-ES" sz="3200" b="1" smtClean="0">
                <a:solidFill>
                  <a:prstClr val="black">
                    <a:lumMod val="75000"/>
                    <a:lumOff val="25000"/>
                  </a:prstClr>
                </a:solidFill>
              </a:rPr>
              <a:t>ORACLE ENTERPRISE </a:t>
            </a:r>
            <a:r>
              <a:rPr lang="es-ES" sz="3200" b="1" dirty="0">
                <a:solidFill>
                  <a:prstClr val="black">
                    <a:lumMod val="75000"/>
                    <a:lumOff val="25000"/>
                  </a:prstClr>
                </a:solidFill>
              </a:rPr>
              <a:t>MANAGER</a:t>
            </a:r>
            <a:endParaRPr lang="es-ES" sz="3200" dirty="0">
              <a:solidFill>
                <a:prstClr val="black">
                  <a:lumMod val="75000"/>
                  <a:lumOff val="25000"/>
                </a:prstClr>
              </a:solidFill>
            </a:endParaRPr>
          </a:p>
        </p:txBody>
      </p:sp>
    </p:spTree>
    <p:extLst>
      <p:ext uri="{BB962C8B-B14F-4D97-AF65-F5344CB8AC3E}">
        <p14:creationId xmlns:p14="http://schemas.microsoft.com/office/powerpoint/2010/main" val="15535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25122" y="1753397"/>
            <a:ext cx="4073551" cy="461665"/>
          </a:xfrm>
          <a:prstGeom prst="rect">
            <a:avLst/>
          </a:prstGeom>
          <a:noFill/>
        </p:spPr>
        <p:txBody>
          <a:bodyPr wrap="none" rtlCol="0">
            <a:spAutoFit/>
          </a:bodyPr>
          <a:lstStyle/>
          <a:p>
            <a:r>
              <a:rPr lang="es-ES" sz="2400" b="1" dirty="0" smtClean="0">
                <a:solidFill>
                  <a:schemeClr val="accent4"/>
                </a:solidFill>
              </a:rPr>
              <a:t>Acceso al </a:t>
            </a:r>
            <a:r>
              <a:rPr lang="es-ES" sz="2400" b="1" dirty="0" err="1" smtClean="0">
                <a:solidFill>
                  <a:schemeClr val="accent4"/>
                </a:solidFill>
              </a:rPr>
              <a:t>Database</a:t>
            </a:r>
            <a:r>
              <a:rPr lang="es-ES" sz="2400" b="1" dirty="0" smtClean="0">
                <a:solidFill>
                  <a:schemeClr val="accent4"/>
                </a:solidFill>
              </a:rPr>
              <a:t> Control</a:t>
            </a:r>
            <a:endParaRPr lang="es-ES" sz="2000" b="1" dirty="0">
              <a:solidFill>
                <a:schemeClr val="accent4"/>
              </a:solidFill>
            </a:endParaRPr>
          </a:p>
        </p:txBody>
      </p:sp>
      <p:sp>
        <p:nvSpPr>
          <p:cNvPr id="6" name="Rectángulo 5"/>
          <p:cNvSpPr/>
          <p:nvPr/>
        </p:nvSpPr>
        <p:spPr>
          <a:xfrm>
            <a:off x="2247900" y="5166836"/>
            <a:ext cx="7162800" cy="1200329"/>
          </a:xfrm>
          <a:prstGeom prst="rect">
            <a:avLst/>
          </a:prstGeom>
        </p:spPr>
        <p:txBody>
          <a:bodyPr wrap="square">
            <a:spAutoFit/>
          </a:bodyPr>
          <a:lstStyle/>
          <a:p>
            <a:r>
              <a:rPr lang="es-ES" dirty="0">
                <a:solidFill>
                  <a:srgbClr val="000000"/>
                </a:solidFill>
              </a:rPr>
              <a:t>Desde este entorno se pueden realizar todas las operaciones de administración con la base de datos. La forma de conexión es entrar con </a:t>
            </a:r>
            <a:r>
              <a:rPr lang="es-ES" b="1" dirty="0">
                <a:solidFill>
                  <a:srgbClr val="B37046"/>
                </a:solidFill>
              </a:rPr>
              <a:t>SYS</a:t>
            </a:r>
            <a:r>
              <a:rPr lang="es-ES" dirty="0">
                <a:solidFill>
                  <a:srgbClr val="000000"/>
                </a:solidFill>
              </a:rPr>
              <a:t> (con opción SYSDBA) y su contraseña. Sólo los usuarios con rol SYSOPER pueden usar el </a:t>
            </a:r>
            <a:r>
              <a:rPr lang="es-ES" dirty="0" err="1">
                <a:solidFill>
                  <a:srgbClr val="000000"/>
                </a:solidFill>
              </a:rPr>
              <a:t>Database</a:t>
            </a:r>
            <a:r>
              <a:rPr lang="es-ES" dirty="0">
                <a:solidFill>
                  <a:srgbClr val="000000"/>
                </a:solidFill>
              </a:rPr>
              <a:t> Control.</a:t>
            </a:r>
            <a:endParaRPr lang="es-ES" dirty="0"/>
          </a:p>
        </p:txBody>
      </p:sp>
      <p:grpSp>
        <p:nvGrpSpPr>
          <p:cNvPr id="14" name="Grupo 13"/>
          <p:cNvGrpSpPr/>
          <p:nvPr/>
        </p:nvGrpSpPr>
        <p:grpSpPr>
          <a:xfrm>
            <a:off x="3140995" y="2647816"/>
            <a:ext cx="4115374" cy="2086266"/>
            <a:chOff x="3140995" y="2647816"/>
            <a:chExt cx="4115374" cy="2086266"/>
          </a:xfrm>
        </p:grpSpPr>
        <p:pic>
          <p:nvPicPr>
            <p:cNvPr id="5" name="Imagen 4"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0995" y="2647816"/>
              <a:ext cx="4115374" cy="2086266"/>
            </a:xfrm>
            <a:prstGeom prst="rect">
              <a:avLst/>
            </a:prstGeom>
            <a:ln>
              <a:noFill/>
            </a:ln>
            <a:effectLst>
              <a:outerShdw blurRad="190500" algn="tl" rotWithShape="0">
                <a:srgbClr val="000000">
                  <a:alpha val="70000"/>
                </a:srgbClr>
              </a:outerShdw>
            </a:effectLst>
          </p:spPr>
        </p:pic>
        <p:sp>
          <p:nvSpPr>
            <p:cNvPr id="13" name="Rectángulo redondeado 12"/>
            <p:cNvSpPr/>
            <p:nvPr/>
          </p:nvSpPr>
          <p:spPr>
            <a:xfrm>
              <a:off x="3951169" y="4116490"/>
              <a:ext cx="1872000" cy="252000"/>
            </a:xfrm>
            <a:prstGeom prst="roundRect">
              <a:avLst/>
            </a:prstGeom>
            <a:solidFill>
              <a:schemeClr val="accent3">
                <a:lumMod val="40000"/>
                <a:lumOff val="60000"/>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12" name="Imagen 11"/>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17512202">
            <a:off x="6684573" y="4439175"/>
            <a:ext cx="632602" cy="632602"/>
          </a:xfrm>
          <a:prstGeom prst="rect">
            <a:avLst/>
          </a:prstGeom>
        </p:spPr>
      </p:pic>
    </p:spTree>
    <p:extLst>
      <p:ext uri="{BB962C8B-B14F-4D97-AF65-F5344CB8AC3E}">
        <p14:creationId xmlns:p14="http://schemas.microsoft.com/office/powerpoint/2010/main" val="294707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250"/>
                                        <p:tgtEl>
                                          <p:spTgt spid="12"/>
                                        </p:tgtEl>
                                      </p:cBhvr>
                                    </p:animEffect>
                                    <p:anim calcmode="lin" valueType="num">
                                      <p:cBhvr>
                                        <p:cTn id="21" dur="250" fill="hold"/>
                                        <p:tgtEl>
                                          <p:spTgt spid="12"/>
                                        </p:tgtEl>
                                        <p:attrNameLst>
                                          <p:attrName>ppt_x</p:attrName>
                                        </p:attrNameLst>
                                      </p:cBhvr>
                                      <p:tavLst>
                                        <p:tav tm="0">
                                          <p:val>
                                            <p:strVal val="#ppt_x"/>
                                          </p:val>
                                        </p:tav>
                                        <p:tav tm="100000">
                                          <p:val>
                                            <p:strVal val="#ppt_x"/>
                                          </p:val>
                                        </p:tav>
                                      </p:tavLst>
                                    </p:anim>
                                    <p:anim calcmode="lin" valueType="num">
                                      <p:cBhvr>
                                        <p:cTn id="22" dur="2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25122" y="1639097"/>
            <a:ext cx="2579552" cy="461665"/>
          </a:xfrm>
          <a:prstGeom prst="rect">
            <a:avLst/>
          </a:prstGeom>
          <a:noFill/>
        </p:spPr>
        <p:txBody>
          <a:bodyPr wrap="none" rtlCol="0">
            <a:spAutoFit/>
          </a:bodyPr>
          <a:lstStyle/>
          <a:p>
            <a:r>
              <a:rPr lang="es-ES" sz="2400" b="1" dirty="0" smtClean="0">
                <a:solidFill>
                  <a:schemeClr val="accent4"/>
                </a:solidFill>
              </a:rPr>
              <a:t>Crear un usuario</a:t>
            </a:r>
            <a:endParaRPr lang="es-ES" sz="2000" b="1" dirty="0">
              <a:solidFill>
                <a:schemeClr val="accent4"/>
              </a:solidFill>
            </a:endParaRPr>
          </a:p>
        </p:txBody>
      </p:sp>
      <p:grpSp>
        <p:nvGrpSpPr>
          <p:cNvPr id="2" name="Grupo 1"/>
          <p:cNvGrpSpPr/>
          <p:nvPr/>
        </p:nvGrpSpPr>
        <p:grpSpPr>
          <a:xfrm>
            <a:off x="734804" y="2100762"/>
            <a:ext cx="4972357" cy="1175838"/>
            <a:chOff x="734804" y="2100762"/>
            <a:chExt cx="4972357" cy="1175838"/>
          </a:xfrm>
        </p:grpSpPr>
        <p:pic>
          <p:nvPicPr>
            <p:cNvPr id="3" name="Imagen 2" descr="Recorte de pantalla"/>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734804" y="2100762"/>
              <a:ext cx="4972357" cy="1175838"/>
            </a:xfrm>
            <a:prstGeom prst="rect">
              <a:avLst/>
            </a:prstGeom>
            <a:ln>
              <a:noFill/>
            </a:ln>
            <a:effectLst>
              <a:outerShdw blurRad="190500" algn="tl" rotWithShape="0">
                <a:srgbClr val="000000">
                  <a:alpha val="70000"/>
                </a:srgbClr>
              </a:outerShdw>
            </a:effectLst>
          </p:spPr>
        </p:pic>
        <p:sp>
          <p:nvSpPr>
            <p:cNvPr id="6" name="Rectángulo redondeado 5"/>
            <p:cNvSpPr/>
            <p:nvPr/>
          </p:nvSpPr>
          <p:spPr>
            <a:xfrm>
              <a:off x="2722364" y="2717256"/>
              <a:ext cx="382786" cy="178344"/>
            </a:xfrm>
            <a:prstGeom prst="roundRect">
              <a:avLst/>
            </a:prstGeom>
            <a:solidFill>
              <a:schemeClr val="accent3">
                <a:lumMod val="40000"/>
                <a:lumOff val="60000"/>
                <a:alpha val="2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5" name="Imagen 4"/>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17512202">
            <a:off x="2787955" y="2816779"/>
            <a:ext cx="632602" cy="632602"/>
          </a:xfrm>
          <a:prstGeom prst="rect">
            <a:avLst/>
          </a:prstGeom>
        </p:spPr>
      </p:pic>
      <p:grpSp>
        <p:nvGrpSpPr>
          <p:cNvPr id="10" name="Grupo 9"/>
          <p:cNvGrpSpPr/>
          <p:nvPr/>
        </p:nvGrpSpPr>
        <p:grpSpPr>
          <a:xfrm>
            <a:off x="4727376" y="2895600"/>
            <a:ext cx="7301772" cy="3797844"/>
            <a:chOff x="4727376" y="2895600"/>
            <a:chExt cx="7301772" cy="3797844"/>
          </a:xfrm>
        </p:grpSpPr>
        <p:pic>
          <p:nvPicPr>
            <p:cNvPr id="8" name="Imagen 7" descr="Recorte de pantalla">
              <a:extLst>
                <a:ext uri="{FF2B5EF4-FFF2-40B4-BE49-F238E27FC236}">
                  <a16:creationId xmlns="" xmlns:a16="http://schemas.microsoft.com/office/drawing/2014/main" id="{D3743B90-A0B3-47B3-8BA4-DE38262CC8E3}"/>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b="26222"/>
            <a:stretch/>
          </p:blipFill>
          <p:spPr>
            <a:xfrm>
              <a:off x="4727376" y="2895600"/>
              <a:ext cx="7301772" cy="3797844"/>
            </a:xfrm>
            <a:prstGeom prst="rect">
              <a:avLst/>
            </a:prstGeom>
            <a:ln>
              <a:noFill/>
            </a:ln>
            <a:effectLst>
              <a:outerShdw blurRad="190500" algn="tl" rotWithShape="0">
                <a:srgbClr val="000000">
                  <a:alpha val="70000"/>
                </a:srgbClr>
              </a:outerShdw>
            </a:effectLst>
          </p:spPr>
        </p:pic>
        <p:sp>
          <p:nvSpPr>
            <p:cNvPr id="9" name="Rectángulo redondeado 8"/>
            <p:cNvSpPr/>
            <p:nvPr/>
          </p:nvSpPr>
          <p:spPr>
            <a:xfrm>
              <a:off x="9704189" y="5584281"/>
              <a:ext cx="504000" cy="178344"/>
            </a:xfrm>
            <a:prstGeom prst="roundRect">
              <a:avLst/>
            </a:prstGeom>
            <a:solidFill>
              <a:schemeClr val="accent3">
                <a:lumMod val="40000"/>
                <a:lumOff val="60000"/>
                <a:alpha val="2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11" name="Imagen 10"/>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17512202">
            <a:off x="10051248" y="5641239"/>
            <a:ext cx="632602" cy="632602"/>
          </a:xfrm>
          <a:prstGeom prst="rect">
            <a:avLst/>
          </a:prstGeom>
        </p:spPr>
      </p:pic>
    </p:spTree>
    <p:extLst>
      <p:ext uri="{BB962C8B-B14F-4D97-AF65-F5344CB8AC3E}">
        <p14:creationId xmlns:p14="http://schemas.microsoft.com/office/powerpoint/2010/main" val="217630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50"/>
                                        <p:tgtEl>
                                          <p:spTgt spid="5"/>
                                        </p:tgtEl>
                                      </p:cBhvr>
                                    </p:animEffect>
                                    <p:anim calcmode="lin" valueType="num">
                                      <p:cBhvr>
                                        <p:cTn id="16" dur="250" fill="hold"/>
                                        <p:tgtEl>
                                          <p:spTgt spid="5"/>
                                        </p:tgtEl>
                                        <p:attrNameLst>
                                          <p:attrName>ppt_x</p:attrName>
                                        </p:attrNameLst>
                                      </p:cBhvr>
                                      <p:tavLst>
                                        <p:tav tm="0">
                                          <p:val>
                                            <p:strVal val="#ppt_x"/>
                                          </p:val>
                                        </p:tav>
                                        <p:tav tm="100000">
                                          <p:val>
                                            <p:strVal val="#ppt_x"/>
                                          </p:val>
                                        </p:tav>
                                      </p:tavLst>
                                    </p:anim>
                                    <p:anim calcmode="lin" valueType="num">
                                      <p:cBhvr>
                                        <p:cTn id="17" dur="2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500"/>
                            </p:stCondLst>
                            <p:childTnLst>
                              <p:par>
                                <p:cTn id="24" presetID="42"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250"/>
                                        <p:tgtEl>
                                          <p:spTgt spid="11"/>
                                        </p:tgtEl>
                                      </p:cBhvr>
                                    </p:animEffect>
                                    <p:anim calcmode="lin" valueType="num">
                                      <p:cBhvr>
                                        <p:cTn id="27" dur="250" fill="hold"/>
                                        <p:tgtEl>
                                          <p:spTgt spid="11"/>
                                        </p:tgtEl>
                                        <p:attrNameLst>
                                          <p:attrName>ppt_x</p:attrName>
                                        </p:attrNameLst>
                                      </p:cBhvr>
                                      <p:tavLst>
                                        <p:tav tm="0">
                                          <p:val>
                                            <p:strVal val="#ppt_x"/>
                                          </p:val>
                                        </p:tav>
                                        <p:tav tm="100000">
                                          <p:val>
                                            <p:strVal val="#ppt_x"/>
                                          </p:val>
                                        </p:tav>
                                      </p:tavLst>
                                    </p:anim>
                                    <p:anim calcmode="lin" valueType="num">
                                      <p:cBhvr>
                                        <p:cTn id="28" dur="2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25122" y="1639097"/>
            <a:ext cx="2579552" cy="461665"/>
          </a:xfrm>
          <a:prstGeom prst="rect">
            <a:avLst/>
          </a:prstGeom>
          <a:noFill/>
        </p:spPr>
        <p:txBody>
          <a:bodyPr wrap="none" rtlCol="0">
            <a:spAutoFit/>
          </a:bodyPr>
          <a:lstStyle/>
          <a:p>
            <a:r>
              <a:rPr lang="es-ES" sz="2400" b="1" dirty="0" smtClean="0">
                <a:solidFill>
                  <a:schemeClr val="accent4"/>
                </a:solidFill>
              </a:rPr>
              <a:t>Crear un usuario</a:t>
            </a:r>
            <a:endParaRPr lang="es-ES" sz="2000" b="1" dirty="0">
              <a:solidFill>
                <a:schemeClr val="accent4"/>
              </a:solidFill>
            </a:endParaRPr>
          </a:p>
        </p:txBody>
      </p:sp>
      <p:grpSp>
        <p:nvGrpSpPr>
          <p:cNvPr id="2" name="Grupo 1"/>
          <p:cNvGrpSpPr/>
          <p:nvPr/>
        </p:nvGrpSpPr>
        <p:grpSpPr>
          <a:xfrm>
            <a:off x="952943" y="2124075"/>
            <a:ext cx="8821381" cy="3696216"/>
            <a:chOff x="695768" y="2124075"/>
            <a:chExt cx="8821381" cy="3696216"/>
          </a:xfrm>
        </p:grpSpPr>
        <p:pic>
          <p:nvPicPr>
            <p:cNvPr id="5" name="Imagen 4" descr="Recorte de pantalla">
              <a:extLst>
                <a:ext uri="{FF2B5EF4-FFF2-40B4-BE49-F238E27FC236}">
                  <a16:creationId xmlns="" xmlns:a16="http://schemas.microsoft.com/office/drawing/2014/main" id="{DE0643A8-CE3C-4C5D-8761-128615DCB2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768" y="2124075"/>
              <a:ext cx="8821381" cy="3696216"/>
            </a:xfrm>
            <a:prstGeom prst="rect">
              <a:avLst/>
            </a:prstGeom>
            <a:ln>
              <a:noFill/>
            </a:ln>
            <a:effectLst>
              <a:outerShdw blurRad="190500" algn="tl" rotWithShape="0">
                <a:srgbClr val="000000">
                  <a:alpha val="70000"/>
                </a:srgbClr>
              </a:outerShdw>
            </a:effectLst>
          </p:spPr>
        </p:pic>
        <p:sp>
          <p:nvSpPr>
            <p:cNvPr id="6" name="Rectángulo redondeado 5"/>
            <p:cNvSpPr/>
            <p:nvPr/>
          </p:nvSpPr>
          <p:spPr>
            <a:xfrm>
              <a:off x="7208639" y="3022056"/>
              <a:ext cx="2268000" cy="288000"/>
            </a:xfrm>
            <a:prstGeom prst="roundRect">
              <a:avLst/>
            </a:prstGeom>
            <a:solidFill>
              <a:schemeClr val="accent3">
                <a:lumMod val="40000"/>
                <a:lumOff val="60000"/>
                <a:alpha val="2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9" name="Elipse 8"/>
          <p:cNvSpPr/>
          <p:nvPr/>
        </p:nvSpPr>
        <p:spPr>
          <a:xfrm>
            <a:off x="7321814" y="2816661"/>
            <a:ext cx="288000" cy="288000"/>
          </a:xfrm>
          <a:prstGeom prst="ellipse">
            <a:avLst/>
          </a:prstGeom>
          <a:effectLst>
            <a:outerShdw blurRad="63500" sx="102000" sy="102000" algn="c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smtClean="0"/>
              <a:t>1</a:t>
            </a:r>
            <a:endParaRPr lang="es-ES" dirty="0"/>
          </a:p>
        </p:txBody>
      </p:sp>
      <p:pic>
        <p:nvPicPr>
          <p:cNvPr id="10" name="Imagen 9"/>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17512202">
            <a:off x="9462818" y="3191032"/>
            <a:ext cx="396000" cy="396000"/>
          </a:xfrm>
          <a:prstGeom prst="rect">
            <a:avLst/>
          </a:prstGeom>
        </p:spPr>
      </p:pic>
      <p:sp>
        <p:nvSpPr>
          <p:cNvPr id="11" name="Elipse 10"/>
          <p:cNvSpPr/>
          <p:nvPr/>
        </p:nvSpPr>
        <p:spPr>
          <a:xfrm>
            <a:off x="8894450" y="4276027"/>
            <a:ext cx="288000" cy="288000"/>
          </a:xfrm>
          <a:prstGeom prst="ellipse">
            <a:avLst/>
          </a:prstGeom>
          <a:effectLst>
            <a:outerShdw blurRad="63500" sx="102000" sy="102000" algn="c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smtClean="0"/>
              <a:t>2</a:t>
            </a:r>
            <a:endParaRPr lang="es-ES" dirty="0"/>
          </a:p>
        </p:txBody>
      </p:sp>
      <p:pic>
        <p:nvPicPr>
          <p:cNvPr id="12" name="Imagen 11"/>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17512202">
            <a:off x="9357250" y="4557536"/>
            <a:ext cx="396000" cy="396000"/>
          </a:xfrm>
          <a:prstGeom prst="rect">
            <a:avLst/>
          </a:prstGeom>
        </p:spPr>
      </p:pic>
    </p:spTree>
    <p:extLst>
      <p:ext uri="{BB962C8B-B14F-4D97-AF65-F5344CB8AC3E}">
        <p14:creationId xmlns:p14="http://schemas.microsoft.com/office/powerpoint/2010/main" val="375770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par>
                          <p:cTn id="18" fill="hold">
                            <p:stCondLst>
                              <p:cond delay="500"/>
                            </p:stCondLst>
                            <p:childTnLst>
                              <p:par>
                                <p:cTn id="19" presetID="42"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strVal val="#ppt_x"/>
                                          </p:val>
                                        </p:tav>
                                        <p:tav tm="100000">
                                          <p:val>
                                            <p:strVal val="#ppt_x"/>
                                          </p:val>
                                        </p:tav>
                                      </p:tavLst>
                                    </p:anim>
                                    <p:anim calcmode="lin" valueType="num">
                                      <p:cBhvr>
                                        <p:cTn id="23" dur="25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par>
                          <p:cTn id="31" fill="hold">
                            <p:stCondLst>
                              <p:cond delay="500"/>
                            </p:stCondLst>
                            <p:childTnLst>
                              <p:par>
                                <p:cTn id="32" presetID="42" presetClass="entr" presetSubtype="0"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250"/>
                                        <p:tgtEl>
                                          <p:spTgt spid="12"/>
                                        </p:tgtEl>
                                      </p:cBhvr>
                                    </p:animEffect>
                                    <p:anim calcmode="lin" valueType="num">
                                      <p:cBhvr>
                                        <p:cTn id="35" dur="250" fill="hold"/>
                                        <p:tgtEl>
                                          <p:spTgt spid="12"/>
                                        </p:tgtEl>
                                        <p:attrNameLst>
                                          <p:attrName>ppt_x</p:attrName>
                                        </p:attrNameLst>
                                      </p:cBhvr>
                                      <p:tavLst>
                                        <p:tav tm="0">
                                          <p:val>
                                            <p:strVal val="#ppt_x"/>
                                          </p:val>
                                        </p:tav>
                                        <p:tav tm="100000">
                                          <p:val>
                                            <p:strVal val="#ppt_x"/>
                                          </p:val>
                                        </p:tav>
                                      </p:tavLst>
                                    </p:anim>
                                    <p:anim calcmode="lin" valueType="num">
                                      <p:cBhvr>
                                        <p:cTn id="36" dur="2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25122" y="1639097"/>
            <a:ext cx="5633273" cy="461665"/>
          </a:xfrm>
          <a:prstGeom prst="rect">
            <a:avLst/>
          </a:prstGeom>
          <a:noFill/>
        </p:spPr>
        <p:txBody>
          <a:bodyPr wrap="none" rtlCol="0">
            <a:spAutoFit/>
          </a:bodyPr>
          <a:lstStyle/>
          <a:p>
            <a:r>
              <a:rPr lang="es-ES" sz="2400" b="1" dirty="0" smtClean="0">
                <a:solidFill>
                  <a:schemeClr val="accent4"/>
                </a:solidFill>
              </a:rPr>
              <a:t>Crear un usuario: campos obligatorios</a:t>
            </a:r>
            <a:endParaRPr lang="es-ES" sz="2000" b="1" dirty="0">
              <a:solidFill>
                <a:schemeClr val="accent4"/>
              </a:solidFill>
            </a:endParaRPr>
          </a:p>
        </p:txBody>
      </p:sp>
      <p:grpSp>
        <p:nvGrpSpPr>
          <p:cNvPr id="2" name="Grupo 1"/>
          <p:cNvGrpSpPr/>
          <p:nvPr/>
        </p:nvGrpSpPr>
        <p:grpSpPr>
          <a:xfrm>
            <a:off x="1225197" y="2148387"/>
            <a:ext cx="8859486" cy="4149871"/>
            <a:chOff x="1006122" y="2100762"/>
            <a:chExt cx="8859486" cy="4149871"/>
          </a:xfrm>
        </p:grpSpPr>
        <p:pic>
          <p:nvPicPr>
            <p:cNvPr id="7" name="Imagen 6" descr="Recorte de pantalla">
              <a:extLst>
                <a:ext uri="{FF2B5EF4-FFF2-40B4-BE49-F238E27FC236}">
                  <a16:creationId xmlns="" xmlns:a16="http://schemas.microsoft.com/office/drawing/2014/main" id="{ABB2FD19-1ED8-4B40-A089-2A6D393BC2C3}"/>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14918"/>
            <a:stretch/>
          </p:blipFill>
          <p:spPr>
            <a:xfrm>
              <a:off x="1006122" y="2100762"/>
              <a:ext cx="8859486" cy="4149871"/>
            </a:xfrm>
            <a:prstGeom prst="rect">
              <a:avLst/>
            </a:prstGeom>
            <a:ln>
              <a:noFill/>
            </a:ln>
            <a:effectLst>
              <a:outerShdw blurRad="190500" algn="tl" rotWithShape="0">
                <a:srgbClr val="000000">
                  <a:alpha val="70000"/>
                </a:srgbClr>
              </a:outerShdw>
            </a:effectLst>
          </p:spPr>
        </p:pic>
        <p:sp>
          <p:nvSpPr>
            <p:cNvPr id="6" name="Rectángulo redondeado 5"/>
            <p:cNvSpPr/>
            <p:nvPr/>
          </p:nvSpPr>
          <p:spPr>
            <a:xfrm>
              <a:off x="1769908" y="3676650"/>
              <a:ext cx="706636" cy="243006"/>
            </a:xfrm>
            <a:prstGeom prst="roundRect">
              <a:avLst/>
            </a:prstGeom>
            <a:solidFill>
              <a:schemeClr val="accent3">
                <a:lumMod val="40000"/>
                <a:lumOff val="60000"/>
                <a:alpha val="2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1063272" y="4457700"/>
              <a:ext cx="1413272" cy="243006"/>
            </a:xfrm>
            <a:prstGeom prst="roundRect">
              <a:avLst/>
            </a:prstGeom>
            <a:solidFill>
              <a:schemeClr val="accent3">
                <a:lumMod val="40000"/>
                <a:lumOff val="60000"/>
                <a:alpha val="2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1063272" y="4762500"/>
              <a:ext cx="1413272" cy="243006"/>
            </a:xfrm>
            <a:prstGeom prst="roundRect">
              <a:avLst/>
            </a:prstGeom>
            <a:solidFill>
              <a:schemeClr val="accent3">
                <a:lumMod val="40000"/>
                <a:lumOff val="60000"/>
                <a:alpha val="2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 name="Grupo 2"/>
          <p:cNvGrpSpPr/>
          <p:nvPr/>
        </p:nvGrpSpPr>
        <p:grpSpPr>
          <a:xfrm>
            <a:off x="7412481" y="4145339"/>
            <a:ext cx="2179194" cy="738664"/>
            <a:chOff x="7412481" y="4145339"/>
            <a:chExt cx="2179194" cy="738664"/>
          </a:xfrm>
        </p:grpSpPr>
        <p:sp>
          <p:nvSpPr>
            <p:cNvPr id="10" name="Rectángulo 9"/>
            <p:cNvSpPr/>
            <p:nvPr/>
          </p:nvSpPr>
          <p:spPr>
            <a:xfrm>
              <a:off x="7412481" y="4145339"/>
              <a:ext cx="2179194" cy="738664"/>
            </a:xfrm>
            <a:prstGeom prst="rect">
              <a:avLst/>
            </a:prstGeom>
          </p:spPr>
          <p:txBody>
            <a:bodyPr wrap="square">
              <a:spAutoFit/>
            </a:bodyPr>
            <a:lstStyle/>
            <a:p>
              <a:r>
                <a:rPr lang="es-ES" sz="1400" dirty="0" smtClean="0"/>
                <a:t>Se han remarcados los campos obligatorios a la hora de crear un usuario</a:t>
              </a:r>
              <a:endParaRPr lang="es-ES" sz="1400" dirty="0"/>
            </a:p>
          </p:txBody>
        </p:sp>
        <p:sp>
          <p:nvSpPr>
            <p:cNvPr id="11" name="Rectángulo redondeado 10"/>
            <p:cNvSpPr/>
            <p:nvPr/>
          </p:nvSpPr>
          <p:spPr>
            <a:xfrm>
              <a:off x="7482008" y="4421743"/>
              <a:ext cx="1620000" cy="216000"/>
            </a:xfrm>
            <a:prstGeom prst="roundRect">
              <a:avLst/>
            </a:prstGeom>
            <a:solidFill>
              <a:schemeClr val="accent3">
                <a:lumMod val="40000"/>
                <a:lumOff val="60000"/>
                <a:alpha val="2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338648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Recorte de pantalla">
            <a:extLst>
              <a:ext uri="{FF2B5EF4-FFF2-40B4-BE49-F238E27FC236}">
                <a16:creationId xmlns="" xmlns:a16="http://schemas.microsoft.com/office/drawing/2014/main" id="{45440C5B-9F82-4CBE-8DFA-7C2259E930E0}"/>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15150"/>
          <a:stretch/>
        </p:blipFill>
        <p:spPr>
          <a:xfrm>
            <a:off x="1216995" y="2167437"/>
            <a:ext cx="8840434" cy="4106216"/>
          </a:xfrm>
          <a:prstGeom prst="rect">
            <a:avLst/>
          </a:prstGeom>
          <a:ln>
            <a:noFill/>
          </a:ln>
          <a:effectLst>
            <a:outerShdw blurRad="190500" algn="tl" rotWithShape="0">
              <a:srgbClr val="000000">
                <a:alpha val="70000"/>
              </a:srgbClr>
            </a:outerShdw>
          </a:effectLst>
        </p:spPr>
      </p:pic>
      <p:sp>
        <p:nvSpPr>
          <p:cNvPr id="9" name="CuadroTexto 8"/>
          <p:cNvSpPr txBox="1"/>
          <p:nvPr/>
        </p:nvSpPr>
        <p:spPr>
          <a:xfrm>
            <a:off x="625122" y="1639097"/>
            <a:ext cx="5817618" cy="461665"/>
          </a:xfrm>
          <a:prstGeom prst="rect">
            <a:avLst/>
          </a:prstGeom>
          <a:noFill/>
        </p:spPr>
        <p:txBody>
          <a:bodyPr wrap="none" rtlCol="0">
            <a:spAutoFit/>
          </a:bodyPr>
          <a:lstStyle/>
          <a:p>
            <a:r>
              <a:rPr lang="es-ES" sz="2400" b="1" dirty="0" smtClean="0">
                <a:solidFill>
                  <a:schemeClr val="accent4"/>
                </a:solidFill>
              </a:rPr>
              <a:t>Crear un usuario: nombre y contraseña</a:t>
            </a:r>
            <a:endParaRPr lang="es-ES" sz="2000" b="1" dirty="0">
              <a:solidFill>
                <a:schemeClr val="accent4"/>
              </a:solidFill>
            </a:endParaRPr>
          </a:p>
        </p:txBody>
      </p:sp>
    </p:spTree>
    <p:extLst>
      <p:ext uri="{BB962C8B-B14F-4D97-AF65-F5344CB8AC3E}">
        <p14:creationId xmlns:p14="http://schemas.microsoft.com/office/powerpoint/2010/main" val="93434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625122" y="1639097"/>
            <a:ext cx="6098144" cy="461665"/>
          </a:xfrm>
          <a:prstGeom prst="rect">
            <a:avLst/>
          </a:prstGeom>
          <a:noFill/>
        </p:spPr>
        <p:txBody>
          <a:bodyPr wrap="none" rtlCol="0">
            <a:spAutoFit/>
          </a:bodyPr>
          <a:lstStyle/>
          <a:p>
            <a:r>
              <a:rPr lang="es-ES" sz="2400" b="1" dirty="0" smtClean="0">
                <a:solidFill>
                  <a:schemeClr val="accent4"/>
                </a:solidFill>
              </a:rPr>
              <a:t>Crear un usuario: </a:t>
            </a:r>
            <a:r>
              <a:rPr lang="es-ES" sz="2400" b="1" dirty="0" err="1" smtClean="0">
                <a:solidFill>
                  <a:schemeClr val="accent4"/>
                </a:solidFill>
              </a:rPr>
              <a:t>tablespace</a:t>
            </a:r>
            <a:r>
              <a:rPr lang="es-ES" sz="2400" b="1" dirty="0" smtClean="0">
                <a:solidFill>
                  <a:schemeClr val="accent4"/>
                </a:solidFill>
              </a:rPr>
              <a:t> por defecto</a:t>
            </a:r>
            <a:endParaRPr lang="es-ES" sz="2000" b="1" dirty="0">
              <a:solidFill>
                <a:schemeClr val="accent4"/>
              </a:solidFill>
            </a:endParaRPr>
          </a:p>
        </p:txBody>
      </p:sp>
      <p:grpSp>
        <p:nvGrpSpPr>
          <p:cNvPr id="2" name="Grupo 1"/>
          <p:cNvGrpSpPr/>
          <p:nvPr/>
        </p:nvGrpSpPr>
        <p:grpSpPr>
          <a:xfrm>
            <a:off x="850133" y="2157911"/>
            <a:ext cx="5962446" cy="2728413"/>
            <a:chOff x="850133" y="2157911"/>
            <a:chExt cx="5962446" cy="2728413"/>
          </a:xfrm>
        </p:grpSpPr>
        <p:pic>
          <p:nvPicPr>
            <p:cNvPr id="7" name="Imagen 6" descr="Recorte de pantalla">
              <a:extLst>
                <a:ext uri="{FF2B5EF4-FFF2-40B4-BE49-F238E27FC236}">
                  <a16:creationId xmlns="" xmlns:a16="http://schemas.microsoft.com/office/drawing/2014/main" id="{9810198B-B0D3-450E-88EC-12F2029D613F}"/>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8774"/>
            <a:stretch/>
          </p:blipFill>
          <p:spPr>
            <a:xfrm>
              <a:off x="850133" y="2157911"/>
              <a:ext cx="5962446" cy="2728413"/>
            </a:xfrm>
            <a:prstGeom prst="rect">
              <a:avLst/>
            </a:prstGeom>
            <a:ln>
              <a:noFill/>
            </a:ln>
            <a:effectLst>
              <a:outerShdw blurRad="190500" algn="tl" rotWithShape="0">
                <a:srgbClr val="000000">
                  <a:alpha val="70000"/>
                </a:srgbClr>
              </a:outerShdw>
            </a:effectLst>
          </p:spPr>
        </p:pic>
        <p:sp>
          <p:nvSpPr>
            <p:cNvPr id="9" name="Rectángulo redondeado 8"/>
            <p:cNvSpPr/>
            <p:nvPr/>
          </p:nvSpPr>
          <p:spPr>
            <a:xfrm>
              <a:off x="3212333" y="4352925"/>
              <a:ext cx="226192" cy="200025"/>
            </a:xfrm>
            <a:prstGeom prst="roundRect">
              <a:avLst/>
            </a:prstGeom>
            <a:solidFill>
              <a:schemeClr val="accent3">
                <a:lumMod val="40000"/>
                <a:lumOff val="60000"/>
                <a:alpha val="2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0" name="Rectángulo 9"/>
          <p:cNvSpPr/>
          <p:nvPr/>
        </p:nvSpPr>
        <p:spPr>
          <a:xfrm>
            <a:off x="850133" y="4943473"/>
            <a:ext cx="5640034" cy="954107"/>
          </a:xfrm>
          <a:prstGeom prst="rect">
            <a:avLst/>
          </a:prstGeom>
        </p:spPr>
        <p:txBody>
          <a:bodyPr wrap="square">
            <a:spAutoFit/>
          </a:bodyPr>
          <a:lstStyle/>
          <a:p>
            <a:r>
              <a:rPr lang="es-ES" sz="1400" dirty="0" smtClean="0"/>
              <a:t>Si conocemos el nombre del </a:t>
            </a:r>
            <a:r>
              <a:rPr lang="es-ES" sz="1400" b="1" dirty="0" err="1" smtClean="0"/>
              <a:t>tablespace</a:t>
            </a:r>
            <a:r>
              <a:rPr lang="es-ES" sz="1400" b="1" dirty="0" smtClean="0"/>
              <a:t> </a:t>
            </a:r>
            <a:r>
              <a:rPr lang="es-ES" sz="1400" dirty="0" smtClean="0"/>
              <a:t>que va ha utilizar el usuario, se puede introducir en el cuadro de texto. Si no es así, se puede pulsar sobre el icono de la linterna para buscar el </a:t>
            </a:r>
            <a:r>
              <a:rPr lang="es-ES" sz="1400" dirty="0" err="1" smtClean="0"/>
              <a:t>tablespace</a:t>
            </a:r>
            <a:r>
              <a:rPr lang="es-ES" sz="1400" dirty="0" smtClean="0"/>
              <a:t> que debe utilizar el usuario (en nuestro caso, TS_DATOS) </a:t>
            </a:r>
            <a:endParaRPr lang="es-ES" sz="1400" dirty="0"/>
          </a:p>
        </p:txBody>
      </p:sp>
      <p:grpSp>
        <p:nvGrpSpPr>
          <p:cNvPr id="4" name="Grupo 3"/>
          <p:cNvGrpSpPr/>
          <p:nvPr/>
        </p:nvGrpSpPr>
        <p:grpSpPr>
          <a:xfrm>
            <a:off x="6613614" y="2962586"/>
            <a:ext cx="5487166" cy="3734321"/>
            <a:chOff x="6565989" y="3010211"/>
            <a:chExt cx="5487166" cy="3734321"/>
          </a:xfrm>
        </p:grpSpPr>
        <p:pic>
          <p:nvPicPr>
            <p:cNvPr id="11" name="Imagen 10" descr="Recorte de pantalla">
              <a:extLst>
                <a:ext uri="{FF2B5EF4-FFF2-40B4-BE49-F238E27FC236}">
                  <a16:creationId xmlns="" xmlns:a16="http://schemas.microsoft.com/office/drawing/2014/main" id="{BBE1C276-2688-4108-AFAB-4481B3B8E1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5989" y="3010211"/>
              <a:ext cx="5487166" cy="3734321"/>
            </a:xfrm>
            <a:prstGeom prst="rect">
              <a:avLst/>
            </a:prstGeom>
            <a:ln>
              <a:noFill/>
            </a:ln>
            <a:effectLst>
              <a:outerShdw blurRad="190500" algn="tl" rotWithShape="0">
                <a:srgbClr val="000000">
                  <a:alpha val="70000"/>
                </a:srgbClr>
              </a:outerShdw>
            </a:effectLst>
          </p:spPr>
        </p:pic>
        <p:sp>
          <p:nvSpPr>
            <p:cNvPr id="12" name="Rectángulo redondeado 11"/>
            <p:cNvSpPr/>
            <p:nvPr/>
          </p:nvSpPr>
          <p:spPr>
            <a:xfrm>
              <a:off x="7050907" y="5581650"/>
              <a:ext cx="1359667" cy="268305"/>
            </a:xfrm>
            <a:prstGeom prst="roundRect">
              <a:avLst/>
            </a:prstGeom>
            <a:solidFill>
              <a:schemeClr val="accent3">
                <a:lumMod val="40000"/>
                <a:lumOff val="60000"/>
                <a:alpha val="2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14" name="Imagen 13"/>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17512202">
            <a:off x="3102909" y="4497118"/>
            <a:ext cx="445038" cy="445038"/>
          </a:xfrm>
          <a:prstGeom prst="rect">
            <a:avLst/>
          </a:prstGeom>
        </p:spPr>
      </p:pic>
      <p:pic>
        <p:nvPicPr>
          <p:cNvPr id="15" name="Imagen 14"/>
          <p:cNvPicPr>
            <a:picLocks noChangeAspect="1"/>
          </p:cNvPicPr>
          <p:nvPr/>
        </p:nvPicPr>
        <p:blipFill>
          <a:blip r:embed="rId5"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17512202">
            <a:off x="11357100" y="6420783"/>
            <a:ext cx="456997" cy="456997"/>
          </a:xfrm>
          <a:prstGeom prst="rect">
            <a:avLst/>
          </a:prstGeom>
        </p:spPr>
      </p:pic>
    </p:spTree>
    <p:extLst>
      <p:ext uri="{BB962C8B-B14F-4D97-AF65-F5344CB8AC3E}">
        <p14:creationId xmlns:p14="http://schemas.microsoft.com/office/powerpoint/2010/main" val="5982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250"/>
                                        <p:tgtEl>
                                          <p:spTgt spid="14"/>
                                        </p:tgtEl>
                                      </p:cBhvr>
                                    </p:animEffect>
                                    <p:anim calcmode="lin" valueType="num">
                                      <p:cBhvr>
                                        <p:cTn id="20" dur="250" fill="hold"/>
                                        <p:tgtEl>
                                          <p:spTgt spid="14"/>
                                        </p:tgtEl>
                                        <p:attrNameLst>
                                          <p:attrName>ppt_x</p:attrName>
                                        </p:attrNameLst>
                                      </p:cBhvr>
                                      <p:tavLst>
                                        <p:tav tm="0">
                                          <p:val>
                                            <p:strVal val="#ppt_x"/>
                                          </p:val>
                                        </p:tav>
                                        <p:tav tm="100000">
                                          <p:val>
                                            <p:strVal val="#ppt_x"/>
                                          </p:val>
                                        </p:tav>
                                      </p:tavLst>
                                    </p:anim>
                                    <p:anim calcmode="lin" valueType="num">
                                      <p:cBhvr>
                                        <p:cTn id="21" dur="25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par>
                          <p:cTn id="27" fill="hold">
                            <p:stCondLst>
                              <p:cond delay="500"/>
                            </p:stCondLst>
                            <p:childTnLst>
                              <p:par>
                                <p:cTn id="28" presetID="42"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250"/>
                                        <p:tgtEl>
                                          <p:spTgt spid="15"/>
                                        </p:tgtEl>
                                      </p:cBhvr>
                                    </p:animEffect>
                                    <p:anim calcmode="lin" valueType="num">
                                      <p:cBhvr>
                                        <p:cTn id="31" dur="250" fill="hold"/>
                                        <p:tgtEl>
                                          <p:spTgt spid="15"/>
                                        </p:tgtEl>
                                        <p:attrNameLst>
                                          <p:attrName>ppt_x</p:attrName>
                                        </p:attrNameLst>
                                      </p:cBhvr>
                                      <p:tavLst>
                                        <p:tav tm="0">
                                          <p:val>
                                            <p:strVal val="#ppt_x"/>
                                          </p:val>
                                        </p:tav>
                                        <p:tav tm="100000">
                                          <p:val>
                                            <p:strVal val="#ppt_x"/>
                                          </p:val>
                                        </p:tav>
                                      </p:tavLst>
                                    </p:anim>
                                    <p:anim calcmode="lin" valueType="num">
                                      <p:cBhvr>
                                        <p:cTn id="32" dur="2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625122" y="1639097"/>
            <a:ext cx="5715026" cy="461665"/>
          </a:xfrm>
          <a:prstGeom prst="rect">
            <a:avLst/>
          </a:prstGeom>
          <a:noFill/>
        </p:spPr>
        <p:txBody>
          <a:bodyPr wrap="none" rtlCol="0">
            <a:spAutoFit/>
          </a:bodyPr>
          <a:lstStyle/>
          <a:p>
            <a:r>
              <a:rPr lang="es-ES" sz="2400" b="1" dirty="0" smtClean="0">
                <a:solidFill>
                  <a:schemeClr val="accent4"/>
                </a:solidFill>
              </a:rPr>
              <a:t>Crear un usuario: </a:t>
            </a:r>
            <a:r>
              <a:rPr lang="es-ES" sz="2400" b="1" dirty="0" err="1" smtClean="0">
                <a:solidFill>
                  <a:schemeClr val="accent4"/>
                </a:solidFill>
              </a:rPr>
              <a:t>tablespace</a:t>
            </a:r>
            <a:r>
              <a:rPr lang="es-ES" sz="2400" b="1" dirty="0" smtClean="0">
                <a:solidFill>
                  <a:schemeClr val="accent4"/>
                </a:solidFill>
              </a:rPr>
              <a:t> temporal</a:t>
            </a:r>
            <a:endParaRPr lang="es-ES" sz="2000" b="1" dirty="0">
              <a:solidFill>
                <a:schemeClr val="accent4"/>
              </a:solidFill>
            </a:endParaRPr>
          </a:p>
        </p:txBody>
      </p:sp>
      <p:sp>
        <p:nvSpPr>
          <p:cNvPr id="10" name="Rectángulo 9"/>
          <p:cNvSpPr/>
          <p:nvPr/>
        </p:nvSpPr>
        <p:spPr>
          <a:xfrm>
            <a:off x="1995360" y="5879507"/>
            <a:ext cx="6154035" cy="523220"/>
          </a:xfrm>
          <a:prstGeom prst="rect">
            <a:avLst/>
          </a:prstGeom>
        </p:spPr>
        <p:txBody>
          <a:bodyPr wrap="square">
            <a:spAutoFit/>
          </a:bodyPr>
          <a:lstStyle/>
          <a:p>
            <a:r>
              <a:rPr lang="es-ES" sz="1400" dirty="0" smtClean="0"/>
              <a:t>En el caso del </a:t>
            </a:r>
            <a:r>
              <a:rPr lang="es-ES" sz="1400" b="1" dirty="0" err="1" smtClean="0"/>
              <a:t>tablespace</a:t>
            </a:r>
            <a:r>
              <a:rPr lang="es-ES" sz="1400" b="1" dirty="0" smtClean="0"/>
              <a:t> </a:t>
            </a:r>
            <a:r>
              <a:rPr lang="es-ES" sz="1400" dirty="0" smtClean="0"/>
              <a:t>conocemos de antemano su nombre por lo que lo introducimos directamente en el cuadro de texto correspondiente</a:t>
            </a:r>
            <a:endParaRPr lang="es-ES" sz="1400" dirty="0"/>
          </a:p>
        </p:txBody>
      </p:sp>
      <p:pic>
        <p:nvPicPr>
          <p:cNvPr id="13" name="Imagen 12" descr="Recorte de pantalla">
            <a:extLst>
              <a:ext uri="{FF2B5EF4-FFF2-40B4-BE49-F238E27FC236}">
                <a16:creationId xmlns="" xmlns:a16="http://schemas.microsoft.com/office/drawing/2014/main" id="{7392A9E1-3AC4-4326-9C25-349662DFDB87}"/>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7879"/>
          <a:stretch/>
        </p:blipFill>
        <p:spPr>
          <a:xfrm>
            <a:off x="1545286" y="2313127"/>
            <a:ext cx="7054184" cy="3354015"/>
          </a:xfrm>
          <a:prstGeom prst="rect">
            <a:avLst/>
          </a:prstGeom>
          <a:ln>
            <a:noFill/>
          </a:ln>
          <a:effectLst>
            <a:outerShdw blurRad="190500" algn="tl" rotWithShape="0">
              <a:srgbClr val="000000">
                <a:alpha val="70000"/>
              </a:srgbClr>
            </a:outerShdw>
          </a:effectLst>
        </p:spPr>
      </p:pic>
      <p:sp>
        <p:nvSpPr>
          <p:cNvPr id="16" name="Rectángulo redondeado 15"/>
          <p:cNvSpPr/>
          <p:nvPr/>
        </p:nvSpPr>
        <p:spPr>
          <a:xfrm>
            <a:off x="2655816" y="5219656"/>
            <a:ext cx="1656000" cy="216000"/>
          </a:xfrm>
          <a:prstGeom prst="roundRect">
            <a:avLst/>
          </a:prstGeom>
          <a:solidFill>
            <a:schemeClr val="accent3">
              <a:lumMod val="40000"/>
              <a:lumOff val="60000"/>
              <a:alpha val="2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90189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Recorte de pantalla">
            <a:extLst>
              <a:ext uri="{FF2B5EF4-FFF2-40B4-BE49-F238E27FC236}">
                <a16:creationId xmlns="" xmlns:a16="http://schemas.microsoft.com/office/drawing/2014/main" id="{791478CE-1059-4AE9-9928-75640D827999}"/>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15655"/>
          <a:stretch/>
        </p:blipFill>
        <p:spPr>
          <a:xfrm>
            <a:off x="1157675" y="2172680"/>
            <a:ext cx="8840434" cy="4178218"/>
          </a:xfrm>
          <a:prstGeom prst="rect">
            <a:avLst/>
          </a:prstGeom>
          <a:ln>
            <a:noFill/>
          </a:ln>
          <a:effectLst>
            <a:outerShdw blurRad="190500" algn="tl" rotWithShape="0">
              <a:srgbClr val="000000">
                <a:alpha val="70000"/>
              </a:srgbClr>
            </a:outerShdw>
          </a:effectLst>
        </p:spPr>
      </p:pic>
      <p:sp>
        <p:nvSpPr>
          <p:cNvPr id="4" name="CuadroTexto 3"/>
          <p:cNvSpPr txBox="1"/>
          <p:nvPr/>
        </p:nvSpPr>
        <p:spPr>
          <a:xfrm>
            <a:off x="625122" y="1639097"/>
            <a:ext cx="6439583" cy="461665"/>
          </a:xfrm>
          <a:prstGeom prst="rect">
            <a:avLst/>
          </a:prstGeom>
          <a:noFill/>
        </p:spPr>
        <p:txBody>
          <a:bodyPr wrap="none" rtlCol="0">
            <a:spAutoFit/>
          </a:bodyPr>
          <a:lstStyle/>
          <a:p>
            <a:r>
              <a:rPr lang="es-ES" sz="2400" b="1" dirty="0" smtClean="0">
                <a:solidFill>
                  <a:schemeClr val="accent4"/>
                </a:solidFill>
              </a:rPr>
              <a:t>Crear un usuario: ampliando la información</a:t>
            </a:r>
            <a:endParaRPr lang="es-ES" sz="2000" b="1" dirty="0">
              <a:solidFill>
                <a:schemeClr val="accent4"/>
              </a:solidFill>
            </a:endParaRPr>
          </a:p>
        </p:txBody>
      </p:sp>
      <p:sp>
        <p:nvSpPr>
          <p:cNvPr id="5" name="Rectángulo 4"/>
          <p:cNvSpPr/>
          <p:nvPr/>
        </p:nvSpPr>
        <p:spPr>
          <a:xfrm>
            <a:off x="6329950" y="5396791"/>
            <a:ext cx="3668159" cy="954107"/>
          </a:xfrm>
          <a:prstGeom prst="rect">
            <a:avLst/>
          </a:prstGeom>
        </p:spPr>
        <p:txBody>
          <a:bodyPr wrap="square">
            <a:spAutoFit/>
          </a:bodyPr>
          <a:lstStyle/>
          <a:p>
            <a:r>
              <a:rPr lang="es-ES" sz="1400" dirty="0" smtClean="0"/>
              <a:t>Una vez introducida la información general del usuario podemos pulsar sobre cualquier pestaña de las remarcadas para introducir la información correspondiente</a:t>
            </a:r>
            <a:endParaRPr lang="es-ES" sz="1400" dirty="0"/>
          </a:p>
        </p:txBody>
      </p:sp>
      <p:sp>
        <p:nvSpPr>
          <p:cNvPr id="6" name="Rectángulo redondeado 5"/>
          <p:cNvSpPr/>
          <p:nvPr/>
        </p:nvSpPr>
        <p:spPr>
          <a:xfrm>
            <a:off x="2265398" y="3421677"/>
            <a:ext cx="7524000" cy="216000"/>
          </a:xfrm>
          <a:prstGeom prst="roundRect">
            <a:avLst/>
          </a:prstGeom>
          <a:solidFill>
            <a:schemeClr val="accent3">
              <a:lumMod val="40000"/>
              <a:lumOff val="60000"/>
              <a:alpha val="2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03393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Recorte de pantalla">
            <a:extLst>
              <a:ext uri="{FF2B5EF4-FFF2-40B4-BE49-F238E27FC236}">
                <a16:creationId xmlns="" xmlns:a16="http://schemas.microsoft.com/office/drawing/2014/main" id="{6ECEA9A9-9641-4B3D-8753-3C055D64309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909983" y="2219743"/>
            <a:ext cx="8830907" cy="2208419"/>
          </a:xfrm>
          <a:prstGeom prst="rect">
            <a:avLst/>
          </a:prstGeom>
          <a:ln>
            <a:noFill/>
          </a:ln>
          <a:effectLst>
            <a:outerShdw blurRad="190500" algn="tl" rotWithShape="0">
              <a:srgbClr val="000000">
                <a:alpha val="70000"/>
              </a:srgbClr>
            </a:outerShdw>
          </a:effectLst>
        </p:spPr>
      </p:pic>
      <p:sp>
        <p:nvSpPr>
          <p:cNvPr id="16" name="CuadroTexto 15"/>
          <p:cNvSpPr txBox="1"/>
          <p:nvPr/>
        </p:nvSpPr>
        <p:spPr>
          <a:xfrm>
            <a:off x="625122" y="1639097"/>
            <a:ext cx="3493264" cy="461665"/>
          </a:xfrm>
          <a:prstGeom prst="rect">
            <a:avLst/>
          </a:prstGeom>
          <a:noFill/>
        </p:spPr>
        <p:txBody>
          <a:bodyPr wrap="none" rtlCol="0">
            <a:spAutoFit/>
          </a:bodyPr>
          <a:lstStyle/>
          <a:p>
            <a:r>
              <a:rPr lang="es-ES" sz="2400" b="1" dirty="0" smtClean="0">
                <a:solidFill>
                  <a:schemeClr val="accent4"/>
                </a:solidFill>
              </a:rPr>
              <a:t>Crear un usuario: roles</a:t>
            </a:r>
            <a:endParaRPr lang="es-ES" sz="2000" b="1" dirty="0">
              <a:solidFill>
                <a:schemeClr val="accent4"/>
              </a:solidFill>
            </a:endParaRPr>
          </a:p>
        </p:txBody>
      </p:sp>
      <p:sp>
        <p:nvSpPr>
          <p:cNvPr id="18" name="Rectángulo 17"/>
          <p:cNvSpPr/>
          <p:nvPr/>
        </p:nvSpPr>
        <p:spPr>
          <a:xfrm>
            <a:off x="1047963" y="4852261"/>
            <a:ext cx="9102904" cy="923330"/>
          </a:xfrm>
          <a:prstGeom prst="rect">
            <a:avLst/>
          </a:prstGeom>
        </p:spPr>
        <p:txBody>
          <a:bodyPr wrap="square">
            <a:spAutoFit/>
          </a:bodyPr>
          <a:lstStyle/>
          <a:p>
            <a:r>
              <a:rPr lang="es-ES" dirty="0"/>
              <a:t>Oracle dispone de una serie de roles predefinidos que se pueden asignar a los usuarios. Hay más de cincuenta roles predefinidos</a:t>
            </a:r>
            <a:r>
              <a:rPr lang="es-ES" dirty="0" smtClean="0"/>
              <a:t>. En nuestro caso, está seleccionado el de </a:t>
            </a:r>
            <a:r>
              <a:rPr lang="es-ES" b="1" dirty="0" smtClean="0">
                <a:solidFill>
                  <a:schemeClr val="accent3">
                    <a:lumMod val="75000"/>
                  </a:schemeClr>
                </a:solidFill>
              </a:rPr>
              <a:t>CONNECT</a:t>
            </a:r>
            <a:r>
              <a:rPr lang="es-ES" dirty="0" smtClean="0"/>
              <a:t> que permite crear sesiones (conectarse a la base de datos)</a:t>
            </a:r>
            <a:endParaRPr lang="es-ES" sz="1400" dirty="0"/>
          </a:p>
        </p:txBody>
      </p:sp>
      <p:pic>
        <p:nvPicPr>
          <p:cNvPr id="20" name="Imagen 19"/>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17512202">
            <a:off x="2275852" y="3570912"/>
            <a:ext cx="396000" cy="396000"/>
          </a:xfrm>
          <a:prstGeom prst="rect">
            <a:avLst/>
          </a:prstGeom>
        </p:spPr>
      </p:pic>
    </p:spTree>
    <p:extLst>
      <p:ext uri="{BB962C8B-B14F-4D97-AF65-F5344CB8AC3E}">
        <p14:creationId xmlns:p14="http://schemas.microsoft.com/office/powerpoint/2010/main" val="392760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250"/>
                                        <p:tgtEl>
                                          <p:spTgt spid="20"/>
                                        </p:tgtEl>
                                      </p:cBhvr>
                                    </p:animEffect>
                                    <p:anim calcmode="lin" valueType="num">
                                      <p:cBhvr>
                                        <p:cTn id="15" dur="250" fill="hold"/>
                                        <p:tgtEl>
                                          <p:spTgt spid="20"/>
                                        </p:tgtEl>
                                        <p:attrNameLst>
                                          <p:attrName>ppt_x</p:attrName>
                                        </p:attrNameLst>
                                      </p:cBhvr>
                                      <p:tavLst>
                                        <p:tav tm="0">
                                          <p:val>
                                            <p:strVal val="#ppt_x"/>
                                          </p:val>
                                        </p:tav>
                                        <p:tav tm="100000">
                                          <p:val>
                                            <p:strVal val="#ppt_x"/>
                                          </p:val>
                                        </p:tav>
                                      </p:tavLst>
                                    </p:anim>
                                    <p:anim calcmode="lin" valueType="num">
                                      <p:cBhvr>
                                        <p:cTn id="16" dur="25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up)">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Recorte de pantalla">
            <a:extLst>
              <a:ext uri="{FF2B5EF4-FFF2-40B4-BE49-F238E27FC236}">
                <a16:creationId xmlns="" xmlns:a16="http://schemas.microsoft.com/office/drawing/2014/main" id="{E0D1C4A3-6668-4F60-B23E-CF83E228CC77}"/>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77776" y="2069940"/>
            <a:ext cx="6818324" cy="1644542"/>
          </a:xfrm>
          <a:prstGeom prst="rect">
            <a:avLst/>
          </a:prstGeom>
          <a:ln>
            <a:noFill/>
          </a:ln>
          <a:effectLst>
            <a:outerShdw blurRad="190500" algn="tl" rotWithShape="0">
              <a:srgbClr val="000000">
                <a:alpha val="70000"/>
              </a:srgbClr>
            </a:outerShdw>
          </a:effectLst>
        </p:spPr>
      </p:pic>
      <p:pic>
        <p:nvPicPr>
          <p:cNvPr id="7" name="Imagen 6" descr="Recorte de pantalla">
            <a:extLst>
              <a:ext uri="{FF2B5EF4-FFF2-40B4-BE49-F238E27FC236}">
                <a16:creationId xmlns="" xmlns:a16="http://schemas.microsoft.com/office/drawing/2014/main" id="{94B235A2-8D01-4210-A370-9696C0EE233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b="14114"/>
          <a:stretch/>
        </p:blipFill>
        <p:spPr>
          <a:xfrm>
            <a:off x="3678146" y="3622246"/>
            <a:ext cx="8440835" cy="3163835"/>
          </a:xfrm>
          <a:prstGeom prst="rect">
            <a:avLst/>
          </a:prstGeom>
          <a:ln>
            <a:noFill/>
          </a:ln>
          <a:effectLst>
            <a:outerShdw blurRad="190500" algn="tl" rotWithShape="0">
              <a:srgbClr val="000000">
                <a:alpha val="70000"/>
              </a:srgbClr>
            </a:outerShdw>
          </a:effectLst>
        </p:spPr>
      </p:pic>
      <p:pic>
        <p:nvPicPr>
          <p:cNvPr id="18" name="Imagen 17" descr="Recorte de pantalla">
            <a:extLst>
              <a:ext uri="{FF2B5EF4-FFF2-40B4-BE49-F238E27FC236}">
                <a16:creationId xmlns="" xmlns:a16="http://schemas.microsoft.com/office/drawing/2014/main" id="{94B235A2-8D01-4210-A370-9696C0EE233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196" t="65914" r="73934" b="30441"/>
          <a:stretch/>
        </p:blipFill>
        <p:spPr>
          <a:xfrm>
            <a:off x="7502452" y="5173341"/>
            <a:ext cx="2160436" cy="144000"/>
          </a:xfrm>
          <a:prstGeom prst="rect">
            <a:avLst/>
          </a:prstGeom>
        </p:spPr>
      </p:pic>
      <p:sp>
        <p:nvSpPr>
          <p:cNvPr id="20" name="CuadroTexto 19"/>
          <p:cNvSpPr txBox="1"/>
          <p:nvPr/>
        </p:nvSpPr>
        <p:spPr>
          <a:xfrm>
            <a:off x="625122" y="1546631"/>
            <a:ext cx="5987537" cy="461665"/>
          </a:xfrm>
          <a:prstGeom prst="rect">
            <a:avLst/>
          </a:prstGeom>
          <a:noFill/>
        </p:spPr>
        <p:txBody>
          <a:bodyPr wrap="none" rtlCol="0">
            <a:spAutoFit/>
          </a:bodyPr>
          <a:lstStyle/>
          <a:p>
            <a:r>
              <a:rPr lang="es-ES" sz="2400" b="1" dirty="0" smtClean="0">
                <a:solidFill>
                  <a:schemeClr val="accent4"/>
                </a:solidFill>
              </a:rPr>
              <a:t>Crear un usuario: privilegios del sistema</a:t>
            </a:r>
            <a:endParaRPr lang="es-ES" sz="2000" b="1" dirty="0">
              <a:solidFill>
                <a:schemeClr val="accent4"/>
              </a:solidFill>
            </a:endParaRPr>
          </a:p>
        </p:txBody>
      </p:sp>
      <p:pic>
        <p:nvPicPr>
          <p:cNvPr id="22" name="Imagen 21"/>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17512202">
            <a:off x="6611546" y="3320620"/>
            <a:ext cx="396000" cy="396000"/>
          </a:xfrm>
          <a:prstGeom prst="rect">
            <a:avLst/>
          </a:prstGeom>
        </p:spPr>
      </p:pic>
      <p:sp>
        <p:nvSpPr>
          <p:cNvPr id="2" name="Elipse 1"/>
          <p:cNvSpPr/>
          <p:nvPr/>
        </p:nvSpPr>
        <p:spPr>
          <a:xfrm>
            <a:off x="3520873" y="5907641"/>
            <a:ext cx="288000" cy="288000"/>
          </a:xfrm>
          <a:prstGeom prst="ellipse">
            <a:avLst/>
          </a:prstGeom>
          <a:effectLst>
            <a:outerShdw blurRad="63500" sx="102000" sy="102000" algn="c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smtClean="0"/>
              <a:t>1</a:t>
            </a:r>
            <a:endParaRPr lang="es-ES" dirty="0"/>
          </a:p>
        </p:txBody>
      </p:sp>
      <p:pic>
        <p:nvPicPr>
          <p:cNvPr id="24" name="Imagen 23"/>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17512202">
            <a:off x="5402309" y="6111147"/>
            <a:ext cx="396000" cy="396000"/>
          </a:xfrm>
          <a:prstGeom prst="rect">
            <a:avLst/>
          </a:prstGeom>
        </p:spPr>
      </p:pic>
      <p:sp>
        <p:nvSpPr>
          <p:cNvPr id="26" name="Elipse 25"/>
          <p:cNvSpPr/>
          <p:nvPr/>
        </p:nvSpPr>
        <p:spPr>
          <a:xfrm>
            <a:off x="6552040" y="5030321"/>
            <a:ext cx="288000" cy="288000"/>
          </a:xfrm>
          <a:prstGeom prst="ellipse">
            <a:avLst/>
          </a:prstGeom>
          <a:effectLst>
            <a:outerShdw blurRad="63500" sx="102000" sy="102000" algn="c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smtClean="0"/>
              <a:t>2</a:t>
            </a:r>
            <a:endParaRPr lang="es-ES" dirty="0"/>
          </a:p>
        </p:txBody>
      </p:sp>
      <p:sp>
        <p:nvSpPr>
          <p:cNvPr id="27" name="Elipse 26"/>
          <p:cNvSpPr/>
          <p:nvPr/>
        </p:nvSpPr>
        <p:spPr>
          <a:xfrm>
            <a:off x="11257604" y="4177566"/>
            <a:ext cx="288000" cy="288000"/>
          </a:xfrm>
          <a:prstGeom prst="ellipse">
            <a:avLst/>
          </a:prstGeom>
          <a:effectLst>
            <a:outerShdw blurRad="63500" sx="102000" sy="102000" algn="c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smtClean="0"/>
              <a:t>3</a:t>
            </a:r>
            <a:endParaRPr lang="es-ES" dirty="0"/>
          </a:p>
        </p:txBody>
      </p:sp>
      <p:pic>
        <p:nvPicPr>
          <p:cNvPr id="28" name="Imagen 27"/>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17512202">
            <a:off x="7017249" y="5429849"/>
            <a:ext cx="396000" cy="396000"/>
          </a:xfrm>
          <a:prstGeom prst="rect">
            <a:avLst/>
          </a:prstGeom>
        </p:spPr>
      </p:pic>
      <p:pic>
        <p:nvPicPr>
          <p:cNvPr id="29" name="Imagen 28"/>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17512202">
            <a:off x="11461110" y="4628698"/>
            <a:ext cx="396000" cy="396000"/>
          </a:xfrm>
          <a:prstGeom prst="rect">
            <a:avLst/>
          </a:prstGeom>
        </p:spPr>
      </p:pic>
      <p:sp>
        <p:nvSpPr>
          <p:cNvPr id="4" name="Rectángulo 3"/>
          <p:cNvSpPr/>
          <p:nvPr/>
        </p:nvSpPr>
        <p:spPr>
          <a:xfrm>
            <a:off x="6896099" y="2069463"/>
            <a:ext cx="3556426" cy="830997"/>
          </a:xfrm>
          <a:prstGeom prst="rect">
            <a:avLst/>
          </a:prstGeom>
        </p:spPr>
        <p:txBody>
          <a:bodyPr wrap="square">
            <a:spAutoFit/>
          </a:bodyPr>
          <a:lstStyle/>
          <a:p>
            <a:r>
              <a:rPr lang="es-ES" sz="1600" dirty="0" smtClean="0">
                <a:solidFill>
                  <a:srgbClr val="000000"/>
                </a:solidFill>
              </a:rPr>
              <a:t>Los privilegios </a:t>
            </a:r>
            <a:r>
              <a:rPr lang="es-ES" sz="1600" dirty="0">
                <a:solidFill>
                  <a:srgbClr val="000000"/>
                </a:solidFill>
              </a:rPr>
              <a:t>de </a:t>
            </a:r>
            <a:r>
              <a:rPr lang="es-ES" sz="1600" dirty="0" smtClean="0">
                <a:solidFill>
                  <a:srgbClr val="000000"/>
                </a:solidFill>
              </a:rPr>
              <a:t>sistema son </a:t>
            </a:r>
            <a:r>
              <a:rPr lang="es-ES" sz="1600" dirty="0">
                <a:solidFill>
                  <a:srgbClr val="000000"/>
                </a:solidFill>
              </a:rPr>
              <a:t>permisos para modificar el funcionamiento de la base de datos. </a:t>
            </a:r>
            <a:endParaRPr lang="es-ES" sz="1600" dirty="0"/>
          </a:p>
        </p:txBody>
      </p:sp>
      <p:sp>
        <p:nvSpPr>
          <p:cNvPr id="30" name="Rectángulo 29"/>
          <p:cNvSpPr/>
          <p:nvPr/>
        </p:nvSpPr>
        <p:spPr>
          <a:xfrm>
            <a:off x="0" y="3884993"/>
            <a:ext cx="3714862" cy="830997"/>
          </a:xfrm>
          <a:prstGeom prst="rect">
            <a:avLst/>
          </a:prstGeom>
        </p:spPr>
        <p:txBody>
          <a:bodyPr wrap="square">
            <a:spAutoFit/>
          </a:bodyPr>
          <a:lstStyle/>
          <a:p>
            <a:r>
              <a:rPr lang="es-ES" sz="1600" dirty="0" smtClean="0">
                <a:solidFill>
                  <a:srgbClr val="000000"/>
                </a:solidFill>
              </a:rPr>
              <a:t>En la esta práctica vamos a elegir </a:t>
            </a:r>
            <a:r>
              <a:rPr lang="es-ES" sz="1600" b="1" dirty="0" smtClean="0">
                <a:solidFill>
                  <a:schemeClr val="accent3">
                    <a:lumMod val="75000"/>
                  </a:schemeClr>
                </a:solidFill>
              </a:rPr>
              <a:t>CREATE ANY TABLE</a:t>
            </a:r>
            <a:r>
              <a:rPr lang="es-ES" sz="1600" dirty="0" smtClean="0">
                <a:solidFill>
                  <a:srgbClr val="000000"/>
                </a:solidFill>
              </a:rPr>
              <a:t> que permite </a:t>
            </a:r>
            <a:r>
              <a:rPr lang="es-ES" sz="1600" dirty="0">
                <a:solidFill>
                  <a:srgbClr val="000000"/>
                </a:solidFill>
              </a:rPr>
              <a:t>crear tablas en otros esquemas de </a:t>
            </a:r>
            <a:r>
              <a:rPr lang="es-ES" sz="1600" dirty="0" smtClean="0">
                <a:solidFill>
                  <a:srgbClr val="000000"/>
                </a:solidFill>
              </a:rPr>
              <a:t>usuario</a:t>
            </a:r>
            <a:endParaRPr lang="es-ES" sz="1600" dirty="0"/>
          </a:p>
        </p:txBody>
      </p:sp>
    </p:spTree>
    <p:extLst>
      <p:ext uri="{BB962C8B-B14F-4D97-AF65-F5344CB8AC3E}">
        <p14:creationId xmlns:p14="http://schemas.microsoft.com/office/powerpoint/2010/main" val="427795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250"/>
                                        <p:tgtEl>
                                          <p:spTgt spid="22"/>
                                        </p:tgtEl>
                                      </p:cBhvr>
                                    </p:animEffect>
                                    <p:anim calcmode="lin" valueType="num">
                                      <p:cBhvr>
                                        <p:cTn id="20" dur="250" fill="hold"/>
                                        <p:tgtEl>
                                          <p:spTgt spid="22"/>
                                        </p:tgtEl>
                                        <p:attrNameLst>
                                          <p:attrName>ppt_x</p:attrName>
                                        </p:attrNameLst>
                                      </p:cBhvr>
                                      <p:tavLst>
                                        <p:tav tm="0">
                                          <p:val>
                                            <p:strVal val="#ppt_x"/>
                                          </p:val>
                                        </p:tav>
                                        <p:tav tm="100000">
                                          <p:val>
                                            <p:strVal val="#ppt_x"/>
                                          </p:val>
                                        </p:tav>
                                      </p:tavLst>
                                    </p:anim>
                                    <p:anim calcmode="lin" valueType="num">
                                      <p:cBhvr>
                                        <p:cTn id="21" dur="25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childTnLst>
                          </p:cTn>
                        </p:par>
                        <p:par>
                          <p:cTn id="27" fill="hold">
                            <p:stCondLst>
                              <p:cond delay="500"/>
                            </p:stCondLst>
                            <p:childTnLst>
                              <p:par>
                                <p:cTn id="28" presetID="1" presetClass="entr" presetSubtype="0"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animEffect transition="in" filter="fade">
                                      <p:cBhvr>
                                        <p:cTn id="36" dur="500"/>
                                        <p:tgtEl>
                                          <p:spTgt spid="2"/>
                                        </p:tgtEl>
                                      </p:cBhvr>
                                    </p:animEffect>
                                  </p:childTnLst>
                                </p:cTn>
                              </p:par>
                            </p:childTnLst>
                          </p:cTn>
                        </p:par>
                        <p:par>
                          <p:cTn id="37" fill="hold">
                            <p:stCondLst>
                              <p:cond delay="750"/>
                            </p:stCondLst>
                            <p:childTnLst>
                              <p:par>
                                <p:cTn id="38" presetID="42" presetClass="entr" presetSubtype="0"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250"/>
                                        <p:tgtEl>
                                          <p:spTgt spid="24"/>
                                        </p:tgtEl>
                                      </p:cBhvr>
                                    </p:animEffect>
                                    <p:anim calcmode="lin" valueType="num">
                                      <p:cBhvr>
                                        <p:cTn id="41" dur="250" fill="hold"/>
                                        <p:tgtEl>
                                          <p:spTgt spid="24"/>
                                        </p:tgtEl>
                                        <p:attrNameLst>
                                          <p:attrName>ppt_x</p:attrName>
                                        </p:attrNameLst>
                                      </p:cBhvr>
                                      <p:tavLst>
                                        <p:tav tm="0">
                                          <p:val>
                                            <p:strVal val="#ppt_x"/>
                                          </p:val>
                                        </p:tav>
                                        <p:tav tm="100000">
                                          <p:val>
                                            <p:strVal val="#ppt_x"/>
                                          </p:val>
                                        </p:tav>
                                      </p:tavLst>
                                    </p:anim>
                                    <p:anim calcmode="lin" valueType="num">
                                      <p:cBhvr>
                                        <p:cTn id="42" dur="2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p:cTn id="47" dur="500" fill="hold"/>
                                        <p:tgtEl>
                                          <p:spTgt spid="26"/>
                                        </p:tgtEl>
                                        <p:attrNameLst>
                                          <p:attrName>ppt_w</p:attrName>
                                        </p:attrNameLst>
                                      </p:cBhvr>
                                      <p:tavLst>
                                        <p:tav tm="0">
                                          <p:val>
                                            <p:fltVal val="0"/>
                                          </p:val>
                                        </p:tav>
                                        <p:tav tm="100000">
                                          <p:val>
                                            <p:strVal val="#ppt_w"/>
                                          </p:val>
                                        </p:tav>
                                      </p:tavLst>
                                    </p:anim>
                                    <p:anim calcmode="lin" valueType="num">
                                      <p:cBhvr>
                                        <p:cTn id="48" dur="500" fill="hold"/>
                                        <p:tgtEl>
                                          <p:spTgt spid="26"/>
                                        </p:tgtEl>
                                        <p:attrNameLst>
                                          <p:attrName>ppt_h</p:attrName>
                                        </p:attrNameLst>
                                      </p:cBhvr>
                                      <p:tavLst>
                                        <p:tav tm="0">
                                          <p:val>
                                            <p:fltVal val="0"/>
                                          </p:val>
                                        </p:tav>
                                        <p:tav tm="100000">
                                          <p:val>
                                            <p:strVal val="#ppt_h"/>
                                          </p:val>
                                        </p:tav>
                                      </p:tavLst>
                                    </p:anim>
                                    <p:animEffect transition="in" filter="fade">
                                      <p:cBhvr>
                                        <p:cTn id="49" dur="500"/>
                                        <p:tgtEl>
                                          <p:spTgt spid="26"/>
                                        </p:tgtEl>
                                      </p:cBhvr>
                                    </p:animEffect>
                                  </p:childTnLst>
                                </p:cTn>
                              </p:par>
                            </p:childTnLst>
                          </p:cTn>
                        </p:par>
                        <p:par>
                          <p:cTn id="50" fill="hold">
                            <p:stCondLst>
                              <p:cond delay="500"/>
                            </p:stCondLst>
                            <p:childTnLst>
                              <p:par>
                                <p:cTn id="51" presetID="42" presetClass="entr" presetSubtype="0" fill="hold"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250"/>
                                        <p:tgtEl>
                                          <p:spTgt spid="28"/>
                                        </p:tgtEl>
                                      </p:cBhvr>
                                    </p:animEffect>
                                    <p:anim calcmode="lin" valueType="num">
                                      <p:cBhvr>
                                        <p:cTn id="54" dur="250" fill="hold"/>
                                        <p:tgtEl>
                                          <p:spTgt spid="28"/>
                                        </p:tgtEl>
                                        <p:attrNameLst>
                                          <p:attrName>ppt_x</p:attrName>
                                        </p:attrNameLst>
                                      </p:cBhvr>
                                      <p:tavLst>
                                        <p:tav tm="0">
                                          <p:val>
                                            <p:strVal val="#ppt_x"/>
                                          </p:val>
                                        </p:tav>
                                        <p:tav tm="100000">
                                          <p:val>
                                            <p:strVal val="#ppt_x"/>
                                          </p:val>
                                        </p:tav>
                                      </p:tavLst>
                                    </p:anim>
                                    <p:anim calcmode="lin" valueType="num">
                                      <p:cBhvr>
                                        <p:cTn id="55" dur="25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750"/>
                            </p:stCondLst>
                            <p:childTnLst>
                              <p:par>
                                <p:cTn id="57" presetID="1"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childTnLst>
                          </p:cTn>
                        </p:par>
                        <p:par>
                          <p:cTn id="66" fill="hold">
                            <p:stCondLst>
                              <p:cond delay="750"/>
                            </p:stCondLst>
                            <p:childTnLst>
                              <p:par>
                                <p:cTn id="67" presetID="42" presetClass="entr" presetSubtype="0" fill="hold" nodeType="after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250"/>
                                        <p:tgtEl>
                                          <p:spTgt spid="29"/>
                                        </p:tgtEl>
                                      </p:cBhvr>
                                    </p:animEffect>
                                    <p:anim calcmode="lin" valueType="num">
                                      <p:cBhvr>
                                        <p:cTn id="70" dur="250" fill="hold"/>
                                        <p:tgtEl>
                                          <p:spTgt spid="29"/>
                                        </p:tgtEl>
                                        <p:attrNameLst>
                                          <p:attrName>ppt_x</p:attrName>
                                        </p:attrNameLst>
                                      </p:cBhvr>
                                      <p:tavLst>
                                        <p:tav tm="0">
                                          <p:val>
                                            <p:strVal val="#ppt_x"/>
                                          </p:val>
                                        </p:tav>
                                        <p:tav tm="100000">
                                          <p:val>
                                            <p:strVal val="#ppt_x"/>
                                          </p:val>
                                        </p:tav>
                                      </p:tavLst>
                                    </p:anim>
                                    <p:anim calcmode="lin" valueType="num">
                                      <p:cBhvr>
                                        <p:cTn id="71" dur="25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 grpId="0" animBg="1"/>
      <p:bldP spid="26" grpId="0" animBg="1"/>
      <p:bldP spid="27" grpId="0" animBg="1"/>
      <p:bldP spid="4"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53698" y="1724822"/>
            <a:ext cx="1401346" cy="461665"/>
          </a:xfrm>
          <a:prstGeom prst="rect">
            <a:avLst/>
          </a:prstGeom>
          <a:noFill/>
        </p:spPr>
        <p:txBody>
          <a:bodyPr wrap="none" rtlCol="0">
            <a:spAutoFit/>
          </a:bodyPr>
          <a:lstStyle/>
          <a:p>
            <a:r>
              <a:rPr lang="es-ES" sz="2400" b="1" dirty="0" smtClean="0">
                <a:solidFill>
                  <a:schemeClr val="accent4"/>
                </a:solidFill>
              </a:rPr>
              <a:t>Usuarios</a:t>
            </a:r>
            <a:endParaRPr lang="es-ES" b="1" dirty="0">
              <a:solidFill>
                <a:schemeClr val="accent4"/>
              </a:solidFill>
            </a:endParaRPr>
          </a:p>
        </p:txBody>
      </p:sp>
      <p:sp>
        <p:nvSpPr>
          <p:cNvPr id="4" name="Rectángulo 3"/>
          <p:cNvSpPr/>
          <p:nvPr/>
        </p:nvSpPr>
        <p:spPr>
          <a:xfrm>
            <a:off x="945733" y="2220168"/>
            <a:ext cx="9226967" cy="923330"/>
          </a:xfrm>
          <a:prstGeom prst="rect">
            <a:avLst/>
          </a:prstGeom>
        </p:spPr>
        <p:txBody>
          <a:bodyPr wrap="square">
            <a:spAutoFit/>
          </a:bodyPr>
          <a:lstStyle/>
          <a:p>
            <a:r>
              <a:rPr lang="es-ES" dirty="0"/>
              <a:t>Todo acceso a una base de datos requiere conectar mediante un usuario y contraseña. Dicho usuario dará derecho a utilizar ciertos objetos de la base de datos, pero tendrá restringido (salvo que se trate de un </a:t>
            </a:r>
            <a:r>
              <a:rPr lang="es-ES" dirty="0" err="1"/>
              <a:t>superadministrador</a:t>
            </a:r>
            <a:r>
              <a:rPr lang="es-ES" dirty="0"/>
              <a:t>) el uso de otros.</a:t>
            </a:r>
          </a:p>
        </p:txBody>
      </p:sp>
      <p:sp>
        <p:nvSpPr>
          <p:cNvPr id="8" name="Rectángulo 7"/>
          <p:cNvSpPr/>
          <p:nvPr/>
        </p:nvSpPr>
        <p:spPr>
          <a:xfrm>
            <a:off x="945732" y="3373238"/>
            <a:ext cx="9436517" cy="923330"/>
          </a:xfrm>
          <a:prstGeom prst="rect">
            <a:avLst/>
          </a:prstGeom>
        </p:spPr>
        <p:txBody>
          <a:bodyPr wrap="square">
            <a:spAutoFit/>
          </a:bodyPr>
          <a:lstStyle/>
          <a:p>
            <a:r>
              <a:rPr lang="es-ES" dirty="0"/>
              <a:t>A los usuarios se les asigna una serie de </a:t>
            </a:r>
            <a:r>
              <a:rPr lang="es-ES" b="1" dirty="0"/>
              <a:t>privilegios</a:t>
            </a:r>
            <a:r>
              <a:rPr lang="es-ES" dirty="0"/>
              <a:t> que son los que dan permiso de uso a ciertos objetos. Estos privilegios suelen agruparse en lo que se conoce como </a:t>
            </a:r>
            <a:r>
              <a:rPr lang="es-ES" b="1" dirty="0"/>
              <a:t>roles</a:t>
            </a:r>
            <a:r>
              <a:rPr lang="es-ES" dirty="0"/>
              <a:t>, que permiten estructurar mejor los permisos que se conceden a los </a:t>
            </a:r>
            <a:r>
              <a:rPr lang="es-ES" dirty="0" smtClean="0"/>
              <a:t>usuarios</a:t>
            </a:r>
            <a:endParaRPr lang="es-ES" b="0" i="0" dirty="0">
              <a:solidFill>
                <a:srgbClr val="333333"/>
              </a:solidFill>
              <a:effectLst/>
            </a:endParaRPr>
          </a:p>
        </p:txBody>
      </p:sp>
      <p:sp>
        <p:nvSpPr>
          <p:cNvPr id="9" name="Rectángulo 8"/>
          <p:cNvSpPr/>
          <p:nvPr/>
        </p:nvSpPr>
        <p:spPr>
          <a:xfrm>
            <a:off x="2574507" y="4717582"/>
            <a:ext cx="5902743" cy="707886"/>
          </a:xfrm>
          <a:prstGeom prst="rect">
            <a:avLst/>
          </a:prstGeom>
        </p:spPr>
        <p:txBody>
          <a:bodyPr wrap="square">
            <a:spAutoFit/>
          </a:bodyPr>
          <a:lstStyle/>
          <a:p>
            <a:r>
              <a:rPr lang="es-ES" sz="2000" dirty="0" smtClean="0">
                <a:solidFill>
                  <a:srgbClr val="0070C0"/>
                </a:solidFill>
              </a:rPr>
              <a:t>El</a:t>
            </a:r>
            <a:r>
              <a:rPr lang="es-ES" sz="2000" dirty="0">
                <a:solidFill>
                  <a:srgbClr val="0070C0"/>
                </a:solidFill>
              </a:rPr>
              <a:t> </a:t>
            </a:r>
            <a:r>
              <a:rPr lang="es-ES" sz="2000" b="1" dirty="0">
                <a:solidFill>
                  <a:srgbClr val="0070C0"/>
                </a:solidFill>
              </a:rPr>
              <a:t>perfil</a:t>
            </a:r>
            <a:r>
              <a:rPr lang="es-ES" sz="2000" dirty="0">
                <a:solidFill>
                  <a:srgbClr val="0070C0"/>
                </a:solidFill>
              </a:rPr>
              <a:t> del usuario será el conjunto de permisos y restricciones que se aplican a dicho usuario</a:t>
            </a:r>
            <a:r>
              <a:rPr lang="es-ES" sz="2000" dirty="0"/>
              <a:t>.</a:t>
            </a:r>
            <a:endParaRPr lang="es-ES" sz="2000" b="0" i="0" dirty="0">
              <a:solidFill>
                <a:srgbClr val="333333"/>
              </a:solidFill>
              <a:effectLst/>
            </a:endParaRPr>
          </a:p>
        </p:txBody>
      </p:sp>
    </p:spTree>
    <p:extLst>
      <p:ext uri="{BB962C8B-B14F-4D97-AF65-F5344CB8AC3E}">
        <p14:creationId xmlns:p14="http://schemas.microsoft.com/office/powerpoint/2010/main" val="221012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descr="Recorte de pantalla">
            <a:extLst>
              <a:ext uri="{FF2B5EF4-FFF2-40B4-BE49-F238E27FC236}">
                <a16:creationId xmlns="" xmlns:a16="http://schemas.microsoft.com/office/drawing/2014/main" id="{AE386129-3FC2-4C6D-9153-78349BB76A66}"/>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1007282" y="2325832"/>
            <a:ext cx="10396337" cy="2533843"/>
          </a:xfrm>
          <a:prstGeom prst="rect">
            <a:avLst/>
          </a:prstGeom>
          <a:ln>
            <a:noFill/>
          </a:ln>
          <a:effectLst>
            <a:outerShdw blurRad="190500" algn="tl" rotWithShape="0">
              <a:srgbClr val="000000">
                <a:alpha val="70000"/>
              </a:srgbClr>
            </a:outerShdw>
          </a:effectLst>
        </p:spPr>
      </p:pic>
      <p:pic>
        <p:nvPicPr>
          <p:cNvPr id="18" name="Imagen 17" descr="Recorte de pantalla">
            <a:extLst>
              <a:ext uri="{FF2B5EF4-FFF2-40B4-BE49-F238E27FC236}">
                <a16:creationId xmlns="" xmlns:a16="http://schemas.microsoft.com/office/drawing/2014/main" id="{94B235A2-8D01-4210-A370-9696C0EE233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196" t="65914" r="73934" b="30441"/>
          <a:stretch/>
        </p:blipFill>
        <p:spPr>
          <a:xfrm>
            <a:off x="9916881" y="444258"/>
            <a:ext cx="2275119" cy="151644"/>
          </a:xfrm>
          <a:prstGeom prst="rect">
            <a:avLst/>
          </a:prstGeom>
        </p:spPr>
      </p:pic>
      <p:sp>
        <p:nvSpPr>
          <p:cNvPr id="20" name="CuadroTexto 19"/>
          <p:cNvSpPr txBox="1"/>
          <p:nvPr/>
        </p:nvSpPr>
        <p:spPr>
          <a:xfrm>
            <a:off x="625122" y="1639097"/>
            <a:ext cx="5987537" cy="461665"/>
          </a:xfrm>
          <a:prstGeom prst="rect">
            <a:avLst/>
          </a:prstGeom>
          <a:noFill/>
        </p:spPr>
        <p:txBody>
          <a:bodyPr wrap="none" rtlCol="0">
            <a:spAutoFit/>
          </a:bodyPr>
          <a:lstStyle/>
          <a:p>
            <a:r>
              <a:rPr lang="es-ES" sz="2400" b="1" dirty="0" smtClean="0">
                <a:solidFill>
                  <a:schemeClr val="accent4"/>
                </a:solidFill>
              </a:rPr>
              <a:t>Crear un usuario: privilegios del sistema</a:t>
            </a:r>
            <a:endParaRPr lang="es-ES" sz="2000" b="1" dirty="0">
              <a:solidFill>
                <a:schemeClr val="accent4"/>
              </a:solidFill>
            </a:endParaRPr>
          </a:p>
        </p:txBody>
      </p:sp>
      <p:sp>
        <p:nvSpPr>
          <p:cNvPr id="8" name="Rectángulo redondeado 7"/>
          <p:cNvSpPr/>
          <p:nvPr/>
        </p:nvSpPr>
        <p:spPr>
          <a:xfrm>
            <a:off x="1104420" y="4582656"/>
            <a:ext cx="3744000" cy="216000"/>
          </a:xfrm>
          <a:prstGeom prst="roundRect">
            <a:avLst/>
          </a:prstGeom>
          <a:solidFill>
            <a:schemeClr val="accent3">
              <a:lumMod val="40000"/>
              <a:lumOff val="60000"/>
              <a:alpha val="2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30562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descr="Recorte de pantalla">
            <a:extLst>
              <a:ext uri="{FF2B5EF4-FFF2-40B4-BE49-F238E27FC236}">
                <a16:creationId xmlns="" xmlns:a16="http://schemas.microsoft.com/office/drawing/2014/main" id="{EA7CB49A-586C-4115-B9E4-C5314C1838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1672" y="2100762"/>
            <a:ext cx="8028542" cy="4603254"/>
          </a:xfrm>
          <a:prstGeom prst="rect">
            <a:avLst/>
          </a:prstGeom>
          <a:ln>
            <a:noFill/>
          </a:ln>
          <a:effectLst>
            <a:outerShdw blurRad="190500" algn="tl" rotWithShape="0">
              <a:srgbClr val="000000">
                <a:alpha val="70000"/>
              </a:srgbClr>
            </a:outerShdw>
          </a:effectLst>
        </p:spPr>
      </p:pic>
      <p:sp>
        <p:nvSpPr>
          <p:cNvPr id="16" name="CuadroTexto 15"/>
          <p:cNvSpPr txBox="1"/>
          <p:nvPr/>
        </p:nvSpPr>
        <p:spPr>
          <a:xfrm>
            <a:off x="625122" y="1639097"/>
            <a:ext cx="5793574" cy="461665"/>
          </a:xfrm>
          <a:prstGeom prst="rect">
            <a:avLst/>
          </a:prstGeom>
          <a:noFill/>
        </p:spPr>
        <p:txBody>
          <a:bodyPr wrap="none" rtlCol="0">
            <a:spAutoFit/>
          </a:bodyPr>
          <a:lstStyle/>
          <a:p>
            <a:r>
              <a:rPr lang="es-ES" sz="2400" b="1" dirty="0" smtClean="0">
                <a:solidFill>
                  <a:schemeClr val="accent4"/>
                </a:solidFill>
              </a:rPr>
              <a:t>Crear un usuario: privilegios de Objeto</a:t>
            </a:r>
            <a:endParaRPr lang="es-ES" sz="2000" b="1" dirty="0">
              <a:solidFill>
                <a:schemeClr val="accent4"/>
              </a:solidFill>
            </a:endParaRPr>
          </a:p>
        </p:txBody>
      </p:sp>
      <p:sp>
        <p:nvSpPr>
          <p:cNvPr id="18" name="Rectángulo 17"/>
          <p:cNvSpPr/>
          <p:nvPr/>
        </p:nvSpPr>
        <p:spPr>
          <a:xfrm>
            <a:off x="1561672" y="4699646"/>
            <a:ext cx="6087424" cy="646331"/>
          </a:xfrm>
          <a:prstGeom prst="rect">
            <a:avLst/>
          </a:prstGeom>
          <a:solidFill>
            <a:schemeClr val="bg1"/>
          </a:solidFill>
        </p:spPr>
        <p:txBody>
          <a:bodyPr wrap="square">
            <a:spAutoFit/>
          </a:bodyPr>
          <a:lstStyle/>
          <a:p>
            <a:r>
              <a:rPr lang="es-ES" dirty="0"/>
              <a:t>Los privilegios de objeto marcan qué operaciones le están permitidas a un usuario realizar sobre </a:t>
            </a:r>
            <a:r>
              <a:rPr lang="es-ES" dirty="0" smtClean="0"/>
              <a:t>un objeto. </a:t>
            </a:r>
            <a:endParaRPr lang="es-ES" sz="1600" dirty="0"/>
          </a:p>
        </p:txBody>
      </p:sp>
      <p:sp>
        <p:nvSpPr>
          <p:cNvPr id="20" name="Rectángulo 19"/>
          <p:cNvSpPr/>
          <p:nvPr/>
        </p:nvSpPr>
        <p:spPr>
          <a:xfrm>
            <a:off x="3522974" y="5643323"/>
            <a:ext cx="3838122" cy="923330"/>
          </a:xfrm>
          <a:prstGeom prst="rect">
            <a:avLst/>
          </a:prstGeom>
          <a:solidFill>
            <a:schemeClr val="bg1"/>
          </a:solidFill>
        </p:spPr>
        <p:txBody>
          <a:bodyPr wrap="square">
            <a:spAutoFit/>
          </a:bodyPr>
          <a:lstStyle/>
          <a:p>
            <a:r>
              <a:rPr lang="es-ES" dirty="0" smtClean="0"/>
              <a:t>En esta práctica, vamos a utilizar una tabla para otorgarle al usuario la operación SELECT sobre ella.</a:t>
            </a:r>
            <a:endParaRPr lang="es-ES" sz="1600" dirty="0"/>
          </a:p>
        </p:txBody>
      </p:sp>
      <p:sp>
        <p:nvSpPr>
          <p:cNvPr id="22" name="Elipse 21"/>
          <p:cNvSpPr/>
          <p:nvPr/>
        </p:nvSpPr>
        <p:spPr>
          <a:xfrm>
            <a:off x="7361096" y="5952214"/>
            <a:ext cx="288000" cy="288000"/>
          </a:xfrm>
          <a:prstGeom prst="ellipse">
            <a:avLst/>
          </a:prstGeom>
          <a:effectLst>
            <a:outerShdw blurRad="63500" sx="102000" sy="102000" algn="c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smtClean="0"/>
              <a:t>1</a:t>
            </a:r>
            <a:endParaRPr lang="es-ES" dirty="0"/>
          </a:p>
        </p:txBody>
      </p:sp>
      <p:pic>
        <p:nvPicPr>
          <p:cNvPr id="24" name="Imagen 23"/>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17512202">
            <a:off x="8320877" y="6111147"/>
            <a:ext cx="396000" cy="396000"/>
          </a:xfrm>
          <a:prstGeom prst="rect">
            <a:avLst/>
          </a:prstGeom>
        </p:spPr>
      </p:pic>
      <p:sp>
        <p:nvSpPr>
          <p:cNvPr id="26" name="Elipse 25"/>
          <p:cNvSpPr/>
          <p:nvPr/>
        </p:nvSpPr>
        <p:spPr>
          <a:xfrm>
            <a:off x="9374214" y="3251360"/>
            <a:ext cx="288000" cy="288000"/>
          </a:xfrm>
          <a:prstGeom prst="ellipse">
            <a:avLst/>
          </a:prstGeom>
          <a:effectLst>
            <a:outerShdw blurRad="63500" sx="102000" sy="102000" algn="c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smtClean="0"/>
              <a:t>2</a:t>
            </a:r>
            <a:endParaRPr lang="es-ES" dirty="0"/>
          </a:p>
        </p:txBody>
      </p:sp>
      <p:pic>
        <p:nvPicPr>
          <p:cNvPr id="27" name="Imagen 26"/>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17512202">
            <a:off x="9241956" y="3598866"/>
            <a:ext cx="396000" cy="396000"/>
          </a:xfrm>
          <a:prstGeom prst="rect">
            <a:avLst/>
          </a:prstGeom>
        </p:spPr>
      </p:pic>
    </p:spTree>
    <p:extLst>
      <p:ext uri="{BB962C8B-B14F-4D97-AF65-F5344CB8AC3E}">
        <p14:creationId xmlns:p14="http://schemas.microsoft.com/office/powerpoint/2010/main" val="149025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500"/>
                            </p:stCondLst>
                            <p:childTnLst>
                              <p:par>
                                <p:cTn id="28" presetID="42" presetClass="entr" presetSubtype="0" fill="hold"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250"/>
                                        <p:tgtEl>
                                          <p:spTgt spid="24"/>
                                        </p:tgtEl>
                                      </p:cBhvr>
                                    </p:animEffect>
                                    <p:anim calcmode="lin" valueType="num">
                                      <p:cBhvr>
                                        <p:cTn id="31" dur="250" fill="hold"/>
                                        <p:tgtEl>
                                          <p:spTgt spid="24"/>
                                        </p:tgtEl>
                                        <p:attrNameLst>
                                          <p:attrName>ppt_x</p:attrName>
                                        </p:attrNameLst>
                                      </p:cBhvr>
                                      <p:tavLst>
                                        <p:tav tm="0">
                                          <p:val>
                                            <p:strVal val="#ppt_x"/>
                                          </p:val>
                                        </p:tav>
                                        <p:tav tm="100000">
                                          <p:val>
                                            <p:strVal val="#ppt_x"/>
                                          </p:val>
                                        </p:tav>
                                      </p:tavLst>
                                    </p:anim>
                                    <p:anim calcmode="lin" valueType="num">
                                      <p:cBhvr>
                                        <p:cTn id="32" dur="2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500"/>
                            </p:stCondLst>
                            <p:childTnLst>
                              <p:par>
                                <p:cTn id="41" presetID="42" presetClass="entr" presetSubtype="0"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250"/>
                                        <p:tgtEl>
                                          <p:spTgt spid="27"/>
                                        </p:tgtEl>
                                      </p:cBhvr>
                                    </p:animEffect>
                                    <p:anim calcmode="lin" valueType="num">
                                      <p:cBhvr>
                                        <p:cTn id="44" dur="250" fill="hold"/>
                                        <p:tgtEl>
                                          <p:spTgt spid="27"/>
                                        </p:tgtEl>
                                        <p:attrNameLst>
                                          <p:attrName>ppt_x</p:attrName>
                                        </p:attrNameLst>
                                      </p:cBhvr>
                                      <p:tavLst>
                                        <p:tav tm="0">
                                          <p:val>
                                            <p:strVal val="#ppt_x"/>
                                          </p:val>
                                        </p:tav>
                                        <p:tav tm="100000">
                                          <p:val>
                                            <p:strVal val="#ppt_x"/>
                                          </p:val>
                                        </p:tav>
                                      </p:tavLst>
                                    </p:anim>
                                    <p:anim calcmode="lin" valueType="num">
                                      <p:cBhvr>
                                        <p:cTn id="45" dur="25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animBg="1"/>
      <p:bldP spid="20" grpId="0" animBg="1"/>
      <p:bldP spid="22" grpId="0" animBg="1"/>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descr="Recorte de pantalla">
            <a:extLst>
              <a:ext uri="{FF2B5EF4-FFF2-40B4-BE49-F238E27FC236}">
                <a16:creationId xmlns="" xmlns:a16="http://schemas.microsoft.com/office/drawing/2014/main" id="{75197427-85E1-40F4-A972-88584AE89BDE}"/>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9414"/>
          <a:stretch/>
        </p:blipFill>
        <p:spPr>
          <a:xfrm>
            <a:off x="828321" y="2188521"/>
            <a:ext cx="5148000" cy="4050904"/>
          </a:xfrm>
          <a:prstGeom prst="rect">
            <a:avLst/>
          </a:prstGeom>
          <a:ln>
            <a:noFill/>
          </a:ln>
          <a:effectLst>
            <a:outerShdw blurRad="190500" algn="tl" rotWithShape="0">
              <a:srgbClr val="000000">
                <a:alpha val="70000"/>
              </a:srgbClr>
            </a:outerShdw>
          </a:effectLst>
        </p:spPr>
      </p:pic>
      <p:pic>
        <p:nvPicPr>
          <p:cNvPr id="19" name="Imagen 18" descr="Recorte de pantalla">
            <a:extLst>
              <a:ext uri="{FF2B5EF4-FFF2-40B4-BE49-F238E27FC236}">
                <a16:creationId xmlns="" xmlns:a16="http://schemas.microsoft.com/office/drawing/2014/main" id="{B0AD4864-68F5-4229-A4E0-3118ED5B698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b="8222"/>
          <a:stretch/>
        </p:blipFill>
        <p:spPr>
          <a:xfrm>
            <a:off x="6346470" y="2188521"/>
            <a:ext cx="5232223" cy="4050903"/>
          </a:xfrm>
          <a:prstGeom prst="rect">
            <a:avLst/>
          </a:prstGeom>
          <a:ln>
            <a:noFill/>
          </a:ln>
          <a:effectLst>
            <a:outerShdw blurRad="190500" algn="tl" rotWithShape="0">
              <a:srgbClr val="000000">
                <a:alpha val="70000"/>
              </a:srgbClr>
            </a:outerShdw>
          </a:effectLst>
        </p:spPr>
      </p:pic>
      <p:sp>
        <p:nvSpPr>
          <p:cNvPr id="10" name="CuadroTexto 9"/>
          <p:cNvSpPr txBox="1"/>
          <p:nvPr/>
        </p:nvSpPr>
        <p:spPr>
          <a:xfrm>
            <a:off x="625122" y="1639097"/>
            <a:ext cx="5793574" cy="461665"/>
          </a:xfrm>
          <a:prstGeom prst="rect">
            <a:avLst/>
          </a:prstGeom>
          <a:noFill/>
        </p:spPr>
        <p:txBody>
          <a:bodyPr wrap="none" rtlCol="0">
            <a:spAutoFit/>
          </a:bodyPr>
          <a:lstStyle/>
          <a:p>
            <a:r>
              <a:rPr lang="es-ES" sz="2400" b="1" dirty="0" smtClean="0">
                <a:solidFill>
                  <a:schemeClr val="accent4"/>
                </a:solidFill>
              </a:rPr>
              <a:t>Crear un usuario: privilegios de Objeto</a:t>
            </a:r>
            <a:endParaRPr lang="es-ES" sz="2000" b="1" dirty="0">
              <a:solidFill>
                <a:schemeClr val="accent4"/>
              </a:solidFill>
            </a:endParaRPr>
          </a:p>
        </p:txBody>
      </p:sp>
      <p:sp>
        <p:nvSpPr>
          <p:cNvPr id="12" name="Elipse 11"/>
          <p:cNvSpPr/>
          <p:nvPr/>
        </p:nvSpPr>
        <p:spPr>
          <a:xfrm>
            <a:off x="2161023" y="4871559"/>
            <a:ext cx="288000" cy="288000"/>
          </a:xfrm>
          <a:prstGeom prst="ellipse">
            <a:avLst/>
          </a:prstGeom>
          <a:effectLst>
            <a:outerShdw blurRad="63500" sx="102000" sy="102000" algn="c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smtClean="0"/>
              <a:t>1</a:t>
            </a:r>
            <a:endParaRPr lang="es-ES" dirty="0"/>
          </a:p>
        </p:txBody>
      </p:sp>
      <p:pic>
        <p:nvPicPr>
          <p:cNvPr id="14" name="Imagen 13"/>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17512202">
            <a:off x="3499660" y="5010624"/>
            <a:ext cx="396000" cy="396000"/>
          </a:xfrm>
          <a:prstGeom prst="rect">
            <a:avLst/>
          </a:prstGeom>
        </p:spPr>
      </p:pic>
      <p:sp>
        <p:nvSpPr>
          <p:cNvPr id="16" name="Elipse 15"/>
          <p:cNvSpPr/>
          <p:nvPr/>
        </p:nvSpPr>
        <p:spPr>
          <a:xfrm>
            <a:off x="5050900" y="4470053"/>
            <a:ext cx="288000" cy="288000"/>
          </a:xfrm>
          <a:prstGeom prst="ellipse">
            <a:avLst/>
          </a:prstGeom>
          <a:effectLst>
            <a:outerShdw blurRad="63500" sx="102000" sy="102000" algn="c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smtClean="0"/>
              <a:t>2</a:t>
            </a:r>
            <a:endParaRPr lang="es-ES" dirty="0"/>
          </a:p>
        </p:txBody>
      </p:sp>
      <p:pic>
        <p:nvPicPr>
          <p:cNvPr id="18" name="Imagen 17"/>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17512202">
            <a:off x="5520815" y="4875859"/>
            <a:ext cx="396000" cy="396000"/>
          </a:xfrm>
          <a:prstGeom prst="rect">
            <a:avLst/>
          </a:prstGeom>
        </p:spPr>
      </p:pic>
      <p:sp>
        <p:nvSpPr>
          <p:cNvPr id="20" name="Elipse 19"/>
          <p:cNvSpPr/>
          <p:nvPr/>
        </p:nvSpPr>
        <p:spPr>
          <a:xfrm>
            <a:off x="6418696" y="4929859"/>
            <a:ext cx="288000" cy="288000"/>
          </a:xfrm>
          <a:prstGeom prst="ellipse">
            <a:avLst/>
          </a:prstGeom>
          <a:effectLst>
            <a:outerShdw blurRad="63500" sx="102000" sy="102000" algn="c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smtClean="0"/>
              <a:t>1</a:t>
            </a:r>
            <a:endParaRPr lang="es-ES" dirty="0"/>
          </a:p>
        </p:txBody>
      </p:sp>
      <p:pic>
        <p:nvPicPr>
          <p:cNvPr id="22" name="Imagen 21"/>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17512202">
            <a:off x="6714036" y="5133365"/>
            <a:ext cx="396000" cy="396000"/>
          </a:xfrm>
          <a:prstGeom prst="rect">
            <a:avLst/>
          </a:prstGeom>
        </p:spPr>
      </p:pic>
      <p:sp>
        <p:nvSpPr>
          <p:cNvPr id="24" name="Elipse 23"/>
          <p:cNvSpPr/>
          <p:nvPr/>
        </p:nvSpPr>
        <p:spPr>
          <a:xfrm>
            <a:off x="10568280" y="2309251"/>
            <a:ext cx="288000" cy="288000"/>
          </a:xfrm>
          <a:prstGeom prst="ellipse">
            <a:avLst/>
          </a:prstGeom>
          <a:effectLst>
            <a:outerShdw blurRad="63500" sx="102000" sy="102000" algn="c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smtClean="0"/>
              <a:t>2</a:t>
            </a:r>
            <a:endParaRPr lang="es-ES" dirty="0"/>
          </a:p>
        </p:txBody>
      </p:sp>
      <p:pic>
        <p:nvPicPr>
          <p:cNvPr id="26" name="Imagen 25"/>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17512202">
            <a:off x="10987101" y="2629771"/>
            <a:ext cx="396000" cy="396000"/>
          </a:xfrm>
          <a:prstGeom prst="rect">
            <a:avLst/>
          </a:prstGeom>
        </p:spPr>
      </p:pic>
    </p:spTree>
    <p:extLst>
      <p:ext uri="{BB962C8B-B14F-4D97-AF65-F5344CB8AC3E}">
        <p14:creationId xmlns:p14="http://schemas.microsoft.com/office/powerpoint/2010/main" val="287681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par>
                          <p:cTn id="18" fill="hold">
                            <p:stCondLst>
                              <p:cond delay="500"/>
                            </p:stCondLst>
                            <p:childTnLst>
                              <p:par>
                                <p:cTn id="19" presetID="42"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250"/>
                                        <p:tgtEl>
                                          <p:spTgt spid="14"/>
                                        </p:tgtEl>
                                      </p:cBhvr>
                                    </p:animEffect>
                                    <p:anim calcmode="lin" valueType="num">
                                      <p:cBhvr>
                                        <p:cTn id="22" dur="250" fill="hold"/>
                                        <p:tgtEl>
                                          <p:spTgt spid="14"/>
                                        </p:tgtEl>
                                        <p:attrNameLst>
                                          <p:attrName>ppt_x</p:attrName>
                                        </p:attrNameLst>
                                      </p:cBhvr>
                                      <p:tavLst>
                                        <p:tav tm="0">
                                          <p:val>
                                            <p:strVal val="#ppt_x"/>
                                          </p:val>
                                        </p:tav>
                                        <p:tav tm="100000">
                                          <p:val>
                                            <p:strVal val="#ppt_x"/>
                                          </p:val>
                                        </p:tav>
                                      </p:tavLst>
                                    </p:anim>
                                    <p:anim calcmode="lin" valueType="num">
                                      <p:cBhvr>
                                        <p:cTn id="23" dur="25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500"/>
                            </p:stCondLst>
                            <p:childTnLst>
                              <p:par>
                                <p:cTn id="32" presetID="42" presetClass="entr" presetSubtype="0"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250"/>
                                        <p:tgtEl>
                                          <p:spTgt spid="18"/>
                                        </p:tgtEl>
                                      </p:cBhvr>
                                    </p:animEffect>
                                    <p:anim calcmode="lin" valueType="num">
                                      <p:cBhvr>
                                        <p:cTn id="35" dur="250" fill="hold"/>
                                        <p:tgtEl>
                                          <p:spTgt spid="18"/>
                                        </p:tgtEl>
                                        <p:attrNameLst>
                                          <p:attrName>ppt_x</p:attrName>
                                        </p:attrNameLst>
                                      </p:cBhvr>
                                      <p:tavLst>
                                        <p:tav tm="0">
                                          <p:val>
                                            <p:strVal val="#ppt_x"/>
                                          </p:val>
                                        </p:tav>
                                        <p:tav tm="100000">
                                          <p:val>
                                            <p:strVal val="#ppt_x"/>
                                          </p:val>
                                        </p:tav>
                                      </p:tavLst>
                                    </p:anim>
                                    <p:anim calcmode="lin" valueType="num">
                                      <p:cBhvr>
                                        <p:cTn id="36" dur="25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500"/>
                            </p:stCondLst>
                            <p:childTnLst>
                              <p:par>
                                <p:cTn id="49" presetID="42" presetClass="entr" presetSubtype="0"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250"/>
                                        <p:tgtEl>
                                          <p:spTgt spid="22"/>
                                        </p:tgtEl>
                                      </p:cBhvr>
                                    </p:animEffect>
                                    <p:anim calcmode="lin" valueType="num">
                                      <p:cBhvr>
                                        <p:cTn id="52" dur="250" fill="hold"/>
                                        <p:tgtEl>
                                          <p:spTgt spid="22"/>
                                        </p:tgtEl>
                                        <p:attrNameLst>
                                          <p:attrName>ppt_x</p:attrName>
                                        </p:attrNameLst>
                                      </p:cBhvr>
                                      <p:tavLst>
                                        <p:tav tm="0">
                                          <p:val>
                                            <p:strVal val="#ppt_x"/>
                                          </p:val>
                                        </p:tav>
                                        <p:tav tm="100000">
                                          <p:val>
                                            <p:strVal val="#ppt_x"/>
                                          </p:val>
                                        </p:tav>
                                      </p:tavLst>
                                    </p:anim>
                                    <p:anim calcmode="lin" valueType="num">
                                      <p:cBhvr>
                                        <p:cTn id="53" dur="25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500" fill="hold"/>
                                        <p:tgtEl>
                                          <p:spTgt spid="24"/>
                                        </p:tgtEl>
                                        <p:attrNameLst>
                                          <p:attrName>ppt_w</p:attrName>
                                        </p:attrNameLst>
                                      </p:cBhvr>
                                      <p:tavLst>
                                        <p:tav tm="0">
                                          <p:val>
                                            <p:fltVal val="0"/>
                                          </p:val>
                                        </p:tav>
                                        <p:tav tm="100000">
                                          <p:val>
                                            <p:strVal val="#ppt_w"/>
                                          </p:val>
                                        </p:tav>
                                      </p:tavLst>
                                    </p:anim>
                                    <p:anim calcmode="lin" valueType="num">
                                      <p:cBhvr>
                                        <p:cTn id="59" dur="500" fill="hold"/>
                                        <p:tgtEl>
                                          <p:spTgt spid="24"/>
                                        </p:tgtEl>
                                        <p:attrNameLst>
                                          <p:attrName>ppt_h</p:attrName>
                                        </p:attrNameLst>
                                      </p:cBhvr>
                                      <p:tavLst>
                                        <p:tav tm="0">
                                          <p:val>
                                            <p:fltVal val="0"/>
                                          </p:val>
                                        </p:tav>
                                        <p:tav tm="100000">
                                          <p:val>
                                            <p:strVal val="#ppt_h"/>
                                          </p:val>
                                        </p:tav>
                                      </p:tavLst>
                                    </p:anim>
                                    <p:animEffect transition="in" filter="fade">
                                      <p:cBhvr>
                                        <p:cTn id="60" dur="500"/>
                                        <p:tgtEl>
                                          <p:spTgt spid="24"/>
                                        </p:tgtEl>
                                      </p:cBhvr>
                                    </p:animEffect>
                                  </p:childTnLst>
                                </p:cTn>
                              </p:par>
                            </p:childTnLst>
                          </p:cTn>
                        </p:par>
                        <p:par>
                          <p:cTn id="61" fill="hold">
                            <p:stCondLst>
                              <p:cond delay="500"/>
                            </p:stCondLst>
                            <p:childTnLst>
                              <p:par>
                                <p:cTn id="62" presetID="42" presetClass="entr" presetSubtype="0" fill="hold"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250"/>
                                        <p:tgtEl>
                                          <p:spTgt spid="26"/>
                                        </p:tgtEl>
                                      </p:cBhvr>
                                    </p:animEffect>
                                    <p:anim calcmode="lin" valueType="num">
                                      <p:cBhvr>
                                        <p:cTn id="65" dur="250" fill="hold"/>
                                        <p:tgtEl>
                                          <p:spTgt spid="26"/>
                                        </p:tgtEl>
                                        <p:attrNameLst>
                                          <p:attrName>ppt_x</p:attrName>
                                        </p:attrNameLst>
                                      </p:cBhvr>
                                      <p:tavLst>
                                        <p:tav tm="0">
                                          <p:val>
                                            <p:strVal val="#ppt_x"/>
                                          </p:val>
                                        </p:tav>
                                        <p:tav tm="100000">
                                          <p:val>
                                            <p:strVal val="#ppt_x"/>
                                          </p:val>
                                        </p:tav>
                                      </p:tavLst>
                                    </p:anim>
                                    <p:anim calcmode="lin" valueType="num">
                                      <p:cBhvr>
                                        <p:cTn id="66" dur="25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6" grpId="0" animBg="1"/>
      <p:bldP spid="20" grpId="0" animBg="1"/>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735580" y="2100762"/>
            <a:ext cx="5496698" cy="3662729"/>
          </a:xfrm>
          <a:prstGeom prst="rect">
            <a:avLst/>
          </a:prstGeom>
          <a:ln>
            <a:noFill/>
          </a:ln>
          <a:effectLst>
            <a:outerShdw blurRad="190500" algn="tl" rotWithShape="0">
              <a:srgbClr val="000000">
                <a:alpha val="70000"/>
              </a:srgbClr>
            </a:outerShdw>
          </a:effectLst>
        </p:spPr>
      </p:pic>
      <p:sp>
        <p:nvSpPr>
          <p:cNvPr id="10" name="CuadroTexto 9"/>
          <p:cNvSpPr txBox="1"/>
          <p:nvPr/>
        </p:nvSpPr>
        <p:spPr>
          <a:xfrm>
            <a:off x="625122" y="1639097"/>
            <a:ext cx="5793574" cy="461665"/>
          </a:xfrm>
          <a:prstGeom prst="rect">
            <a:avLst/>
          </a:prstGeom>
          <a:noFill/>
        </p:spPr>
        <p:txBody>
          <a:bodyPr wrap="none" rtlCol="0">
            <a:spAutoFit/>
          </a:bodyPr>
          <a:lstStyle/>
          <a:p>
            <a:r>
              <a:rPr lang="es-ES" sz="2400" b="1" dirty="0" smtClean="0">
                <a:solidFill>
                  <a:schemeClr val="accent4"/>
                </a:solidFill>
              </a:rPr>
              <a:t>Crear un usuario: privilegios de Objeto</a:t>
            </a:r>
            <a:endParaRPr lang="es-ES" sz="2000" b="1" dirty="0">
              <a:solidFill>
                <a:schemeClr val="accent4"/>
              </a:solidFill>
            </a:endParaRPr>
          </a:p>
        </p:txBody>
      </p:sp>
      <p:pic>
        <p:nvPicPr>
          <p:cNvPr id="8" name="Imagen 7" descr="Recorte de pantalla">
            <a:extLst>
              <a:ext uri="{FF2B5EF4-FFF2-40B4-BE49-F238E27FC236}">
                <a16:creationId xmlns="" xmlns:a16="http://schemas.microsoft.com/office/drawing/2014/main" id="{A5BE30CF-193B-4817-917C-4FE8906E4309}"/>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2890982" y="4239056"/>
            <a:ext cx="1008000" cy="148462"/>
          </a:xfrm>
          <a:prstGeom prst="rect">
            <a:avLst/>
          </a:prstGeom>
        </p:spPr>
      </p:pic>
      <p:pic>
        <p:nvPicPr>
          <p:cNvPr id="25" name="Imagen 24" descr="Recorte de pantalla">
            <a:extLst>
              <a:ext uri="{FF2B5EF4-FFF2-40B4-BE49-F238E27FC236}">
                <a16:creationId xmlns="" xmlns:a16="http://schemas.microsoft.com/office/drawing/2014/main" id="{B3F3024C-3F9B-4770-8889-9968F5B1CD66}"/>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b="29096"/>
          <a:stretch/>
        </p:blipFill>
        <p:spPr>
          <a:xfrm>
            <a:off x="4565619" y="4764224"/>
            <a:ext cx="7518970" cy="1998533"/>
          </a:xfrm>
          <a:prstGeom prst="rect">
            <a:avLst/>
          </a:prstGeom>
          <a:ln>
            <a:noFill/>
          </a:ln>
          <a:effectLst>
            <a:outerShdw blurRad="190500" algn="tl" rotWithShape="0">
              <a:srgbClr val="000000">
                <a:alpha val="70000"/>
              </a:srgbClr>
            </a:outerShdw>
          </a:effectLst>
        </p:spPr>
      </p:pic>
      <p:sp>
        <p:nvSpPr>
          <p:cNvPr id="12" name="Elipse 11"/>
          <p:cNvSpPr/>
          <p:nvPr/>
        </p:nvSpPr>
        <p:spPr>
          <a:xfrm>
            <a:off x="627580" y="4764224"/>
            <a:ext cx="216000" cy="216000"/>
          </a:xfrm>
          <a:prstGeom prst="ellipse">
            <a:avLst/>
          </a:prstGeom>
          <a:effectLst>
            <a:outerShdw blurRad="63500" sx="102000" sy="102000" algn="c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smtClean="0"/>
              <a:t>1</a:t>
            </a:r>
            <a:endParaRPr lang="es-ES" dirty="0"/>
          </a:p>
        </p:txBody>
      </p:sp>
      <p:pic>
        <p:nvPicPr>
          <p:cNvPr id="13" name="Imagen 12"/>
          <p:cNvPicPr>
            <a:picLocks noChangeAspect="1"/>
          </p:cNvPicPr>
          <p:nvPr/>
        </p:nvPicPr>
        <p:blipFill>
          <a:blip r:embed="rId5"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17512202">
            <a:off x="1401380" y="4890954"/>
            <a:ext cx="324000" cy="324000"/>
          </a:xfrm>
          <a:prstGeom prst="rect">
            <a:avLst/>
          </a:prstGeom>
        </p:spPr>
      </p:pic>
      <p:sp>
        <p:nvSpPr>
          <p:cNvPr id="14" name="Elipse 13"/>
          <p:cNvSpPr/>
          <p:nvPr/>
        </p:nvSpPr>
        <p:spPr>
          <a:xfrm>
            <a:off x="2057518" y="4205287"/>
            <a:ext cx="216000" cy="216000"/>
          </a:xfrm>
          <a:prstGeom prst="ellipse">
            <a:avLst/>
          </a:prstGeom>
          <a:effectLst>
            <a:outerShdw blurRad="63500" sx="102000" sy="102000" algn="c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smtClean="0"/>
              <a:t>2</a:t>
            </a:r>
            <a:endParaRPr lang="es-ES" dirty="0"/>
          </a:p>
        </p:txBody>
      </p:sp>
      <p:sp>
        <p:nvSpPr>
          <p:cNvPr id="15" name="Elipse 14"/>
          <p:cNvSpPr/>
          <p:nvPr/>
        </p:nvSpPr>
        <p:spPr>
          <a:xfrm>
            <a:off x="5545433" y="2621056"/>
            <a:ext cx="216000" cy="216000"/>
          </a:xfrm>
          <a:prstGeom prst="ellipse">
            <a:avLst/>
          </a:prstGeom>
          <a:effectLst>
            <a:outerShdw blurRad="63500" sx="102000" sy="102000" algn="c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smtClean="0"/>
              <a:t>3</a:t>
            </a:r>
            <a:endParaRPr lang="es-ES" dirty="0"/>
          </a:p>
        </p:txBody>
      </p:sp>
      <p:pic>
        <p:nvPicPr>
          <p:cNvPr id="16" name="Imagen 15"/>
          <p:cNvPicPr>
            <a:picLocks noChangeAspect="1"/>
          </p:cNvPicPr>
          <p:nvPr/>
        </p:nvPicPr>
        <p:blipFill>
          <a:blip r:embed="rId5"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17512202">
            <a:off x="2331912" y="4427831"/>
            <a:ext cx="324000" cy="324000"/>
          </a:xfrm>
          <a:prstGeom prst="rect">
            <a:avLst/>
          </a:prstGeom>
        </p:spPr>
      </p:pic>
      <p:pic>
        <p:nvPicPr>
          <p:cNvPr id="18" name="Imagen 17"/>
          <p:cNvPicPr>
            <a:picLocks noChangeAspect="1"/>
          </p:cNvPicPr>
          <p:nvPr/>
        </p:nvPicPr>
        <p:blipFill>
          <a:blip r:embed="rId5"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17512202">
            <a:off x="5888538" y="2876942"/>
            <a:ext cx="324000" cy="324000"/>
          </a:xfrm>
          <a:prstGeom prst="rect">
            <a:avLst/>
          </a:prstGeom>
        </p:spPr>
      </p:pic>
      <p:sp>
        <p:nvSpPr>
          <p:cNvPr id="20" name="Rectángulo redondeado 19"/>
          <p:cNvSpPr/>
          <p:nvPr/>
        </p:nvSpPr>
        <p:spPr>
          <a:xfrm>
            <a:off x="4618048" y="6546757"/>
            <a:ext cx="4824000" cy="180000"/>
          </a:xfrm>
          <a:prstGeom prst="roundRect">
            <a:avLst/>
          </a:prstGeom>
          <a:solidFill>
            <a:schemeClr val="accent3">
              <a:lumMod val="40000"/>
              <a:lumOff val="60000"/>
              <a:alpha val="2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13916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par>
                          <p:cTn id="18" fill="hold">
                            <p:stCondLst>
                              <p:cond delay="500"/>
                            </p:stCondLst>
                            <p:childTnLst>
                              <p:par>
                                <p:cTn id="19" presetID="42"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50"/>
                                        <p:tgtEl>
                                          <p:spTgt spid="13"/>
                                        </p:tgtEl>
                                      </p:cBhvr>
                                    </p:animEffect>
                                    <p:anim calcmode="lin" valueType="num">
                                      <p:cBhvr>
                                        <p:cTn id="22" dur="250" fill="hold"/>
                                        <p:tgtEl>
                                          <p:spTgt spid="13"/>
                                        </p:tgtEl>
                                        <p:attrNameLst>
                                          <p:attrName>ppt_x</p:attrName>
                                        </p:attrNameLst>
                                      </p:cBhvr>
                                      <p:tavLst>
                                        <p:tav tm="0">
                                          <p:val>
                                            <p:strVal val="#ppt_x"/>
                                          </p:val>
                                        </p:tav>
                                        <p:tav tm="100000">
                                          <p:val>
                                            <p:strVal val="#ppt_x"/>
                                          </p:val>
                                        </p:tav>
                                      </p:tavLst>
                                    </p:anim>
                                    <p:anim calcmode="lin" valueType="num">
                                      <p:cBhvr>
                                        <p:cTn id="23" dur="25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500"/>
                            </p:stCondLst>
                            <p:childTnLst>
                              <p:par>
                                <p:cTn id="32" presetID="42" presetClass="entr" presetSubtype="0"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250"/>
                                        <p:tgtEl>
                                          <p:spTgt spid="16"/>
                                        </p:tgtEl>
                                      </p:cBhvr>
                                    </p:animEffect>
                                    <p:anim calcmode="lin" valueType="num">
                                      <p:cBhvr>
                                        <p:cTn id="35" dur="250" fill="hold"/>
                                        <p:tgtEl>
                                          <p:spTgt spid="16"/>
                                        </p:tgtEl>
                                        <p:attrNameLst>
                                          <p:attrName>ppt_x</p:attrName>
                                        </p:attrNameLst>
                                      </p:cBhvr>
                                      <p:tavLst>
                                        <p:tav tm="0">
                                          <p:val>
                                            <p:strVal val="#ppt_x"/>
                                          </p:val>
                                        </p:tav>
                                        <p:tav tm="100000">
                                          <p:val>
                                            <p:strVal val="#ppt_x"/>
                                          </p:val>
                                        </p:tav>
                                      </p:tavLst>
                                    </p:anim>
                                    <p:anim calcmode="lin" valueType="num">
                                      <p:cBhvr>
                                        <p:cTn id="36" dur="250" fill="hold"/>
                                        <p:tgtEl>
                                          <p:spTgt spid="16"/>
                                        </p:tgtEl>
                                        <p:attrNameLst>
                                          <p:attrName>ppt_y</p:attrName>
                                        </p:attrNameLst>
                                      </p:cBhvr>
                                      <p:tavLst>
                                        <p:tav tm="0">
                                          <p:val>
                                            <p:strVal val="#ppt_y+.1"/>
                                          </p:val>
                                        </p:tav>
                                        <p:tav tm="100000">
                                          <p:val>
                                            <p:strVal val="#ppt_y"/>
                                          </p:val>
                                        </p:tav>
                                      </p:tavLst>
                                    </p:anim>
                                  </p:childTnLst>
                                </p:cTn>
                              </p:par>
                            </p:childTnLst>
                          </p:cTn>
                        </p:par>
                        <p:par>
                          <p:cTn id="37" fill="hold">
                            <p:stCondLst>
                              <p:cond delay="750"/>
                            </p:stCondLst>
                            <p:childTnLst>
                              <p:par>
                                <p:cTn id="38" presetID="1" presetClass="entr" presetSubtype="0"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childTnLst>
                                </p:cTn>
                              </p:par>
                            </p:childTnLst>
                          </p:cTn>
                        </p:par>
                        <p:par>
                          <p:cTn id="47" fill="hold">
                            <p:stCondLst>
                              <p:cond delay="500"/>
                            </p:stCondLst>
                            <p:childTnLst>
                              <p:par>
                                <p:cTn id="48" presetID="42" presetClass="entr" presetSubtype="0" fill="hold"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250"/>
                                        <p:tgtEl>
                                          <p:spTgt spid="18"/>
                                        </p:tgtEl>
                                      </p:cBhvr>
                                    </p:animEffect>
                                    <p:anim calcmode="lin" valueType="num">
                                      <p:cBhvr>
                                        <p:cTn id="51" dur="250" fill="hold"/>
                                        <p:tgtEl>
                                          <p:spTgt spid="18"/>
                                        </p:tgtEl>
                                        <p:attrNameLst>
                                          <p:attrName>ppt_x</p:attrName>
                                        </p:attrNameLst>
                                      </p:cBhvr>
                                      <p:tavLst>
                                        <p:tav tm="0">
                                          <p:val>
                                            <p:strVal val="#ppt_x"/>
                                          </p:val>
                                        </p:tav>
                                        <p:tav tm="100000">
                                          <p:val>
                                            <p:strVal val="#ppt_x"/>
                                          </p:val>
                                        </p:tav>
                                      </p:tavLst>
                                    </p:anim>
                                    <p:anim calcmode="lin" valueType="num">
                                      <p:cBhvr>
                                        <p:cTn id="52" dur="250" fill="hold"/>
                                        <p:tgtEl>
                                          <p:spTgt spid="18"/>
                                        </p:tgtEl>
                                        <p:attrNameLst>
                                          <p:attrName>ppt_y</p:attrName>
                                        </p:attrNameLst>
                                      </p:cBhvr>
                                      <p:tavLst>
                                        <p:tav tm="0">
                                          <p:val>
                                            <p:strVal val="#ppt_y+.1"/>
                                          </p:val>
                                        </p:tav>
                                        <p:tav tm="100000">
                                          <p:val>
                                            <p:strVal val="#ppt_y"/>
                                          </p:val>
                                        </p:tav>
                                      </p:tavLst>
                                    </p:anim>
                                  </p:childTnLst>
                                </p:cTn>
                              </p:par>
                            </p:childTnLst>
                          </p:cTn>
                        </p:par>
                        <p:par>
                          <p:cTn id="53" fill="hold">
                            <p:stCondLst>
                              <p:cond delay="750"/>
                            </p:stCondLst>
                            <p:childTnLst>
                              <p:par>
                                <p:cTn id="54" presetID="10" presetClass="entr" presetSubtype="0"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par>
                                <p:cTn id="57" presetID="1" presetClass="entr" presetSubtype="0"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4" grpId="0" animBg="1"/>
      <p:bldP spid="15"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a:off x="625122" y="1639097"/>
            <a:ext cx="3717684" cy="461665"/>
          </a:xfrm>
          <a:prstGeom prst="rect">
            <a:avLst/>
          </a:prstGeom>
          <a:noFill/>
        </p:spPr>
        <p:txBody>
          <a:bodyPr wrap="none" rtlCol="0">
            <a:spAutoFit/>
          </a:bodyPr>
          <a:lstStyle/>
          <a:p>
            <a:r>
              <a:rPr lang="es-ES" sz="2400" b="1" dirty="0" smtClean="0">
                <a:solidFill>
                  <a:schemeClr val="accent4"/>
                </a:solidFill>
              </a:rPr>
              <a:t>Crear un usuario: cuotas</a:t>
            </a:r>
            <a:endParaRPr lang="es-ES" sz="2000" b="1" dirty="0">
              <a:solidFill>
                <a:schemeClr val="accent4"/>
              </a:solidFill>
            </a:endParaRPr>
          </a:p>
        </p:txBody>
      </p:sp>
      <p:pic>
        <p:nvPicPr>
          <p:cNvPr id="9" name="Imagen 8" descr="Recorte de pantalla">
            <a:extLst>
              <a:ext uri="{FF2B5EF4-FFF2-40B4-BE49-F238E27FC236}">
                <a16:creationId xmlns="" xmlns:a16="http://schemas.microsoft.com/office/drawing/2014/main" id="{5A1952A7-8D46-48E6-9B11-7EB879FFE4D8}"/>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20108"/>
          <a:stretch/>
        </p:blipFill>
        <p:spPr>
          <a:xfrm>
            <a:off x="896746" y="2100762"/>
            <a:ext cx="7766963" cy="3467986"/>
          </a:xfrm>
          <a:prstGeom prst="rect">
            <a:avLst/>
          </a:prstGeom>
          <a:ln>
            <a:noFill/>
          </a:ln>
          <a:effectLst>
            <a:outerShdw blurRad="190500" algn="tl" rotWithShape="0">
              <a:srgbClr val="000000">
                <a:alpha val="70000"/>
              </a:srgbClr>
            </a:outerShdw>
          </a:effectLst>
        </p:spPr>
      </p:pic>
      <p:pic>
        <p:nvPicPr>
          <p:cNvPr id="11" name="Imagen 10"/>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17512202">
            <a:off x="4839732" y="3724302"/>
            <a:ext cx="396000" cy="396000"/>
          </a:xfrm>
          <a:prstGeom prst="rect">
            <a:avLst/>
          </a:prstGeom>
        </p:spPr>
      </p:pic>
      <p:sp>
        <p:nvSpPr>
          <p:cNvPr id="12" name="Rectángulo redondeado 11"/>
          <p:cNvSpPr/>
          <p:nvPr/>
        </p:nvSpPr>
        <p:spPr>
          <a:xfrm>
            <a:off x="967907" y="4893448"/>
            <a:ext cx="3888000" cy="216000"/>
          </a:xfrm>
          <a:prstGeom prst="roundRect">
            <a:avLst/>
          </a:prstGeom>
          <a:solidFill>
            <a:schemeClr val="accent3">
              <a:lumMod val="40000"/>
              <a:lumOff val="60000"/>
              <a:alpha val="2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redondeado 12"/>
          <p:cNvSpPr/>
          <p:nvPr/>
        </p:nvSpPr>
        <p:spPr>
          <a:xfrm>
            <a:off x="970636" y="5325040"/>
            <a:ext cx="6948000" cy="216000"/>
          </a:xfrm>
          <a:prstGeom prst="roundRect">
            <a:avLst/>
          </a:prstGeom>
          <a:solidFill>
            <a:schemeClr val="accent3">
              <a:lumMod val="40000"/>
              <a:lumOff val="60000"/>
              <a:alpha val="2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p:cNvSpPr/>
          <p:nvPr/>
        </p:nvSpPr>
        <p:spPr>
          <a:xfrm>
            <a:off x="1943100" y="5756632"/>
            <a:ext cx="7441045" cy="646331"/>
          </a:xfrm>
          <a:prstGeom prst="rect">
            <a:avLst/>
          </a:prstGeom>
          <a:noFill/>
        </p:spPr>
        <p:txBody>
          <a:bodyPr wrap="square">
            <a:spAutoFit/>
          </a:bodyPr>
          <a:lstStyle/>
          <a:p>
            <a:r>
              <a:rPr lang="es-ES" dirty="0" smtClean="0"/>
              <a:t>En esta práctica, vamos a otorgar almacenamiento ilimitado a la </a:t>
            </a:r>
            <a:r>
              <a:rPr lang="es-ES" dirty="0" err="1" smtClean="0"/>
              <a:t>tablespace</a:t>
            </a:r>
            <a:r>
              <a:rPr lang="es-ES" dirty="0" smtClean="0"/>
              <a:t> por defecto del usuario y 100MB en el </a:t>
            </a:r>
            <a:r>
              <a:rPr lang="es-ES" dirty="0" err="1" smtClean="0"/>
              <a:t>tablespace</a:t>
            </a:r>
            <a:r>
              <a:rPr lang="es-ES" dirty="0" smtClean="0"/>
              <a:t> USERS.</a:t>
            </a:r>
            <a:endParaRPr lang="es-ES" sz="1600" dirty="0"/>
          </a:p>
        </p:txBody>
      </p:sp>
    </p:spTree>
    <p:extLst>
      <p:ext uri="{BB962C8B-B14F-4D97-AF65-F5344CB8AC3E}">
        <p14:creationId xmlns:p14="http://schemas.microsoft.com/office/powerpoint/2010/main" val="323822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250"/>
                                        <p:tgtEl>
                                          <p:spTgt spid="11"/>
                                        </p:tgtEl>
                                      </p:cBhvr>
                                    </p:animEffect>
                                    <p:anim calcmode="lin" valueType="num">
                                      <p:cBhvr>
                                        <p:cTn id="15" dur="250" fill="hold"/>
                                        <p:tgtEl>
                                          <p:spTgt spid="11"/>
                                        </p:tgtEl>
                                        <p:attrNameLst>
                                          <p:attrName>ppt_x</p:attrName>
                                        </p:attrNameLst>
                                      </p:cBhvr>
                                      <p:tavLst>
                                        <p:tav tm="0">
                                          <p:val>
                                            <p:strVal val="#ppt_x"/>
                                          </p:val>
                                        </p:tav>
                                        <p:tav tm="100000">
                                          <p:val>
                                            <p:strVal val="#ppt_x"/>
                                          </p:val>
                                        </p:tav>
                                      </p:tavLst>
                                    </p:anim>
                                    <p:anim calcmode="lin" valueType="num">
                                      <p:cBhvr>
                                        <p:cTn id="16" dur="2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animBg="1"/>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Recorte de pantalla">
            <a:extLst>
              <a:ext uri="{FF2B5EF4-FFF2-40B4-BE49-F238E27FC236}">
                <a16:creationId xmlns="" xmlns:a16="http://schemas.microsoft.com/office/drawing/2014/main" id="{5339F510-5956-44F0-BDD3-0F35D621C5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8840" y="3475386"/>
            <a:ext cx="6862622" cy="3179879"/>
          </a:xfrm>
          <a:prstGeom prst="rect">
            <a:avLst/>
          </a:prstGeom>
          <a:ln>
            <a:noFill/>
          </a:ln>
          <a:effectLst>
            <a:outerShdw blurRad="190500" algn="tl" rotWithShape="0">
              <a:srgbClr val="000000">
                <a:alpha val="70000"/>
              </a:srgbClr>
            </a:outerShdw>
          </a:effectLst>
        </p:spPr>
      </p:pic>
      <p:sp>
        <p:nvSpPr>
          <p:cNvPr id="4" name="CuadroTexto 3"/>
          <p:cNvSpPr txBox="1"/>
          <p:nvPr/>
        </p:nvSpPr>
        <p:spPr>
          <a:xfrm>
            <a:off x="625122" y="1639097"/>
            <a:ext cx="4815742" cy="461665"/>
          </a:xfrm>
          <a:prstGeom prst="rect">
            <a:avLst/>
          </a:prstGeom>
          <a:noFill/>
        </p:spPr>
        <p:txBody>
          <a:bodyPr wrap="none" rtlCol="0">
            <a:spAutoFit/>
          </a:bodyPr>
          <a:lstStyle/>
          <a:p>
            <a:r>
              <a:rPr lang="es-ES" sz="2400" b="1" dirty="0" smtClean="0">
                <a:solidFill>
                  <a:schemeClr val="accent4"/>
                </a:solidFill>
              </a:rPr>
              <a:t>Crear un usuario: comprobación</a:t>
            </a:r>
            <a:endParaRPr lang="es-ES" sz="2000" b="1" dirty="0">
              <a:solidFill>
                <a:schemeClr val="accent4"/>
              </a:solidFill>
            </a:endParaRPr>
          </a:p>
        </p:txBody>
      </p:sp>
      <p:pic>
        <p:nvPicPr>
          <p:cNvPr id="5" name="Imagen 4" descr="Recorte de pantalla">
            <a:extLst>
              <a:ext uri="{FF2B5EF4-FFF2-40B4-BE49-F238E27FC236}">
                <a16:creationId xmlns="" xmlns:a16="http://schemas.microsoft.com/office/drawing/2014/main" id="{5A1952A7-8D46-48E6-9B11-7EB879FFE4D8}"/>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5168840" y="2100762"/>
            <a:ext cx="6377891" cy="1177459"/>
          </a:xfrm>
          <a:prstGeom prst="rect">
            <a:avLst/>
          </a:prstGeom>
          <a:ln>
            <a:noFill/>
          </a:ln>
          <a:effectLst>
            <a:outerShdw blurRad="190500" algn="tl" rotWithShape="0">
              <a:srgbClr val="000000">
                <a:alpha val="70000"/>
              </a:srgbClr>
            </a:outerShdw>
          </a:effectLst>
        </p:spPr>
      </p:pic>
      <p:sp>
        <p:nvSpPr>
          <p:cNvPr id="6" name="Rectángulo 5"/>
          <p:cNvSpPr/>
          <p:nvPr/>
        </p:nvSpPr>
        <p:spPr>
          <a:xfrm>
            <a:off x="750845" y="2304929"/>
            <a:ext cx="4292273" cy="830997"/>
          </a:xfrm>
          <a:prstGeom prst="rect">
            <a:avLst/>
          </a:prstGeom>
        </p:spPr>
        <p:txBody>
          <a:bodyPr wrap="square">
            <a:spAutoFit/>
          </a:bodyPr>
          <a:lstStyle/>
          <a:p>
            <a:r>
              <a:rPr lang="es-ES" sz="1600" dirty="0" smtClean="0">
                <a:solidFill>
                  <a:srgbClr val="000000"/>
                </a:solidFill>
              </a:rPr>
              <a:t>Una vez introducidos todos los datos del usuario, pulsamos sobre el botón de aceptar para terminar la creación del usuario. </a:t>
            </a:r>
            <a:endParaRPr lang="es-ES" sz="1600" dirty="0"/>
          </a:p>
        </p:txBody>
      </p:sp>
      <p:pic>
        <p:nvPicPr>
          <p:cNvPr id="7" name="Imagen 6"/>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17512202">
            <a:off x="11091225" y="3019880"/>
            <a:ext cx="396000" cy="396000"/>
          </a:xfrm>
          <a:prstGeom prst="rect">
            <a:avLst/>
          </a:prstGeom>
        </p:spPr>
      </p:pic>
      <p:sp>
        <p:nvSpPr>
          <p:cNvPr id="8" name="Rectángulo 7"/>
          <p:cNvSpPr/>
          <p:nvPr/>
        </p:nvSpPr>
        <p:spPr>
          <a:xfrm>
            <a:off x="625122" y="4407198"/>
            <a:ext cx="4292273" cy="830997"/>
          </a:xfrm>
          <a:prstGeom prst="rect">
            <a:avLst/>
          </a:prstGeom>
        </p:spPr>
        <p:txBody>
          <a:bodyPr wrap="square">
            <a:spAutoFit/>
          </a:bodyPr>
          <a:lstStyle/>
          <a:p>
            <a:r>
              <a:rPr lang="es-ES" sz="1600" dirty="0" smtClean="0">
                <a:solidFill>
                  <a:srgbClr val="000000"/>
                </a:solidFill>
              </a:rPr>
              <a:t>Podemos ver si el usuario se ha creado buscando su nombre en el cuadro </a:t>
            </a:r>
            <a:r>
              <a:rPr lang="es-ES" sz="1600" i="1" dirty="0" smtClean="0">
                <a:solidFill>
                  <a:srgbClr val="000000"/>
                </a:solidFill>
              </a:rPr>
              <a:t>Nombre del Objeto</a:t>
            </a:r>
            <a:endParaRPr lang="es-ES" sz="1600" i="1" dirty="0"/>
          </a:p>
        </p:txBody>
      </p:sp>
      <p:pic>
        <p:nvPicPr>
          <p:cNvPr id="9" name="Imagen 8"/>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17512202">
            <a:off x="7902279" y="4838141"/>
            <a:ext cx="396000" cy="396000"/>
          </a:xfrm>
          <a:prstGeom prst="rect">
            <a:avLst/>
          </a:prstGeom>
        </p:spPr>
      </p:pic>
      <p:sp>
        <p:nvSpPr>
          <p:cNvPr id="11" name="Rectángulo redondeado 10"/>
          <p:cNvSpPr/>
          <p:nvPr/>
        </p:nvSpPr>
        <p:spPr>
          <a:xfrm>
            <a:off x="5325899" y="4714697"/>
            <a:ext cx="2520000" cy="216000"/>
          </a:xfrm>
          <a:prstGeom prst="roundRect">
            <a:avLst/>
          </a:prstGeom>
          <a:solidFill>
            <a:schemeClr val="accent3">
              <a:lumMod val="40000"/>
              <a:lumOff val="60000"/>
              <a:alpha val="2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redondeado 11"/>
          <p:cNvSpPr/>
          <p:nvPr/>
        </p:nvSpPr>
        <p:spPr>
          <a:xfrm>
            <a:off x="5392224" y="5953327"/>
            <a:ext cx="6590597" cy="252000"/>
          </a:xfrm>
          <a:prstGeom prst="roundRect">
            <a:avLst/>
          </a:prstGeom>
          <a:solidFill>
            <a:schemeClr val="accent3">
              <a:lumMod val="40000"/>
              <a:lumOff val="60000"/>
              <a:alpha val="2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21693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50"/>
                                        <p:tgtEl>
                                          <p:spTgt spid="7"/>
                                        </p:tgtEl>
                                      </p:cBhvr>
                                    </p:animEffect>
                                    <p:anim calcmode="lin" valueType="num">
                                      <p:cBhvr>
                                        <p:cTn id="19" dur="250" fill="hold"/>
                                        <p:tgtEl>
                                          <p:spTgt spid="7"/>
                                        </p:tgtEl>
                                        <p:attrNameLst>
                                          <p:attrName>ppt_x</p:attrName>
                                        </p:attrNameLst>
                                      </p:cBhvr>
                                      <p:tavLst>
                                        <p:tav tm="0">
                                          <p:val>
                                            <p:strVal val="#ppt_x"/>
                                          </p:val>
                                        </p:tav>
                                        <p:tav tm="100000">
                                          <p:val>
                                            <p:strVal val="#ppt_x"/>
                                          </p:val>
                                        </p:tav>
                                      </p:tavLst>
                                    </p:anim>
                                    <p:anim calcmode="lin" valueType="num">
                                      <p:cBhvr>
                                        <p:cTn id="20" dur="2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childTnLst>
                          </p:cTn>
                        </p:par>
                        <p:par>
                          <p:cTn id="26" fill="hold">
                            <p:stCondLst>
                              <p:cond delay="500"/>
                            </p:stCondLst>
                            <p:childTnLst>
                              <p:par>
                                <p:cTn id="27" presetID="1"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par>
                          <p:cTn id="33" fill="hold">
                            <p:stCondLst>
                              <p:cond delay="1000"/>
                            </p:stCondLst>
                            <p:childTnLst>
                              <p:par>
                                <p:cTn id="34" presetID="42"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250"/>
                                        <p:tgtEl>
                                          <p:spTgt spid="9"/>
                                        </p:tgtEl>
                                      </p:cBhvr>
                                    </p:animEffect>
                                    <p:anim calcmode="lin" valueType="num">
                                      <p:cBhvr>
                                        <p:cTn id="37" dur="250" fill="hold"/>
                                        <p:tgtEl>
                                          <p:spTgt spid="9"/>
                                        </p:tgtEl>
                                        <p:attrNameLst>
                                          <p:attrName>ppt_x</p:attrName>
                                        </p:attrNameLst>
                                      </p:cBhvr>
                                      <p:tavLst>
                                        <p:tav tm="0">
                                          <p:val>
                                            <p:strVal val="#ppt_x"/>
                                          </p:val>
                                        </p:tav>
                                        <p:tav tm="100000">
                                          <p:val>
                                            <p:strVal val="#ppt_x"/>
                                          </p:val>
                                        </p:tav>
                                      </p:tavLst>
                                    </p:anim>
                                    <p:anim calcmode="lin" valueType="num">
                                      <p:cBhvr>
                                        <p:cTn id="38" dur="250" fill="hold"/>
                                        <p:tgtEl>
                                          <p:spTgt spid="9"/>
                                        </p:tgtEl>
                                        <p:attrNameLst>
                                          <p:attrName>ppt_y</p:attrName>
                                        </p:attrNameLst>
                                      </p:cBhvr>
                                      <p:tavLst>
                                        <p:tav tm="0">
                                          <p:val>
                                            <p:strVal val="#ppt_y+.1"/>
                                          </p:val>
                                        </p:tav>
                                        <p:tav tm="100000">
                                          <p:val>
                                            <p:strVal val="#ppt_y"/>
                                          </p:val>
                                        </p:tav>
                                      </p:tavLst>
                                    </p:anim>
                                  </p:childTnLst>
                                </p:cTn>
                              </p:par>
                            </p:childTnLst>
                          </p:cTn>
                        </p:par>
                        <p:par>
                          <p:cTn id="39" fill="hold">
                            <p:stCondLst>
                              <p:cond delay="1250"/>
                            </p:stCondLst>
                            <p:childTnLst>
                              <p:par>
                                <p:cTn id="40" presetID="10" presetClass="entr" presetSubtype="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Recorte de pantalla">
            <a:extLst>
              <a:ext uri="{FF2B5EF4-FFF2-40B4-BE49-F238E27FC236}">
                <a16:creationId xmlns="" xmlns:a16="http://schemas.microsoft.com/office/drawing/2014/main" id="{84B01D59-44C5-4C47-9360-C1BC3A283578}"/>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r="26981"/>
          <a:stretch/>
        </p:blipFill>
        <p:spPr>
          <a:xfrm>
            <a:off x="8232424" y="97277"/>
            <a:ext cx="2767156" cy="6760723"/>
          </a:xfrm>
          <a:prstGeom prst="rect">
            <a:avLst/>
          </a:prstGeom>
          <a:ln>
            <a:noFill/>
          </a:ln>
          <a:effectLst>
            <a:outerShdw blurRad="190500" algn="tl" rotWithShape="0">
              <a:srgbClr val="000000">
                <a:alpha val="70000"/>
              </a:srgbClr>
            </a:outerShdw>
          </a:effectLst>
        </p:spPr>
      </p:pic>
      <p:sp>
        <p:nvSpPr>
          <p:cNvPr id="6" name="CuadroTexto 5"/>
          <p:cNvSpPr txBox="1"/>
          <p:nvPr/>
        </p:nvSpPr>
        <p:spPr>
          <a:xfrm>
            <a:off x="625122" y="1639097"/>
            <a:ext cx="4815742" cy="461665"/>
          </a:xfrm>
          <a:prstGeom prst="rect">
            <a:avLst/>
          </a:prstGeom>
          <a:noFill/>
        </p:spPr>
        <p:txBody>
          <a:bodyPr wrap="none" rtlCol="0">
            <a:spAutoFit/>
          </a:bodyPr>
          <a:lstStyle/>
          <a:p>
            <a:r>
              <a:rPr lang="es-ES" sz="2400" b="1" dirty="0" smtClean="0">
                <a:solidFill>
                  <a:schemeClr val="accent4"/>
                </a:solidFill>
              </a:rPr>
              <a:t>Crear un usuario: comprobación</a:t>
            </a:r>
            <a:endParaRPr lang="es-ES" sz="2000" b="1" dirty="0">
              <a:solidFill>
                <a:schemeClr val="accent4"/>
              </a:solidFill>
            </a:endParaRPr>
          </a:p>
        </p:txBody>
      </p:sp>
      <p:sp>
        <p:nvSpPr>
          <p:cNvPr id="8" name="Rectángulo 7"/>
          <p:cNvSpPr/>
          <p:nvPr/>
        </p:nvSpPr>
        <p:spPr>
          <a:xfrm>
            <a:off x="788099" y="2212782"/>
            <a:ext cx="4727484" cy="584775"/>
          </a:xfrm>
          <a:prstGeom prst="rect">
            <a:avLst/>
          </a:prstGeom>
        </p:spPr>
        <p:txBody>
          <a:bodyPr wrap="square">
            <a:spAutoFit/>
          </a:bodyPr>
          <a:lstStyle/>
          <a:p>
            <a:r>
              <a:rPr lang="es-ES" sz="1600" dirty="0" smtClean="0">
                <a:solidFill>
                  <a:srgbClr val="000000"/>
                </a:solidFill>
              </a:rPr>
              <a:t>Si pulsamos sobre el nombre del usuario, podemos acceder a la información de ese usuario </a:t>
            </a:r>
            <a:endParaRPr lang="es-ES" sz="1600" dirty="0"/>
          </a:p>
        </p:txBody>
      </p:sp>
      <p:pic>
        <p:nvPicPr>
          <p:cNvPr id="9" name="Imagen 8" descr="Recorte de pantalla">
            <a:extLst>
              <a:ext uri="{FF2B5EF4-FFF2-40B4-BE49-F238E27FC236}">
                <a16:creationId xmlns="" xmlns:a16="http://schemas.microsoft.com/office/drawing/2014/main" id="{5339F510-5956-44F0-BDD3-0F35D621C5AE}"/>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886413" y="3137169"/>
            <a:ext cx="6862622" cy="817123"/>
          </a:xfrm>
          <a:prstGeom prst="rect">
            <a:avLst/>
          </a:prstGeom>
          <a:ln>
            <a:noFill/>
          </a:ln>
          <a:effectLst>
            <a:outerShdw blurRad="190500" algn="tl" rotWithShape="0">
              <a:srgbClr val="000000">
                <a:alpha val="70000"/>
              </a:srgbClr>
            </a:outerShdw>
          </a:effectLst>
        </p:spPr>
      </p:pic>
      <p:pic>
        <p:nvPicPr>
          <p:cNvPr id="10" name="Imagen 9"/>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17512202">
            <a:off x="1872795" y="3689452"/>
            <a:ext cx="396000" cy="396000"/>
          </a:xfrm>
          <a:prstGeom prst="rect">
            <a:avLst/>
          </a:prstGeom>
        </p:spPr>
      </p:pic>
    </p:spTree>
    <p:extLst>
      <p:ext uri="{BB962C8B-B14F-4D97-AF65-F5344CB8AC3E}">
        <p14:creationId xmlns:p14="http://schemas.microsoft.com/office/powerpoint/2010/main" val="373137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50"/>
                                        <p:tgtEl>
                                          <p:spTgt spid="10"/>
                                        </p:tgtEl>
                                      </p:cBhvr>
                                    </p:animEffect>
                                    <p:anim calcmode="lin" valueType="num">
                                      <p:cBhvr>
                                        <p:cTn id="19" dur="250" fill="hold"/>
                                        <p:tgtEl>
                                          <p:spTgt spid="10"/>
                                        </p:tgtEl>
                                        <p:attrNameLst>
                                          <p:attrName>ppt_x</p:attrName>
                                        </p:attrNameLst>
                                      </p:cBhvr>
                                      <p:tavLst>
                                        <p:tav tm="0">
                                          <p:val>
                                            <p:strVal val="#ppt_x"/>
                                          </p:val>
                                        </p:tav>
                                        <p:tav tm="100000">
                                          <p:val>
                                            <p:strVal val="#ppt_x"/>
                                          </p:val>
                                        </p:tav>
                                      </p:tavLst>
                                    </p:anim>
                                    <p:anim calcmode="lin" valueType="num">
                                      <p:cBhvr>
                                        <p:cTn id="20" dur="250" fill="hold"/>
                                        <p:tgtEl>
                                          <p:spTgt spid="10"/>
                                        </p:tgtEl>
                                        <p:attrNameLst>
                                          <p:attrName>ppt_y</p:attrName>
                                        </p:attrNameLst>
                                      </p:cBhvr>
                                      <p:tavLst>
                                        <p:tav tm="0">
                                          <p:val>
                                            <p:strVal val="#ppt_y+.1"/>
                                          </p:val>
                                        </p:tav>
                                        <p:tav tm="100000">
                                          <p:val>
                                            <p:strVal val="#ppt_y"/>
                                          </p:val>
                                        </p:tav>
                                      </p:tavLst>
                                    </p:anim>
                                  </p:childTnLst>
                                </p:cTn>
                              </p:par>
                            </p:childTnLst>
                          </p:cTn>
                        </p:par>
                        <p:par>
                          <p:cTn id="21" fill="hold">
                            <p:stCondLst>
                              <p:cond delay="1250"/>
                            </p:stCondLst>
                            <p:childTnLst>
                              <p:par>
                                <p:cTn id="22" presetID="1"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descr="Recorte de pantalla">
            <a:extLst>
              <a:ext uri="{FF2B5EF4-FFF2-40B4-BE49-F238E27FC236}">
                <a16:creationId xmlns="" xmlns:a16="http://schemas.microsoft.com/office/drawing/2014/main" id="{630D3B87-718F-4E46-852E-7B12E9C8FB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6791" y="4258488"/>
            <a:ext cx="5668166" cy="2514951"/>
          </a:xfrm>
          <a:prstGeom prst="rect">
            <a:avLst/>
          </a:prstGeom>
          <a:ln>
            <a:noFill/>
          </a:ln>
          <a:effectLst>
            <a:outerShdw blurRad="190500" algn="tl" rotWithShape="0">
              <a:srgbClr val="000000">
                <a:alpha val="70000"/>
              </a:srgbClr>
            </a:outerShdw>
          </a:effectLst>
        </p:spPr>
      </p:pic>
      <p:sp>
        <p:nvSpPr>
          <p:cNvPr id="6" name="CuadroTexto 5"/>
          <p:cNvSpPr txBox="1"/>
          <p:nvPr/>
        </p:nvSpPr>
        <p:spPr>
          <a:xfrm>
            <a:off x="625122" y="1639097"/>
            <a:ext cx="3350597" cy="461665"/>
          </a:xfrm>
          <a:prstGeom prst="rect">
            <a:avLst/>
          </a:prstGeom>
          <a:noFill/>
        </p:spPr>
        <p:txBody>
          <a:bodyPr wrap="none" rtlCol="0">
            <a:spAutoFit/>
          </a:bodyPr>
          <a:lstStyle/>
          <a:p>
            <a:r>
              <a:rPr lang="es-ES" sz="2400" b="1" dirty="0" smtClean="0">
                <a:solidFill>
                  <a:schemeClr val="accent4"/>
                </a:solidFill>
              </a:rPr>
              <a:t>Crear un usuario: DDL</a:t>
            </a:r>
            <a:endParaRPr lang="es-ES" sz="2000" b="1" dirty="0">
              <a:solidFill>
                <a:schemeClr val="accent4"/>
              </a:solidFill>
            </a:endParaRPr>
          </a:p>
        </p:txBody>
      </p:sp>
      <p:sp>
        <p:nvSpPr>
          <p:cNvPr id="8" name="Rectángulo 7"/>
          <p:cNvSpPr/>
          <p:nvPr/>
        </p:nvSpPr>
        <p:spPr>
          <a:xfrm>
            <a:off x="750845" y="2151781"/>
            <a:ext cx="8821172" cy="584775"/>
          </a:xfrm>
          <a:prstGeom prst="rect">
            <a:avLst/>
          </a:prstGeom>
        </p:spPr>
        <p:txBody>
          <a:bodyPr wrap="square">
            <a:spAutoFit/>
          </a:bodyPr>
          <a:lstStyle/>
          <a:p>
            <a:r>
              <a:rPr lang="es-ES" sz="1600" dirty="0" smtClean="0">
                <a:solidFill>
                  <a:srgbClr val="000000"/>
                </a:solidFill>
              </a:rPr>
              <a:t>En la lista de </a:t>
            </a:r>
            <a:r>
              <a:rPr lang="es-ES" sz="1600" i="1" dirty="0" smtClean="0">
                <a:solidFill>
                  <a:srgbClr val="000000"/>
                </a:solidFill>
              </a:rPr>
              <a:t>Acciones</a:t>
            </a:r>
            <a:r>
              <a:rPr lang="es-ES" sz="1600" dirty="0" smtClean="0">
                <a:solidFill>
                  <a:srgbClr val="000000"/>
                </a:solidFill>
              </a:rPr>
              <a:t> podemos elegir </a:t>
            </a:r>
            <a:r>
              <a:rPr lang="es-ES" sz="1600" b="1" dirty="0" smtClean="0">
                <a:solidFill>
                  <a:srgbClr val="000000"/>
                </a:solidFill>
              </a:rPr>
              <a:t>Generar DDL </a:t>
            </a:r>
            <a:r>
              <a:rPr lang="es-ES" sz="1600" dirty="0" smtClean="0">
                <a:solidFill>
                  <a:srgbClr val="000000"/>
                </a:solidFill>
              </a:rPr>
              <a:t>para mostrar las secuencias de comandos que nos permitirán realizar la operación de crear un usuario por medio de la consola.  </a:t>
            </a:r>
            <a:endParaRPr lang="es-ES" sz="1600" dirty="0"/>
          </a:p>
        </p:txBody>
      </p:sp>
      <p:grpSp>
        <p:nvGrpSpPr>
          <p:cNvPr id="2" name="Grupo 1"/>
          <p:cNvGrpSpPr/>
          <p:nvPr/>
        </p:nvGrpSpPr>
        <p:grpSpPr>
          <a:xfrm>
            <a:off x="982493" y="2936160"/>
            <a:ext cx="8749957" cy="1062478"/>
            <a:chOff x="982493" y="3101533"/>
            <a:chExt cx="8749957" cy="1062478"/>
          </a:xfrm>
        </p:grpSpPr>
        <p:pic>
          <p:nvPicPr>
            <p:cNvPr id="9" name="Imagen 8" descr="Recorte de pantalla">
              <a:extLst>
                <a:ext uri="{FF2B5EF4-FFF2-40B4-BE49-F238E27FC236}">
                  <a16:creationId xmlns="" xmlns:a16="http://schemas.microsoft.com/office/drawing/2014/main" id="{5339F510-5956-44F0-BDD3-0F35D621C5AE}"/>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982493" y="3101533"/>
              <a:ext cx="8749957" cy="1062478"/>
            </a:xfrm>
            <a:prstGeom prst="rect">
              <a:avLst/>
            </a:prstGeom>
            <a:ln>
              <a:noFill/>
            </a:ln>
            <a:effectLst>
              <a:outerShdw blurRad="190500" algn="tl" rotWithShape="0">
                <a:srgbClr val="000000">
                  <a:alpha val="70000"/>
                </a:srgbClr>
              </a:outerShdw>
            </a:effectLst>
          </p:spPr>
        </p:pic>
        <p:pic>
          <p:nvPicPr>
            <p:cNvPr id="7" name="Imagen 6" descr="Recorte de pantalla">
              <a:extLst>
                <a:ext uri="{FF2B5EF4-FFF2-40B4-BE49-F238E27FC236}">
                  <a16:creationId xmlns="" xmlns:a16="http://schemas.microsoft.com/office/drawing/2014/main" id="{EC5DA5C3-61A8-4F36-B854-9B92D0551C2E}"/>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a:stretch/>
          </p:blipFill>
          <p:spPr>
            <a:xfrm>
              <a:off x="3296321" y="3120989"/>
              <a:ext cx="2159541" cy="233464"/>
            </a:xfrm>
            <a:prstGeom prst="rect">
              <a:avLst/>
            </a:prstGeom>
          </p:spPr>
        </p:pic>
      </p:grpSp>
      <p:sp>
        <p:nvSpPr>
          <p:cNvPr id="10" name="Rectángulo redondeado 9"/>
          <p:cNvSpPr/>
          <p:nvPr/>
        </p:nvSpPr>
        <p:spPr>
          <a:xfrm>
            <a:off x="2715719" y="2973080"/>
            <a:ext cx="2772000" cy="216000"/>
          </a:xfrm>
          <a:prstGeom prst="roundRect">
            <a:avLst/>
          </a:prstGeom>
          <a:solidFill>
            <a:schemeClr val="accent3">
              <a:lumMod val="40000"/>
              <a:lumOff val="60000"/>
              <a:alpha val="2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 name="Imagen 11"/>
          <p:cNvPicPr>
            <a:picLocks noChangeAspect="1"/>
          </p:cNvPicPr>
          <p:nvPr/>
        </p:nvPicPr>
        <p:blipFill>
          <a:blip r:embed="rId5"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17512202">
            <a:off x="5515368" y="3090143"/>
            <a:ext cx="396000" cy="396000"/>
          </a:xfrm>
          <a:prstGeom prst="rect">
            <a:avLst/>
          </a:prstGeom>
        </p:spPr>
      </p:pic>
    </p:spTree>
    <p:extLst>
      <p:ext uri="{BB962C8B-B14F-4D97-AF65-F5344CB8AC3E}">
        <p14:creationId xmlns:p14="http://schemas.microsoft.com/office/powerpoint/2010/main" val="341161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50"/>
                                        <p:tgtEl>
                                          <p:spTgt spid="12"/>
                                        </p:tgtEl>
                                      </p:cBhvr>
                                    </p:animEffect>
                                    <p:anim calcmode="lin" valueType="num">
                                      <p:cBhvr>
                                        <p:cTn id="23" dur="250" fill="hold"/>
                                        <p:tgtEl>
                                          <p:spTgt spid="12"/>
                                        </p:tgtEl>
                                        <p:attrNameLst>
                                          <p:attrName>ppt_x</p:attrName>
                                        </p:attrNameLst>
                                      </p:cBhvr>
                                      <p:tavLst>
                                        <p:tav tm="0">
                                          <p:val>
                                            <p:strVal val="#ppt_x"/>
                                          </p:val>
                                        </p:tav>
                                        <p:tav tm="100000">
                                          <p:val>
                                            <p:strVal val="#ppt_x"/>
                                          </p:val>
                                        </p:tav>
                                      </p:tavLst>
                                    </p:anim>
                                    <p:anim calcmode="lin" valueType="num">
                                      <p:cBhvr>
                                        <p:cTn id="24" dur="250" fill="hold"/>
                                        <p:tgtEl>
                                          <p:spTgt spid="12"/>
                                        </p:tgtEl>
                                        <p:attrNameLst>
                                          <p:attrName>ppt_y</p:attrName>
                                        </p:attrNameLst>
                                      </p:cBhvr>
                                      <p:tavLst>
                                        <p:tav tm="0">
                                          <p:val>
                                            <p:strVal val="#ppt_y+.1"/>
                                          </p:val>
                                        </p:tav>
                                        <p:tav tm="100000">
                                          <p:val>
                                            <p:strVal val="#ppt_y"/>
                                          </p:val>
                                        </p:tav>
                                      </p:tavLst>
                                    </p:anim>
                                  </p:childTnLst>
                                </p:cTn>
                              </p:par>
                            </p:childTnLst>
                          </p:cTn>
                        </p:par>
                        <p:par>
                          <p:cTn id="25" fill="hold">
                            <p:stCondLst>
                              <p:cond delay="1750"/>
                            </p:stCondLst>
                            <p:childTnLst>
                              <p:par>
                                <p:cTn id="26" presetID="1"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12671" y="2329761"/>
            <a:ext cx="1400512" cy="369332"/>
          </a:xfrm>
          <a:prstGeom prst="rect">
            <a:avLst/>
          </a:prstGeom>
          <a:noFill/>
        </p:spPr>
        <p:txBody>
          <a:bodyPr wrap="none" rtlCol="0">
            <a:spAutoFit/>
          </a:bodyPr>
          <a:lstStyle/>
          <a:p>
            <a:r>
              <a:rPr lang="es-ES" b="1" dirty="0" smtClean="0">
                <a:solidFill>
                  <a:schemeClr val="accent4"/>
                </a:solidFill>
              </a:rPr>
              <a:t>Bibliografía</a:t>
            </a:r>
            <a:endParaRPr lang="es-ES" sz="1600" b="1" dirty="0">
              <a:solidFill>
                <a:schemeClr val="accent4"/>
              </a:solidFill>
            </a:endParaRPr>
          </a:p>
        </p:txBody>
      </p:sp>
      <p:sp>
        <p:nvSpPr>
          <p:cNvPr id="3" name="Rectángulo 2"/>
          <p:cNvSpPr/>
          <p:nvPr/>
        </p:nvSpPr>
        <p:spPr>
          <a:xfrm>
            <a:off x="1205854" y="2699093"/>
            <a:ext cx="5480668" cy="369332"/>
          </a:xfrm>
          <a:prstGeom prst="rect">
            <a:avLst/>
          </a:prstGeom>
        </p:spPr>
        <p:txBody>
          <a:bodyPr wrap="none">
            <a:spAutoFit/>
          </a:bodyPr>
          <a:lstStyle/>
          <a:p>
            <a:r>
              <a:rPr lang="es-ES" dirty="0"/>
              <a:t>http://ora.u440.com/usuarios/create%20user.html</a:t>
            </a:r>
          </a:p>
        </p:txBody>
      </p:sp>
      <p:sp>
        <p:nvSpPr>
          <p:cNvPr id="4" name="Rectángulo 3"/>
          <p:cNvSpPr/>
          <p:nvPr/>
        </p:nvSpPr>
        <p:spPr>
          <a:xfrm>
            <a:off x="1205854" y="3068425"/>
            <a:ext cx="4551246" cy="369332"/>
          </a:xfrm>
          <a:prstGeom prst="rect">
            <a:avLst/>
          </a:prstGeom>
        </p:spPr>
        <p:txBody>
          <a:bodyPr wrap="none">
            <a:spAutoFit/>
          </a:bodyPr>
          <a:lstStyle/>
          <a:p>
            <a:r>
              <a:rPr lang="es-ES" dirty="0"/>
              <a:t>https://jorgesanchez.net/manuales/abd/</a:t>
            </a:r>
          </a:p>
        </p:txBody>
      </p:sp>
    </p:spTree>
    <p:extLst>
      <p:ext uri="{BB962C8B-B14F-4D97-AF65-F5344CB8AC3E}">
        <p14:creationId xmlns:p14="http://schemas.microsoft.com/office/powerpoint/2010/main" val="2081805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53698" y="1724822"/>
            <a:ext cx="3603872" cy="461665"/>
          </a:xfrm>
          <a:prstGeom prst="rect">
            <a:avLst/>
          </a:prstGeom>
          <a:noFill/>
        </p:spPr>
        <p:txBody>
          <a:bodyPr wrap="none" rtlCol="0">
            <a:spAutoFit/>
          </a:bodyPr>
          <a:lstStyle/>
          <a:p>
            <a:r>
              <a:rPr lang="es-ES" sz="2400" b="1" dirty="0" smtClean="0">
                <a:solidFill>
                  <a:schemeClr val="accent4"/>
                </a:solidFill>
              </a:rPr>
              <a:t>Cuentas administrativas</a:t>
            </a:r>
            <a:endParaRPr lang="es-ES" b="1" dirty="0">
              <a:solidFill>
                <a:schemeClr val="accent4"/>
              </a:solidFill>
            </a:endParaRPr>
          </a:p>
        </p:txBody>
      </p:sp>
      <p:sp>
        <p:nvSpPr>
          <p:cNvPr id="4" name="Rectángulo 3"/>
          <p:cNvSpPr/>
          <p:nvPr/>
        </p:nvSpPr>
        <p:spPr>
          <a:xfrm>
            <a:off x="945733" y="2220168"/>
            <a:ext cx="9226967" cy="646331"/>
          </a:xfrm>
          <a:prstGeom prst="rect">
            <a:avLst/>
          </a:prstGeom>
        </p:spPr>
        <p:txBody>
          <a:bodyPr wrap="square">
            <a:spAutoFit/>
          </a:bodyPr>
          <a:lstStyle/>
          <a:p>
            <a:r>
              <a:rPr lang="es-ES" dirty="0"/>
              <a:t>Durante la instalación de Oracle se instalan dos cuentas administrativas y otras dos con permisos especiales para tareas de optimización y monitorización de la base de datos</a:t>
            </a:r>
            <a:r>
              <a:rPr lang="es-ES" dirty="0" smtClean="0"/>
              <a:t>:</a:t>
            </a:r>
            <a:endParaRPr lang="es-ES" dirty="0"/>
          </a:p>
        </p:txBody>
      </p:sp>
      <p:sp>
        <p:nvSpPr>
          <p:cNvPr id="8" name="Rectángulo 7"/>
          <p:cNvSpPr/>
          <p:nvPr/>
        </p:nvSpPr>
        <p:spPr>
          <a:xfrm>
            <a:off x="945734" y="2900180"/>
            <a:ext cx="9541292" cy="2539157"/>
          </a:xfrm>
          <a:prstGeom prst="rect">
            <a:avLst/>
          </a:prstGeom>
        </p:spPr>
        <p:txBody>
          <a:bodyPr wrap="square">
            <a:spAutoFit/>
          </a:bodyPr>
          <a:lstStyle/>
          <a:p>
            <a:pPr marL="180975" indent="-180975">
              <a:spcAft>
                <a:spcPts val="600"/>
              </a:spcAft>
              <a:buFont typeface="Wingdings" panose="05000000000000000000" pitchFamily="2" charset="2"/>
              <a:buChar char="§"/>
            </a:pPr>
            <a:r>
              <a:rPr lang="es-ES" sz="1600" b="1" dirty="0">
                <a:solidFill>
                  <a:schemeClr val="accent3">
                    <a:lumMod val="75000"/>
                  </a:schemeClr>
                </a:solidFill>
              </a:rPr>
              <a:t>SYS</a:t>
            </a:r>
            <a:r>
              <a:rPr lang="es-ES" sz="1600" dirty="0"/>
              <a:t>. </a:t>
            </a:r>
            <a:r>
              <a:rPr lang="es-ES" sz="1600" dirty="0" smtClean="0"/>
              <a:t>Toma </a:t>
            </a:r>
            <a:r>
              <a:rPr lang="es-ES" sz="1600" dirty="0"/>
              <a:t>rol de DBA (es decir, de </a:t>
            </a:r>
            <a:r>
              <a:rPr lang="es-ES" sz="1600" dirty="0" err="1"/>
              <a:t>superadministrador</a:t>
            </a:r>
            <a:r>
              <a:rPr lang="es-ES" sz="1600" dirty="0"/>
              <a:t>) y es en su esquema donde se crea el diccionario de datos; por lo que no conviene de ninguna manera crear otro tipo de elementos en su esquema; es decir, el usuario SYS no debe crear tablas, ni vistas </a:t>
            </a:r>
            <a:r>
              <a:rPr lang="es-ES" sz="1600" dirty="0" smtClean="0"/>
              <a:t>ni </a:t>
            </a:r>
            <a:r>
              <a:rPr lang="es-ES" sz="1600" dirty="0"/>
              <a:t>ningún otro objeto de la base de datos</a:t>
            </a:r>
            <a:r>
              <a:rPr lang="es-ES" sz="1600" dirty="0" smtClean="0"/>
              <a:t>.</a:t>
            </a:r>
          </a:p>
          <a:p>
            <a:pPr marL="180975" indent="-180975">
              <a:spcAft>
                <a:spcPts val="600"/>
              </a:spcAft>
              <a:buFont typeface="Wingdings" panose="05000000000000000000" pitchFamily="2" charset="2"/>
              <a:buChar char="§"/>
            </a:pPr>
            <a:r>
              <a:rPr lang="es-ES" sz="1600" b="1" dirty="0">
                <a:solidFill>
                  <a:schemeClr val="accent3">
                    <a:lumMod val="75000"/>
                  </a:schemeClr>
                </a:solidFill>
              </a:rPr>
              <a:t>SYSTEM</a:t>
            </a:r>
            <a:r>
              <a:rPr lang="es-ES" sz="1600" dirty="0"/>
              <a:t>. Posee también el rol DBA y se crea durante la </a:t>
            </a:r>
            <a:r>
              <a:rPr lang="es-ES" sz="1600" dirty="0" smtClean="0"/>
              <a:t>instalación. En </a:t>
            </a:r>
            <a:r>
              <a:rPr lang="es-ES" sz="1600" dirty="0"/>
              <a:t>su esquema se suelen crear tablas y vistas administrativas (pero no se deberían crear otro tipo de tablas).</a:t>
            </a:r>
          </a:p>
          <a:p>
            <a:pPr marL="180975" indent="-180975">
              <a:spcAft>
                <a:spcPts val="600"/>
              </a:spcAft>
              <a:buFont typeface="Wingdings" panose="05000000000000000000" pitchFamily="2" charset="2"/>
              <a:buChar char="§"/>
            </a:pPr>
            <a:r>
              <a:rPr lang="es-ES" sz="1600" b="1" dirty="0">
                <a:solidFill>
                  <a:schemeClr val="accent3">
                    <a:lumMod val="75000"/>
                  </a:schemeClr>
                </a:solidFill>
              </a:rPr>
              <a:t>SYSMAN</a:t>
            </a:r>
            <a:r>
              <a:rPr lang="es-ES" sz="1600" dirty="0"/>
              <a:t>. Usado para realizar tareas administrativas con la aplicación </a:t>
            </a:r>
            <a:r>
              <a:rPr lang="es-ES" sz="1600" b="1" dirty="0" err="1"/>
              <a:t>Database</a:t>
            </a:r>
            <a:r>
              <a:rPr lang="es-ES" sz="1600" b="1" dirty="0"/>
              <a:t> Control </a:t>
            </a:r>
            <a:r>
              <a:rPr lang="es-ES" sz="1600" dirty="0" smtClean="0"/>
              <a:t>del </a:t>
            </a:r>
            <a:r>
              <a:rPr lang="es-ES" sz="1600" b="1" dirty="0" smtClean="0"/>
              <a:t>Enterprise </a:t>
            </a:r>
            <a:r>
              <a:rPr lang="es-ES" sz="1600" b="1" dirty="0"/>
              <a:t>Manager</a:t>
            </a:r>
            <a:r>
              <a:rPr lang="es-ES" sz="1600" dirty="0"/>
              <a:t>.</a:t>
            </a:r>
          </a:p>
          <a:p>
            <a:pPr marL="180975" indent="-180975">
              <a:spcAft>
                <a:spcPts val="600"/>
              </a:spcAft>
              <a:buFont typeface="Wingdings" panose="05000000000000000000" pitchFamily="2" charset="2"/>
              <a:buChar char="§"/>
            </a:pPr>
            <a:r>
              <a:rPr lang="es-ES" sz="1600" b="1" dirty="0">
                <a:solidFill>
                  <a:schemeClr val="accent3">
                    <a:lumMod val="75000"/>
                  </a:schemeClr>
                </a:solidFill>
              </a:rPr>
              <a:t>DBSMNP</a:t>
            </a:r>
            <a:r>
              <a:rPr lang="es-ES" sz="1600" b="1" dirty="0"/>
              <a:t>. </a:t>
            </a:r>
            <a:r>
              <a:rPr lang="es-ES" sz="1600" dirty="0"/>
              <a:t>Usuario que tiene permisos para monitorizar</a:t>
            </a:r>
            <a:r>
              <a:rPr lang="es-ES" sz="1600" b="1" dirty="0"/>
              <a:t> </a:t>
            </a:r>
            <a:r>
              <a:rPr lang="es-ES" sz="1600" dirty="0"/>
              <a:t>Enterprise Manager.</a:t>
            </a:r>
          </a:p>
        </p:txBody>
      </p:sp>
    </p:spTree>
    <p:extLst>
      <p:ext uri="{BB962C8B-B14F-4D97-AF65-F5344CB8AC3E}">
        <p14:creationId xmlns:p14="http://schemas.microsoft.com/office/powerpoint/2010/main" val="356507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wipe(up)">
                                      <p:cBhvr>
                                        <p:cTn id="16" dur="5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wipe(up)">
                                      <p:cBhvr>
                                        <p:cTn id="21" dur="500"/>
                                        <p:tgtEl>
                                          <p:spTgt spid="8">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wipe(up)">
                                      <p:cBhvr>
                                        <p:cTn id="26" dur="500"/>
                                        <p:tgtEl>
                                          <p:spTgt spid="8">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Effect transition="in" filter="wipe(up)">
                                      <p:cBhvr>
                                        <p:cTn id="31"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53698" y="1724822"/>
            <a:ext cx="4043094" cy="461665"/>
          </a:xfrm>
          <a:prstGeom prst="rect">
            <a:avLst/>
          </a:prstGeom>
          <a:noFill/>
        </p:spPr>
        <p:txBody>
          <a:bodyPr wrap="none" rtlCol="0">
            <a:spAutoFit/>
          </a:bodyPr>
          <a:lstStyle/>
          <a:p>
            <a:r>
              <a:rPr lang="es-ES" sz="2400" b="1" dirty="0" smtClean="0">
                <a:solidFill>
                  <a:schemeClr val="accent4"/>
                </a:solidFill>
              </a:rPr>
              <a:t>Privilegios administrativos</a:t>
            </a:r>
            <a:endParaRPr lang="es-ES" b="1" dirty="0">
              <a:solidFill>
                <a:schemeClr val="accent4"/>
              </a:solidFill>
            </a:endParaRPr>
          </a:p>
        </p:txBody>
      </p:sp>
      <p:sp>
        <p:nvSpPr>
          <p:cNvPr id="4" name="Rectángulo 3"/>
          <p:cNvSpPr/>
          <p:nvPr/>
        </p:nvSpPr>
        <p:spPr>
          <a:xfrm>
            <a:off x="945733" y="2220168"/>
            <a:ext cx="9226967" cy="369332"/>
          </a:xfrm>
          <a:prstGeom prst="rect">
            <a:avLst/>
          </a:prstGeom>
        </p:spPr>
        <p:txBody>
          <a:bodyPr wrap="square">
            <a:spAutoFit/>
          </a:bodyPr>
          <a:lstStyle/>
          <a:p>
            <a:r>
              <a:rPr lang="es-ES" dirty="0"/>
              <a:t>Oracle posee dos privilegios de sistema asociados a tareas administrativas, son</a:t>
            </a:r>
            <a:r>
              <a:rPr lang="es-ES" dirty="0" smtClean="0"/>
              <a:t>:</a:t>
            </a:r>
            <a:endParaRPr lang="es-ES" dirty="0"/>
          </a:p>
        </p:txBody>
      </p:sp>
      <p:sp>
        <p:nvSpPr>
          <p:cNvPr id="8" name="Rectángulo 7"/>
          <p:cNvSpPr/>
          <p:nvPr/>
        </p:nvSpPr>
        <p:spPr>
          <a:xfrm>
            <a:off x="945733" y="2776355"/>
            <a:ext cx="9074567" cy="2385268"/>
          </a:xfrm>
          <a:prstGeom prst="rect">
            <a:avLst/>
          </a:prstGeom>
        </p:spPr>
        <p:txBody>
          <a:bodyPr wrap="square">
            <a:spAutoFit/>
          </a:bodyPr>
          <a:lstStyle/>
          <a:p>
            <a:pPr marL="180975" indent="-180975">
              <a:spcAft>
                <a:spcPts val="600"/>
              </a:spcAft>
              <a:buFont typeface="Wingdings" panose="05000000000000000000" pitchFamily="2" charset="2"/>
              <a:buChar char="§"/>
            </a:pPr>
            <a:r>
              <a:rPr lang="es-ES" sz="1600" b="1" dirty="0" smtClean="0">
                <a:solidFill>
                  <a:schemeClr val="accent3">
                    <a:lumMod val="75000"/>
                  </a:schemeClr>
                </a:solidFill>
              </a:rPr>
              <a:t>SYSDBA</a:t>
            </a:r>
            <a:r>
              <a:rPr lang="es-ES" sz="1600" dirty="0" smtClean="0"/>
              <a:t>. </a:t>
            </a:r>
            <a:r>
              <a:rPr lang="es-ES" sz="1600" dirty="0"/>
              <a:t>Con capacidad de parar e iniciar (instrucciones </a:t>
            </a:r>
            <a:r>
              <a:rPr lang="es-ES" sz="1600" b="1" dirty="0"/>
              <a:t>SHUTDOWN</a:t>
            </a:r>
            <a:r>
              <a:rPr lang="es-ES" sz="1600" dirty="0"/>
              <a:t> y </a:t>
            </a:r>
            <a:r>
              <a:rPr lang="es-ES" sz="1600" b="1" dirty="0"/>
              <a:t>STARTUP</a:t>
            </a:r>
            <a:r>
              <a:rPr lang="es-ES" sz="1600" dirty="0"/>
              <a:t>) la instancia de base de datos; modificar la base de datos (</a:t>
            </a:r>
            <a:r>
              <a:rPr lang="es-ES" sz="1600" b="1" dirty="0"/>
              <a:t>ALTER DATABASE</a:t>
            </a:r>
            <a:r>
              <a:rPr lang="es-ES" sz="1600" dirty="0"/>
              <a:t>), crear y borrar bases de datos (</a:t>
            </a:r>
            <a:r>
              <a:rPr lang="es-ES" sz="1600" b="1" dirty="0"/>
              <a:t>CREATE </a:t>
            </a:r>
            <a:r>
              <a:rPr lang="es-ES" sz="1600" dirty="0"/>
              <a:t>y</a:t>
            </a:r>
            <a:r>
              <a:rPr lang="es-ES" sz="1600" b="1" dirty="0"/>
              <a:t> DROP DATABASE</a:t>
            </a:r>
            <a:r>
              <a:rPr lang="es-ES" sz="1600" dirty="0"/>
              <a:t>), Crear el archivo de parámetros (</a:t>
            </a:r>
            <a:r>
              <a:rPr lang="es-ES" sz="1600" b="1" dirty="0"/>
              <a:t>CREATE SPFILE</a:t>
            </a:r>
            <a:r>
              <a:rPr lang="es-ES" sz="1600" dirty="0"/>
              <a:t>), cambiar el modo de archivado de la base de datos, recuperar la base de datos y además incluye el privilegio de sistema </a:t>
            </a:r>
            <a:r>
              <a:rPr lang="es-ES" sz="1600" b="1" dirty="0"/>
              <a:t>RESTRICTED SESSION</a:t>
            </a:r>
            <a:r>
              <a:rPr lang="es-ES" sz="1600" dirty="0"/>
              <a:t>. En la práctica sus capacidades son las asociadas al usuario </a:t>
            </a:r>
            <a:r>
              <a:rPr lang="es-ES" sz="1600" b="1" dirty="0"/>
              <a:t>SYS</a:t>
            </a:r>
            <a:r>
              <a:rPr lang="es-ES" sz="1600" dirty="0"/>
              <a:t>.</a:t>
            </a:r>
            <a:endParaRPr lang="es-ES" sz="1600" dirty="0" smtClean="0"/>
          </a:p>
          <a:p>
            <a:pPr marL="180975" indent="-180975">
              <a:spcAft>
                <a:spcPts val="600"/>
              </a:spcAft>
              <a:buFont typeface="Wingdings" panose="05000000000000000000" pitchFamily="2" charset="2"/>
              <a:buChar char="§"/>
            </a:pPr>
            <a:r>
              <a:rPr lang="es-ES" sz="1600" b="1" dirty="0" smtClean="0">
                <a:solidFill>
                  <a:schemeClr val="accent3">
                    <a:lumMod val="75000"/>
                  </a:schemeClr>
                </a:solidFill>
              </a:rPr>
              <a:t>SYSOPER</a:t>
            </a:r>
            <a:r>
              <a:rPr lang="es-ES" sz="1600" dirty="0" smtClean="0"/>
              <a:t>. </a:t>
            </a:r>
            <a:r>
              <a:rPr lang="es-ES" sz="1600" dirty="0"/>
              <a:t>Permite lo mismo que el anterior salvo: crear y borrar la base de datos y recuperar en todas las formas la base de datos (hay modos de recuperación que requieren el privilegio anterior).</a:t>
            </a:r>
          </a:p>
        </p:txBody>
      </p:sp>
    </p:spTree>
    <p:extLst>
      <p:ext uri="{BB962C8B-B14F-4D97-AF65-F5344CB8AC3E}">
        <p14:creationId xmlns:p14="http://schemas.microsoft.com/office/powerpoint/2010/main" val="107479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wipe(up)">
                                      <p:cBhvr>
                                        <p:cTn id="16" dur="5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wipe(up)">
                                      <p:cBhvr>
                                        <p:cTn id="21"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53698" y="1724822"/>
            <a:ext cx="5636479" cy="461665"/>
          </a:xfrm>
          <a:prstGeom prst="rect">
            <a:avLst/>
          </a:prstGeom>
          <a:noFill/>
        </p:spPr>
        <p:txBody>
          <a:bodyPr wrap="none" rtlCol="0">
            <a:spAutoFit/>
          </a:bodyPr>
          <a:lstStyle/>
          <a:p>
            <a:r>
              <a:rPr lang="es-ES" sz="2400" b="1" dirty="0" smtClean="0">
                <a:solidFill>
                  <a:schemeClr val="accent4"/>
                </a:solidFill>
              </a:rPr>
              <a:t>Propiedades de los usuarios de Oracle</a:t>
            </a:r>
            <a:endParaRPr lang="es-ES" b="1" dirty="0">
              <a:solidFill>
                <a:schemeClr val="accent4"/>
              </a:solidFill>
            </a:endParaRPr>
          </a:p>
        </p:txBody>
      </p:sp>
      <p:sp>
        <p:nvSpPr>
          <p:cNvPr id="4" name="Rectángulo 3"/>
          <p:cNvSpPr/>
          <p:nvPr/>
        </p:nvSpPr>
        <p:spPr>
          <a:xfrm>
            <a:off x="945733" y="2220168"/>
            <a:ext cx="9226967" cy="369332"/>
          </a:xfrm>
          <a:prstGeom prst="rect">
            <a:avLst/>
          </a:prstGeom>
        </p:spPr>
        <p:txBody>
          <a:bodyPr wrap="square">
            <a:spAutoFit/>
          </a:bodyPr>
          <a:lstStyle/>
          <a:p>
            <a:r>
              <a:rPr lang="es-ES" dirty="0"/>
              <a:t>A los usuarios de Oracle se les puede </a:t>
            </a:r>
            <a:r>
              <a:rPr lang="es-ES" dirty="0" smtClean="0"/>
              <a:t>asignar en la configuración:</a:t>
            </a:r>
            <a:endParaRPr lang="es-ES" dirty="0"/>
          </a:p>
        </p:txBody>
      </p:sp>
      <p:sp>
        <p:nvSpPr>
          <p:cNvPr id="8" name="Rectángulo 7"/>
          <p:cNvSpPr/>
          <p:nvPr/>
        </p:nvSpPr>
        <p:spPr>
          <a:xfrm>
            <a:off x="945733" y="2623181"/>
            <a:ext cx="9074567" cy="3293209"/>
          </a:xfrm>
          <a:prstGeom prst="rect">
            <a:avLst/>
          </a:prstGeom>
        </p:spPr>
        <p:txBody>
          <a:bodyPr wrap="square">
            <a:spAutoFit/>
          </a:bodyPr>
          <a:lstStyle/>
          <a:p>
            <a:pPr marL="180975" indent="-180975">
              <a:spcAft>
                <a:spcPts val="600"/>
              </a:spcAft>
              <a:buFont typeface="Wingdings" panose="05000000000000000000" pitchFamily="2" charset="2"/>
              <a:buChar char="§"/>
            </a:pPr>
            <a:r>
              <a:rPr lang="es-ES" sz="1600" b="1" dirty="0" smtClean="0">
                <a:solidFill>
                  <a:schemeClr val="accent3">
                    <a:lumMod val="75000"/>
                  </a:schemeClr>
                </a:solidFill>
              </a:rPr>
              <a:t>Nombre de usuario</a:t>
            </a:r>
            <a:r>
              <a:rPr lang="es-ES" sz="1600" dirty="0" smtClean="0"/>
              <a:t>. </a:t>
            </a:r>
            <a:r>
              <a:rPr lang="es-ES" sz="1600" dirty="0"/>
              <a:t>No puede repetirse y como máximo debe tener 30 caracteres que sólo podrán contener letras del alfabeto inglés, números, el signo dólar y el signo de </a:t>
            </a:r>
            <a:r>
              <a:rPr lang="es-ES" sz="1600" dirty="0" smtClean="0"/>
              <a:t>guion </a:t>
            </a:r>
            <a:r>
              <a:rPr lang="es-ES" sz="1600" dirty="0"/>
              <a:t>bajo (</a:t>
            </a:r>
            <a:r>
              <a:rPr lang="es-ES" sz="1600" b="1" dirty="0"/>
              <a:t>_</a:t>
            </a:r>
            <a:r>
              <a:rPr lang="es-ES" sz="1600" dirty="0"/>
              <a:t>). </a:t>
            </a:r>
            <a:r>
              <a:rPr lang="es-ES" sz="1600" dirty="0" smtClean="0"/>
              <a:t>El </a:t>
            </a:r>
            <a:r>
              <a:rPr lang="es-ES" sz="1600" dirty="0"/>
              <a:t>nombre no puede comenzar con un número</a:t>
            </a:r>
            <a:r>
              <a:rPr lang="es-ES" sz="1600" dirty="0" smtClean="0"/>
              <a:t>.</a:t>
            </a:r>
          </a:p>
          <a:p>
            <a:pPr marL="180975" indent="-180975">
              <a:spcAft>
                <a:spcPts val="600"/>
              </a:spcAft>
              <a:buFont typeface="Wingdings" panose="05000000000000000000" pitchFamily="2" charset="2"/>
              <a:buChar char="§"/>
            </a:pPr>
            <a:r>
              <a:rPr lang="es-ES" sz="1600" b="1" dirty="0" smtClean="0">
                <a:solidFill>
                  <a:schemeClr val="accent3">
                    <a:lumMod val="75000"/>
                  </a:schemeClr>
                </a:solidFill>
              </a:rPr>
              <a:t>Configuración física</a:t>
            </a:r>
            <a:r>
              <a:rPr lang="es-ES" sz="1600" dirty="0" smtClean="0"/>
              <a:t>. </a:t>
            </a:r>
            <a:r>
              <a:rPr lang="es-ES" sz="1600" dirty="0"/>
              <a:t>Se refiere al espacio asociado al usuario para almacenar sus datos </a:t>
            </a:r>
            <a:r>
              <a:rPr lang="es-ES" sz="1600" dirty="0" smtClean="0"/>
              <a:t>(</a:t>
            </a:r>
            <a:r>
              <a:rPr lang="es-ES" sz="1600" b="1" dirty="0" err="1" smtClean="0"/>
              <a:t>tablespace</a:t>
            </a:r>
            <a:r>
              <a:rPr lang="es-ES" sz="1600" dirty="0"/>
              <a:t>) y la cuota </a:t>
            </a:r>
            <a:r>
              <a:rPr lang="es-ES" sz="1600" dirty="0" smtClean="0"/>
              <a:t>que </a:t>
            </a:r>
            <a:r>
              <a:rPr lang="es-ES" sz="1600" dirty="0"/>
              <a:t>se le asigna a dicho usuario y mediante la que se establece el espacio máximo que el usuario puede </a:t>
            </a:r>
            <a:r>
              <a:rPr lang="es-ES" sz="1600" dirty="0" smtClean="0"/>
              <a:t>usar </a:t>
            </a:r>
            <a:r>
              <a:rPr lang="es-ES" sz="1600" dirty="0"/>
              <a:t>en el </a:t>
            </a:r>
            <a:r>
              <a:rPr lang="es-ES" sz="1600" dirty="0" err="1"/>
              <a:t>tablespace</a:t>
            </a:r>
            <a:r>
              <a:rPr lang="es-ES" sz="1600" dirty="0" smtClean="0"/>
              <a:t>.</a:t>
            </a:r>
          </a:p>
          <a:p>
            <a:pPr marL="180975" indent="-180975">
              <a:spcAft>
                <a:spcPts val="600"/>
              </a:spcAft>
              <a:buFont typeface="Wingdings" panose="05000000000000000000" pitchFamily="2" charset="2"/>
              <a:buChar char="§"/>
            </a:pPr>
            <a:r>
              <a:rPr lang="es-ES" sz="1600" b="1" dirty="0" smtClean="0">
                <a:solidFill>
                  <a:schemeClr val="accent3">
                    <a:lumMod val="75000"/>
                  </a:schemeClr>
                </a:solidFill>
              </a:rPr>
              <a:t>Perfil asociado</a:t>
            </a:r>
            <a:r>
              <a:rPr lang="es-ES" sz="1600" dirty="0" smtClean="0"/>
              <a:t>. Indica </a:t>
            </a:r>
            <a:r>
              <a:rPr lang="es-ES" sz="1600" dirty="0"/>
              <a:t>los recursos y </a:t>
            </a:r>
            <a:r>
              <a:rPr lang="es-ES" sz="1600" dirty="0" smtClean="0"/>
              <a:t>configuración del sistema que el usuario puede utilizar.</a:t>
            </a:r>
          </a:p>
          <a:p>
            <a:pPr marL="180975" indent="-180975">
              <a:spcAft>
                <a:spcPts val="600"/>
              </a:spcAft>
              <a:buFont typeface="Wingdings" panose="05000000000000000000" pitchFamily="2" charset="2"/>
              <a:buChar char="§"/>
            </a:pPr>
            <a:r>
              <a:rPr lang="es-ES" sz="1600" b="1" dirty="0" smtClean="0">
                <a:solidFill>
                  <a:schemeClr val="accent3">
                    <a:lumMod val="75000"/>
                  </a:schemeClr>
                </a:solidFill>
              </a:rPr>
              <a:t>Privilegios y roles</a:t>
            </a:r>
            <a:r>
              <a:rPr lang="es-ES" sz="1600" dirty="0" smtClean="0"/>
              <a:t>. Permiten especificar los permisos que posee el usuario.</a:t>
            </a:r>
          </a:p>
          <a:p>
            <a:pPr marL="180975" indent="-180975">
              <a:spcAft>
                <a:spcPts val="600"/>
              </a:spcAft>
              <a:buFont typeface="Wingdings" panose="05000000000000000000" pitchFamily="2" charset="2"/>
              <a:buChar char="§"/>
            </a:pPr>
            <a:r>
              <a:rPr lang="es-ES" sz="1600" b="1" dirty="0">
                <a:solidFill>
                  <a:schemeClr val="accent3">
                    <a:lumMod val="75000"/>
                  </a:schemeClr>
                </a:solidFill>
              </a:rPr>
              <a:t>Estado de la cuenta de usuario</a:t>
            </a:r>
            <a:r>
              <a:rPr lang="es-ES" sz="1600" b="1" dirty="0" smtClean="0">
                <a:solidFill>
                  <a:schemeClr val="accent3">
                    <a:lumMod val="75000"/>
                  </a:schemeClr>
                </a:solidFill>
              </a:rPr>
              <a:t>:</a:t>
            </a:r>
          </a:p>
          <a:p>
            <a:pPr marL="742950" lvl="1" indent="-285750">
              <a:spcAft>
                <a:spcPts val="600"/>
              </a:spcAft>
              <a:buFont typeface="Arial" panose="020B0604020202020204" pitchFamily="34" charset="0"/>
              <a:buChar char="•"/>
            </a:pPr>
            <a:r>
              <a:rPr lang="es-ES" sz="1600" b="1" dirty="0" smtClean="0">
                <a:solidFill>
                  <a:schemeClr val="accent3">
                    <a:lumMod val="75000"/>
                  </a:schemeClr>
                </a:solidFill>
              </a:rPr>
              <a:t>Abierta</a:t>
            </a:r>
            <a:r>
              <a:rPr lang="es-ES" sz="1600" b="1" dirty="0">
                <a:solidFill>
                  <a:schemeClr val="accent3">
                    <a:lumMod val="75000"/>
                  </a:schemeClr>
                </a:solidFill>
              </a:rPr>
              <a:t>. </a:t>
            </a:r>
            <a:r>
              <a:rPr lang="es-ES" sz="1600" dirty="0"/>
              <a:t>El usuario puede conectar y realizar sus acciones </a:t>
            </a:r>
            <a:r>
              <a:rPr lang="es-ES" sz="1600" dirty="0" smtClean="0"/>
              <a:t>habituales</a:t>
            </a:r>
          </a:p>
          <a:p>
            <a:pPr marL="742950" lvl="1" indent="-285750">
              <a:spcAft>
                <a:spcPts val="600"/>
              </a:spcAft>
              <a:buFont typeface="Arial" panose="020B0604020202020204" pitchFamily="34" charset="0"/>
              <a:buChar char="•"/>
            </a:pPr>
            <a:r>
              <a:rPr lang="es-ES" sz="1600" b="1" dirty="0" smtClean="0">
                <a:solidFill>
                  <a:schemeClr val="accent3">
                    <a:lumMod val="75000"/>
                  </a:schemeClr>
                </a:solidFill>
              </a:rPr>
              <a:t>Bloqueada</a:t>
            </a:r>
            <a:r>
              <a:rPr lang="es-ES" dirty="0"/>
              <a:t>. </a:t>
            </a:r>
            <a:r>
              <a:rPr lang="es-ES" sz="1600" dirty="0"/>
              <a:t>El usuario no podrá </a:t>
            </a:r>
            <a:r>
              <a:rPr lang="es-ES" sz="1600" dirty="0" smtClean="0"/>
              <a:t>conectar. </a:t>
            </a:r>
            <a:r>
              <a:rPr lang="es-ES" sz="1600" dirty="0"/>
              <a:t>El bloqueo lo realiza el </a:t>
            </a:r>
            <a:r>
              <a:rPr lang="es-ES" sz="1600" dirty="0" smtClean="0"/>
              <a:t>DBA.</a:t>
            </a:r>
            <a:endParaRPr lang="es-ES" sz="1600" dirty="0"/>
          </a:p>
        </p:txBody>
      </p:sp>
    </p:spTree>
    <p:extLst>
      <p:ext uri="{BB962C8B-B14F-4D97-AF65-F5344CB8AC3E}">
        <p14:creationId xmlns:p14="http://schemas.microsoft.com/office/powerpoint/2010/main" val="112024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wipe(up)">
                                      <p:cBhvr>
                                        <p:cTn id="16" dur="5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wipe(up)">
                                      <p:cBhvr>
                                        <p:cTn id="21" dur="500"/>
                                        <p:tgtEl>
                                          <p:spTgt spid="8">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wipe(up)">
                                      <p:cBhvr>
                                        <p:cTn id="26" dur="500"/>
                                        <p:tgtEl>
                                          <p:spTgt spid="8">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Effect transition="in" filter="wipe(up)">
                                      <p:cBhvr>
                                        <p:cTn id="31" dur="500"/>
                                        <p:tgtEl>
                                          <p:spTgt spid="8">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8">
                                            <p:txEl>
                                              <p:pRg st="4" end="4"/>
                                            </p:txEl>
                                          </p:spTgt>
                                        </p:tgtEl>
                                        <p:attrNameLst>
                                          <p:attrName>style.visibility</p:attrName>
                                        </p:attrNameLst>
                                      </p:cBhvr>
                                      <p:to>
                                        <p:strVal val="visible"/>
                                      </p:to>
                                    </p:set>
                                    <p:animEffect transition="in" filter="wipe(up)">
                                      <p:cBhvr>
                                        <p:cTn id="36" dur="500"/>
                                        <p:tgtEl>
                                          <p:spTgt spid="8">
                                            <p:txEl>
                                              <p:pRg st="4" end="4"/>
                                            </p:txEl>
                                          </p:spTgt>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8">
                                            <p:txEl>
                                              <p:pRg st="5" end="5"/>
                                            </p:txEl>
                                          </p:spTgt>
                                        </p:tgtEl>
                                        <p:attrNameLst>
                                          <p:attrName>style.visibility</p:attrName>
                                        </p:attrNameLst>
                                      </p:cBhvr>
                                      <p:to>
                                        <p:strVal val="visible"/>
                                      </p:to>
                                    </p:set>
                                    <p:animEffect transition="in" filter="wipe(up)">
                                      <p:cBhvr>
                                        <p:cTn id="39" dur="500"/>
                                        <p:tgtEl>
                                          <p:spTgt spid="8">
                                            <p:txEl>
                                              <p:pRg st="5" end="5"/>
                                            </p:txEl>
                                          </p:spTgt>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wipe(up)">
                                      <p:cBhvr>
                                        <p:cTn id="4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53698" y="1743872"/>
            <a:ext cx="2973891" cy="461665"/>
          </a:xfrm>
          <a:prstGeom prst="rect">
            <a:avLst/>
          </a:prstGeom>
          <a:noFill/>
        </p:spPr>
        <p:txBody>
          <a:bodyPr wrap="none" rtlCol="0">
            <a:spAutoFit/>
          </a:bodyPr>
          <a:lstStyle/>
          <a:p>
            <a:r>
              <a:rPr lang="es-ES" sz="2400" b="1" dirty="0" smtClean="0">
                <a:solidFill>
                  <a:schemeClr val="accent4"/>
                </a:solidFill>
              </a:rPr>
              <a:t>Enterprise Manager</a:t>
            </a:r>
            <a:endParaRPr lang="es-ES" sz="2000" b="1" dirty="0">
              <a:solidFill>
                <a:schemeClr val="accent4"/>
              </a:solidFill>
            </a:endParaRPr>
          </a:p>
        </p:txBody>
      </p:sp>
      <p:sp>
        <p:nvSpPr>
          <p:cNvPr id="4" name="Rectángulo 3"/>
          <p:cNvSpPr/>
          <p:nvPr/>
        </p:nvSpPr>
        <p:spPr>
          <a:xfrm>
            <a:off x="945732" y="2304116"/>
            <a:ext cx="8741192" cy="1200329"/>
          </a:xfrm>
          <a:prstGeom prst="rect">
            <a:avLst/>
          </a:prstGeom>
        </p:spPr>
        <p:txBody>
          <a:bodyPr wrap="square">
            <a:spAutoFit/>
          </a:bodyPr>
          <a:lstStyle/>
          <a:p>
            <a:r>
              <a:rPr lang="es-ES" dirty="0"/>
              <a:t>El Enterprise Manager es una utilidad que permite administrar la instancia de Oracle utilizando un servidor web, en realidad es un programa llamado </a:t>
            </a:r>
            <a:r>
              <a:rPr lang="es-ES" b="1" dirty="0" err="1"/>
              <a:t>emctl</a:t>
            </a:r>
            <a:r>
              <a:rPr lang="es-ES" dirty="0"/>
              <a:t> que se encuentra en el directorio </a:t>
            </a:r>
            <a:r>
              <a:rPr lang="es-ES" b="1" dirty="0" err="1"/>
              <a:t>bin</a:t>
            </a:r>
            <a:r>
              <a:rPr lang="es-ES" dirty="0"/>
              <a:t> de cada </a:t>
            </a:r>
            <a:r>
              <a:rPr lang="es-ES" b="1" dirty="0"/>
              <a:t>Oracle Home</a:t>
            </a:r>
            <a:r>
              <a:rPr lang="es-ES" dirty="0" smtClean="0"/>
              <a:t>. </a:t>
            </a:r>
            <a:r>
              <a:rPr lang="es-ES" dirty="0"/>
              <a:t>La página desde la que administramos Oracle se conoce como </a:t>
            </a:r>
            <a:r>
              <a:rPr lang="es-ES" b="1" dirty="0" err="1"/>
              <a:t>Database</a:t>
            </a:r>
            <a:r>
              <a:rPr lang="es-ES" b="1" dirty="0"/>
              <a:t> Control</a:t>
            </a:r>
            <a:endParaRPr lang="es-ES" dirty="0"/>
          </a:p>
        </p:txBody>
      </p:sp>
      <p:pic>
        <p:nvPicPr>
          <p:cNvPr id="9" name="Imagen 8"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1629" y="3603025"/>
            <a:ext cx="6629399" cy="32549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3157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625122" y="1753397"/>
            <a:ext cx="4073551" cy="461665"/>
          </a:xfrm>
          <a:prstGeom prst="rect">
            <a:avLst/>
          </a:prstGeom>
          <a:noFill/>
        </p:spPr>
        <p:txBody>
          <a:bodyPr wrap="none" rtlCol="0">
            <a:spAutoFit/>
          </a:bodyPr>
          <a:lstStyle/>
          <a:p>
            <a:r>
              <a:rPr lang="es-ES" sz="2400" b="1" dirty="0" smtClean="0">
                <a:solidFill>
                  <a:schemeClr val="accent4"/>
                </a:solidFill>
              </a:rPr>
              <a:t>Acceso al </a:t>
            </a:r>
            <a:r>
              <a:rPr lang="es-ES" sz="2400" b="1" dirty="0" err="1" smtClean="0">
                <a:solidFill>
                  <a:schemeClr val="accent4"/>
                </a:solidFill>
              </a:rPr>
              <a:t>Database</a:t>
            </a:r>
            <a:r>
              <a:rPr lang="es-ES" sz="2400" b="1" dirty="0" smtClean="0">
                <a:solidFill>
                  <a:schemeClr val="accent4"/>
                </a:solidFill>
              </a:rPr>
              <a:t> Control</a:t>
            </a:r>
            <a:endParaRPr lang="es-ES" sz="2000" b="1" dirty="0">
              <a:solidFill>
                <a:schemeClr val="accent4"/>
              </a:solidFill>
            </a:endParaRPr>
          </a:p>
        </p:txBody>
      </p:sp>
      <p:sp>
        <p:nvSpPr>
          <p:cNvPr id="7" name="Rectángulo 6"/>
          <p:cNvSpPr/>
          <p:nvPr/>
        </p:nvSpPr>
        <p:spPr>
          <a:xfrm>
            <a:off x="917158" y="2375645"/>
            <a:ext cx="8741192" cy="369332"/>
          </a:xfrm>
          <a:prstGeom prst="rect">
            <a:avLst/>
          </a:prstGeom>
        </p:spPr>
        <p:txBody>
          <a:bodyPr wrap="square">
            <a:spAutoFit/>
          </a:bodyPr>
          <a:lstStyle/>
          <a:p>
            <a:r>
              <a:rPr lang="es-ES" dirty="0"/>
              <a:t>El acceso al entorno de </a:t>
            </a:r>
            <a:r>
              <a:rPr lang="es-ES" b="1" dirty="0" err="1"/>
              <a:t>Database</a:t>
            </a:r>
            <a:r>
              <a:rPr lang="es-ES" b="1" dirty="0"/>
              <a:t> Control</a:t>
            </a:r>
            <a:r>
              <a:rPr lang="es-ES" dirty="0"/>
              <a:t> se hace usando el </a:t>
            </a:r>
            <a:r>
              <a:rPr lang="es-ES" dirty="0" smtClean="0"/>
              <a:t>enlace:</a:t>
            </a:r>
            <a:endParaRPr lang="es-ES" dirty="0"/>
          </a:p>
        </p:txBody>
      </p:sp>
      <p:sp>
        <p:nvSpPr>
          <p:cNvPr id="2" name="Rectángulo 1"/>
          <p:cNvSpPr/>
          <p:nvPr/>
        </p:nvSpPr>
        <p:spPr>
          <a:xfrm>
            <a:off x="2791655" y="2905560"/>
            <a:ext cx="4743606" cy="36933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r>
              <a:rPr lang="es-ES" dirty="0">
                <a:latin typeface="Consolas" panose="020B0609020204030204" pitchFamily="49" charset="0"/>
                <a:cs typeface="Consolas" panose="020B0609020204030204" pitchFamily="49" charset="0"/>
              </a:rPr>
              <a:t>https</a:t>
            </a:r>
            <a:r>
              <a:rPr lang="es-ES" dirty="0" smtClean="0">
                <a:latin typeface="Consolas" panose="020B0609020204030204" pitchFamily="49" charset="0"/>
                <a:cs typeface="Consolas" panose="020B0609020204030204" pitchFamily="49" charset="0"/>
              </a:rPr>
              <a:t>://NombreDelServidor:puerto/em </a:t>
            </a:r>
            <a:endParaRPr lang="es-ES" dirty="0">
              <a:latin typeface="Consolas" panose="020B0609020204030204" pitchFamily="49" charset="0"/>
              <a:cs typeface="Consolas" panose="020B0609020204030204" pitchFamily="49" charset="0"/>
            </a:endParaRPr>
          </a:p>
        </p:txBody>
      </p:sp>
      <p:sp>
        <p:nvSpPr>
          <p:cNvPr id="8" name="Rectángulo 7"/>
          <p:cNvSpPr/>
          <p:nvPr/>
        </p:nvSpPr>
        <p:spPr>
          <a:xfrm>
            <a:off x="917158" y="3435475"/>
            <a:ext cx="8741192" cy="369332"/>
          </a:xfrm>
          <a:prstGeom prst="rect">
            <a:avLst/>
          </a:prstGeom>
        </p:spPr>
        <p:txBody>
          <a:bodyPr wrap="square">
            <a:spAutoFit/>
          </a:bodyPr>
          <a:lstStyle/>
          <a:p>
            <a:r>
              <a:rPr lang="es-ES" dirty="0" smtClean="0"/>
              <a:t>Normalmente:</a:t>
            </a:r>
            <a:endParaRPr lang="es-ES" dirty="0"/>
          </a:p>
        </p:txBody>
      </p:sp>
      <p:sp>
        <p:nvSpPr>
          <p:cNvPr id="9" name="Rectángulo 8"/>
          <p:cNvSpPr/>
          <p:nvPr/>
        </p:nvSpPr>
        <p:spPr>
          <a:xfrm>
            <a:off x="3424841" y="3804807"/>
            <a:ext cx="3477234" cy="36933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r>
              <a:rPr lang="es-ES" dirty="0">
                <a:latin typeface="Consolas" panose="020B0609020204030204" pitchFamily="49" charset="0"/>
                <a:cs typeface="Consolas" panose="020B0609020204030204" pitchFamily="49" charset="0"/>
              </a:rPr>
              <a:t>https</a:t>
            </a:r>
            <a:r>
              <a:rPr lang="es-ES" dirty="0" smtClean="0">
                <a:latin typeface="Consolas" panose="020B0609020204030204" pitchFamily="49" charset="0"/>
                <a:cs typeface="Consolas" panose="020B0609020204030204" pitchFamily="49" charset="0"/>
              </a:rPr>
              <a:t>://localhost:5500/em </a:t>
            </a:r>
            <a:endParaRPr lang="es-ES" dirty="0">
              <a:latin typeface="Consolas" panose="020B0609020204030204" pitchFamily="49" charset="0"/>
              <a:cs typeface="Consolas" panose="020B0609020204030204" pitchFamily="49" charset="0"/>
            </a:endParaRPr>
          </a:p>
        </p:txBody>
      </p:sp>
      <p:sp>
        <p:nvSpPr>
          <p:cNvPr id="5" name="Rectángulo 4"/>
          <p:cNvSpPr/>
          <p:nvPr/>
        </p:nvSpPr>
        <p:spPr>
          <a:xfrm>
            <a:off x="917158" y="4686350"/>
            <a:ext cx="9255542" cy="646331"/>
          </a:xfrm>
          <a:prstGeom prst="rect">
            <a:avLst/>
          </a:prstGeom>
        </p:spPr>
        <p:txBody>
          <a:bodyPr wrap="square">
            <a:spAutoFit/>
          </a:bodyPr>
          <a:lstStyle/>
          <a:p>
            <a:r>
              <a:rPr lang="es-ES" dirty="0" smtClean="0">
                <a:solidFill>
                  <a:srgbClr val="000000"/>
                </a:solidFill>
              </a:rPr>
              <a:t>El fichero</a:t>
            </a:r>
            <a:r>
              <a:rPr lang="es-ES" dirty="0">
                <a:solidFill>
                  <a:srgbClr val="000000"/>
                </a:solidFill>
              </a:rPr>
              <a:t> </a:t>
            </a:r>
            <a:r>
              <a:rPr lang="es-ES" b="1" dirty="0">
                <a:solidFill>
                  <a:srgbClr val="B37046"/>
                </a:solidFill>
              </a:rPr>
              <a:t>ORACLE_HOME/</a:t>
            </a:r>
            <a:r>
              <a:rPr lang="es-ES" b="1" dirty="0" err="1">
                <a:solidFill>
                  <a:srgbClr val="B37046"/>
                </a:solidFill>
              </a:rPr>
              <a:t>install</a:t>
            </a:r>
            <a:r>
              <a:rPr lang="es-ES" b="1" dirty="0">
                <a:solidFill>
                  <a:srgbClr val="B37046"/>
                </a:solidFill>
              </a:rPr>
              <a:t>/portlist.ini </a:t>
            </a:r>
            <a:r>
              <a:rPr lang="es-ES" dirty="0">
                <a:solidFill>
                  <a:srgbClr val="000000"/>
                </a:solidFill>
              </a:rPr>
              <a:t>contiene los puertos que usa Oracle para el </a:t>
            </a:r>
            <a:r>
              <a:rPr lang="es-ES" b="1" dirty="0"/>
              <a:t>Enterprise Manager</a:t>
            </a:r>
            <a:r>
              <a:rPr lang="es-ES" dirty="0">
                <a:solidFill>
                  <a:srgbClr val="000000"/>
                </a:solidFill>
              </a:rPr>
              <a:t>.</a:t>
            </a:r>
            <a:endParaRPr lang="es-ES" dirty="0"/>
          </a:p>
        </p:txBody>
      </p:sp>
    </p:spTree>
    <p:extLst>
      <p:ext uri="{BB962C8B-B14F-4D97-AF65-F5344CB8AC3E}">
        <p14:creationId xmlns:p14="http://schemas.microsoft.com/office/powerpoint/2010/main" val="278994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up)">
                                      <p:cBhvr>
                                        <p:cTn id="24" dur="500"/>
                                        <p:tgtEl>
                                          <p:spTgt spid="9"/>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up)">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animBg="1"/>
      <p:bldP spid="8" grpId="0"/>
      <p:bldP spid="9"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625122" y="1753397"/>
            <a:ext cx="1468672" cy="461665"/>
          </a:xfrm>
          <a:prstGeom prst="rect">
            <a:avLst/>
          </a:prstGeom>
          <a:noFill/>
        </p:spPr>
        <p:txBody>
          <a:bodyPr wrap="none" rtlCol="0">
            <a:spAutoFit/>
          </a:bodyPr>
          <a:lstStyle/>
          <a:p>
            <a:r>
              <a:rPr lang="es-ES" sz="2400" b="1" dirty="0" smtClean="0">
                <a:solidFill>
                  <a:schemeClr val="accent4"/>
                </a:solidFill>
              </a:rPr>
              <a:t>Servicios</a:t>
            </a:r>
            <a:endParaRPr lang="es-ES" sz="2000" b="1" dirty="0">
              <a:solidFill>
                <a:schemeClr val="accent4"/>
              </a:solidFill>
            </a:endParaRPr>
          </a:p>
        </p:txBody>
      </p:sp>
      <p:sp>
        <p:nvSpPr>
          <p:cNvPr id="10" name="Rectángulo 9"/>
          <p:cNvSpPr/>
          <p:nvPr/>
        </p:nvSpPr>
        <p:spPr>
          <a:xfrm>
            <a:off x="885825" y="2215062"/>
            <a:ext cx="9163050" cy="646331"/>
          </a:xfrm>
          <a:prstGeom prst="rect">
            <a:avLst/>
          </a:prstGeom>
        </p:spPr>
        <p:txBody>
          <a:bodyPr wrap="square">
            <a:spAutoFit/>
          </a:bodyPr>
          <a:lstStyle/>
          <a:p>
            <a:r>
              <a:rPr lang="es-ES" dirty="0" smtClean="0"/>
              <a:t>Hay que comprobar que los servicio indicados en la imagen están ejecutándose antes de intentar conectase</a:t>
            </a:r>
            <a:r>
              <a:rPr lang="es-ES" dirty="0" smtClean="0">
                <a:solidFill>
                  <a:srgbClr val="000000"/>
                </a:solidFill>
              </a:rPr>
              <a:t>.</a:t>
            </a:r>
            <a:endParaRPr lang="es-ES" dirty="0"/>
          </a:p>
        </p:txBody>
      </p:sp>
      <p:grpSp>
        <p:nvGrpSpPr>
          <p:cNvPr id="15" name="Grupo 14"/>
          <p:cNvGrpSpPr/>
          <p:nvPr/>
        </p:nvGrpSpPr>
        <p:grpSpPr>
          <a:xfrm>
            <a:off x="1472291" y="3219449"/>
            <a:ext cx="8218718" cy="2133602"/>
            <a:chOff x="1472291" y="3086099"/>
            <a:chExt cx="8218718" cy="2133602"/>
          </a:xfrm>
        </p:grpSpPr>
        <p:pic>
          <p:nvPicPr>
            <p:cNvPr id="4" name="Imagen 3"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2291" y="3086099"/>
              <a:ext cx="8218718" cy="2133602"/>
            </a:xfrm>
            <a:prstGeom prst="rect">
              <a:avLst/>
            </a:prstGeom>
            <a:ln>
              <a:noFill/>
            </a:ln>
            <a:effectLst>
              <a:outerShdw blurRad="190500" algn="tl" rotWithShape="0">
                <a:srgbClr val="000000">
                  <a:alpha val="70000"/>
                </a:srgbClr>
              </a:outerShdw>
            </a:effectLst>
          </p:spPr>
        </p:pic>
        <p:sp>
          <p:nvSpPr>
            <p:cNvPr id="11" name="Rectángulo redondeado 10"/>
            <p:cNvSpPr/>
            <p:nvPr/>
          </p:nvSpPr>
          <p:spPr>
            <a:xfrm>
              <a:off x="1788994" y="3714749"/>
              <a:ext cx="6624000" cy="180000"/>
            </a:xfrm>
            <a:prstGeom prst="roundRect">
              <a:avLst/>
            </a:prstGeom>
            <a:solidFill>
              <a:schemeClr val="accent3">
                <a:lumMod val="40000"/>
                <a:lumOff val="60000"/>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redondeado 11"/>
            <p:cNvSpPr/>
            <p:nvPr/>
          </p:nvSpPr>
          <p:spPr>
            <a:xfrm>
              <a:off x="1788994" y="4091725"/>
              <a:ext cx="6624000" cy="180000"/>
            </a:xfrm>
            <a:prstGeom prst="roundRect">
              <a:avLst/>
            </a:prstGeom>
            <a:solidFill>
              <a:schemeClr val="accent3">
                <a:lumMod val="40000"/>
                <a:lumOff val="60000"/>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redondeado 12"/>
            <p:cNvSpPr/>
            <p:nvPr/>
          </p:nvSpPr>
          <p:spPr>
            <a:xfrm>
              <a:off x="1788994" y="4472117"/>
              <a:ext cx="6624000" cy="180000"/>
            </a:xfrm>
            <a:prstGeom prst="roundRect">
              <a:avLst/>
            </a:prstGeom>
            <a:solidFill>
              <a:schemeClr val="accent3">
                <a:lumMod val="40000"/>
                <a:lumOff val="60000"/>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redondeado 13"/>
            <p:cNvSpPr/>
            <p:nvPr/>
          </p:nvSpPr>
          <p:spPr>
            <a:xfrm>
              <a:off x="1788994" y="4657246"/>
              <a:ext cx="6624000" cy="180000"/>
            </a:xfrm>
            <a:prstGeom prst="roundRect">
              <a:avLst/>
            </a:prstGeom>
            <a:solidFill>
              <a:schemeClr val="accent3">
                <a:lumMod val="40000"/>
                <a:lumOff val="60000"/>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186288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Recorte de pantalla"/>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960307" y="2427859"/>
            <a:ext cx="5442978" cy="499742"/>
          </a:xfrm>
          <a:prstGeom prst="rect">
            <a:avLst/>
          </a:prstGeom>
          <a:ln>
            <a:noFill/>
          </a:ln>
          <a:effectLst>
            <a:outerShdw blurRad="190500" algn="tl" rotWithShape="0">
              <a:srgbClr val="000000">
                <a:alpha val="70000"/>
              </a:srgbClr>
            </a:outerShdw>
          </a:effectLst>
        </p:spPr>
      </p:pic>
      <p:sp>
        <p:nvSpPr>
          <p:cNvPr id="6" name="CuadroTexto 5"/>
          <p:cNvSpPr txBox="1"/>
          <p:nvPr/>
        </p:nvSpPr>
        <p:spPr>
          <a:xfrm>
            <a:off x="625122" y="1753397"/>
            <a:ext cx="4073551" cy="461665"/>
          </a:xfrm>
          <a:prstGeom prst="rect">
            <a:avLst/>
          </a:prstGeom>
          <a:noFill/>
        </p:spPr>
        <p:txBody>
          <a:bodyPr wrap="none" rtlCol="0">
            <a:spAutoFit/>
          </a:bodyPr>
          <a:lstStyle/>
          <a:p>
            <a:r>
              <a:rPr lang="es-ES" sz="2400" b="1" dirty="0" smtClean="0">
                <a:solidFill>
                  <a:schemeClr val="accent4"/>
                </a:solidFill>
              </a:rPr>
              <a:t>Acceso al </a:t>
            </a:r>
            <a:r>
              <a:rPr lang="es-ES" sz="2400" b="1" dirty="0" err="1" smtClean="0">
                <a:solidFill>
                  <a:schemeClr val="accent4"/>
                </a:solidFill>
              </a:rPr>
              <a:t>Database</a:t>
            </a:r>
            <a:r>
              <a:rPr lang="es-ES" sz="2400" b="1" dirty="0" smtClean="0">
                <a:solidFill>
                  <a:schemeClr val="accent4"/>
                </a:solidFill>
              </a:rPr>
              <a:t> Control</a:t>
            </a:r>
            <a:endParaRPr lang="es-ES" sz="2000" b="1" dirty="0">
              <a:solidFill>
                <a:schemeClr val="accent4"/>
              </a:solidFill>
            </a:endParaRPr>
          </a:p>
        </p:txBody>
      </p:sp>
      <p:sp>
        <p:nvSpPr>
          <p:cNvPr id="8" name="Rectángulo 7"/>
          <p:cNvSpPr/>
          <p:nvPr/>
        </p:nvSpPr>
        <p:spPr>
          <a:xfrm>
            <a:off x="916430" y="3759325"/>
            <a:ext cx="4598545" cy="2031325"/>
          </a:xfrm>
          <a:prstGeom prst="rect">
            <a:avLst/>
          </a:prstGeom>
        </p:spPr>
        <p:txBody>
          <a:bodyPr wrap="square">
            <a:spAutoFit/>
          </a:bodyPr>
          <a:lstStyle/>
          <a:p>
            <a:r>
              <a:rPr lang="es-ES" dirty="0"/>
              <a:t>Si accedemos a la dirección en el navegador lo normal es que el certificado de la aplicación no sea válido, por lo que los navegadores mostrarán un mensaje de aviso. Deberemos confiar en el certificado del sitio del Enterprise Manager para acceder al control de la base de datos.</a:t>
            </a:r>
          </a:p>
        </p:txBody>
      </p:sp>
      <p:grpSp>
        <p:nvGrpSpPr>
          <p:cNvPr id="4" name="Grupo 3"/>
          <p:cNvGrpSpPr/>
          <p:nvPr/>
        </p:nvGrpSpPr>
        <p:grpSpPr>
          <a:xfrm>
            <a:off x="5514975" y="3204842"/>
            <a:ext cx="6127229" cy="3291208"/>
            <a:chOff x="5514975" y="3204842"/>
            <a:chExt cx="6127229" cy="3291208"/>
          </a:xfrm>
        </p:grpSpPr>
        <p:pic>
          <p:nvPicPr>
            <p:cNvPr id="2" name="Imagen 1" descr="Recorte de pantalla"/>
            <p:cNvPicPr>
              <a:picLocks noChangeAspect="1"/>
            </p:cNvPicPr>
            <p:nvPr/>
          </p:nvPicPr>
          <p:blipFill rotWithShape="1">
            <a:blip r:embed="rId3" cstate="hqprint">
              <a:extLst>
                <a:ext uri="{28A0092B-C50C-407E-A947-70E740481C1C}">
                  <a14:useLocalDpi xmlns:a14="http://schemas.microsoft.com/office/drawing/2010/main" val="0"/>
                </a:ext>
              </a:extLst>
            </a:blip>
            <a:srcRect r="7115" b="14987"/>
            <a:stretch/>
          </p:blipFill>
          <p:spPr>
            <a:xfrm>
              <a:off x="5514975" y="3204842"/>
              <a:ext cx="6127229" cy="3291208"/>
            </a:xfrm>
            <a:prstGeom prst="rect">
              <a:avLst/>
            </a:prstGeom>
            <a:ln>
              <a:noFill/>
            </a:ln>
            <a:effectLst>
              <a:outerShdw blurRad="190500" algn="tl" rotWithShape="0">
                <a:srgbClr val="000000">
                  <a:alpha val="70000"/>
                </a:srgbClr>
              </a:outerShdw>
            </a:effectLst>
          </p:spPr>
        </p:pic>
        <p:sp>
          <p:nvSpPr>
            <p:cNvPr id="9" name="Rectángulo redondeado 8"/>
            <p:cNvSpPr/>
            <p:nvPr/>
          </p:nvSpPr>
          <p:spPr>
            <a:xfrm>
              <a:off x="6122869" y="5924549"/>
              <a:ext cx="2304000" cy="180000"/>
            </a:xfrm>
            <a:prstGeom prst="roundRect">
              <a:avLst/>
            </a:prstGeom>
            <a:solidFill>
              <a:schemeClr val="accent3">
                <a:lumMod val="40000"/>
                <a:lumOff val="60000"/>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10" name="Imagen 9"/>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17512202">
            <a:off x="7484673" y="6036105"/>
            <a:ext cx="632602" cy="632602"/>
          </a:xfrm>
          <a:prstGeom prst="rect">
            <a:avLst/>
          </a:prstGeom>
        </p:spPr>
      </p:pic>
    </p:spTree>
    <p:extLst>
      <p:ext uri="{BB962C8B-B14F-4D97-AF65-F5344CB8AC3E}">
        <p14:creationId xmlns:p14="http://schemas.microsoft.com/office/powerpoint/2010/main" val="277726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50"/>
                                        <p:tgtEl>
                                          <p:spTgt spid="10"/>
                                        </p:tgtEl>
                                      </p:cBhvr>
                                    </p:animEffect>
                                    <p:anim calcmode="lin" valueType="num">
                                      <p:cBhvr>
                                        <p:cTn id="25" dur="250" fill="hold"/>
                                        <p:tgtEl>
                                          <p:spTgt spid="10"/>
                                        </p:tgtEl>
                                        <p:attrNameLst>
                                          <p:attrName>ppt_x</p:attrName>
                                        </p:attrNameLst>
                                      </p:cBhvr>
                                      <p:tavLst>
                                        <p:tav tm="0">
                                          <p:val>
                                            <p:strVal val="#ppt_x"/>
                                          </p:val>
                                        </p:tav>
                                        <p:tav tm="100000">
                                          <p:val>
                                            <p:strVal val="#ppt_x"/>
                                          </p:val>
                                        </p:tav>
                                      </p:tavLst>
                                    </p:anim>
                                    <p:anim calcmode="lin" valueType="num">
                                      <p:cBhvr>
                                        <p:cTn id="26" dur="2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Presentación2" id="{845CE441-8D1F-48D3-8DE8-FCAF25EA964B}" vid="{1FB27674-7829-472F-9711-110D484C9942}"/>
    </a:ext>
  </a:extLst>
</a:theme>
</file>

<file path=docProps/app.xml><?xml version="1.0" encoding="utf-8"?>
<Properties xmlns="http://schemas.openxmlformats.org/officeDocument/2006/extended-properties" xmlns:vt="http://schemas.openxmlformats.org/officeDocument/2006/docPropsVTypes">
  <Template>plantilla</Template>
  <TotalTime>401</TotalTime>
  <Words>1010</Words>
  <Application>Microsoft Office PowerPoint</Application>
  <PresentationFormat>Personalizado</PresentationFormat>
  <Paragraphs>87</Paragraphs>
  <Slides>28</Slides>
  <Notes>0</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Faceta</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José María Torresano</dc:creator>
  <cp:lastModifiedBy>Alfonso Rebolleda Sanchez</cp:lastModifiedBy>
  <cp:revision>50</cp:revision>
  <dcterms:created xsi:type="dcterms:W3CDTF">2018-04-17T14:44:34Z</dcterms:created>
  <dcterms:modified xsi:type="dcterms:W3CDTF">2018-04-20T08:37:13Z</dcterms:modified>
</cp:coreProperties>
</file>