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C1A0-B59B-4589-8DC7-CD0AF307B60D}" type="datetimeFigureOut">
              <a:rPr lang="en-US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568F-C12E-4C17-98DF-ABB0DF93A8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3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8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9568F-C12E-4C17-98DF-ABB0DF93A89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5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29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2757416241"/>
              </p:ext>
            </p:extLst>
          </p:nvPr>
        </p:nvSpPr>
        <p:spPr>
          <a:xfrm>
            <a:off x="1409700" y="1733550"/>
            <a:ext cx="9018588" cy="1009620"/>
          </a:xfrm>
        </p:spPr>
        <p:txBody>
          <a:bodyPr/>
          <a:lstStyle/>
          <a:p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br>
              <a:rPr lang="en-US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sz="3600" b="1" i="1" u="sng"/>
              <a:t>CRICKET IN SECONDARY EDUCATION:</a:t>
            </a:r>
            <a:endParaRPr lang="en-US" sz="3600">
              <a:solidFill>
                <a:schemeClr val="tx1"/>
              </a:solidFill>
            </a:endParaRPr>
          </a:p>
          <a:p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endParaRPr lang="en-US" dirty="0">
              <a:solidFill>
                <a:schemeClr val="tx1"/>
              </a:solidFill>
            </a:endParaRPr>
          </a:p>
          <a:p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2589245845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Vanesa</a:t>
            </a:r>
            <a:r>
              <a:rPr lang="en-US" b="1" dirty="0"/>
              <a:t> </a:t>
            </a:r>
            <a:r>
              <a:rPr lang="en-US" b="1" dirty="0" err="1"/>
              <a:t>Díaz</a:t>
            </a:r>
            <a:r>
              <a:rPr lang="en-US" b="1" dirty="0"/>
              <a:t> </a:t>
            </a:r>
            <a:r>
              <a:rPr lang="en-US" b="1" dirty="0" err="1"/>
              <a:t>Rodríguez</a:t>
            </a:r>
            <a:endParaRPr lang="en-US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5" y="2739965"/>
            <a:ext cx="2638425" cy="17552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2739965"/>
            <a:ext cx="2743200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1046868976"/>
              </p:ext>
            </p:extLst>
          </p:nvPr>
        </p:nvSpPr>
        <p:spPr>
          <a:xfrm>
            <a:off x="1600200" y="476250"/>
            <a:ext cx="9823898" cy="100647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b="1" i="1" u="sng" dirty="0">
                <a:solidFill>
                  <a:srgbClr val="00B0F0"/>
                </a:solidFill>
              </a:rPr>
              <a:t>LESSON 1: THE DEVELOPMENT OF THE BOWLING ACCURACY:</a:t>
            </a:r>
            <a:endParaRPr lang="en-US" b="1" i="1" u="sng" dirty="0">
              <a:solidFill>
                <a:srgbClr val="00B0F0"/>
              </a:solidFill>
            </a:endParaRPr>
          </a:p>
          <a:p>
            <a:pPr algn="just"/>
            <a:endParaRPr b="1" i="1" u="sng" dirty="0">
              <a:solidFill>
                <a:srgbClr val="00B0F0"/>
              </a:solidFill>
            </a:endParaRPr>
          </a:p>
          <a:p>
            <a:pPr algn="just"/>
            <a:r>
              <a:rPr lang="en-US" dirty="0"/>
              <a:t> -</a:t>
            </a:r>
            <a:r>
              <a:rPr lang="en-US" b="1" i="1" u="sng" dirty="0">
                <a:solidFill>
                  <a:srgbClr val="C00000"/>
                </a:solidFill>
              </a:rPr>
              <a:t>ACTIVITY ONE: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learning new vocabulary related to the content of the unit of work. </a:t>
            </a:r>
            <a:endParaRPr/>
          </a:p>
          <a:p>
            <a:pPr algn="just"/>
            <a:r>
              <a:rPr lang="en-US" dirty="0"/>
              <a:t>-</a:t>
            </a:r>
            <a:r>
              <a:rPr lang="en-US" b="1" dirty="0"/>
              <a:t>Development:</a:t>
            </a:r>
            <a:r>
              <a:rPr lang="en-US" dirty="0"/>
              <a:t> vocabulary acquisition: how to use a dictionary.   </a:t>
            </a:r>
            <a:endParaRPr dirty="0"/>
          </a:p>
          <a:p>
            <a:pPr algn="just"/>
            <a:endParaRPr lang="en-US" dirty="0"/>
          </a:p>
          <a:p>
            <a:pPr algn="just"/>
            <a:r>
              <a:rPr lang="en-US" dirty="0"/>
              <a:t> 1. You are going to look up words connected to the word cricket by using an online dictionary. </a:t>
            </a:r>
            <a:endParaRPr dirty="0"/>
          </a:p>
          <a:p>
            <a:pPr algn="just"/>
            <a:endParaRPr lang="en-US" dirty="0"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1:</a:t>
            </a:r>
            <a:r>
              <a:rPr lang="en-US" dirty="0"/>
              <a:t> Go to Macmillan Dictionary and Thesaurus.</a:t>
            </a:r>
            <a:endParaRPr dirty="0"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2</a:t>
            </a:r>
            <a:r>
              <a:rPr lang="en-US" b="1" i="1" u="sng" dirty="0"/>
              <a:t> </a:t>
            </a:r>
            <a:r>
              <a:rPr lang="en-US" b="1" i="1" dirty="0"/>
              <a:t>: </a:t>
            </a:r>
            <a:r>
              <a:rPr lang="en-US" i="1" dirty="0"/>
              <a:t>t</a:t>
            </a:r>
            <a:r>
              <a:rPr lang="en-US" dirty="0"/>
              <a:t>ype in the word cricket. </a:t>
            </a:r>
            <a:endParaRPr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3: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Explore the webpage: </a:t>
            </a:r>
            <a:endParaRPr/>
          </a:p>
          <a:p>
            <a:pPr algn="just"/>
            <a:r>
              <a:rPr lang="en-US" dirty="0"/>
              <a:t>Listen to the pronunciation.</a:t>
            </a:r>
            <a:endParaRPr dirty="0"/>
          </a:p>
          <a:p>
            <a:pPr marL="285750" indent="-285750" algn="just">
              <a:buChar char="•"/>
            </a:pPr>
            <a:r>
              <a:rPr lang="en-US" dirty="0"/>
              <a:t>Click on word forms. </a:t>
            </a:r>
            <a:endParaRPr/>
          </a:p>
          <a:p>
            <a:pPr marL="285750" indent="-285750" algn="just">
              <a:buChar char="•"/>
            </a:pPr>
            <a:r>
              <a:rPr lang="en-US" dirty="0"/>
              <a:t>Read the definitions. </a:t>
            </a:r>
            <a:endParaRPr/>
          </a:p>
          <a:p>
            <a:pPr marL="285750" indent="-285750" algn="just">
              <a:buChar char="•"/>
            </a:pPr>
            <a:r>
              <a:rPr lang="en-US" dirty="0"/>
              <a:t>Read the phrases of the word cricket. </a:t>
            </a:r>
            <a:endParaRPr/>
          </a:p>
          <a:p>
            <a:pPr marL="285750" indent="-285750" algn="just">
              <a:buChar char="•"/>
            </a:pPr>
            <a:r>
              <a:rPr lang="en-US" dirty="0"/>
              <a:t>Click on Thesaurus for the definition of the sport cricket.</a:t>
            </a:r>
            <a:endParaRPr dirty="0"/>
          </a:p>
          <a:p>
            <a:pPr algn="just"/>
            <a:endParaRPr lang="en-US" dirty="0"/>
          </a:p>
          <a:p>
            <a:pPr algn="just"/>
            <a:r>
              <a:rPr lang="en-US" b="1" i="1" u="sng" dirty="0">
                <a:solidFill>
                  <a:srgbClr val="00B050"/>
                </a:solidFill>
              </a:rPr>
              <a:t>Step 4: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study the words on the Thesaurus page.</a:t>
            </a:r>
            <a:endParaRPr dirty="0"/>
          </a:p>
          <a:p>
            <a:pPr algn="just"/>
            <a:r>
              <a:rPr lang="en-US" b="1" i="1" u="sng" dirty="0" err="1">
                <a:solidFill>
                  <a:srgbClr val="C00000"/>
                </a:solidFill>
              </a:rPr>
              <a:t>Questionning</a:t>
            </a:r>
            <a:r>
              <a:rPr lang="en-US" b="1" i="1" u="sng" dirty="0">
                <a:solidFill>
                  <a:srgbClr val="C00000"/>
                </a:solidFill>
              </a:rPr>
              <a:t> (Bloom's Taxonomy):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What do you know about the game of the cricket? Could you say at least 3 concrete words related to cricket?  </a:t>
            </a:r>
            <a:endParaRPr/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Low level thinking skills:</a:t>
            </a:r>
            <a:r>
              <a:rPr lang="en-US" b="1" dirty="0">
                <a:solidFill>
                  <a:srgbClr val="00B050"/>
                </a:solidFill>
              </a:rPr>
              <a:t> knowledge.</a:t>
            </a:r>
          </a:p>
          <a:p>
            <a:pPr algn="just"/>
            <a:endParaRPr lang="en-US" dirty="0">
              <a:solidFill>
                <a:srgbClr val="00B050"/>
              </a:solidFill>
            </a:endParaRPr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 b="1" i="1" u="sng" dirty="0"/>
          </a:p>
          <a:p>
            <a:pPr algn="just"/>
            <a:endParaRPr/>
          </a:p>
        </p:txBody>
      </p:sp>
    </p:spTree>
    <p:extLst>
      <p:ext uri="{BB962C8B-B14F-4D97-AF65-F5344CB8AC3E}">
        <p14:creationId xmlns:p14="http://schemas.microsoft.com/office/powerpoint/2010/main" val="113055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extLst>
              <p:ext uri="{D42A27DB-BD31-4B8C-83A1-F6EECF244321}">
                <p14:modId xmlns:p14="http://schemas.microsoft.com/office/powerpoint/2010/main" val="3957714148"/>
              </p:ext>
            </p:extLst>
          </p:nvPr>
        </p:nvSpPr>
        <p:spPr>
          <a:xfrm>
            <a:off x="942975" y="381000"/>
            <a:ext cx="10523538" cy="1089529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dirty="0"/>
              <a:t> -</a:t>
            </a:r>
            <a:r>
              <a:rPr b="1" i="1" u="sng" dirty="0">
                <a:solidFill>
                  <a:srgbClr val="C00000"/>
                </a:solidFill>
              </a:rPr>
              <a:t>ACTIVITY TWO:</a:t>
            </a:r>
            <a:r>
              <a:rPr dirty="0"/>
              <a:t> applying new vocabulary learnt in the previous act.</a:t>
            </a:r>
            <a:endParaRPr lang="en-US" dirty="0"/>
          </a:p>
          <a:p>
            <a:pPr algn="just"/>
            <a:r>
              <a:rPr dirty="0"/>
              <a:t>-</a:t>
            </a:r>
            <a:r>
              <a:rPr b="1" dirty="0"/>
              <a:t>Development:</a:t>
            </a:r>
            <a:r>
              <a:rPr dirty="0"/>
              <a:t> labelling a picture (Cricket fielders players) </a:t>
            </a:r>
          </a:p>
          <a:p>
            <a:pPr algn="just"/>
            <a:endParaRPr/>
          </a:p>
          <a:p>
            <a:pPr algn="just">
              <a:buAutoNum type="arabicPeriod"/>
            </a:pPr>
            <a:r>
              <a:rPr dirty="0"/>
              <a:t> Students will apply the new contents learnt previously using a visual image of a cricket player and filling up gaps. Students are working in groups of 2 or 3.</a:t>
            </a:r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r>
              <a:rPr b="1" i="1" u="sng" dirty="0" err="1">
                <a:solidFill>
                  <a:srgbClr val="C00000"/>
                </a:solidFill>
              </a:rPr>
              <a:t>Questionning</a:t>
            </a:r>
            <a:r>
              <a:rPr b="1" i="1" u="sng" dirty="0">
                <a:solidFill>
                  <a:srgbClr val="C00000"/>
                </a:solidFill>
              </a:rPr>
              <a:t> </a:t>
            </a:r>
            <a:r>
              <a:rPr lang="en-US" b="1" i="1" u="sng" dirty="0">
                <a:solidFill>
                  <a:srgbClr val="C00000"/>
                </a:solidFill>
              </a:rPr>
              <a:t>(Bloom's Taxonomy):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Can you list at least three main equipments used in Cricket? What can you say about the positions of both players?</a:t>
            </a:r>
          </a:p>
          <a:p>
            <a:pPr algn="just">
              <a:buAutoNum type="arabicPeriod"/>
            </a:pPr>
            <a:endParaRPr dirty="0">
              <a:solidFill>
                <a:srgbClr val="000000"/>
              </a:solidFill>
            </a:endParaRPr>
          </a:p>
          <a:p>
            <a:pPr algn="just"/>
            <a:r>
              <a:rPr b="1" i="1" u="sng" dirty="0">
                <a:solidFill>
                  <a:srgbClr val="C00000"/>
                </a:solidFill>
              </a:rPr>
              <a:t>Low level thinking skills</a:t>
            </a:r>
            <a:r>
              <a:rPr b="1" i="1" dirty="0">
                <a:solidFill>
                  <a:srgbClr val="C00000"/>
                </a:solidFill>
              </a:rPr>
              <a:t> </a:t>
            </a:r>
            <a:r>
              <a:rPr b="1" i="1" dirty="0">
                <a:solidFill>
                  <a:srgbClr val="00B050"/>
                </a:solidFill>
              </a:rPr>
              <a:t>( </a:t>
            </a:r>
            <a:r>
              <a:rPr b="1" i="1" dirty="0" err="1">
                <a:solidFill>
                  <a:srgbClr val="00B050"/>
                </a:solidFill>
              </a:rPr>
              <a:t>Comprenhension</a:t>
            </a:r>
            <a:r>
              <a:rPr b="1" i="1" dirty="0">
                <a:solidFill>
                  <a:srgbClr val="00B050"/>
                </a:solidFill>
              </a:rPr>
              <a:t> )</a:t>
            </a:r>
          </a:p>
          <a:p>
            <a:pPr algn="just">
              <a:buAutoNum type="arabicPeriod"/>
            </a:pPr>
            <a:endParaRPr b="1" i="1" dirty="0">
              <a:solidFill>
                <a:srgbClr val="00B050"/>
              </a:solidFill>
            </a:endParaRPr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>
              <a:buAutoNum type="arabicPeriod"/>
            </a:pPr>
            <a:endParaRPr dirty="0"/>
          </a:p>
          <a:p>
            <a:pPr algn="just"/>
            <a:r>
              <a:rPr lang="en-US" dirty="0"/>
              <a:t> </a:t>
            </a:r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just"/>
            <a:endParaRPr dirty="0"/>
          </a:p>
          <a:p>
            <a:pPr algn="just"/>
            <a:endParaRPr/>
          </a:p>
          <a:p>
            <a:pPr algn="just"/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2200275"/>
            <a:ext cx="5540375" cy="26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>
            <p:extLst>
              <p:ext uri="{D42A27DB-BD31-4B8C-83A1-F6EECF244321}">
                <p14:modId xmlns:p14="http://schemas.microsoft.com/office/powerpoint/2010/main" val="2145211009"/>
              </p:ext>
            </p:extLst>
          </p:nvPr>
        </p:nvSpPr>
        <p:spPr>
          <a:xfrm>
            <a:off x="725488" y="348561"/>
            <a:ext cx="7848600" cy="63248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2700" dirty="0"/>
              <a:t>-</a:t>
            </a:r>
            <a:r>
              <a:rPr lang="en-US" b="1" i="1" u="sng" dirty="0">
                <a:solidFill>
                  <a:srgbClr val="C00000"/>
                </a:solidFill>
              </a:rPr>
              <a:t>ACTIVITY THREE:</a:t>
            </a:r>
            <a:r>
              <a:rPr lang="en-US" dirty="0"/>
              <a:t> bowl a tennis ball underarm and in an straight direction.</a:t>
            </a:r>
            <a:endParaRPr lang="es-ES" dirty="0"/>
          </a:p>
          <a:p>
            <a:pPr algn="just"/>
            <a:r>
              <a:rPr dirty="0"/>
              <a:t>​</a:t>
            </a:r>
            <a:r>
              <a:rPr lang="en-US" b="1" u="sng" dirty="0"/>
              <a:t>-Development:</a:t>
            </a:r>
            <a:r>
              <a:rPr lang="en-US" b="1" dirty="0"/>
              <a:t> </a:t>
            </a:r>
            <a:endParaRPr b="1" u="sng"/>
          </a:p>
          <a:p>
            <a:pPr algn="just"/>
            <a:endParaRPr lang="en-US" dirty="0"/>
          </a:p>
          <a:p>
            <a:pPr algn="just"/>
            <a:r>
              <a:rPr lang="en-US" dirty="0"/>
              <a:t>1. Pupils will get into small groups and take turns to bowl towards a target and then some cones.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 the ball goes between the cones after one bounce, they score one.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the ball hits the ground target and goes into the cones, then they score 3 points.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Extend this by including two targets and the opposite team has to state what target the team has to aim for.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 </a:t>
            </a:r>
            <a:r>
              <a:rPr lang="en-US" b="1" dirty="0" err="1">
                <a:solidFill>
                  <a:srgbClr val="C00000"/>
                </a:solidFill>
              </a:rPr>
              <a:t>Questionning</a:t>
            </a:r>
            <a:r>
              <a:rPr lang="en-US" b="1" dirty="0">
                <a:solidFill>
                  <a:srgbClr val="C00000"/>
                </a:solidFill>
              </a:rPr>
              <a:t>( Bloom's Taxonomy): </a:t>
            </a:r>
            <a:r>
              <a:rPr lang="en-US" dirty="0">
                <a:solidFill>
                  <a:srgbClr val="000000"/>
                </a:solidFill>
              </a:rPr>
              <a:t>what would result if you throw the ball from different positions? What position would you use to throw the ball further?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</a:t>
            </a:r>
            <a:r>
              <a:rPr lang="en-US" b="1" dirty="0">
                <a:solidFill>
                  <a:srgbClr val="C00000"/>
                </a:solidFill>
              </a:rPr>
              <a:t>Low level thinking skills: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application. </a:t>
            </a:r>
            <a:endParaRPr lang="en-US" dirty="0">
              <a:solidFill>
                <a:srgbClr val="000000"/>
              </a:solidFill>
            </a:endParaRPr>
          </a:p>
          <a:p>
            <a:endParaRPr/>
          </a:p>
        </p:txBody>
      </p:sp>
      <p:pic>
        <p:nvPicPr>
          <p:cNvPr id="10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902" y="752475"/>
            <a:ext cx="2739411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>
            <p:extLst>
              <p:ext uri="{D42A27DB-BD31-4B8C-83A1-F6EECF244321}">
                <p14:modId xmlns:p14="http://schemas.microsoft.com/office/powerpoint/2010/main" val="3609727125"/>
              </p:ext>
            </p:extLst>
          </p:nvPr>
        </p:nvSpPr>
        <p:spPr>
          <a:xfrm>
            <a:off x="685800" y="552450"/>
            <a:ext cx="10872498" cy="72943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n-US" b="1" i="1" u="sng" dirty="0">
                <a:solidFill>
                  <a:srgbClr val="C00000"/>
                </a:solidFill>
              </a:rPr>
              <a:t>ACTIVITY FOUR: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continuous cricket.</a:t>
            </a:r>
          </a:p>
          <a:p>
            <a:pPr algn="just"/>
            <a:r>
              <a:rPr lang="en-US" dirty="0"/>
              <a:t>​</a:t>
            </a:r>
          </a:p>
          <a:p>
            <a:pPr algn="just"/>
            <a:r>
              <a:rPr lang="en-US" dirty="0"/>
              <a:t>​</a:t>
            </a:r>
            <a:r>
              <a:rPr lang="en-US" b="1" u="sng" dirty="0"/>
              <a:t>-Development:</a:t>
            </a:r>
            <a:r>
              <a:rPr lang="en-US" b="1" dirty="0"/>
              <a:t> </a:t>
            </a:r>
            <a:r>
              <a:rPr lang="en-US" dirty="0"/>
              <a:t>​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ball is bowled towards the batter who attempts to catch it and throws it out towards the field.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batter has to run whether they catch it or not, and have to get around a cone and back to wicket before the bowler bowls again.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they are not back, they can be out by the bowler hitting the stumps.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Rotate batters after 4 balls.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Extend this game to include batters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 </a:t>
            </a:r>
            <a:r>
              <a:rPr lang="en-US" b="1" dirty="0" err="1">
                <a:solidFill>
                  <a:srgbClr val="C00000"/>
                </a:solidFill>
              </a:rPr>
              <a:t>Questionning</a:t>
            </a:r>
            <a:r>
              <a:rPr lang="en-US" b="1" dirty="0">
                <a:solidFill>
                  <a:srgbClr val="C00000"/>
                </a:solidFill>
              </a:rPr>
              <a:t> (Bloom's Taxonomy):</a:t>
            </a:r>
            <a:r>
              <a:rPr lang="en-US" b="1" dirty="0"/>
              <a:t> </a:t>
            </a:r>
            <a:r>
              <a:rPr lang="en-US" dirty="0"/>
              <a:t>what would result if you throw  or battle the ball from different positions? What position would you use to battle the ball further?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-</a:t>
            </a:r>
            <a:r>
              <a:rPr lang="en-US" b="1" dirty="0">
                <a:solidFill>
                  <a:srgbClr val="C00000"/>
                </a:solidFill>
              </a:rPr>
              <a:t>Low level thinking skills: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application. </a:t>
            </a:r>
            <a:endParaRPr lang="en-US">
              <a:solidFill>
                <a:srgbClr val="00B050"/>
              </a:solidFill>
            </a:endParaRPr>
          </a:p>
          <a:p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1794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3644709265"/>
              </p:ext>
            </p:extLst>
          </p:nvPr>
        </p:nvSpPr>
        <p:spPr>
          <a:xfrm>
            <a:off x="1562100" y="2090738"/>
            <a:ext cx="9067800" cy="903689"/>
          </a:xfrm>
        </p:spPr>
        <p:txBody>
          <a:bodyPr/>
          <a:lstStyle/>
          <a:p>
            <a:r>
              <a:rPr lang="en-US" sz="3600" b="1" i="1" dirty="0">
                <a:solidFill>
                  <a:srgbClr val="262626"/>
                </a:solidFill>
              </a:rPr>
              <a:t>CONCLUSIONS:</a:t>
            </a:r>
            <a:endParaRPr lang="en-US" b="1" i="1" dirty="0">
              <a:solidFill>
                <a:srgbClr val="262626"/>
              </a:solidFill>
            </a:endParaRP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13" y="2977491"/>
            <a:ext cx="5437187" cy="23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>
            <p:extLst>
              <p:ext uri="{D42A27DB-BD31-4B8C-83A1-F6EECF244321}">
                <p14:modId xmlns:p14="http://schemas.microsoft.com/office/powerpoint/2010/main" val="709336073"/>
              </p:ext>
            </p:extLst>
          </p:nvPr>
        </p:nvSpPr>
        <p:spPr>
          <a:xfrm>
            <a:off x="1247775" y="238125"/>
            <a:ext cx="7454900" cy="95102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 u="sng" cap="all" dirty="0">
                <a:solidFill>
                  <a:srgbClr val="00B0F0"/>
                </a:solidFill>
              </a:rPr>
              <a:t>CONCLUSIONS:</a:t>
            </a: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We can point out as conclusions the followings ones:</a:t>
            </a:r>
            <a:endParaRPr lang="en-US" sz="3600" cap="all" dirty="0">
              <a:solidFill>
                <a:srgbClr val="000000"/>
              </a:solidFill>
            </a:endParaRPr>
          </a:p>
          <a:p>
            <a:pPr algn="just"/>
            <a:endParaRPr lang="en-US" b="1" i="1" u="sng" cap="all" dirty="0">
              <a:solidFill>
                <a:srgbClr val="C00000"/>
              </a:solidFill>
            </a:endParaRPr>
          </a:p>
          <a:p>
            <a:pPr algn="just"/>
            <a:r>
              <a:rPr lang="en-US" b="1" i="1" u="sng" cap="all" dirty="0">
                <a:solidFill>
                  <a:srgbClr val="C00000"/>
                </a:solidFill>
              </a:rPr>
              <a:t>- three fundamental aspects</a:t>
            </a:r>
            <a:r>
              <a:rPr lang="en-US" cap="all" dirty="0">
                <a:solidFill>
                  <a:srgbClr val="000000"/>
                </a:solidFill>
              </a:rPr>
              <a:t> should be take into account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Through </a:t>
            </a:r>
            <a:r>
              <a:rPr lang="en-US" cap="all" dirty="0" err="1">
                <a:solidFill>
                  <a:srgbClr val="000000"/>
                </a:solidFill>
              </a:rPr>
              <a:t>clil</a:t>
            </a:r>
            <a:r>
              <a:rPr lang="en-US" cap="all" dirty="0">
                <a:solidFill>
                  <a:srgbClr val="000000"/>
                </a:solidFill>
              </a:rPr>
              <a:t> methodology: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b="1" cap="all" dirty="0">
                <a:solidFill>
                  <a:srgbClr val="00B050"/>
                </a:solidFill>
              </a:rPr>
              <a:t>1. </a:t>
            </a:r>
            <a:r>
              <a:rPr lang="en-US" cap="all" dirty="0">
                <a:solidFill>
                  <a:srgbClr val="000000"/>
                </a:solidFill>
              </a:rPr>
              <a:t>Language awareness.</a:t>
            </a:r>
          </a:p>
          <a:p>
            <a:pPr algn="just"/>
            <a:r>
              <a:rPr lang="en-US" b="1" cap="all" dirty="0">
                <a:solidFill>
                  <a:srgbClr val="00B050"/>
                </a:solidFill>
              </a:rPr>
              <a:t>2. </a:t>
            </a:r>
            <a:r>
              <a:rPr lang="en-US" cap="all" dirty="0">
                <a:solidFill>
                  <a:srgbClr val="000000"/>
                </a:solidFill>
              </a:rPr>
              <a:t>functional competence and cognition.</a:t>
            </a:r>
          </a:p>
          <a:p>
            <a:pPr algn="just"/>
            <a:r>
              <a:rPr lang="en-US" b="1" cap="all" dirty="0">
                <a:solidFill>
                  <a:srgbClr val="00B050"/>
                </a:solidFill>
              </a:rPr>
              <a:t>3. </a:t>
            </a:r>
            <a:r>
              <a:rPr lang="en-US" cap="all" dirty="0">
                <a:solidFill>
                  <a:srgbClr val="000000"/>
                </a:solidFill>
              </a:rPr>
              <a:t>Language proficiency.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</a:t>
            </a:r>
            <a:r>
              <a:rPr lang="en-US" b="1" i="1" cap="all" dirty="0">
                <a:solidFill>
                  <a:srgbClr val="C00000"/>
                </a:solidFill>
              </a:rPr>
              <a:t>The</a:t>
            </a:r>
            <a:r>
              <a:rPr lang="en-US" sz="1600" b="1" i="1" cap="all" dirty="0">
                <a:solidFill>
                  <a:srgbClr val="C00000"/>
                </a:solidFill>
              </a:rPr>
              <a:t> </a:t>
            </a:r>
            <a:r>
              <a:rPr lang="en-US" b="1" i="1" cap="all" dirty="0">
                <a:solidFill>
                  <a:srgbClr val="C00000"/>
                </a:solidFill>
              </a:rPr>
              <a:t>best teaching styles</a:t>
            </a:r>
            <a:r>
              <a:rPr lang="en-US" cap="all" dirty="0">
                <a:solidFill>
                  <a:srgbClr val="000000"/>
                </a:solidFill>
              </a:rPr>
              <a:t> that better fit to </a:t>
            </a:r>
            <a:r>
              <a:rPr lang="en-US" cap="all" dirty="0" err="1">
                <a:solidFill>
                  <a:srgbClr val="000000"/>
                </a:solidFill>
              </a:rPr>
              <a:t>clil</a:t>
            </a:r>
            <a:r>
              <a:rPr lang="en-US" cap="all" dirty="0">
                <a:solidFill>
                  <a:srgbClr val="000000"/>
                </a:solidFill>
              </a:rPr>
              <a:t> methodology are:</a:t>
            </a:r>
            <a:endParaRPr lang="en-US" sz="1100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-guided discovery.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-troubleshooting.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r>
              <a:rPr lang="en-US" cap="all" dirty="0">
                <a:solidFill>
                  <a:srgbClr val="000000"/>
                </a:solidFill>
              </a:rPr>
              <a:t>-creativity and autonomy.</a:t>
            </a: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just"/>
            <a:endParaRPr lang="en-US" cap="all" dirty="0">
              <a:solidFill>
                <a:srgbClr val="00000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  <a:p>
            <a:pPr algn="ctr"/>
            <a:endParaRPr lang="en-US" sz="3600" i="1" u="sng" cap="all" dirty="0">
              <a:solidFill>
                <a:srgbClr val="00B0F0"/>
              </a:solidFill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419" y="904875"/>
            <a:ext cx="3050231" cy="54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0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69" y="2057400"/>
            <a:ext cx="5871494" cy="3263900"/>
          </a:xfrm>
          <a:prstGeom prst="rect">
            <a:avLst/>
          </a:prstGeom>
        </p:spPr>
      </p:pic>
      <p:pic>
        <p:nvPicPr>
          <p:cNvPr id="2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2600325"/>
            <a:ext cx="246731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6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99839855"/>
              </p:ext>
            </p:extLst>
          </p:nvPr>
        </p:nvSpPr>
        <p:spPr>
          <a:xfrm>
            <a:off x="1484313" y="685800"/>
            <a:ext cx="10018712" cy="1170003"/>
          </a:xfrm>
        </p:spPr>
        <p:txBody>
          <a:bodyPr/>
          <a:lstStyle/>
          <a:p>
            <a:r>
              <a:rPr lang="en-US" i="1" u="sng">
                <a:solidFill>
                  <a:srgbClr val="00B0F0"/>
                </a:solidFill>
              </a:rPr>
              <a:t>UNIT OF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86948203"/>
              </p:ext>
            </p:extLst>
          </p:nvPr>
        </p:nvSpPr>
        <p:spPr>
          <a:xfrm>
            <a:off x="1581150" y="2447925"/>
            <a:ext cx="10058400" cy="311672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i="1" u="sng" dirty="0"/>
              <a:t>Unit of work:</a:t>
            </a:r>
            <a:r>
              <a:rPr lang="en-US" dirty="0"/>
              <a:t> the game of cricket.</a:t>
            </a:r>
          </a:p>
          <a:p>
            <a:pPr marL="0" indent="0">
              <a:buNone/>
            </a:pPr>
            <a:endParaRPr lang="en-US"/>
          </a:p>
          <a:p>
            <a:r>
              <a:rPr lang="en-US" b="1" i="1" u="sng" dirty="0"/>
              <a:t>Numbers of lessons planned:</a:t>
            </a:r>
            <a:r>
              <a:rPr lang="en-US" dirty="0"/>
              <a:t> 5</a:t>
            </a:r>
            <a:endParaRPr dirty="0"/>
          </a:p>
          <a:p>
            <a:endParaRPr lang="en-US" dirty="0">
              <a:latin typeface="Century Gothic"/>
              <a:cs typeface="+mn-ea"/>
            </a:endParaRPr>
          </a:p>
          <a:p>
            <a:r>
              <a:rPr lang="en-US" b="1" i="1" u="sng" dirty="0">
                <a:latin typeface="Century Gothic"/>
                <a:cs typeface="+mn-ea"/>
              </a:rPr>
              <a:t>Educational</a:t>
            </a:r>
            <a:r>
              <a:rPr lang="en-US" b="1" i="1" u="sng" dirty="0"/>
              <a:t> stage:</a:t>
            </a:r>
            <a:r>
              <a:rPr lang="en-US" dirty="0"/>
              <a:t> beginners.</a:t>
            </a:r>
            <a:br>
              <a:rPr lang="en-US" dirty="0">
                <a:latin typeface="+mn-ea"/>
                <a:cs typeface="+mn-ea"/>
              </a:rPr>
            </a:br>
            <a:endParaRPr lang="en-US"/>
          </a:p>
          <a:p>
            <a:r>
              <a:rPr lang="en-US" b="1" i="1" u="sng" dirty="0"/>
              <a:t>Subject area:</a:t>
            </a:r>
            <a:r>
              <a:rPr lang="en-US" dirty="0"/>
              <a:t> P.E. in a bilingual setting.</a:t>
            </a:r>
            <a:br>
              <a:rPr lang="en-US" dirty="0">
                <a:latin typeface="+mn-ea"/>
                <a:cs typeface="+mn-ea"/>
              </a:rPr>
            </a:br>
            <a:endParaRPr lang="en-US"/>
          </a:p>
          <a:p>
            <a:r>
              <a:rPr lang="en-US" b="1" i="1" u="sng" dirty="0"/>
              <a:t>Target grade:</a:t>
            </a:r>
            <a:r>
              <a:rPr lang="en-US" dirty="0"/>
              <a:t> first grade.</a:t>
            </a:r>
            <a:endParaRPr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5" y="685800"/>
            <a:ext cx="4224337" cy="54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244245354"/>
              </p:ext>
            </p:extLst>
          </p:nvPr>
        </p:nvSpPr>
        <p:spPr>
          <a:xfrm>
            <a:off x="1362075" y="800100"/>
            <a:ext cx="10190825" cy="87716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800" i="1" u="sng" dirty="0">
                <a:solidFill>
                  <a:srgbClr val="00B0F0"/>
                </a:solidFill>
              </a:rPr>
              <a:t>SCHEME OF WORK:</a:t>
            </a:r>
            <a:endParaRPr lang="en-US" sz="4800" i="1" u="sng">
              <a:solidFill>
                <a:srgbClr val="00B0F0"/>
              </a:solidFill>
            </a:endParaRPr>
          </a:p>
          <a:p>
            <a:pPr algn="just"/>
            <a:endParaRPr sz="4800" dirty="0">
              <a:solidFill>
                <a:srgbClr val="00B0F0"/>
              </a:solidFill>
            </a:endParaRPr>
          </a:p>
          <a:p>
            <a:pPr algn="just"/>
            <a:r>
              <a:rPr b="1" i="1" u="sng" dirty="0"/>
              <a:t>1. Learning objective:</a:t>
            </a:r>
            <a:r>
              <a:rPr dirty="0"/>
              <a:t> understand why students do things in P.E. (the game of cricket)</a:t>
            </a:r>
          </a:p>
          <a:p>
            <a:pPr algn="just"/>
            <a:endParaRPr/>
          </a:p>
          <a:p>
            <a:pPr algn="just"/>
            <a:r>
              <a:rPr b="1" i="1" u="sng" dirty="0"/>
              <a:t>2. </a:t>
            </a:r>
            <a:r>
              <a:rPr b="1" i="1" u="sng" dirty="0" err="1"/>
              <a:t>Sucess</a:t>
            </a:r>
            <a:r>
              <a:rPr b="1" i="1" u="sng" dirty="0"/>
              <a:t> criteria:</a:t>
            </a:r>
            <a:r>
              <a:rPr dirty="0"/>
              <a:t> we establish the success criteria based on the following key questions:</a:t>
            </a:r>
          </a:p>
          <a:p>
            <a:pPr algn="just"/>
            <a:endParaRPr dirty="0"/>
          </a:p>
          <a:p>
            <a:pPr algn="just"/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How much do the students understand about the content?</a:t>
            </a:r>
            <a:endParaRPr>
              <a:solidFill>
                <a:srgbClr val="FF0000"/>
              </a:solidFill>
            </a:endParaRPr>
          </a:p>
          <a:p>
            <a:pPr algn="just"/>
            <a:r>
              <a:rPr lang="en-US" dirty="0"/>
              <a:t>              - Understanding the unit of work. </a:t>
            </a:r>
            <a:endParaRPr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How do the students feel during the P. E. lesson?</a:t>
            </a:r>
            <a:endParaRPr>
              <a:solidFill>
                <a:srgbClr val="FF0000"/>
              </a:solidFill>
            </a:endParaRPr>
          </a:p>
          <a:p>
            <a:pPr algn="just"/>
            <a:r>
              <a:rPr lang="en-US" dirty="0"/>
              <a:t>              - Enjoying doing P.E. in a high school setting.</a:t>
            </a:r>
            <a:endParaRPr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What do they should learn at the end of the lesson? </a:t>
            </a:r>
            <a:endParaRPr>
              <a:solidFill>
                <a:srgbClr val="FF0000"/>
              </a:solidFill>
            </a:endParaRPr>
          </a:p>
          <a:p>
            <a:pPr algn="just"/>
            <a:r>
              <a:rPr lang="en-US" dirty="0"/>
              <a:t>              - Learning strategies, specific contents and language applied to the content.</a:t>
            </a:r>
            <a:endParaRPr dirty="0"/>
          </a:p>
          <a:p>
            <a:pPr algn="just"/>
            <a:br>
              <a:rPr lang="en-US" dirty="0">
                <a:latin typeface="+mn-ea"/>
                <a:cs typeface="+mn-ea"/>
              </a:rPr>
            </a:br>
            <a:endParaRPr lang="en-US" dirty="0"/>
          </a:p>
          <a:p>
            <a:pPr algn="just"/>
            <a:r>
              <a:rPr lang="en-US" b="1" i="1" u="sng" dirty="0"/>
              <a:t>3. Type of activities:</a:t>
            </a:r>
            <a:r>
              <a:rPr lang="en-US" dirty="0"/>
              <a:t> new acquisition of contents, reinforce, revision,... etc.</a:t>
            </a:r>
            <a:endParaRPr dirty="0"/>
          </a:p>
          <a:p>
            <a:pPr algn="just"/>
            <a:endParaRPr dirty="0"/>
          </a:p>
          <a:p>
            <a:pPr algn="just"/>
            <a:r>
              <a:rPr lang="en-US" b="1" i="1" u="sng" dirty="0"/>
              <a:t>4. Methodology:</a:t>
            </a:r>
            <a:r>
              <a:rPr lang="en-US" dirty="0"/>
              <a:t> C.L.I.L.</a:t>
            </a:r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 dirty="0"/>
          </a:p>
          <a:p>
            <a:pPr algn="just"/>
            <a:endParaRPr/>
          </a:p>
        </p:txBody>
      </p:sp>
    </p:spTree>
    <p:extLst>
      <p:ext uri="{BB962C8B-B14F-4D97-AF65-F5344CB8AC3E}">
        <p14:creationId xmlns:p14="http://schemas.microsoft.com/office/powerpoint/2010/main" val="20951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067611900"/>
              </p:ext>
            </p:extLst>
          </p:nvPr>
        </p:nvSpPr>
        <p:spPr>
          <a:xfrm>
            <a:off x="1628775" y="1695450"/>
            <a:ext cx="9070975" cy="906109"/>
          </a:xfrm>
        </p:spPr>
        <p:txBody>
          <a:bodyPr/>
          <a:lstStyle/>
          <a:p>
            <a:r>
              <a:rPr lang="en-US" sz="3600" b="1" i="1" u="sng" dirty="0"/>
              <a:t>CLIL METHODOLOGY: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8" y="2576513"/>
            <a:ext cx="6916136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1539180804"/>
              </p:ext>
            </p:extLst>
          </p:nvPr>
        </p:nvSpPr>
        <p:spPr>
          <a:xfrm>
            <a:off x="866775" y="719138"/>
            <a:ext cx="6887161" cy="50475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400" i="1" u="sng" dirty="0">
                <a:solidFill>
                  <a:srgbClr val="00B0F0"/>
                </a:solidFill>
              </a:rPr>
              <a:t>C.L.I.L. METHODOLOGY:</a:t>
            </a:r>
            <a:endParaRPr lang="en-US" sz="4400" i="1" u="sng" dirty="0">
              <a:solidFill>
                <a:srgbClr val="00B0F0"/>
              </a:solidFill>
            </a:endParaRPr>
          </a:p>
          <a:p>
            <a:pPr algn="just"/>
            <a:endParaRPr sz="4400" dirty="0">
              <a:solidFill>
                <a:srgbClr val="00B0F0"/>
              </a:solidFill>
            </a:endParaRPr>
          </a:p>
          <a:p>
            <a:pPr algn="just"/>
            <a:r>
              <a:rPr dirty="0"/>
              <a:t>-</a:t>
            </a:r>
            <a:r>
              <a:rPr b="1" i="1" u="sng" dirty="0">
                <a:solidFill>
                  <a:srgbClr val="C00000"/>
                </a:solidFill>
              </a:rPr>
              <a:t>GLOBAL STATEMENT:</a:t>
            </a:r>
            <a:r>
              <a:rPr i="1" dirty="0">
                <a:solidFill>
                  <a:srgbClr val="C00000"/>
                </a:solidFill>
              </a:rPr>
              <a:t> </a:t>
            </a:r>
            <a:r>
              <a:rPr dirty="0"/>
              <a:t>all teachers are teachers of language. </a:t>
            </a:r>
          </a:p>
          <a:p>
            <a:pPr algn="just"/>
            <a:endParaRPr dirty="0"/>
          </a:p>
          <a:p>
            <a:pPr algn="just"/>
            <a:r>
              <a:rPr dirty="0"/>
              <a:t>-It is the subject matter which determines the language needed to learn.</a:t>
            </a:r>
          </a:p>
          <a:p>
            <a:pPr algn="just"/>
            <a:endParaRPr dirty="0"/>
          </a:p>
          <a:p>
            <a:pPr algn="just"/>
            <a:r>
              <a:rPr dirty="0"/>
              <a:t>-A CLIL lesson looks at the content and language in equal measure. </a:t>
            </a:r>
          </a:p>
          <a:p>
            <a:pPr algn="just"/>
            <a:endParaRPr dirty="0"/>
          </a:p>
          <a:p>
            <a:pPr algn="just"/>
            <a:r>
              <a:rPr dirty="0"/>
              <a:t>-A successful CLIL lesson should combine elements of the following:</a:t>
            </a:r>
          </a:p>
          <a:p>
            <a:pPr algn="just"/>
            <a:endParaRPr dirty="0"/>
          </a:p>
          <a:p>
            <a:pPr algn="just">
              <a:buChar char="•"/>
            </a:pPr>
            <a:r>
              <a:rPr dirty="0"/>
              <a:t>Content, communication, cognition and culture.   </a:t>
            </a:r>
          </a:p>
          <a:p>
            <a:pPr algn="just">
              <a:buChar char="•"/>
            </a:pPr>
            <a:endParaRPr dirty="0"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504950"/>
            <a:ext cx="3809832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extLst>
              <p:ext uri="{D42A27DB-BD31-4B8C-83A1-F6EECF244321}">
                <p14:modId xmlns:p14="http://schemas.microsoft.com/office/powerpoint/2010/main" val="773991575"/>
              </p:ext>
            </p:extLst>
          </p:nvPr>
        </p:nvSpPr>
        <p:spPr>
          <a:xfrm>
            <a:off x="760413" y="692150"/>
            <a:ext cx="7124700" cy="60016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400" i="1" u="sng" dirty="0">
                <a:solidFill>
                  <a:srgbClr val="00B0F0"/>
                </a:solidFill>
              </a:rPr>
              <a:t>BENEFITS OF USING CLIL METHODOLOGY IN A CLASSROOM</a:t>
            </a:r>
            <a:r>
              <a:rPr sz="4400" i="1" dirty="0">
                <a:solidFill>
                  <a:srgbClr val="00B0F0"/>
                </a:solidFill>
              </a:rPr>
              <a:t>:</a:t>
            </a:r>
            <a:endParaRPr lang="es-ES" sz="4400" i="1" dirty="0">
              <a:solidFill>
                <a:srgbClr val="00B0F0"/>
              </a:solidFill>
            </a:endParaRPr>
          </a:p>
          <a:p>
            <a:pPr algn="just"/>
            <a:endParaRPr dirty="0">
              <a:solidFill>
                <a:srgbClr val="000000"/>
              </a:solidFill>
            </a:endParaRPr>
          </a:p>
          <a:p>
            <a:pPr algn="just"/>
            <a:r>
              <a:rPr dirty="0"/>
              <a:t>Why are we using CLIL methodology in the classroom? What are its benefits?</a:t>
            </a:r>
          </a:p>
          <a:p>
            <a:pPr algn="just"/>
            <a:endParaRPr/>
          </a:p>
          <a:p>
            <a:pPr algn="just"/>
            <a:endParaRPr dirty="0"/>
          </a:p>
          <a:p>
            <a:pPr algn="just"/>
            <a:r>
              <a:rPr dirty="0"/>
              <a:t>- Cultural awareness.</a:t>
            </a:r>
          </a:p>
          <a:p>
            <a:pPr algn="just"/>
            <a:endParaRPr dirty="0"/>
          </a:p>
          <a:p>
            <a:pPr algn="just"/>
            <a:r>
              <a:rPr dirty="0"/>
              <a:t>- Internationalization.</a:t>
            </a:r>
          </a:p>
          <a:p>
            <a:pPr algn="just"/>
            <a:endParaRPr dirty="0"/>
          </a:p>
          <a:p>
            <a:pPr algn="just"/>
            <a:r>
              <a:rPr dirty="0"/>
              <a:t>- Language competence.</a:t>
            </a:r>
          </a:p>
          <a:p>
            <a:pPr algn="just"/>
            <a:endParaRPr dirty="0"/>
          </a:p>
          <a:p>
            <a:pPr algn="just"/>
            <a:r>
              <a:rPr dirty="0"/>
              <a:t>-Preparation for both life and study.</a:t>
            </a:r>
          </a:p>
          <a:p>
            <a:pPr algn="just"/>
            <a:endParaRPr dirty="0"/>
          </a:p>
          <a:p>
            <a:pPr algn="just"/>
            <a:r>
              <a:rPr dirty="0"/>
              <a:t>- Increase motivation.</a:t>
            </a:r>
          </a:p>
        </p:txBody>
      </p:sp>
      <p:pic>
        <p:nvPicPr>
          <p:cNvPr id="2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0" y="923925"/>
            <a:ext cx="3129099" cy="52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>
            <p:extLst>
              <p:ext uri="{D42A27DB-BD31-4B8C-83A1-F6EECF244321}">
                <p14:modId xmlns:p14="http://schemas.microsoft.com/office/powerpoint/2010/main" val="2707285712"/>
              </p:ext>
            </p:extLst>
          </p:nvPr>
        </p:nvSpPr>
        <p:spPr>
          <a:xfrm>
            <a:off x="1620838" y="2019300"/>
            <a:ext cx="90236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3600" b="1" i="1" u="sng" dirty="0"/>
              <a:t>UNIT OF WORK: THE GAME OF CRICKET</a:t>
            </a:r>
            <a:endParaRPr lang="es-ES" sz="3600" b="1" i="1" u="sng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2762250"/>
            <a:ext cx="4047374" cy="2541588"/>
          </a:xfrm>
          <a:prstGeom prst="rect">
            <a:avLst/>
          </a:prstGeom>
        </p:spPr>
      </p:pic>
      <p:pic>
        <p:nvPicPr>
          <p:cNvPr id="10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13" y="3006567"/>
            <a:ext cx="3382962" cy="22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>
            <p:extLst>
              <p:ext uri="{D42A27DB-BD31-4B8C-83A1-F6EECF244321}">
                <p14:modId xmlns:p14="http://schemas.microsoft.com/office/powerpoint/2010/main" val="3423750948"/>
              </p:ext>
            </p:extLst>
          </p:nvPr>
        </p:nvSpPr>
        <p:spPr>
          <a:xfrm>
            <a:off x="685800" y="257175"/>
            <a:ext cx="6249920" cy="65556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sz="4400" i="1" u="sng" dirty="0">
                <a:solidFill>
                  <a:srgbClr val="00B0F0"/>
                </a:solidFill>
              </a:rPr>
              <a:t>UNIT OF WORK: THE GAME OF CRICKET</a:t>
            </a:r>
            <a:endParaRPr lang="es-ES" sz="4400" i="1" u="sng" dirty="0">
              <a:solidFill>
                <a:srgbClr val="00B0F0"/>
              </a:solidFill>
            </a:endParaRPr>
          </a:p>
          <a:p>
            <a:pPr algn="just"/>
            <a:endParaRPr sz="4400" i="1" u="sng" dirty="0">
              <a:solidFill>
                <a:srgbClr val="00B0F0"/>
              </a:solidFill>
            </a:endParaRPr>
          </a:p>
          <a:p>
            <a:pPr algn="just"/>
            <a:r>
              <a:rPr b="1" i="1" u="sng" dirty="0">
                <a:solidFill>
                  <a:srgbClr val="C00000"/>
                </a:solidFill>
              </a:rPr>
              <a:t>Contents:</a:t>
            </a:r>
          </a:p>
          <a:p>
            <a:pPr algn="just"/>
            <a:endParaRPr/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1:</a:t>
            </a:r>
            <a:r>
              <a:rPr b="1" i="1" u="sng" dirty="0"/>
              <a:t> (focusing on this lesson on this project):</a:t>
            </a:r>
          </a:p>
          <a:p>
            <a:pPr algn="just"/>
            <a:r>
              <a:rPr dirty="0"/>
              <a:t>The development of the bowling accuracy.</a:t>
            </a:r>
          </a:p>
          <a:p>
            <a:pPr algn="just"/>
            <a:endParaRPr/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2: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 development of the batting accuracy and the directional batting.</a:t>
            </a:r>
          </a:p>
          <a:p>
            <a:pPr algn="just"/>
            <a:endParaRPr/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3:</a:t>
            </a:r>
            <a:r>
              <a:rPr dirty="0">
                <a:solidFill>
                  <a:srgbClr val="002060"/>
                </a:solidFill>
              </a:rPr>
              <a:t> </a:t>
            </a:r>
            <a:r>
              <a:rPr dirty="0">
                <a:solidFill>
                  <a:srgbClr val="000000"/>
                </a:solidFill>
              </a:rPr>
              <a:t>the close and deep field catching.</a:t>
            </a:r>
          </a:p>
          <a:p>
            <a:pPr algn="just"/>
            <a:endParaRPr dirty="0">
              <a:solidFill>
                <a:srgbClr val="002060"/>
              </a:solidFill>
            </a:endParaRPr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4:</a:t>
            </a:r>
            <a:r>
              <a:rPr dirty="0">
                <a:solidFill>
                  <a:srgbClr val="002060"/>
                </a:solidFill>
              </a:rPr>
              <a:t> </a:t>
            </a:r>
            <a:r>
              <a:rPr dirty="0">
                <a:solidFill>
                  <a:srgbClr val="000000"/>
                </a:solidFill>
              </a:rPr>
              <a:t>the development of a variety of fielding techniques.</a:t>
            </a:r>
          </a:p>
          <a:p>
            <a:pPr algn="just"/>
            <a:endParaRPr dirty="0">
              <a:solidFill>
                <a:srgbClr val="000000"/>
              </a:solidFill>
            </a:endParaRPr>
          </a:p>
          <a:p>
            <a:pPr algn="just"/>
            <a:r>
              <a:rPr b="1" i="1" u="sng" dirty="0">
                <a:solidFill>
                  <a:srgbClr val="002060"/>
                </a:solidFill>
              </a:rPr>
              <a:t>Lesson 5:</a:t>
            </a:r>
            <a:r>
              <a:rPr dirty="0"/>
              <a:t> The game of cricket in real situations. Revision of vocabulary learnt during this unit. </a:t>
            </a:r>
          </a:p>
          <a:p>
            <a:pPr algn="just"/>
            <a:endParaRPr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752475"/>
            <a:ext cx="3987800" cy="52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324475028"/>
              </p:ext>
            </p:extLst>
          </p:nvPr>
        </p:nvSpPr>
        <p:spPr>
          <a:xfrm>
            <a:off x="1600200" y="1390650"/>
            <a:ext cx="9067800" cy="1946861"/>
          </a:xfrm>
        </p:spPr>
        <p:txBody>
          <a:bodyPr/>
          <a:lstStyle/>
          <a:p>
            <a:r>
              <a:rPr lang="en-US" sz="3600" b="1" i="1" u="sng"/>
              <a:t>PLANNING ONE LESSON:</a:t>
            </a: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45" y="2800350"/>
            <a:ext cx="4318418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12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0</Words>
  <Application>Microsoft Office PowerPoint</Application>
  <PresentationFormat>Widescreen</PresentationFormat>
  <Paragraphs>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Savon</vt:lpstr>
      <vt:lpstr>     CRICKET IN SECONDARY EDUCATION:     </vt:lpstr>
      <vt:lpstr>UNIT OF WORK:</vt:lpstr>
      <vt:lpstr>PowerPoint Presentation</vt:lpstr>
      <vt:lpstr>CLIL METHODOLOGY:</vt:lpstr>
      <vt:lpstr>PowerPoint Presentation</vt:lpstr>
      <vt:lpstr>PowerPoint Presentation</vt:lpstr>
      <vt:lpstr>PowerPoint Presentation</vt:lpstr>
      <vt:lpstr>PowerPoint Presentation</vt:lpstr>
      <vt:lpstr>PLANNING ONE LESSON:</vt:lpstr>
      <vt:lpstr>PowerPoint Presentation</vt:lpstr>
      <vt:lpstr>PowerPoint Presentation</vt:lpstr>
      <vt:lpstr>PowerPoint Presentation</vt:lpstr>
      <vt:lpstr>PowerPoint Presentation</vt:lpstr>
      <vt:lpstr>CONCLUSIONS: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7</cp:revision>
  <dcterms:created xsi:type="dcterms:W3CDTF">2013-07-15T20:26:40Z</dcterms:created>
  <dcterms:modified xsi:type="dcterms:W3CDTF">2017-07-20T07:50:27Z</dcterms:modified>
</cp:coreProperties>
</file>