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64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82" autoAdjust="0"/>
    <p:restoredTop sz="94660"/>
  </p:normalViewPr>
  <p:slideViewPr>
    <p:cSldViewPr>
      <p:cViewPr varScale="1">
        <p:scale>
          <a:sx n="68" d="100"/>
          <a:sy n="6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18A0-EEC2-4372-B73C-C29C3CD42390}" type="datetimeFigureOut">
              <a:rPr lang="es-ES" smtClean="0"/>
              <a:pPr/>
              <a:t>22/01/2020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291-A052-4ECB-9A10-7FD1A12A7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18A0-EEC2-4372-B73C-C29C3CD42390}" type="datetimeFigureOut">
              <a:rPr lang="es-ES" smtClean="0"/>
              <a:pPr/>
              <a:t>22/01/2020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291-A052-4ECB-9A10-7FD1A12A7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18A0-EEC2-4372-B73C-C29C3CD42390}" type="datetimeFigureOut">
              <a:rPr lang="es-ES" smtClean="0"/>
              <a:pPr/>
              <a:t>22/01/2020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291-A052-4ECB-9A10-7FD1A12A7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18A0-EEC2-4372-B73C-C29C3CD42390}" type="datetimeFigureOut">
              <a:rPr lang="es-ES" smtClean="0"/>
              <a:pPr/>
              <a:t>22/01/2020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291-A052-4ECB-9A10-7FD1A12A7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18A0-EEC2-4372-B73C-C29C3CD42390}" type="datetimeFigureOut">
              <a:rPr lang="es-ES" smtClean="0"/>
              <a:pPr/>
              <a:t>22/01/2020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291-A052-4ECB-9A10-7FD1A12A7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18A0-EEC2-4372-B73C-C29C3CD42390}" type="datetimeFigureOut">
              <a:rPr lang="es-ES" smtClean="0"/>
              <a:pPr/>
              <a:t>22/01/2020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291-A052-4ECB-9A10-7FD1A12A7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18A0-EEC2-4372-B73C-C29C3CD42390}" type="datetimeFigureOut">
              <a:rPr lang="es-ES" smtClean="0"/>
              <a:pPr/>
              <a:t>22/01/2020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291-A052-4ECB-9A10-7FD1A12A7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18A0-EEC2-4372-B73C-C29C3CD42390}" type="datetimeFigureOut">
              <a:rPr lang="es-ES" smtClean="0"/>
              <a:pPr/>
              <a:t>22/01/2020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291-A052-4ECB-9A10-7FD1A12A7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18A0-EEC2-4372-B73C-C29C3CD42390}" type="datetimeFigureOut">
              <a:rPr lang="es-ES" smtClean="0"/>
              <a:pPr/>
              <a:t>22/01/2020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291-A052-4ECB-9A10-7FD1A12A7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18A0-EEC2-4372-B73C-C29C3CD42390}" type="datetimeFigureOut">
              <a:rPr lang="es-ES" smtClean="0"/>
              <a:pPr/>
              <a:t>22/01/2020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291-A052-4ECB-9A10-7FD1A12A7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18A0-EEC2-4372-B73C-C29C3CD42390}" type="datetimeFigureOut">
              <a:rPr lang="es-ES" smtClean="0"/>
              <a:pPr/>
              <a:t>22/01/2020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291-A052-4ECB-9A10-7FD1A12A7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718A0-EEC2-4372-B73C-C29C3CD42390}" type="datetimeFigureOut">
              <a:rPr lang="es-ES" smtClean="0"/>
              <a:pPr/>
              <a:t>22/01/2020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91291-A052-4ECB-9A10-7FD1A12A7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es/url?sa=i&amp;rct=j&amp;q=&amp;esrc=s&amp;source=images&amp;cd=&amp;cad=rja&amp;uact=8&amp;ved=0ahUKEwi2zYiy6OHXAhXD1hQKHYSSDjQQjRwIBw&amp;url=https://www.pinterest.com/carrieann2016/scotland-dress-~-vintage-new/&amp;psig=AOvVaw02F1Po8MGfVwEw5xWxJIt7&amp;ust=151197726296213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xgwRitTgU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se2.mm.bing.net/th?id=OIP.WADJXrT5wMfg4b_km-kE6AEsEs&amp;pid=Api"/>
          <p:cNvPicPr>
            <a:picLocks noChangeAspect="1" noChangeArrowheads="1"/>
          </p:cNvPicPr>
          <p:nvPr/>
        </p:nvPicPr>
        <p:blipFill>
          <a:blip r:embed="rId2">
            <a:lum bright="44000" contrast="-25000"/>
          </a:blip>
          <a:srcRect/>
          <a:stretch>
            <a:fillRect/>
          </a:stretch>
        </p:blipFill>
        <p:spPr bwMode="auto">
          <a:xfrm>
            <a:off x="-571536" y="-642966"/>
            <a:ext cx="10072758" cy="900118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571612"/>
            <a:ext cx="9144000" cy="3500461"/>
          </a:xfrm>
        </p:spPr>
        <p:txBody>
          <a:bodyPr>
            <a:noAutofit/>
          </a:bodyPr>
          <a:lstStyle/>
          <a:p>
            <a:r>
              <a:rPr lang="es-ES" sz="9600" dirty="0" smtClean="0">
                <a:latin typeface="Angeline Vintage" pitchFamily="2" charset="0"/>
              </a:rPr>
              <a:t>Kilt </a:t>
            </a:r>
            <a:endParaRPr lang="es-ES" sz="9600" dirty="0">
              <a:latin typeface="Angeline Vintage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643578"/>
            <a:ext cx="7558118" cy="928694"/>
          </a:xfrm>
        </p:spPr>
        <p:txBody>
          <a:bodyPr>
            <a:normAutofit/>
          </a:bodyPr>
          <a:lstStyle/>
          <a:p>
            <a:pPr algn="r"/>
            <a:r>
              <a:rPr lang="es-ES" sz="2400" dirty="0" smtClean="0">
                <a:solidFill>
                  <a:schemeClr val="tx1"/>
                </a:solidFill>
              </a:rPr>
              <a:t>Guadalupe </a:t>
            </a:r>
            <a:r>
              <a:rPr lang="es-ES" sz="2400" dirty="0" err="1" smtClean="0">
                <a:solidFill>
                  <a:schemeClr val="tx1"/>
                </a:solidFill>
              </a:rPr>
              <a:t>Perea</a:t>
            </a:r>
            <a:r>
              <a:rPr lang="es-ES" sz="2400" dirty="0" smtClean="0">
                <a:solidFill>
                  <a:schemeClr val="tx1"/>
                </a:solidFill>
              </a:rPr>
              <a:t> Páez</a:t>
            </a:r>
          </a:p>
          <a:p>
            <a:pPr algn="r"/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There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many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other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special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elements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72264" y="5000636"/>
            <a:ext cx="2114536" cy="1125527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rgbClr val="FF0000"/>
                </a:solidFill>
              </a:rPr>
              <a:t>A </a:t>
            </a:r>
            <a:r>
              <a:rPr lang="es-ES" dirty="0" err="1" smtClean="0">
                <a:solidFill>
                  <a:srgbClr val="FF0000"/>
                </a:solidFill>
              </a:rPr>
              <a:t>sporran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2530" name="Picture 2" descr="Resultado de imagen de sporr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8374" y="1714488"/>
            <a:ext cx="4271993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A </a:t>
            </a:r>
            <a:r>
              <a:rPr lang="es-ES" dirty="0" err="1" smtClean="0">
                <a:solidFill>
                  <a:srgbClr val="FF0000"/>
                </a:solidFill>
              </a:rPr>
              <a:t>shirt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9190" y="5357826"/>
            <a:ext cx="3757610" cy="768337"/>
          </a:xfrm>
        </p:spPr>
        <p:txBody>
          <a:bodyPr/>
          <a:lstStyle/>
          <a:p>
            <a:endParaRPr lang="es-ES"/>
          </a:p>
        </p:txBody>
      </p:sp>
      <p:pic>
        <p:nvPicPr>
          <p:cNvPr id="24578" name="Picture 2" descr="https://tse1.mm.bing.net/th?id=OIP.5y8ZWLHlxIK1vwEHsTfgDwErEs&amp;pid=A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5643602" cy="566247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A </a:t>
            </a:r>
            <a:r>
              <a:rPr lang="es-ES" dirty="0" err="1" smtClean="0">
                <a:solidFill>
                  <a:srgbClr val="FF0000"/>
                </a:solidFill>
              </a:rPr>
              <a:t>bow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tie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00958" y="5143512"/>
            <a:ext cx="1185842" cy="982651"/>
          </a:xfrm>
        </p:spPr>
        <p:txBody>
          <a:bodyPr/>
          <a:lstStyle/>
          <a:p>
            <a:endParaRPr lang="es-ES"/>
          </a:p>
        </p:txBody>
      </p:sp>
      <p:pic>
        <p:nvPicPr>
          <p:cNvPr id="25602" name="Picture 2" descr="https://tse3.mm.bing.net/th?id=OIP.7AcJgy0IIfN7yO1E3eO6ogEhDX&amp;pid=A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4610113" cy="342967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A </a:t>
            </a:r>
            <a:r>
              <a:rPr lang="es-ES" dirty="0" err="1" smtClean="0">
                <a:solidFill>
                  <a:srgbClr val="FF0000"/>
                </a:solidFill>
              </a:rPr>
              <a:t>jacket</a:t>
            </a:r>
            <a:r>
              <a:rPr lang="es-ES" dirty="0" smtClean="0">
                <a:solidFill>
                  <a:srgbClr val="FF0000"/>
                </a:solidFill>
              </a:rPr>
              <a:t> and a </a:t>
            </a:r>
            <a:r>
              <a:rPr lang="es-ES" dirty="0" err="1" smtClean="0">
                <a:solidFill>
                  <a:srgbClr val="FF0000"/>
                </a:solidFill>
              </a:rPr>
              <a:t>vest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0826" y="5357826"/>
            <a:ext cx="2185974" cy="768337"/>
          </a:xfrm>
        </p:spPr>
        <p:txBody>
          <a:bodyPr/>
          <a:lstStyle/>
          <a:p>
            <a:endParaRPr lang="es-ES"/>
          </a:p>
        </p:txBody>
      </p:sp>
      <p:pic>
        <p:nvPicPr>
          <p:cNvPr id="26626" name="Picture 2" descr="https://tse1.mm.bing.net/th?id=OIP.21TC6vh9z6h6qNwba1aXegEsEs&amp;pid=A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71546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0800000" flipV="1">
            <a:off x="6643702" y="1417638"/>
            <a:ext cx="2043098" cy="1296982"/>
          </a:xfrm>
        </p:spPr>
        <p:txBody>
          <a:bodyPr/>
          <a:lstStyle/>
          <a:p>
            <a:r>
              <a:rPr lang="es-ES" dirty="0" err="1" smtClean="0">
                <a:solidFill>
                  <a:srgbClr val="FF0000"/>
                </a:solidFill>
              </a:rPr>
              <a:t>Shoes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71934" y="5429264"/>
            <a:ext cx="4614866" cy="696899"/>
          </a:xfrm>
        </p:spPr>
        <p:txBody>
          <a:bodyPr/>
          <a:lstStyle/>
          <a:p>
            <a:r>
              <a:rPr lang="es-ES" dirty="0" err="1" smtClean="0"/>
              <a:t>Shoes</a:t>
            </a:r>
            <a:endParaRPr lang="es-ES" dirty="0"/>
          </a:p>
        </p:txBody>
      </p:sp>
      <p:pic>
        <p:nvPicPr>
          <p:cNvPr id="1026" name="Picture 2" descr="http://www.kilts4less.com/images/stories/virtuemart/product/ghille%20brogues%20lo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5343525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571744"/>
            <a:ext cx="3900486" cy="271464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6000" dirty="0" err="1" smtClean="0"/>
              <a:t>This</a:t>
            </a:r>
            <a:r>
              <a:rPr lang="es-ES" sz="6000" dirty="0" smtClean="0"/>
              <a:t> </a:t>
            </a:r>
            <a:r>
              <a:rPr lang="es-ES" sz="6000" dirty="0" err="1" smtClean="0"/>
              <a:t>is</a:t>
            </a:r>
            <a:r>
              <a:rPr lang="es-ES" sz="6000" dirty="0" smtClean="0"/>
              <a:t> </a:t>
            </a:r>
            <a:r>
              <a:rPr lang="es-ES" sz="6000" dirty="0" err="1" smtClean="0"/>
              <a:t>the</a:t>
            </a:r>
            <a:r>
              <a:rPr lang="es-ES" sz="6000" dirty="0" smtClean="0"/>
              <a:t> </a:t>
            </a:r>
            <a:r>
              <a:rPr lang="es-ES" sz="6000" dirty="0" err="1" smtClean="0"/>
              <a:t>outfit</a:t>
            </a:r>
            <a:r>
              <a:rPr lang="es-ES" sz="6000" dirty="0" smtClean="0"/>
              <a:t>.</a:t>
            </a:r>
            <a:endParaRPr lang="es-ES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48" y="5072074"/>
            <a:ext cx="4400552" cy="1054089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 descr="Image result for complete scottish folk kil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0106" y="-214338"/>
            <a:ext cx="4651020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err="1" smtClean="0">
                <a:solidFill>
                  <a:srgbClr val="00B050"/>
                </a:solidFill>
              </a:rPr>
              <a:t>Tartan</a:t>
            </a:r>
            <a:r>
              <a:rPr lang="es-ES" sz="6600" dirty="0" smtClean="0">
                <a:solidFill>
                  <a:srgbClr val="00B050"/>
                </a:solidFill>
              </a:rPr>
              <a:t> </a:t>
            </a:r>
            <a:r>
              <a:rPr lang="es-ES" sz="6600" dirty="0" err="1" smtClean="0">
                <a:solidFill>
                  <a:srgbClr val="00B050"/>
                </a:solidFill>
              </a:rPr>
              <a:t>mythbusters</a:t>
            </a:r>
            <a:r>
              <a:rPr lang="es-ES" sz="6600" dirty="0" smtClean="0">
                <a:solidFill>
                  <a:srgbClr val="00B050"/>
                </a:solidFill>
              </a:rPr>
              <a:t>!!</a:t>
            </a:r>
            <a:endParaRPr lang="es-ES" sz="6600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72198" y="5929330"/>
            <a:ext cx="2614602" cy="196833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  <p:sp>
        <p:nvSpPr>
          <p:cNvPr id="29698" name="AutoShape 2" descr="Resultado de imagen de ghostbu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0" name="AutoShape 4" descr="Resultado de imagen de ghostbu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702" name="Picture 6" descr="Resultado de imagen de ghostbu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286544" cy="5360519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00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s-ES" sz="5300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" sz="5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5300" dirty="0" err="1" smtClean="0">
                <a:solidFill>
                  <a:schemeClr val="tx2">
                    <a:lumMod val="75000"/>
                  </a:schemeClr>
                </a:solidFill>
              </a:rPr>
              <a:t>colours</a:t>
            </a:r>
            <a:r>
              <a:rPr lang="es-ES" sz="5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5300" dirty="0" err="1" smtClean="0">
                <a:solidFill>
                  <a:schemeClr val="tx2">
                    <a:lumMod val="75000"/>
                  </a:schemeClr>
                </a:solidFill>
              </a:rPr>
              <a:t>have</a:t>
            </a:r>
            <a:r>
              <a:rPr lang="es-ES" sz="5300" dirty="0" smtClean="0">
                <a:solidFill>
                  <a:schemeClr val="tx2">
                    <a:lumMod val="75000"/>
                  </a:schemeClr>
                </a:solidFill>
              </a:rPr>
              <a:t> no </a:t>
            </a:r>
            <a:r>
              <a:rPr lang="es-ES" sz="5300" dirty="0" err="1" smtClean="0">
                <a:solidFill>
                  <a:schemeClr val="tx2">
                    <a:lumMod val="75000"/>
                  </a:schemeClr>
                </a:solidFill>
              </a:rPr>
              <a:t>meaning</a:t>
            </a:r>
            <a:r>
              <a:rPr lang="es-ES" sz="53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9190" y="4429132"/>
            <a:ext cx="3757610" cy="1697031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8674" name="Picture 2" descr="https://christineloughery.files.wordpress.com/2013/10/color-meaning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86808" cy="5581651"/>
          </a:xfrm>
          <a:prstGeom prst="rect">
            <a:avLst/>
          </a:prstGeom>
          <a:noFill/>
        </p:spPr>
      </p:pic>
      <p:sp>
        <p:nvSpPr>
          <p:cNvPr id="5" name="4 Señal de prohibido"/>
          <p:cNvSpPr/>
          <p:nvPr/>
        </p:nvSpPr>
        <p:spPr>
          <a:xfrm>
            <a:off x="2071670" y="1000108"/>
            <a:ext cx="5143536" cy="514353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es-ES" sz="5300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s-ES" sz="5300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" sz="5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5300" dirty="0" err="1" smtClean="0">
                <a:solidFill>
                  <a:schemeClr val="tx2">
                    <a:lumMod val="75000"/>
                  </a:schemeClr>
                </a:solidFill>
              </a:rPr>
              <a:t>amount</a:t>
            </a:r>
            <a:r>
              <a:rPr lang="es-ES" sz="5300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es-ES" sz="5300" dirty="0" err="1" smtClean="0">
                <a:solidFill>
                  <a:schemeClr val="tx2">
                    <a:lumMod val="75000"/>
                  </a:schemeClr>
                </a:solidFill>
              </a:rPr>
              <a:t>colours</a:t>
            </a:r>
            <a:r>
              <a:rPr lang="es-ES" sz="5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5300" dirty="0" err="1" smtClean="0">
                <a:solidFill>
                  <a:schemeClr val="tx2">
                    <a:lumMod val="75000"/>
                  </a:schemeClr>
                </a:solidFill>
              </a:rPr>
              <a:t>don´t</a:t>
            </a:r>
            <a:r>
              <a:rPr lang="es-ES" sz="5300" dirty="0" smtClean="0">
                <a:solidFill>
                  <a:schemeClr val="tx2">
                    <a:lumMod val="75000"/>
                  </a:schemeClr>
                </a:solidFill>
              </a:rPr>
              <a:t> mean </a:t>
            </a:r>
            <a:r>
              <a:rPr lang="es-ES" sz="5300" dirty="0" err="1" smtClean="0">
                <a:solidFill>
                  <a:schemeClr val="tx2">
                    <a:lumMod val="75000"/>
                  </a:schemeClr>
                </a:solidFill>
              </a:rPr>
              <a:t>wealth</a:t>
            </a:r>
            <a:r>
              <a:rPr lang="es-ES" sz="53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4357694"/>
            <a:ext cx="4114800" cy="1768469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accademia-europeista.eu/wp-content/uploads/2015/04/simbolo-delleu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5982903" cy="4786322"/>
          </a:xfrm>
          <a:prstGeom prst="rect">
            <a:avLst/>
          </a:prstGeom>
          <a:noFill/>
        </p:spPr>
      </p:pic>
      <p:sp>
        <p:nvSpPr>
          <p:cNvPr id="5" name="4 Señal de prohibido"/>
          <p:cNvSpPr/>
          <p:nvPr/>
        </p:nvSpPr>
        <p:spPr>
          <a:xfrm>
            <a:off x="2071670" y="1500174"/>
            <a:ext cx="5143536" cy="514353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es-ES" sz="4800" dirty="0" err="1" smtClean="0">
                <a:solidFill>
                  <a:schemeClr val="tx2">
                    <a:lumMod val="75000"/>
                  </a:schemeClr>
                </a:solidFill>
              </a:rPr>
              <a:t>There</a:t>
            </a: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4800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4800" dirty="0" err="1" smtClean="0">
                <a:solidFill>
                  <a:schemeClr val="tx2">
                    <a:lumMod val="75000"/>
                  </a:schemeClr>
                </a:solidFill>
              </a:rPr>
              <a:t>not</a:t>
            </a: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s-ES" sz="4800" dirty="0" err="1" smtClean="0">
                <a:solidFill>
                  <a:schemeClr val="tx2">
                    <a:lumMod val="75000"/>
                  </a:schemeClr>
                </a:solidFill>
              </a:rPr>
              <a:t>tartan</a:t>
            </a: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4800" dirty="0" err="1" smtClean="0">
                <a:solidFill>
                  <a:schemeClr val="tx2">
                    <a:lumMod val="75000"/>
                  </a:schemeClr>
                </a:solidFill>
              </a:rPr>
              <a:t>flag</a:t>
            </a: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4800" dirty="0" err="1" smtClean="0">
                <a:solidFill>
                  <a:schemeClr val="tx2">
                    <a:lumMod val="75000"/>
                  </a:schemeClr>
                </a:solidFill>
              </a:rPr>
              <a:t>on</a:t>
            </a: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4800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4800" dirty="0" err="1" smtClean="0">
                <a:solidFill>
                  <a:schemeClr val="tx2">
                    <a:lumMod val="75000"/>
                  </a:schemeClr>
                </a:solidFill>
              </a:rPr>
              <a:t>Moon</a:t>
            </a: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72396" y="4286256"/>
            <a:ext cx="1114404" cy="1839907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31746" name="Picture 2" descr="https://tse1.mm.bing.net/th?id=OIP.I3BmLJ_7hFEy8wJx0fDdCAEsDh&amp;pid=A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143648" cy="4607736"/>
          </a:xfrm>
          <a:prstGeom prst="rect">
            <a:avLst/>
          </a:prstGeom>
          <a:noFill/>
        </p:spPr>
      </p:pic>
      <p:pic>
        <p:nvPicPr>
          <p:cNvPr id="31748" name="Picture 4" descr="https://upload.wikimedia.org/wikipedia/commons/thumb/f/f4/AK_Flag_Tartan.svg/662px-AK_Flag_Tarta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6397">
            <a:off x="4544539" y="2352983"/>
            <a:ext cx="1388513" cy="867423"/>
          </a:xfrm>
          <a:prstGeom prst="rect">
            <a:avLst/>
          </a:prstGeom>
          <a:noFill/>
        </p:spPr>
      </p:pic>
      <p:sp>
        <p:nvSpPr>
          <p:cNvPr id="6" name="5 Señal de prohibido"/>
          <p:cNvSpPr/>
          <p:nvPr/>
        </p:nvSpPr>
        <p:spPr>
          <a:xfrm>
            <a:off x="2000232" y="1500174"/>
            <a:ext cx="5143536" cy="514353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solidFill>
            <a:schemeClr val="accent4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Do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</a:rPr>
              <a:t>you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</a:rPr>
              <a:t>recognize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</a:rPr>
              <a:t>them</a:t>
            </a:r>
            <a:r>
              <a:rPr lang="es-ES" b="1" dirty="0" smtClean="0">
                <a:solidFill>
                  <a:srgbClr val="0070C0"/>
                </a:solidFill>
              </a:rPr>
              <a:t>?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7209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 descr="PodCastizoMadrid Tumblr — En el programa que subiremo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743450" cy="3619500"/>
          </a:xfrm>
          <a:prstGeom prst="rect">
            <a:avLst/>
          </a:prstGeom>
          <a:noFill/>
        </p:spPr>
      </p:pic>
      <p:pic>
        <p:nvPicPr>
          <p:cNvPr id="1028" name="Picture 4" descr="https://theoriginalpoint.files.wordpress.com/2014/03/pareja-en-cabal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143248"/>
            <a:ext cx="5072066" cy="328099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4000528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s-ES" sz="8000" dirty="0" err="1" smtClean="0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es-ES" sz="8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8000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es-ES" sz="8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8000" dirty="0" err="1" smtClean="0">
                <a:solidFill>
                  <a:schemeClr val="accent1">
                    <a:lumMod val="75000"/>
                  </a:schemeClr>
                </a:solidFill>
              </a:rPr>
              <a:t>want</a:t>
            </a:r>
            <a:r>
              <a:rPr lang="es-ES" sz="8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8000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s-ES" sz="8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8000" dirty="0" err="1" smtClean="0">
                <a:solidFill>
                  <a:schemeClr val="accent1">
                    <a:lumMod val="75000"/>
                  </a:schemeClr>
                </a:solidFill>
              </a:rPr>
              <a:t>see</a:t>
            </a:r>
            <a:r>
              <a:rPr lang="es-ES" sz="8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8000" dirty="0" err="1" smtClean="0">
                <a:solidFill>
                  <a:schemeClr val="accent1">
                    <a:lumMod val="75000"/>
                  </a:schemeClr>
                </a:solidFill>
              </a:rPr>
              <a:t>lots</a:t>
            </a:r>
            <a:r>
              <a:rPr lang="es-ES" sz="8000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es-ES" sz="8000" dirty="0" err="1" smtClean="0">
                <a:solidFill>
                  <a:schemeClr val="accent1">
                    <a:lumMod val="75000"/>
                  </a:schemeClr>
                </a:solidFill>
              </a:rPr>
              <a:t>different</a:t>
            </a:r>
            <a:r>
              <a:rPr lang="es-ES" sz="8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8000" dirty="0" err="1" smtClean="0">
                <a:solidFill>
                  <a:srgbClr val="FF0000"/>
                </a:solidFill>
              </a:rPr>
              <a:t>kilts</a:t>
            </a:r>
            <a:r>
              <a:rPr lang="es-ES" sz="8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8000" dirty="0" err="1" smtClean="0">
                <a:solidFill>
                  <a:schemeClr val="accent1">
                    <a:lumMod val="75000"/>
                  </a:schemeClr>
                </a:solidFill>
              </a:rPr>
              <a:t>together</a:t>
            </a:r>
            <a:r>
              <a:rPr lang="es-ES" sz="80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es-ES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488" y="4071942"/>
            <a:ext cx="5829312" cy="2054221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hardens.com/images_new/search_backgrounds/search-location-edinbur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9938557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0"/>
            <a:ext cx="9286940" cy="200024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es-ES" dirty="0" err="1" smtClean="0">
                <a:solidFill>
                  <a:schemeClr val="bg2">
                    <a:lumMod val="25000"/>
                  </a:schemeClr>
                </a:solidFill>
              </a:rPr>
              <a:t>Fly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2">
                    <a:lumMod val="25000"/>
                  </a:schemeClr>
                </a:solidFill>
              </a:rPr>
              <a:t>to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2">
                    <a:lumMod val="25000"/>
                  </a:schemeClr>
                </a:solidFill>
              </a:rPr>
              <a:t>Edimburgh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es-ES" dirty="0" err="1" smtClean="0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capital of </a:t>
            </a:r>
            <a:r>
              <a:rPr lang="es-ES" dirty="0" err="1" smtClean="0">
                <a:solidFill>
                  <a:schemeClr val="bg2">
                    <a:lumMod val="25000"/>
                  </a:schemeClr>
                </a:solidFill>
              </a:rPr>
              <a:t>Scotland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5008" y="5715016"/>
            <a:ext cx="2971792" cy="411147"/>
          </a:xfrm>
        </p:spPr>
        <p:txBody>
          <a:bodyPr>
            <a:normAutofit fontScale="77500" lnSpcReduction="20000"/>
          </a:bodyPr>
          <a:lstStyle/>
          <a:p>
            <a:endParaRPr lang="es-E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dinburgh Castle - The Iconic Scottish Tourist Attra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52" y="0"/>
            <a:ext cx="1396278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es-ES" dirty="0" err="1" smtClean="0">
                <a:solidFill>
                  <a:schemeClr val="bg2">
                    <a:lumMod val="25000"/>
                  </a:schemeClr>
                </a:solidFill>
              </a:rPr>
              <a:t>Visit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2">
                    <a:lumMod val="25000"/>
                  </a:schemeClr>
                </a:solidFill>
              </a:rPr>
              <a:t>castle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9190" y="4929198"/>
            <a:ext cx="3757610" cy="1196965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anotefromabroad.files.wordpress.com/2014/08/dsc03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33402"/>
            <a:ext cx="8143932" cy="542928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es-ES" dirty="0" err="1" smtClean="0">
                <a:solidFill>
                  <a:schemeClr val="bg2">
                    <a:lumMod val="25000"/>
                  </a:schemeClr>
                </a:solidFill>
              </a:rPr>
              <a:t>Buy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tickets </a:t>
            </a:r>
            <a:r>
              <a:rPr lang="es-ES" dirty="0" err="1" smtClean="0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2">
                    <a:lumMod val="25000"/>
                  </a:schemeClr>
                </a:solidFill>
              </a:rPr>
              <a:t>military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2">
                    <a:lumMod val="25000"/>
                  </a:schemeClr>
                </a:solidFill>
              </a:rPr>
              <a:t>tattoo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00760" y="5572140"/>
            <a:ext cx="2686040" cy="554023"/>
          </a:xfrm>
        </p:spPr>
        <p:txBody>
          <a:bodyPr>
            <a:normAutofit lnSpcReduction="10000"/>
          </a:bodyPr>
          <a:lstStyle/>
          <a:p>
            <a:endParaRPr lang="es-E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edinburghmilitarytattoo.files.wordpress.com/2010/01/edinburgh_military_tattoo_scotland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solidFill>
                  <a:schemeClr val="bg1">
                    <a:lumMod val="95000"/>
                  </a:schemeClr>
                </a:solidFill>
              </a:rPr>
              <a:t>And… </a:t>
            </a:r>
            <a:r>
              <a:rPr lang="es-ES" sz="4800" dirty="0" err="1" smtClean="0">
                <a:solidFill>
                  <a:schemeClr val="bg1">
                    <a:lumMod val="95000"/>
                  </a:schemeClr>
                </a:solidFill>
              </a:rPr>
              <a:t>enjoy</a:t>
            </a:r>
            <a:r>
              <a:rPr lang="es-ES" sz="4800" dirty="0" smtClean="0">
                <a:solidFill>
                  <a:schemeClr val="bg1">
                    <a:lumMod val="95000"/>
                  </a:schemeClr>
                </a:solidFill>
              </a:rPr>
              <a:t>!!!</a:t>
            </a:r>
            <a:endParaRPr lang="es-E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388" y="5072074"/>
            <a:ext cx="2257412" cy="1054089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se2.mm.bing.net/th?id=OIP.WADJXrT5wMfg4b_km-kE6AEsEs&amp;pid=Api"/>
          <p:cNvPicPr>
            <a:picLocks noChangeAspect="1" noChangeArrowheads="1"/>
          </p:cNvPicPr>
          <p:nvPr/>
        </p:nvPicPr>
        <p:blipFill>
          <a:blip r:embed="rId2">
            <a:lum bright="44000" contrast="-25000"/>
          </a:blip>
          <a:srcRect/>
          <a:stretch>
            <a:fillRect/>
          </a:stretch>
        </p:blipFill>
        <p:spPr bwMode="auto">
          <a:xfrm>
            <a:off x="-571536" y="-642966"/>
            <a:ext cx="10072758" cy="900118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Autofit/>
          </a:bodyPr>
          <a:lstStyle/>
          <a:p>
            <a:r>
              <a:rPr lang="es-ES" sz="9600" dirty="0" err="1" smtClean="0"/>
              <a:t>Visit</a:t>
            </a:r>
            <a:r>
              <a:rPr lang="es-ES" sz="9600" dirty="0" smtClean="0"/>
              <a:t> </a:t>
            </a:r>
            <a:r>
              <a:rPr lang="es-ES" sz="9600" dirty="0" err="1" smtClean="0"/>
              <a:t>the</a:t>
            </a:r>
            <a:r>
              <a:rPr lang="es-ES" sz="9600" dirty="0" smtClean="0"/>
              <a:t> </a:t>
            </a:r>
            <a:r>
              <a:rPr lang="es-ES" sz="9600" dirty="0" err="1" smtClean="0"/>
              <a:t>following</a:t>
            </a:r>
            <a:r>
              <a:rPr lang="es-ES" sz="9600" dirty="0" smtClean="0"/>
              <a:t> video!!!</a:t>
            </a:r>
            <a:endParaRPr lang="es-ES" sz="9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500174"/>
          </a:xfrm>
        </p:spPr>
        <p:txBody>
          <a:bodyPr>
            <a:normAutofit/>
          </a:bodyPr>
          <a:lstStyle/>
          <a:p>
            <a:r>
              <a:rPr lang="es-ES" dirty="0" smtClean="0">
                <a:hlinkClick r:id="rId3"/>
              </a:rPr>
              <a:t>https://www.youtube.com/watch?v=2xgwRitTgU4</a:t>
            </a:r>
            <a:endParaRPr lang="es-ES" dirty="0"/>
          </a:p>
        </p:txBody>
      </p:sp>
    </p:spTree>
  </p:cSld>
  <p:clrMapOvr>
    <a:masterClrMapping/>
  </p:clrMapOvr>
  <p:transition>
    <p:cut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S" sz="9600" dirty="0" smtClean="0"/>
              <a:t>THE END</a:t>
            </a:r>
            <a:endParaRPr lang="es-ES" sz="9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15338" y="5643578"/>
            <a:ext cx="471462" cy="482585"/>
          </a:xfrm>
        </p:spPr>
        <p:txBody>
          <a:bodyPr>
            <a:normAutofit fontScale="92500" lnSpcReduction="20000"/>
          </a:bodyPr>
          <a:lstStyle/>
          <a:p>
            <a:endParaRPr lang="es-ES" dirty="0"/>
          </a:p>
        </p:txBody>
      </p:sp>
      <p:pic>
        <p:nvPicPr>
          <p:cNvPr id="38914" name="Picture 2" descr="http://nfs.stvfiles.com/imagebase/189/master/189200-edinburgh-military-tattoo-see-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808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4.bp.blogspot.com/-9qX5HYFxjnU/TzlFZcpjwtI/AAAAAAAAAOo/0tF2F9EsuGk/s1600/Europe-cities-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468" y="-785842"/>
            <a:ext cx="10824892" cy="764384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Those</a:t>
            </a:r>
            <a:r>
              <a:rPr lang="es-ES" b="1" dirty="0" smtClean="0">
                <a:solidFill>
                  <a:srgbClr val="FF0000"/>
                </a:solidFill>
              </a:rPr>
              <a:t> are folk </a:t>
            </a:r>
            <a:r>
              <a:rPr lang="es-ES" b="1" dirty="0" err="1" smtClean="0">
                <a:solidFill>
                  <a:srgbClr val="FF0000"/>
                </a:solidFill>
              </a:rPr>
              <a:t>costumes</a:t>
            </a:r>
            <a:r>
              <a:rPr lang="es-ES" b="1" dirty="0" smtClean="0">
                <a:solidFill>
                  <a:srgbClr val="FF0000"/>
                </a:solidFill>
              </a:rPr>
              <a:t> of </a:t>
            </a:r>
            <a:r>
              <a:rPr lang="es-ES" b="1" dirty="0" err="1" smtClean="0">
                <a:solidFill>
                  <a:srgbClr val="FF0000"/>
                </a:solidFill>
              </a:rPr>
              <a:t>Spain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0232" y="3286124"/>
            <a:ext cx="6686568" cy="284003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 rot="2492865">
            <a:off x="1632436" y="4724246"/>
            <a:ext cx="1216226" cy="86022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4.bp.blogspot.com/-9qX5HYFxjnU/TzlFZcpjwtI/AAAAAAAAAOo/0tF2F9EsuGk/s1600/Europe-cities-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468" y="-785842"/>
            <a:ext cx="10824892" cy="7643842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57422" y="3500438"/>
            <a:ext cx="6329378" cy="26257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Today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we</a:t>
            </a:r>
            <a:r>
              <a:rPr lang="es-ES" b="1" dirty="0" smtClean="0">
                <a:solidFill>
                  <a:srgbClr val="FF0000"/>
                </a:solidFill>
              </a:rPr>
              <a:t> are </a:t>
            </a:r>
            <a:r>
              <a:rPr lang="es-ES" b="1" dirty="0" err="1" smtClean="0">
                <a:solidFill>
                  <a:srgbClr val="FF0000"/>
                </a:solidFill>
              </a:rPr>
              <a:t>going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to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see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the</a:t>
            </a:r>
            <a:r>
              <a:rPr lang="es-ES" b="1" dirty="0" smtClean="0">
                <a:solidFill>
                  <a:srgbClr val="FF0000"/>
                </a:solidFill>
              </a:rPr>
              <a:t> folk </a:t>
            </a:r>
            <a:r>
              <a:rPr lang="es-ES" b="1" dirty="0" err="1" smtClean="0">
                <a:solidFill>
                  <a:srgbClr val="FF0000"/>
                </a:solidFill>
              </a:rPr>
              <a:t>costume</a:t>
            </a:r>
            <a:r>
              <a:rPr lang="es-ES" b="1" dirty="0" smtClean="0">
                <a:solidFill>
                  <a:srgbClr val="FF0000"/>
                </a:solidFill>
              </a:rPr>
              <a:t> of </a:t>
            </a:r>
            <a:r>
              <a:rPr lang="es-ES" b="1" dirty="0" err="1" smtClean="0">
                <a:solidFill>
                  <a:srgbClr val="FF0000"/>
                </a:solidFill>
              </a:rPr>
              <a:t>Scotland</a:t>
            </a:r>
            <a:r>
              <a:rPr lang="es-ES" b="1" dirty="0" smtClean="0">
                <a:solidFill>
                  <a:srgbClr val="FF0000"/>
                </a:solidFill>
              </a:rPr>
              <a:t>, in </a:t>
            </a:r>
            <a:r>
              <a:rPr lang="es-ES" b="1" dirty="0" err="1" smtClean="0">
                <a:solidFill>
                  <a:srgbClr val="FF0000"/>
                </a:solidFill>
              </a:rPr>
              <a:t>the</a:t>
            </a:r>
            <a:r>
              <a:rPr lang="es-ES" b="1" dirty="0" smtClean="0">
                <a:solidFill>
                  <a:srgbClr val="FF0000"/>
                </a:solidFill>
              </a:rPr>
              <a:t> UK.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1571604" y="2714620"/>
            <a:ext cx="1143008" cy="78581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500042"/>
            <a:ext cx="3786214" cy="5929354"/>
          </a:xfrm>
        </p:spPr>
        <p:txBody>
          <a:bodyPr>
            <a:normAutofit/>
          </a:bodyPr>
          <a:lstStyle/>
          <a:p>
            <a:r>
              <a:rPr lang="es-ES" sz="4800" b="1" dirty="0" err="1" smtClean="0">
                <a:solidFill>
                  <a:srgbClr val="FF0000"/>
                </a:solidFill>
              </a:rPr>
              <a:t>Scotland</a:t>
            </a:r>
            <a:r>
              <a:rPr lang="es-ES" sz="4800" b="1" dirty="0" smtClean="0"/>
              <a:t> </a:t>
            </a:r>
            <a:r>
              <a:rPr lang="es-ES" sz="4800" dirty="0" err="1" smtClean="0">
                <a:solidFill>
                  <a:schemeClr val="tx2"/>
                </a:solidFill>
              </a:rPr>
              <a:t>is</a:t>
            </a:r>
            <a:r>
              <a:rPr lang="es-ES" sz="4800" dirty="0" smtClean="0">
                <a:solidFill>
                  <a:schemeClr val="tx2"/>
                </a:solidFill>
              </a:rPr>
              <a:t> </a:t>
            </a:r>
            <a:r>
              <a:rPr lang="es-ES" sz="4800" dirty="0" err="1" smtClean="0">
                <a:solidFill>
                  <a:schemeClr val="tx2"/>
                </a:solidFill>
              </a:rPr>
              <a:t>one</a:t>
            </a:r>
            <a:r>
              <a:rPr lang="es-ES" sz="4800" dirty="0" smtClean="0">
                <a:solidFill>
                  <a:schemeClr val="tx2"/>
                </a:solidFill>
              </a:rPr>
              <a:t> of </a:t>
            </a:r>
            <a:r>
              <a:rPr lang="es-ES" sz="4800" dirty="0" err="1" smtClean="0">
                <a:solidFill>
                  <a:schemeClr val="tx2"/>
                </a:solidFill>
              </a:rPr>
              <a:t>the</a:t>
            </a:r>
            <a:r>
              <a:rPr lang="es-ES" sz="4800" dirty="0" smtClean="0">
                <a:solidFill>
                  <a:schemeClr val="tx2"/>
                </a:solidFill>
              </a:rPr>
              <a:t> </a:t>
            </a:r>
            <a:r>
              <a:rPr lang="es-ES" sz="4800" dirty="0" err="1" smtClean="0">
                <a:solidFill>
                  <a:schemeClr val="tx2"/>
                </a:solidFill>
              </a:rPr>
              <a:t>four</a:t>
            </a:r>
            <a:r>
              <a:rPr lang="es-ES" sz="4800" dirty="0" smtClean="0">
                <a:solidFill>
                  <a:schemeClr val="tx2"/>
                </a:solidFill>
              </a:rPr>
              <a:t> </a:t>
            </a:r>
            <a:r>
              <a:rPr lang="es-ES" sz="4800" dirty="0" err="1" smtClean="0">
                <a:solidFill>
                  <a:schemeClr val="tx2"/>
                </a:solidFill>
              </a:rPr>
              <a:t>countries</a:t>
            </a:r>
            <a:r>
              <a:rPr lang="es-ES" sz="4800" dirty="0" smtClean="0">
                <a:solidFill>
                  <a:schemeClr val="tx2"/>
                </a:solidFill>
              </a:rPr>
              <a:t> in </a:t>
            </a:r>
            <a:r>
              <a:rPr lang="es-ES" sz="4800" dirty="0" err="1" smtClean="0">
                <a:solidFill>
                  <a:schemeClr val="tx2"/>
                </a:solidFill>
              </a:rPr>
              <a:t>the</a:t>
            </a:r>
            <a:r>
              <a:rPr lang="es-ES" sz="4800" dirty="0" smtClean="0">
                <a:solidFill>
                  <a:schemeClr val="tx2"/>
                </a:solidFill>
              </a:rPr>
              <a:t> UK.</a:t>
            </a:r>
            <a:endParaRPr lang="es-ES" sz="4800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12" y="3643314"/>
            <a:ext cx="2400288" cy="2482849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6386" name="Picture 2" descr="UK Maps | UK Travel Cent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28"/>
            <a:ext cx="4774070" cy="6048329"/>
          </a:xfrm>
          <a:prstGeom prst="rect">
            <a:avLst/>
          </a:prstGeom>
          <a:noFill/>
        </p:spPr>
      </p:pic>
      <p:sp>
        <p:nvSpPr>
          <p:cNvPr id="5" name="4 Flecha curvada hacia abajo"/>
          <p:cNvSpPr/>
          <p:nvPr/>
        </p:nvSpPr>
        <p:spPr>
          <a:xfrm rot="20939601">
            <a:off x="996872" y="519332"/>
            <a:ext cx="4828746" cy="1196725"/>
          </a:xfrm>
          <a:prstGeom prst="curvedDownArrow">
            <a:avLst>
              <a:gd name="adj1" fmla="val 25000"/>
              <a:gd name="adj2" fmla="val 50000"/>
              <a:gd name="adj3" fmla="val 176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5368940"/>
          </a:xfrm>
        </p:spPr>
        <p:txBody>
          <a:bodyPr>
            <a:normAutofit/>
          </a:bodyPr>
          <a:lstStyle/>
          <a:p>
            <a:r>
              <a:rPr lang="es-ES" sz="6000" dirty="0" err="1" smtClean="0">
                <a:solidFill>
                  <a:schemeClr val="tx2"/>
                </a:solidFill>
              </a:rPr>
              <a:t>This</a:t>
            </a:r>
            <a:r>
              <a:rPr lang="es-ES" sz="6000" dirty="0" smtClean="0">
                <a:solidFill>
                  <a:schemeClr val="tx2"/>
                </a:solidFill>
              </a:rPr>
              <a:t> </a:t>
            </a:r>
            <a:r>
              <a:rPr lang="es-ES" sz="6000" dirty="0" err="1" smtClean="0">
                <a:solidFill>
                  <a:schemeClr val="tx2"/>
                </a:solidFill>
              </a:rPr>
              <a:t>is</a:t>
            </a:r>
            <a:r>
              <a:rPr lang="es-ES" sz="6000" dirty="0" smtClean="0">
                <a:solidFill>
                  <a:schemeClr val="tx2"/>
                </a:solidFill>
              </a:rPr>
              <a:t> </a:t>
            </a:r>
            <a:r>
              <a:rPr lang="es-ES" sz="6000" dirty="0" err="1" smtClean="0">
                <a:solidFill>
                  <a:schemeClr val="tx2"/>
                </a:solidFill>
              </a:rPr>
              <a:t>the</a:t>
            </a:r>
            <a:r>
              <a:rPr lang="es-ES" sz="6000" dirty="0" smtClean="0">
                <a:solidFill>
                  <a:schemeClr val="tx2"/>
                </a:solidFill>
              </a:rPr>
              <a:t> folk </a:t>
            </a:r>
            <a:r>
              <a:rPr lang="es-ES" sz="6000" dirty="0" err="1" smtClean="0">
                <a:solidFill>
                  <a:schemeClr val="tx2"/>
                </a:solidFill>
              </a:rPr>
              <a:t>costume</a:t>
            </a:r>
            <a:r>
              <a:rPr lang="es-ES" sz="6000" dirty="0" smtClean="0">
                <a:solidFill>
                  <a:schemeClr val="tx2"/>
                </a:solidFill>
              </a:rPr>
              <a:t> of </a:t>
            </a:r>
            <a:r>
              <a:rPr lang="es-ES" sz="6000" dirty="0" err="1" smtClean="0">
                <a:solidFill>
                  <a:srgbClr val="FF0000"/>
                </a:solidFill>
              </a:rPr>
              <a:t>Scotland</a:t>
            </a:r>
            <a:endParaRPr lang="es-ES" sz="60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71802" y="4786322"/>
            <a:ext cx="5614998" cy="1339841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8434" name="Picture 2" descr="http://www.tartansauthority.com/sta_legacy_content/assets/images/dress/Ladies/Couple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4925673" cy="739414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es-ES" b="1" dirty="0" err="1" smtClean="0">
                <a:solidFill>
                  <a:schemeClr val="tx2"/>
                </a:solidFill>
              </a:rPr>
              <a:t>Boys</a:t>
            </a:r>
            <a:r>
              <a:rPr lang="es-ES" b="1" dirty="0" smtClean="0">
                <a:solidFill>
                  <a:schemeClr val="tx2"/>
                </a:solidFill>
              </a:rPr>
              <a:t> and </a:t>
            </a:r>
            <a:r>
              <a:rPr lang="es-ES" b="1" dirty="0" err="1" smtClean="0">
                <a:solidFill>
                  <a:schemeClr val="tx2"/>
                </a:solidFill>
              </a:rPr>
              <a:t>girls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wear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the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same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skirt</a:t>
            </a:r>
            <a:r>
              <a:rPr lang="es-ES" b="1" dirty="0" smtClean="0">
                <a:solidFill>
                  <a:srgbClr val="FF0000"/>
                </a:solidFill>
              </a:rPr>
              <a:t>.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err="1" smtClean="0">
                <a:solidFill>
                  <a:schemeClr val="tx2"/>
                </a:solidFill>
              </a:rPr>
              <a:t>Its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name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is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smtClean="0">
                <a:solidFill>
                  <a:srgbClr val="FF0000"/>
                </a:solidFill>
              </a:rPr>
              <a:t>Kilt.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28" y="5214950"/>
            <a:ext cx="3686172" cy="911213"/>
          </a:xfrm>
        </p:spPr>
        <p:txBody>
          <a:bodyPr/>
          <a:lstStyle/>
          <a:p>
            <a:endParaRPr lang="es-ES" i="1" dirty="0"/>
          </a:p>
        </p:txBody>
      </p:sp>
      <p:pic>
        <p:nvPicPr>
          <p:cNvPr id="19458" name="Picture 2" descr="https://tse2.mm.bing.net/th?id=OIP.HNwFvdWK1NkhMwOKOppIgQEsEs&amp;pid=A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2857500" cy="2857500"/>
          </a:xfrm>
          <a:prstGeom prst="rect">
            <a:avLst/>
          </a:prstGeom>
          <a:noFill/>
        </p:spPr>
      </p:pic>
      <p:pic>
        <p:nvPicPr>
          <p:cNvPr id="19460" name="Picture 4" descr="https://tse2.mm.bing.net/th?id=OIP.t52fgs9tmUTAL5z0hySusQEsEs&amp;pid=A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714752"/>
            <a:ext cx="2857500" cy="2857500"/>
          </a:xfrm>
          <a:prstGeom prst="rect">
            <a:avLst/>
          </a:prstGeom>
          <a:noFill/>
        </p:spPr>
      </p:pic>
      <p:pic>
        <p:nvPicPr>
          <p:cNvPr id="19462" name="Picture 6" descr="https://tse2.mm.bing.net/th?id=OIP.jJ7yAe7uPgYMX3EtZLklAAEsEN&amp;pid=A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000240"/>
            <a:ext cx="2857500" cy="2562226"/>
          </a:xfrm>
          <a:prstGeom prst="rect">
            <a:avLst/>
          </a:prstGeom>
          <a:noFill/>
        </p:spPr>
      </p:pic>
      <p:pic>
        <p:nvPicPr>
          <p:cNvPr id="19464" name="Picture 8" descr="https://tse1.mm.bing.net/th?id=OIP.-bzS_fxTgP2Q90SdqgSwVwEsEs&amp;pid=Ap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350043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chemeClr val="tx2"/>
                </a:solidFill>
              </a:rPr>
              <a:t>There</a:t>
            </a:r>
            <a:r>
              <a:rPr lang="es-ES" b="1" dirty="0" smtClean="0">
                <a:solidFill>
                  <a:schemeClr val="tx2"/>
                </a:solidFill>
              </a:rPr>
              <a:t> are </a:t>
            </a:r>
            <a:r>
              <a:rPr lang="es-ES" b="1" dirty="0" err="1" smtClean="0">
                <a:solidFill>
                  <a:schemeClr val="tx2"/>
                </a:solidFill>
              </a:rPr>
              <a:t>patterns</a:t>
            </a:r>
            <a:r>
              <a:rPr lang="es-ES" b="1" dirty="0">
                <a:solidFill>
                  <a:schemeClr val="tx2"/>
                </a:solidFill>
              </a:rPr>
              <a:t> </a:t>
            </a:r>
            <a:r>
              <a:rPr lang="es-ES" b="1" dirty="0" smtClean="0">
                <a:solidFill>
                  <a:schemeClr val="tx2"/>
                </a:solidFill>
              </a:rPr>
              <a:t>and </a:t>
            </a:r>
            <a:r>
              <a:rPr lang="es-ES" b="1" dirty="0" err="1" smtClean="0">
                <a:solidFill>
                  <a:schemeClr val="tx2"/>
                </a:solidFill>
              </a:rPr>
              <a:t>colours</a:t>
            </a:r>
            <a:r>
              <a:rPr lang="es-ES" b="1" dirty="0" smtClean="0">
                <a:solidFill>
                  <a:schemeClr val="tx2"/>
                </a:solidFill>
              </a:rPr>
              <a:t>. </a:t>
            </a:r>
            <a:br>
              <a:rPr lang="es-ES" b="1" dirty="0" smtClean="0">
                <a:solidFill>
                  <a:schemeClr val="tx2"/>
                </a:solidFill>
              </a:rPr>
            </a:br>
            <a:r>
              <a:rPr lang="es-ES" b="1" dirty="0" err="1" smtClean="0">
                <a:solidFill>
                  <a:schemeClr val="tx2"/>
                </a:solidFill>
              </a:rPr>
              <a:t>Every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pattern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is</a:t>
            </a:r>
            <a:r>
              <a:rPr lang="es-ES" b="1" dirty="0" smtClean="0">
                <a:solidFill>
                  <a:schemeClr val="tx2"/>
                </a:solidFill>
              </a:rPr>
              <a:t> a </a:t>
            </a:r>
            <a:r>
              <a:rPr lang="es-ES" b="1" dirty="0" err="1" smtClean="0">
                <a:solidFill>
                  <a:srgbClr val="FF0000"/>
                </a:solidFill>
              </a:rPr>
              <a:t>tartan</a:t>
            </a:r>
            <a:r>
              <a:rPr lang="es-ES" b="1" dirty="0" smtClean="0">
                <a:solidFill>
                  <a:schemeClr val="tx2"/>
                </a:solidFill>
              </a:rPr>
              <a:t>. 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4810" y="4214818"/>
            <a:ext cx="4471990" cy="1911345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482" name="Picture 2" descr="Resultado de imagen de tart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1643050"/>
            <a:ext cx="10144148" cy="557214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families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tartan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43834" y="5357826"/>
            <a:ext cx="1042966" cy="768337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3554" name="Picture 2" descr="https://farm6.staticflickr.com/5569/14902074276_27679fa89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785794"/>
            <a:ext cx="9286908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182</Words>
  <Application>Microsoft Office PowerPoint</Application>
  <PresentationFormat>Presentación en pantalla (4:3)</PresentationFormat>
  <Paragraphs>30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Kilt </vt:lpstr>
      <vt:lpstr>Do you recognize them?</vt:lpstr>
      <vt:lpstr>Those are folk costumes of Spain</vt:lpstr>
      <vt:lpstr>Today we are going to see the folk costume of Scotland, in the UK.</vt:lpstr>
      <vt:lpstr>Scotland is one of the four countries in the UK.</vt:lpstr>
      <vt:lpstr>This is the folk costume of Scotland</vt:lpstr>
      <vt:lpstr>Boys and girls wear the same skirt. Its name is Kilt.</vt:lpstr>
      <vt:lpstr>There are patterns and colours.  Every pattern is a tartan. </vt:lpstr>
      <vt:lpstr>Some families have their own tartan.</vt:lpstr>
      <vt:lpstr>There are many other special elements</vt:lpstr>
      <vt:lpstr>A shirt.</vt:lpstr>
      <vt:lpstr>A bow tie</vt:lpstr>
      <vt:lpstr>A jacket and a vest.</vt:lpstr>
      <vt:lpstr>Shoes</vt:lpstr>
      <vt:lpstr>This is the outfit.</vt:lpstr>
      <vt:lpstr>Tartan mythbusters!!</vt:lpstr>
      <vt:lpstr>1. The colours have no meaning. </vt:lpstr>
      <vt:lpstr>2. The amount of colours don´t mean wealth. </vt:lpstr>
      <vt:lpstr>3. There is not a tartan flag on the Moon.</vt:lpstr>
      <vt:lpstr>If you want to see lots of different kilts together…</vt:lpstr>
      <vt:lpstr>1. Fly to Edimburgh (the capital of Scotland). </vt:lpstr>
      <vt:lpstr>2. Visit the castle. </vt:lpstr>
      <vt:lpstr>3. Buy tickets for the military tattoo.</vt:lpstr>
      <vt:lpstr>And… enjoy!!!</vt:lpstr>
      <vt:lpstr>Visit the following video!!!</vt:lpstr>
      <vt:lpstr>THE END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kilt</dc:title>
  <dc:creator>lupe perea</dc:creator>
  <cp:lastModifiedBy>lupe perea</cp:lastModifiedBy>
  <cp:revision>29</cp:revision>
  <dcterms:created xsi:type="dcterms:W3CDTF">2017-11-26T14:40:35Z</dcterms:created>
  <dcterms:modified xsi:type="dcterms:W3CDTF">2020-01-22T14:47:13Z</dcterms:modified>
</cp:coreProperties>
</file>