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0" r:id="rId4"/>
    <p:sldId id="264" r:id="rId5"/>
    <p:sldId id="263" r:id="rId6"/>
    <p:sldId id="259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9" autoAdjust="0"/>
    <p:restoredTop sz="94660"/>
  </p:normalViewPr>
  <p:slideViewPr>
    <p:cSldViewPr>
      <p:cViewPr varScale="1">
        <p:scale>
          <a:sx n="70" d="100"/>
          <a:sy n="70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40AF7-480D-4937-87ED-D51535633B43}" type="datetimeFigureOut">
              <a:rPr lang="es-ES" smtClean="0"/>
              <a:pPr/>
              <a:t>26/03/2012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7896B-7AB5-4D21-86D0-6D7121CB102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7896B-7AB5-4D21-86D0-6D7121CB1029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7896B-7AB5-4D21-86D0-6D7121CB1029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7896B-7AB5-4D21-86D0-6D7121CB1029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7896B-7AB5-4D21-86D0-6D7121CB1029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7896B-7AB5-4D21-86D0-6D7121CB1029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7896B-7AB5-4D21-86D0-6D7121CB1029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7896B-7AB5-4D21-86D0-6D7121CB1029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7896B-7AB5-4D21-86D0-6D7121CB1029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7896B-7AB5-4D21-86D0-6D7121CB1029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7896B-7AB5-4D21-86D0-6D7121CB1029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7896B-7AB5-4D21-86D0-6D7121CB1029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7896B-7AB5-4D21-86D0-6D7121CB1029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7896B-7AB5-4D21-86D0-6D7121CB1029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7896B-7AB5-4D21-86D0-6D7121CB1029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7896B-7AB5-4D21-86D0-6D7121CB1029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7896B-7AB5-4D21-86D0-6D7121CB1029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7896B-7AB5-4D21-86D0-6D7121CB1029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CB2016-7B76-485D-9A84-B21EEBEE640D}" type="datetime1">
              <a:rPr lang="es-ES" smtClean="0"/>
              <a:pPr/>
              <a:t>26/03/2012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sndAc>
      <p:stSnd>
        <p:snd r:embed="rId1" name="typ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E7119-B675-495B-848F-19A1C21CEDBD}" type="datetime1">
              <a:rPr lang="es-ES" smtClean="0"/>
              <a:pPr/>
              <a:t>26/03/2012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sndAc>
      <p:stSnd>
        <p:snd r:embed="rId1" name="typ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E2C7A0-5499-4F09-85DC-2B6564A5FE3E}" type="datetime1">
              <a:rPr lang="es-ES" smtClean="0"/>
              <a:pPr/>
              <a:t>26/03/2012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sndAc>
      <p:stSnd>
        <p:snd r:embed="rId1" name="typ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F63870-1232-4AB3-84A7-4956FB595877}" type="datetime1">
              <a:rPr lang="es-ES" smtClean="0"/>
              <a:pPr/>
              <a:t>26/03/2012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 spd="med">
    <p:sndAc>
      <p:stSnd>
        <p:snd r:embed="rId1" name="typ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45603-F12F-4656-A7FB-D062A4E30966}" type="datetime1">
              <a:rPr lang="es-ES" smtClean="0"/>
              <a:pPr/>
              <a:t>26/03/2012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ndAc>
      <p:stSnd>
        <p:snd r:embed="rId1" name="typ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7D9657-AED0-43D7-9ACA-594C23BED21F}" type="datetime1">
              <a:rPr lang="es-ES" smtClean="0"/>
              <a:pPr/>
              <a:t>26/03/2012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ndAc>
      <p:stSnd>
        <p:snd r:embed="rId1" name="typ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398FEE-0471-4900-9122-D455F5C6A41C}" type="datetime1">
              <a:rPr lang="es-ES" smtClean="0"/>
              <a:pPr/>
              <a:t>26/03/2012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ndAc>
      <p:stSnd>
        <p:snd r:embed="rId1" name="typ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8F27E0-E9E6-4156-A626-AB1F00422B11}" type="datetime1">
              <a:rPr lang="es-ES" smtClean="0"/>
              <a:pPr/>
              <a:t>26/03/2012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ndAc>
      <p:stSnd>
        <p:snd r:embed="rId1" name="typ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7C60C-32D0-4980-A82E-D693185E662E}" type="datetime1">
              <a:rPr lang="es-ES" smtClean="0"/>
              <a:pPr/>
              <a:t>26/03/2012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sndAc>
      <p:stSnd>
        <p:snd r:embed="rId1" name="typ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36A86FF-21CF-430E-B10F-B81EEF9DFDC8}" type="datetime1">
              <a:rPr lang="es-ES" smtClean="0"/>
              <a:pPr/>
              <a:t>26/03/2012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ndAc>
      <p:stSnd>
        <p:snd r:embed="rId1" name="typ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0179693-8CA5-4AE9-A710-614FAB6C4C6D}" type="datetime1">
              <a:rPr lang="es-ES" smtClean="0"/>
              <a:pPr/>
              <a:t>26/03/2012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ndAc>
      <p:stSnd>
        <p:snd r:embed="rId1" name="typ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alpha val="42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097CFE6-F06C-4D3C-9AFB-4856549B9EE8}" type="datetime1">
              <a:rPr lang="es-ES" smtClean="0"/>
              <a:pPr/>
              <a:t>26/03/2012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ndAc>
      <p:stSnd>
        <p:snd r:embed="rId13" name="type.wav"/>
      </p:stSnd>
    </p:sndAc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hyperlink" Target="http://www.educared.org/wikiEducared/Cantigas_de_escarnio_e_maldecir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ducared.org/wikiEducared/Cantigas_de_amor.html" TargetMode="External"/><Relationship Id="rId5" Type="http://schemas.openxmlformats.org/officeDocument/2006/relationships/hyperlink" Target="http://www.educared.org/wikiEducared/Cantigas_de_amigo.html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FF0000"/>
                </a:solidFill>
                <a:latin typeface="Lucida Handwriting" pitchFamily="66" charset="0"/>
              </a:rPr>
              <a:t>Lírica medieval</a:t>
            </a:r>
            <a:endParaRPr lang="es-ES" dirty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rgbClr val="C00000"/>
                </a:solidFill>
                <a:latin typeface="Lucida Handwriting" pitchFamily="66" charset="0"/>
              </a:rPr>
              <a:t>Lírica popular y culta</a:t>
            </a:r>
            <a:endParaRPr lang="es-ES" b="1" dirty="0">
              <a:solidFill>
                <a:srgbClr val="C00000"/>
              </a:solidFill>
              <a:latin typeface="Lucida Handwriting" pitchFamily="66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</a:rPr>
              <a:t>Mª Dolores Vicente Sánchez</a:t>
            </a:r>
            <a:endParaRPr lang="es-E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ndAc>
      <p:stSnd>
        <p:snd r:embed="rId3" name="typ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2411760" y="188640"/>
            <a:ext cx="4464496" cy="46166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latin typeface="Lucida Handwriting" pitchFamily="66" charset="0"/>
              </a:rPr>
              <a:t>Grandes  poetas</a:t>
            </a:r>
            <a:endParaRPr lang="es-ES" sz="2400" b="1" dirty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23528" y="1052736"/>
            <a:ext cx="4572000" cy="507831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b="1" dirty="0" smtClean="0"/>
              <a:t>MARQUÉS DE SANTILLANA.</a:t>
            </a:r>
            <a:r>
              <a:rPr lang="es-ES" dirty="0" smtClean="0"/>
              <a:t>  (Íñigo López de Mendoza)Era el más poderoso señor feudal de su época y encarna los valores y virtudes que representan el cortesano culto Aúna la pluma y la espada, participando en actividades bélicas y leyendo a los clásicos.</a:t>
            </a:r>
          </a:p>
          <a:p>
            <a:pPr>
              <a:buFont typeface="Wingdings" pitchFamily="2" charset="2"/>
              <a:buChar char="q"/>
            </a:pPr>
            <a:r>
              <a:rPr lang="es-ES" i="1" dirty="0" smtClean="0"/>
              <a:t>Las serranillas: </a:t>
            </a:r>
            <a:r>
              <a:rPr lang="es-ES" dirty="0" smtClean="0"/>
              <a:t>son poemas de arte menor en los que un caballero cuenta que en el camino de la sierra, encontró a una pastora a la que requirió de amores; y si unas veces la consiguió, otras fue rechazado por ella. </a:t>
            </a:r>
          </a:p>
          <a:p>
            <a:pPr>
              <a:buFont typeface="Wingdings" pitchFamily="2" charset="2"/>
              <a:buChar char="q"/>
            </a:pPr>
            <a:r>
              <a:rPr lang="es-ES" dirty="0" smtClean="0"/>
              <a:t>Los ritmos y situaciones, tomados de la lírica popular, se alían con los recursos de la lírica culta provenzal.</a:t>
            </a:r>
            <a:endParaRPr lang="es-ES" i="1" dirty="0" smtClean="0"/>
          </a:p>
          <a:p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4499992" y="117693"/>
            <a:ext cx="4428000" cy="6740307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s-ES" i="1" dirty="0" smtClean="0"/>
              <a:t>Non creo las rosas </a:t>
            </a:r>
            <a:br>
              <a:rPr lang="es-ES" i="1" dirty="0" smtClean="0"/>
            </a:br>
            <a:r>
              <a:rPr lang="es-ES" i="1" dirty="0" smtClean="0"/>
              <a:t>de la primavera </a:t>
            </a:r>
            <a:br>
              <a:rPr lang="es-ES" i="1" dirty="0" smtClean="0"/>
            </a:br>
            <a:r>
              <a:rPr lang="es-ES" i="1" dirty="0" smtClean="0"/>
              <a:t>sean tan </a:t>
            </a:r>
            <a:r>
              <a:rPr lang="es-ES" i="1" dirty="0" err="1" smtClean="0"/>
              <a:t>fermosas</a:t>
            </a:r>
            <a:r>
              <a:rPr lang="es-ES" i="1" dirty="0" smtClean="0"/>
              <a:t> </a:t>
            </a:r>
            <a:br>
              <a:rPr lang="es-ES" i="1" dirty="0" smtClean="0"/>
            </a:br>
            <a:r>
              <a:rPr lang="es-ES" i="1" dirty="0" err="1" smtClean="0"/>
              <a:t>nin</a:t>
            </a:r>
            <a:r>
              <a:rPr lang="es-ES" i="1" dirty="0" smtClean="0"/>
              <a:t> de tal manera; </a:t>
            </a:r>
            <a:br>
              <a:rPr lang="es-ES" i="1" dirty="0" smtClean="0"/>
            </a:br>
            <a:r>
              <a:rPr lang="es-ES" i="1" dirty="0" smtClean="0"/>
              <a:t>fablando sin glosa,</a:t>
            </a:r>
            <a:br>
              <a:rPr lang="es-ES" i="1" dirty="0" smtClean="0"/>
            </a:br>
            <a:r>
              <a:rPr lang="es-ES" i="1" dirty="0" smtClean="0"/>
              <a:t>si antes supiera </a:t>
            </a:r>
            <a:br>
              <a:rPr lang="es-ES" i="1" dirty="0" smtClean="0"/>
            </a:br>
            <a:r>
              <a:rPr lang="es-ES" i="1" dirty="0" smtClean="0"/>
              <a:t>de aquella vaquera </a:t>
            </a:r>
            <a:br>
              <a:rPr lang="es-ES" i="1" dirty="0" smtClean="0"/>
            </a:br>
            <a:r>
              <a:rPr lang="es-ES" i="1" dirty="0" smtClean="0"/>
              <a:t>de la </a:t>
            </a:r>
            <a:r>
              <a:rPr lang="es-ES" i="1" dirty="0" err="1" smtClean="0"/>
              <a:t>Finojosa</a:t>
            </a:r>
            <a:r>
              <a:rPr lang="es-ES" i="1" dirty="0" smtClean="0"/>
              <a:t>; </a:t>
            </a:r>
          </a:p>
          <a:p>
            <a:pPr algn="ctr"/>
            <a:r>
              <a:rPr lang="es-ES" i="1" dirty="0" smtClean="0"/>
              <a:t>non tanto mirara </a:t>
            </a:r>
            <a:br>
              <a:rPr lang="es-ES" i="1" dirty="0" smtClean="0"/>
            </a:br>
            <a:r>
              <a:rPr lang="es-ES" i="1" dirty="0" smtClean="0"/>
              <a:t>su mucha beldad,</a:t>
            </a:r>
            <a:br>
              <a:rPr lang="es-ES" i="1" dirty="0" smtClean="0"/>
            </a:br>
            <a:r>
              <a:rPr lang="es-ES" i="1" dirty="0" smtClean="0"/>
              <a:t>porque me dejara </a:t>
            </a:r>
            <a:br>
              <a:rPr lang="es-ES" i="1" dirty="0" smtClean="0"/>
            </a:br>
            <a:r>
              <a:rPr lang="es-ES" i="1" dirty="0" smtClean="0"/>
              <a:t>en mi libertad. </a:t>
            </a:r>
            <a:br>
              <a:rPr lang="es-ES" i="1" dirty="0" smtClean="0"/>
            </a:br>
            <a:r>
              <a:rPr lang="es-ES" i="1" dirty="0" smtClean="0"/>
              <a:t>Mas dije: «Donosa </a:t>
            </a:r>
            <a:br>
              <a:rPr lang="es-ES" i="1" dirty="0" smtClean="0"/>
            </a:br>
            <a:r>
              <a:rPr lang="es-ES" i="1" dirty="0" smtClean="0"/>
              <a:t>-por saber quién era-, </a:t>
            </a:r>
            <a:br>
              <a:rPr lang="es-ES" i="1" dirty="0" smtClean="0"/>
            </a:br>
            <a:r>
              <a:rPr lang="es-ES" i="1" dirty="0" smtClean="0"/>
              <a:t>¿dónde es la vaquera</a:t>
            </a:r>
            <a:br>
              <a:rPr lang="es-ES" i="1" dirty="0" smtClean="0"/>
            </a:br>
            <a:r>
              <a:rPr lang="es-ES" i="1" dirty="0" smtClean="0"/>
              <a:t>de la </a:t>
            </a:r>
            <a:r>
              <a:rPr lang="es-ES" i="1" dirty="0" err="1" smtClean="0"/>
              <a:t>Finojosa</a:t>
            </a:r>
            <a:r>
              <a:rPr lang="es-ES" i="1" dirty="0" smtClean="0"/>
              <a:t>?» </a:t>
            </a:r>
          </a:p>
          <a:p>
            <a:pPr algn="ctr"/>
            <a:r>
              <a:rPr lang="es-ES" i="1" dirty="0" smtClean="0"/>
              <a:t>Bien como riendo, </a:t>
            </a:r>
            <a:br>
              <a:rPr lang="es-ES" i="1" dirty="0" smtClean="0"/>
            </a:br>
            <a:r>
              <a:rPr lang="es-ES" i="1" dirty="0" smtClean="0"/>
              <a:t>dijo: «Bien </a:t>
            </a:r>
            <a:r>
              <a:rPr lang="es-ES" i="1" dirty="0" err="1" smtClean="0"/>
              <a:t>vengades</a:t>
            </a:r>
            <a:r>
              <a:rPr lang="es-ES" i="1" dirty="0" smtClean="0"/>
              <a:t>, </a:t>
            </a:r>
            <a:br>
              <a:rPr lang="es-ES" i="1" dirty="0" smtClean="0"/>
            </a:br>
            <a:r>
              <a:rPr lang="es-ES" i="1" dirty="0" smtClean="0"/>
              <a:t>que ya bien entiendo </a:t>
            </a:r>
            <a:br>
              <a:rPr lang="es-ES" i="1" dirty="0" smtClean="0"/>
            </a:br>
            <a:r>
              <a:rPr lang="es-ES" i="1" dirty="0" smtClean="0"/>
              <a:t>lo que </a:t>
            </a:r>
            <a:r>
              <a:rPr lang="es-ES" i="1" dirty="0" err="1" smtClean="0"/>
              <a:t>demandades</a:t>
            </a:r>
            <a:r>
              <a:rPr lang="es-ES" i="1" dirty="0" smtClean="0"/>
              <a:t>;</a:t>
            </a:r>
            <a:br>
              <a:rPr lang="es-ES" i="1" dirty="0" smtClean="0"/>
            </a:br>
            <a:r>
              <a:rPr lang="es-ES" i="1" dirty="0" smtClean="0"/>
              <a:t>non es deseosa </a:t>
            </a:r>
            <a:br>
              <a:rPr lang="es-ES" i="1" dirty="0" smtClean="0"/>
            </a:br>
            <a:r>
              <a:rPr lang="es-ES" i="1" dirty="0" smtClean="0"/>
              <a:t>de amar, </a:t>
            </a:r>
            <a:r>
              <a:rPr lang="es-ES" i="1" dirty="0" err="1" smtClean="0"/>
              <a:t>nin</a:t>
            </a:r>
            <a:r>
              <a:rPr lang="es-ES" i="1" dirty="0" smtClean="0"/>
              <a:t> lo espera, </a:t>
            </a:r>
            <a:br>
              <a:rPr lang="es-ES" i="1" dirty="0" smtClean="0"/>
            </a:br>
            <a:r>
              <a:rPr lang="es-ES" i="1" dirty="0" err="1" smtClean="0"/>
              <a:t>aquesa</a:t>
            </a:r>
            <a:r>
              <a:rPr lang="es-ES" i="1" dirty="0" smtClean="0"/>
              <a:t> vaquera </a:t>
            </a:r>
            <a:br>
              <a:rPr lang="es-ES" i="1" dirty="0" smtClean="0"/>
            </a:br>
            <a:r>
              <a:rPr lang="es-ES" i="1" dirty="0" smtClean="0"/>
              <a:t>de la </a:t>
            </a:r>
            <a:r>
              <a:rPr lang="es-ES" i="1" dirty="0" err="1" smtClean="0"/>
              <a:t>Finojosa</a:t>
            </a:r>
            <a:r>
              <a:rPr lang="es-ES" i="1" dirty="0" smtClean="0"/>
              <a:t>». </a:t>
            </a:r>
            <a:endParaRPr lang="es-ES" i="1" dirty="0"/>
          </a:p>
        </p:txBody>
      </p:sp>
      <p:sp>
        <p:nvSpPr>
          <p:cNvPr id="9" name="8 Rectángulo"/>
          <p:cNvSpPr/>
          <p:nvPr/>
        </p:nvSpPr>
        <p:spPr>
          <a:xfrm>
            <a:off x="323528" y="188640"/>
            <a:ext cx="4032000" cy="6463308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s-ES" i="1" dirty="0" smtClean="0"/>
              <a:t>SERRANILLA VII</a:t>
            </a:r>
          </a:p>
          <a:p>
            <a:pPr algn="ctr"/>
            <a:r>
              <a:rPr lang="es-ES" i="1" dirty="0" smtClean="0"/>
              <a:t>Moza tan </a:t>
            </a:r>
            <a:r>
              <a:rPr lang="es-ES" i="1" dirty="0" err="1" smtClean="0"/>
              <a:t>fermosa</a:t>
            </a:r>
            <a:r>
              <a:rPr lang="es-ES" i="1" dirty="0" smtClean="0"/>
              <a:t> </a:t>
            </a:r>
            <a:br>
              <a:rPr lang="es-ES" i="1" dirty="0" smtClean="0"/>
            </a:br>
            <a:r>
              <a:rPr lang="es-ES" i="1" dirty="0" smtClean="0"/>
              <a:t>non vi en la frontera, </a:t>
            </a:r>
            <a:br>
              <a:rPr lang="es-ES" i="1" dirty="0" smtClean="0"/>
            </a:br>
            <a:r>
              <a:rPr lang="es-ES" i="1" dirty="0" err="1" smtClean="0"/>
              <a:t>com'una</a:t>
            </a:r>
            <a:r>
              <a:rPr lang="es-ES" i="1" dirty="0" smtClean="0"/>
              <a:t> vaquera </a:t>
            </a:r>
            <a:br>
              <a:rPr lang="es-ES" i="1" dirty="0" smtClean="0"/>
            </a:br>
            <a:r>
              <a:rPr lang="es-ES" i="1" dirty="0" smtClean="0"/>
              <a:t>de la </a:t>
            </a:r>
            <a:r>
              <a:rPr lang="es-ES" i="1" dirty="0" err="1" smtClean="0"/>
              <a:t>Finojosa</a:t>
            </a:r>
            <a:r>
              <a:rPr lang="es-ES" i="1" dirty="0" smtClean="0"/>
              <a:t>. </a:t>
            </a:r>
          </a:p>
          <a:p>
            <a:pPr algn="ctr"/>
            <a:r>
              <a:rPr lang="es-ES" i="1" dirty="0" err="1" smtClean="0"/>
              <a:t>Faciendo</a:t>
            </a:r>
            <a:r>
              <a:rPr lang="es-ES" i="1" dirty="0" smtClean="0"/>
              <a:t> la vía</a:t>
            </a:r>
          </a:p>
          <a:p>
            <a:pPr algn="ctr"/>
            <a:r>
              <a:rPr lang="es-ES" i="1" dirty="0" smtClean="0"/>
              <a:t/>
            </a:r>
            <a:br>
              <a:rPr lang="es-ES" i="1" dirty="0" smtClean="0"/>
            </a:br>
            <a:r>
              <a:rPr lang="es-ES" i="1" dirty="0" smtClean="0"/>
              <a:t>del Calatraveño </a:t>
            </a:r>
            <a:br>
              <a:rPr lang="es-ES" i="1" dirty="0" smtClean="0"/>
            </a:br>
            <a:r>
              <a:rPr lang="es-ES" i="1" dirty="0" smtClean="0"/>
              <a:t>a Santa María, </a:t>
            </a:r>
            <a:br>
              <a:rPr lang="es-ES" i="1" dirty="0" smtClean="0"/>
            </a:br>
            <a:r>
              <a:rPr lang="es-ES" i="1" dirty="0" smtClean="0"/>
              <a:t>vencido del sueño, </a:t>
            </a:r>
            <a:br>
              <a:rPr lang="es-ES" i="1" dirty="0" smtClean="0"/>
            </a:br>
            <a:r>
              <a:rPr lang="es-ES" i="1" dirty="0" smtClean="0"/>
              <a:t>por tierra </a:t>
            </a:r>
            <a:r>
              <a:rPr lang="es-ES" i="1" dirty="0" err="1" smtClean="0"/>
              <a:t>fraguosa</a:t>
            </a:r>
            <a:r>
              <a:rPr lang="es-ES" i="1" dirty="0" smtClean="0"/>
              <a:t> </a:t>
            </a:r>
            <a:br>
              <a:rPr lang="es-ES" i="1" dirty="0" smtClean="0"/>
            </a:br>
            <a:r>
              <a:rPr lang="es-ES" i="1" dirty="0" smtClean="0"/>
              <a:t>perdí la carrera, </a:t>
            </a:r>
            <a:br>
              <a:rPr lang="es-ES" i="1" dirty="0" smtClean="0"/>
            </a:br>
            <a:r>
              <a:rPr lang="es-ES" i="1" dirty="0" smtClean="0"/>
              <a:t>do vi la vaquera </a:t>
            </a:r>
            <a:br>
              <a:rPr lang="es-ES" i="1" dirty="0" smtClean="0"/>
            </a:br>
            <a:r>
              <a:rPr lang="es-ES" i="1" dirty="0" smtClean="0"/>
              <a:t>de la </a:t>
            </a:r>
            <a:r>
              <a:rPr lang="es-ES" i="1" dirty="0" err="1" smtClean="0"/>
              <a:t>Finojosa</a:t>
            </a:r>
            <a:r>
              <a:rPr lang="es-ES" i="1" dirty="0" smtClean="0"/>
              <a:t>.</a:t>
            </a:r>
          </a:p>
          <a:p>
            <a:pPr algn="ctr"/>
            <a:endParaRPr lang="es-ES" i="1" dirty="0" smtClean="0"/>
          </a:p>
          <a:p>
            <a:pPr algn="ctr"/>
            <a:r>
              <a:rPr lang="es-ES" i="1" dirty="0" smtClean="0"/>
              <a:t>En un verde prado </a:t>
            </a:r>
            <a:br>
              <a:rPr lang="es-ES" i="1" dirty="0" smtClean="0"/>
            </a:br>
            <a:r>
              <a:rPr lang="es-ES" i="1" dirty="0" smtClean="0"/>
              <a:t>de rosas e flores, </a:t>
            </a:r>
            <a:br>
              <a:rPr lang="es-ES" i="1" dirty="0" smtClean="0"/>
            </a:br>
            <a:r>
              <a:rPr lang="es-ES" i="1" dirty="0" smtClean="0"/>
              <a:t>guardando ganado</a:t>
            </a:r>
            <a:br>
              <a:rPr lang="es-ES" i="1" dirty="0" smtClean="0"/>
            </a:br>
            <a:r>
              <a:rPr lang="es-ES" i="1" dirty="0" smtClean="0"/>
              <a:t>con otros pastores, </a:t>
            </a:r>
            <a:br>
              <a:rPr lang="es-ES" i="1" dirty="0" smtClean="0"/>
            </a:br>
            <a:r>
              <a:rPr lang="es-ES" i="1" dirty="0" smtClean="0"/>
              <a:t>la vi tan graciosa, </a:t>
            </a:r>
            <a:br>
              <a:rPr lang="es-ES" i="1" dirty="0" smtClean="0"/>
            </a:br>
            <a:r>
              <a:rPr lang="es-ES" i="1" dirty="0" smtClean="0"/>
              <a:t>que apenas creyera </a:t>
            </a:r>
            <a:br>
              <a:rPr lang="es-ES" i="1" dirty="0" smtClean="0"/>
            </a:br>
            <a:r>
              <a:rPr lang="es-ES" i="1" dirty="0" smtClean="0"/>
              <a:t>que fuese vaquera </a:t>
            </a:r>
            <a:br>
              <a:rPr lang="es-ES" i="1" dirty="0" smtClean="0"/>
            </a:br>
            <a:r>
              <a:rPr lang="es-ES" i="1" dirty="0" smtClean="0"/>
              <a:t>de la </a:t>
            </a:r>
            <a:r>
              <a:rPr lang="es-ES" i="1" dirty="0" err="1" smtClean="0"/>
              <a:t>Finojosa</a:t>
            </a:r>
            <a:r>
              <a:rPr lang="es-ES" i="1" dirty="0" smtClean="0"/>
              <a:t>.</a:t>
            </a:r>
            <a:endParaRPr lang="es-ES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836712"/>
            <a:ext cx="360040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2771800" y="188640"/>
            <a:ext cx="3528392" cy="46166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  <a:latin typeface="Lucida Handwriting" pitchFamily="66" charset="0"/>
              </a:rPr>
              <a:t>Grandes poetas</a:t>
            </a:r>
            <a:endParaRPr lang="es-ES" sz="2400" b="1" dirty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1052736"/>
            <a:ext cx="4464496" cy="397031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Jorge Manrique (Paredes de Nava) 1439?-1479</a:t>
            </a:r>
          </a:p>
          <a:p>
            <a:endParaRPr lang="es-ES" b="1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es-ES" b="1" dirty="0" smtClean="0"/>
              <a:t>Composiciones menores.</a:t>
            </a:r>
          </a:p>
          <a:p>
            <a:pPr lvl="2">
              <a:buFont typeface="Wingdings" pitchFamily="2" charset="2"/>
              <a:buChar char="q"/>
            </a:pPr>
            <a:r>
              <a:rPr lang="es-ES" dirty="0" smtClean="0"/>
              <a:t>Conjunto de poemas de temática amorosa y satírica. Siguen las normas de la poesía cortesana provenzal.</a:t>
            </a:r>
          </a:p>
          <a:p>
            <a:pPr lvl="1">
              <a:buFont typeface="Wingdings" pitchFamily="2" charset="2"/>
              <a:buChar char="q"/>
            </a:pPr>
            <a:r>
              <a:rPr lang="es-ES" b="1" dirty="0" smtClean="0"/>
              <a:t>Composiciones mayores.</a:t>
            </a:r>
          </a:p>
          <a:p>
            <a:pPr lvl="2">
              <a:buFont typeface="Wingdings" pitchFamily="2" charset="2"/>
              <a:buChar char="q"/>
            </a:pPr>
            <a:r>
              <a:rPr lang="es-ES" dirty="0" smtClean="0"/>
              <a:t>Coplas contra el mundo.</a:t>
            </a:r>
          </a:p>
          <a:p>
            <a:pPr lvl="2">
              <a:buFont typeface="Wingdings" pitchFamily="2" charset="2"/>
              <a:buChar char="q"/>
            </a:pPr>
            <a:r>
              <a:rPr lang="es-ES" dirty="0" smtClean="0"/>
              <a:t>Coplas a la muerte del Maestre de Santiago don Rodrigo Manrique, su padre.</a:t>
            </a:r>
          </a:p>
          <a:p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836712"/>
            <a:ext cx="367240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979712" y="18864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  <a:latin typeface="Lucida Handwriting" pitchFamily="66" charset="0"/>
              </a:rPr>
              <a:t>Las  coplas a la muerte de su padre.</a:t>
            </a:r>
            <a:endParaRPr lang="es-ES" sz="2000" b="1" dirty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980728"/>
            <a:ext cx="3600400" cy="4093428"/>
          </a:xfrm>
          <a:prstGeom prst="rect">
            <a:avLst/>
          </a:prstGeo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es-ES" sz="2000" b="1" i="1" dirty="0" smtClean="0">
                <a:latin typeface="Bradley Hand ITC" pitchFamily="66" charset="0"/>
              </a:rPr>
              <a:t>Recuerde el alma dormida, </a:t>
            </a:r>
            <a:br>
              <a:rPr lang="es-ES" sz="2000" b="1" i="1" dirty="0" smtClean="0">
                <a:latin typeface="Bradley Hand ITC" pitchFamily="66" charset="0"/>
              </a:rPr>
            </a:br>
            <a:r>
              <a:rPr lang="es-ES" sz="2000" b="1" i="1" dirty="0" smtClean="0">
                <a:latin typeface="Bradley Hand ITC" pitchFamily="66" charset="0"/>
              </a:rPr>
              <a:t>avive el seso e despierte </a:t>
            </a:r>
            <a:br>
              <a:rPr lang="es-ES" sz="2000" b="1" i="1" dirty="0" smtClean="0">
                <a:latin typeface="Bradley Hand ITC" pitchFamily="66" charset="0"/>
              </a:rPr>
            </a:br>
            <a:r>
              <a:rPr lang="es-ES" sz="2000" b="1" i="1" dirty="0" smtClean="0">
                <a:latin typeface="Bradley Hand ITC" pitchFamily="66" charset="0"/>
              </a:rPr>
              <a:t>contemplando </a:t>
            </a:r>
            <a:br>
              <a:rPr lang="es-ES" sz="2000" b="1" i="1" dirty="0" smtClean="0">
                <a:latin typeface="Bradley Hand ITC" pitchFamily="66" charset="0"/>
              </a:rPr>
            </a:br>
            <a:r>
              <a:rPr lang="es-ES" sz="2000" b="1" i="1" dirty="0" smtClean="0">
                <a:latin typeface="Bradley Hand ITC" pitchFamily="66" charset="0"/>
              </a:rPr>
              <a:t>cómo se </a:t>
            </a:r>
            <a:r>
              <a:rPr lang="es-ES" sz="2000" b="1" i="1" dirty="0" err="1" smtClean="0">
                <a:latin typeface="Bradley Hand ITC" pitchFamily="66" charset="0"/>
              </a:rPr>
              <a:t>passa</a:t>
            </a:r>
            <a:r>
              <a:rPr lang="es-ES" sz="2000" b="1" i="1" dirty="0" smtClean="0">
                <a:latin typeface="Bradley Hand ITC" pitchFamily="66" charset="0"/>
              </a:rPr>
              <a:t> la vida, </a:t>
            </a:r>
            <a:br>
              <a:rPr lang="es-ES" sz="2000" b="1" i="1" dirty="0" smtClean="0">
                <a:latin typeface="Bradley Hand ITC" pitchFamily="66" charset="0"/>
              </a:rPr>
            </a:br>
            <a:r>
              <a:rPr lang="es-ES" sz="2000" b="1" i="1" dirty="0" smtClean="0">
                <a:latin typeface="Bradley Hand ITC" pitchFamily="66" charset="0"/>
              </a:rPr>
              <a:t>cómo se viene la muerte </a:t>
            </a:r>
            <a:br>
              <a:rPr lang="es-ES" sz="2000" b="1" i="1" dirty="0" smtClean="0">
                <a:latin typeface="Bradley Hand ITC" pitchFamily="66" charset="0"/>
              </a:rPr>
            </a:br>
            <a:r>
              <a:rPr lang="es-ES" sz="2000" b="1" i="1" dirty="0" smtClean="0">
                <a:latin typeface="Bradley Hand ITC" pitchFamily="66" charset="0"/>
              </a:rPr>
              <a:t>tan callando; </a:t>
            </a:r>
          </a:p>
          <a:p>
            <a:r>
              <a:rPr lang="es-ES" sz="2000" b="1" i="1" dirty="0" smtClean="0">
                <a:latin typeface="Bradley Hand ITC" pitchFamily="66" charset="0"/>
              </a:rPr>
              <a:t/>
            </a:r>
            <a:br>
              <a:rPr lang="es-ES" sz="2000" b="1" i="1" dirty="0" smtClean="0">
                <a:latin typeface="Bradley Hand ITC" pitchFamily="66" charset="0"/>
              </a:rPr>
            </a:br>
            <a:r>
              <a:rPr lang="es-ES" sz="2000" b="1" i="1" dirty="0" smtClean="0">
                <a:latin typeface="Bradley Hand ITC" pitchFamily="66" charset="0"/>
              </a:rPr>
              <a:t> cuán presto se va el </a:t>
            </a:r>
            <a:r>
              <a:rPr lang="es-ES" sz="2000" b="1" i="1" dirty="0" err="1" smtClean="0">
                <a:latin typeface="Bradley Hand ITC" pitchFamily="66" charset="0"/>
              </a:rPr>
              <a:t>plazer</a:t>
            </a:r>
            <a:r>
              <a:rPr lang="es-ES" sz="2000" b="1" i="1" dirty="0" smtClean="0">
                <a:latin typeface="Bradley Hand ITC" pitchFamily="66" charset="0"/>
              </a:rPr>
              <a:t>, </a:t>
            </a:r>
            <a:br>
              <a:rPr lang="es-ES" sz="2000" b="1" i="1" dirty="0" smtClean="0">
                <a:latin typeface="Bradley Hand ITC" pitchFamily="66" charset="0"/>
              </a:rPr>
            </a:br>
            <a:r>
              <a:rPr lang="es-ES" sz="2000" b="1" i="1" dirty="0" smtClean="0">
                <a:latin typeface="Bradley Hand ITC" pitchFamily="66" charset="0"/>
              </a:rPr>
              <a:t>cómo, después de acordado, </a:t>
            </a:r>
            <a:br>
              <a:rPr lang="es-ES" sz="2000" b="1" i="1" dirty="0" smtClean="0">
                <a:latin typeface="Bradley Hand ITC" pitchFamily="66" charset="0"/>
              </a:rPr>
            </a:br>
            <a:r>
              <a:rPr lang="es-ES" sz="2000" b="1" i="1" dirty="0" smtClean="0">
                <a:latin typeface="Bradley Hand ITC" pitchFamily="66" charset="0"/>
              </a:rPr>
              <a:t>da dolor; </a:t>
            </a:r>
            <a:br>
              <a:rPr lang="es-ES" sz="2000" b="1" i="1" dirty="0" smtClean="0">
                <a:latin typeface="Bradley Hand ITC" pitchFamily="66" charset="0"/>
              </a:rPr>
            </a:br>
            <a:r>
              <a:rPr lang="es-ES" sz="2000" b="1" i="1" dirty="0" smtClean="0">
                <a:latin typeface="Bradley Hand ITC" pitchFamily="66" charset="0"/>
              </a:rPr>
              <a:t>cómo, a nuestro </a:t>
            </a:r>
            <a:r>
              <a:rPr lang="es-ES" sz="2000" b="1" i="1" dirty="0" err="1" smtClean="0">
                <a:latin typeface="Bradley Hand ITC" pitchFamily="66" charset="0"/>
              </a:rPr>
              <a:t>parescer</a:t>
            </a:r>
            <a:r>
              <a:rPr lang="es-ES" sz="2000" b="1" i="1" dirty="0" smtClean="0">
                <a:latin typeface="Bradley Hand ITC" pitchFamily="66" charset="0"/>
              </a:rPr>
              <a:t>, </a:t>
            </a:r>
            <a:br>
              <a:rPr lang="es-ES" sz="2000" b="1" i="1" dirty="0" smtClean="0">
                <a:latin typeface="Bradley Hand ITC" pitchFamily="66" charset="0"/>
              </a:rPr>
            </a:br>
            <a:r>
              <a:rPr lang="es-ES" sz="2000" b="1" i="1" dirty="0" err="1" smtClean="0">
                <a:latin typeface="Bradley Hand ITC" pitchFamily="66" charset="0"/>
              </a:rPr>
              <a:t>cualquiere</a:t>
            </a:r>
            <a:r>
              <a:rPr lang="es-ES" sz="2000" b="1" i="1" dirty="0" smtClean="0">
                <a:latin typeface="Bradley Hand ITC" pitchFamily="66" charset="0"/>
              </a:rPr>
              <a:t> tiempo </a:t>
            </a:r>
            <a:r>
              <a:rPr lang="es-ES" sz="2000" b="1" i="1" dirty="0" err="1" smtClean="0">
                <a:latin typeface="Bradley Hand ITC" pitchFamily="66" charset="0"/>
              </a:rPr>
              <a:t>passado</a:t>
            </a:r>
            <a:r>
              <a:rPr lang="es-ES" sz="2000" b="1" i="1" dirty="0" smtClean="0">
                <a:latin typeface="Bradley Hand ITC" pitchFamily="66" charset="0"/>
              </a:rPr>
              <a:t> </a:t>
            </a:r>
            <a:br>
              <a:rPr lang="es-ES" sz="2000" b="1" i="1" dirty="0" smtClean="0">
                <a:latin typeface="Bradley Hand ITC" pitchFamily="66" charset="0"/>
              </a:rPr>
            </a:br>
            <a:r>
              <a:rPr lang="es-ES" sz="2000" b="1" i="1" dirty="0" smtClean="0">
                <a:latin typeface="Bradley Hand ITC" pitchFamily="66" charset="0"/>
              </a:rPr>
              <a:t>fue mejor</a:t>
            </a:r>
            <a:r>
              <a:rPr lang="es-ES" b="1" dirty="0" smtClean="0">
                <a:latin typeface="Bradley Hand ITC" pitchFamily="66" charset="0"/>
              </a:rPr>
              <a:t>. </a:t>
            </a:r>
            <a:endParaRPr lang="es-ES" b="1" dirty="0">
              <a:latin typeface="Bradley Hand ITC" pitchFamily="66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692696"/>
            <a:ext cx="388843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4788024" y="609329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Primera página de las </a:t>
            </a:r>
            <a:r>
              <a:rPr lang="es-ES" i="1" dirty="0" smtClean="0"/>
              <a:t>Coplas</a:t>
            </a:r>
            <a:endParaRPr lang="es-ES" dirty="0"/>
          </a:p>
        </p:txBody>
      </p:sp>
    </p:spTree>
  </p:cSld>
  <p:clrMapOvr>
    <a:masterClrMapping/>
  </p:clrMapOvr>
  <p:transition spd="med"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179512" y="260648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1. Rasgos formales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1520" y="836712"/>
            <a:ext cx="85689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sz="2400" dirty="0" smtClean="0"/>
              <a:t>Género lírico. Subgénero elegía </a:t>
            </a:r>
            <a:r>
              <a:rPr lang="es-ES" sz="1400" dirty="0" smtClean="0"/>
              <a:t>(llanto por la muerte de un ser querido)</a:t>
            </a:r>
            <a:endParaRPr lang="es-ES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23528" y="1484784"/>
            <a:ext cx="75608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sz="2400" dirty="0" smtClean="0"/>
              <a:t>Formada por 40 estrofas denominadas “Coplas manriqueñas o de pie quebrado</a:t>
            </a:r>
            <a:r>
              <a:rPr lang="es-ES" sz="2800" dirty="0" smtClean="0"/>
              <a:t>”</a:t>
            </a:r>
            <a:endParaRPr lang="es-ES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0" y="299695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Copla de pie quebrado</a:t>
            </a:r>
            <a:endParaRPr lang="es-ES" sz="2400" dirty="0"/>
          </a:p>
        </p:txBody>
      </p:sp>
      <p:sp>
        <p:nvSpPr>
          <p:cNvPr id="8" name="7 Rectángulo"/>
          <p:cNvSpPr/>
          <p:nvPr/>
        </p:nvSpPr>
        <p:spPr>
          <a:xfrm>
            <a:off x="3707904" y="2492896"/>
            <a:ext cx="3600400" cy="397031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            IX </a:t>
            </a:r>
          </a:p>
          <a:p>
            <a:r>
              <a:rPr lang="es-ES" dirty="0" smtClean="0"/>
              <a:t>  </a:t>
            </a:r>
            <a:r>
              <a:rPr lang="es-ES" b="1" i="1" dirty="0" err="1" smtClean="0">
                <a:solidFill>
                  <a:srgbClr val="FF0000"/>
                </a:solidFill>
                <a:latin typeface="Lucida Handwriting" pitchFamily="66" charset="0"/>
              </a:rPr>
              <a:t>Dezidme</a:t>
            </a:r>
            <a:r>
              <a:rPr lang="es-ES" b="1" i="1" dirty="0" smtClean="0">
                <a:solidFill>
                  <a:srgbClr val="FF0000"/>
                </a:solidFill>
                <a:latin typeface="Lucida Handwriting" pitchFamily="66" charset="0"/>
              </a:rPr>
              <a:t>: La hermosura, </a:t>
            </a:r>
            <a:br>
              <a:rPr lang="es-ES" b="1" i="1" dirty="0" smtClean="0">
                <a:solidFill>
                  <a:srgbClr val="FF0000"/>
                </a:solidFill>
                <a:latin typeface="Lucida Handwriting" pitchFamily="66" charset="0"/>
              </a:rPr>
            </a:br>
            <a:r>
              <a:rPr lang="es-ES" b="1" i="1" dirty="0" smtClean="0">
                <a:solidFill>
                  <a:srgbClr val="FF0000"/>
                </a:solidFill>
                <a:latin typeface="Lucida Handwriting" pitchFamily="66" charset="0"/>
              </a:rPr>
              <a:t>la gentil frescura y tez </a:t>
            </a:r>
            <a:br>
              <a:rPr lang="es-ES" b="1" i="1" dirty="0" smtClean="0">
                <a:solidFill>
                  <a:srgbClr val="FF0000"/>
                </a:solidFill>
                <a:latin typeface="Lucida Handwriting" pitchFamily="66" charset="0"/>
              </a:rPr>
            </a:br>
            <a:r>
              <a:rPr lang="es-ES" b="1" i="1" dirty="0" smtClean="0">
                <a:solidFill>
                  <a:srgbClr val="FF0000"/>
                </a:solidFill>
                <a:latin typeface="Lucida Handwriting" pitchFamily="66" charset="0"/>
              </a:rPr>
              <a:t>de la cara, </a:t>
            </a:r>
            <a:br>
              <a:rPr lang="es-ES" b="1" i="1" dirty="0" smtClean="0">
                <a:solidFill>
                  <a:srgbClr val="FF0000"/>
                </a:solidFill>
                <a:latin typeface="Lucida Handwriting" pitchFamily="66" charset="0"/>
              </a:rPr>
            </a:br>
            <a:r>
              <a:rPr lang="es-ES" b="1" i="1" dirty="0" smtClean="0">
                <a:solidFill>
                  <a:srgbClr val="FF0000"/>
                </a:solidFill>
                <a:latin typeface="Lucida Handwriting" pitchFamily="66" charset="0"/>
              </a:rPr>
              <a:t>la color e la blancura, </a:t>
            </a:r>
            <a:br>
              <a:rPr lang="es-ES" b="1" i="1" dirty="0" smtClean="0">
                <a:solidFill>
                  <a:srgbClr val="FF0000"/>
                </a:solidFill>
                <a:latin typeface="Lucida Handwriting" pitchFamily="66" charset="0"/>
              </a:rPr>
            </a:br>
            <a:r>
              <a:rPr lang="es-ES" b="1" i="1" dirty="0" smtClean="0">
                <a:solidFill>
                  <a:srgbClr val="FF0000"/>
                </a:solidFill>
                <a:latin typeface="Lucida Handwriting" pitchFamily="66" charset="0"/>
              </a:rPr>
              <a:t>cuando viene la vejez, </a:t>
            </a:r>
            <a:br>
              <a:rPr lang="es-ES" b="1" i="1" dirty="0" smtClean="0">
                <a:solidFill>
                  <a:srgbClr val="FF0000"/>
                </a:solidFill>
                <a:latin typeface="Lucida Handwriting" pitchFamily="66" charset="0"/>
              </a:rPr>
            </a:br>
            <a:r>
              <a:rPr lang="es-ES" b="1" i="1" dirty="0" smtClean="0">
                <a:solidFill>
                  <a:srgbClr val="FF0000"/>
                </a:solidFill>
                <a:latin typeface="Lucida Handwriting" pitchFamily="66" charset="0"/>
              </a:rPr>
              <a:t>¿cuál se para? </a:t>
            </a:r>
          </a:p>
          <a:p>
            <a:r>
              <a:rPr lang="es-ES" i="1" dirty="0" smtClean="0">
                <a:latin typeface="Lucida Handwriting" pitchFamily="66" charset="0"/>
              </a:rPr>
              <a:t/>
            </a:r>
            <a:br>
              <a:rPr lang="es-ES" i="1" dirty="0" smtClean="0">
                <a:latin typeface="Lucida Handwriting" pitchFamily="66" charset="0"/>
              </a:rPr>
            </a:br>
            <a:r>
              <a:rPr lang="es-ES" b="1" i="1" dirty="0" smtClean="0">
                <a:solidFill>
                  <a:srgbClr val="00B0F0"/>
                </a:solidFill>
                <a:latin typeface="Lucida Handwriting" pitchFamily="66" charset="0"/>
              </a:rPr>
              <a:t>las mañas e ligereza </a:t>
            </a:r>
            <a:br>
              <a:rPr lang="es-ES" b="1" i="1" dirty="0" smtClean="0">
                <a:solidFill>
                  <a:srgbClr val="00B0F0"/>
                </a:solidFill>
                <a:latin typeface="Lucida Handwriting" pitchFamily="66" charset="0"/>
              </a:rPr>
            </a:br>
            <a:r>
              <a:rPr lang="es-ES" b="1" i="1" dirty="0" smtClean="0">
                <a:solidFill>
                  <a:srgbClr val="00B0F0"/>
                </a:solidFill>
                <a:latin typeface="Lucida Handwriting" pitchFamily="66" charset="0"/>
              </a:rPr>
              <a:t>e la </a:t>
            </a:r>
            <a:r>
              <a:rPr lang="es-ES" b="1" i="1" dirty="0" err="1" smtClean="0">
                <a:solidFill>
                  <a:srgbClr val="00B0F0"/>
                </a:solidFill>
                <a:latin typeface="Lucida Handwriting" pitchFamily="66" charset="0"/>
              </a:rPr>
              <a:t>fuerça</a:t>
            </a:r>
            <a:r>
              <a:rPr lang="es-ES" b="1" i="1" dirty="0" smtClean="0">
                <a:solidFill>
                  <a:srgbClr val="00B0F0"/>
                </a:solidFill>
                <a:latin typeface="Lucida Handwriting" pitchFamily="66" charset="0"/>
              </a:rPr>
              <a:t> corporal </a:t>
            </a:r>
            <a:br>
              <a:rPr lang="es-ES" b="1" i="1" dirty="0" smtClean="0">
                <a:solidFill>
                  <a:srgbClr val="00B0F0"/>
                </a:solidFill>
                <a:latin typeface="Lucida Handwriting" pitchFamily="66" charset="0"/>
              </a:rPr>
            </a:br>
            <a:r>
              <a:rPr lang="es-ES" b="1" i="1" dirty="0" smtClean="0">
                <a:solidFill>
                  <a:srgbClr val="00B0F0"/>
                </a:solidFill>
                <a:latin typeface="Lucida Handwriting" pitchFamily="66" charset="0"/>
              </a:rPr>
              <a:t>de juventud, </a:t>
            </a:r>
            <a:br>
              <a:rPr lang="es-ES" b="1" i="1" dirty="0" smtClean="0">
                <a:solidFill>
                  <a:srgbClr val="00B0F0"/>
                </a:solidFill>
                <a:latin typeface="Lucida Handwriting" pitchFamily="66" charset="0"/>
              </a:rPr>
            </a:br>
            <a:r>
              <a:rPr lang="es-ES" b="1" i="1" dirty="0" smtClean="0">
                <a:solidFill>
                  <a:srgbClr val="00B0F0"/>
                </a:solidFill>
                <a:latin typeface="Lucida Handwriting" pitchFamily="66" charset="0"/>
              </a:rPr>
              <a:t>todo se torna </a:t>
            </a:r>
            <a:r>
              <a:rPr lang="es-ES" b="1" i="1" dirty="0" err="1" smtClean="0">
                <a:solidFill>
                  <a:srgbClr val="00B0F0"/>
                </a:solidFill>
                <a:latin typeface="Lucida Handwriting" pitchFamily="66" charset="0"/>
              </a:rPr>
              <a:t>graveza</a:t>
            </a:r>
            <a:r>
              <a:rPr lang="es-ES" b="1" i="1" dirty="0" smtClean="0">
                <a:solidFill>
                  <a:srgbClr val="00B0F0"/>
                </a:solidFill>
                <a:latin typeface="Lucida Handwriting" pitchFamily="66" charset="0"/>
              </a:rPr>
              <a:t> </a:t>
            </a:r>
            <a:br>
              <a:rPr lang="es-ES" b="1" i="1" dirty="0" smtClean="0">
                <a:solidFill>
                  <a:srgbClr val="00B0F0"/>
                </a:solidFill>
                <a:latin typeface="Lucida Handwriting" pitchFamily="66" charset="0"/>
              </a:rPr>
            </a:br>
            <a:r>
              <a:rPr lang="es-ES" b="1" i="1" dirty="0" smtClean="0">
                <a:solidFill>
                  <a:srgbClr val="00B0F0"/>
                </a:solidFill>
                <a:latin typeface="Lucida Handwriting" pitchFamily="66" charset="0"/>
              </a:rPr>
              <a:t>cuando llega el arrabal </a:t>
            </a:r>
            <a:br>
              <a:rPr lang="es-ES" b="1" i="1" dirty="0" smtClean="0">
                <a:solidFill>
                  <a:srgbClr val="00B0F0"/>
                </a:solidFill>
                <a:latin typeface="Lucida Handwriting" pitchFamily="66" charset="0"/>
              </a:rPr>
            </a:br>
            <a:r>
              <a:rPr lang="es-ES" b="1" i="1" dirty="0" smtClean="0">
                <a:solidFill>
                  <a:srgbClr val="00B0F0"/>
                </a:solidFill>
                <a:latin typeface="Lucida Handwriting" pitchFamily="66" charset="0"/>
              </a:rPr>
              <a:t> de senectud. </a:t>
            </a:r>
            <a:endParaRPr lang="es-ES" b="1" i="1" dirty="0">
              <a:solidFill>
                <a:srgbClr val="00B0F0"/>
              </a:solidFill>
              <a:latin typeface="Lucida Handwriting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308304" y="2656850"/>
            <a:ext cx="576064" cy="4501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300" b="1" dirty="0" smtClean="0">
                <a:solidFill>
                  <a:srgbClr val="FF0000"/>
                </a:solidFill>
              </a:rPr>
              <a:t>8 a</a:t>
            </a:r>
          </a:p>
          <a:p>
            <a:pPr>
              <a:lnSpc>
                <a:spcPct val="150000"/>
              </a:lnSpc>
            </a:pPr>
            <a:r>
              <a:rPr lang="es-ES" sz="1300" b="1" dirty="0" smtClean="0">
                <a:solidFill>
                  <a:srgbClr val="FF0000"/>
                </a:solidFill>
              </a:rPr>
              <a:t>8 b</a:t>
            </a:r>
          </a:p>
          <a:p>
            <a:pPr>
              <a:lnSpc>
                <a:spcPct val="150000"/>
              </a:lnSpc>
            </a:pPr>
            <a:r>
              <a:rPr lang="es-ES" sz="1300" b="1" dirty="0" smtClean="0">
                <a:solidFill>
                  <a:srgbClr val="FF0000"/>
                </a:solidFill>
              </a:rPr>
              <a:t>4 c</a:t>
            </a:r>
          </a:p>
          <a:p>
            <a:pPr>
              <a:lnSpc>
                <a:spcPct val="150000"/>
              </a:lnSpc>
            </a:pPr>
            <a:r>
              <a:rPr lang="es-ES" sz="1300" b="1" dirty="0" smtClean="0">
                <a:solidFill>
                  <a:srgbClr val="FF0000"/>
                </a:solidFill>
              </a:rPr>
              <a:t>8 a</a:t>
            </a:r>
          </a:p>
          <a:p>
            <a:pPr>
              <a:lnSpc>
                <a:spcPct val="150000"/>
              </a:lnSpc>
            </a:pPr>
            <a:r>
              <a:rPr lang="es-ES" sz="1300" b="1" dirty="0" smtClean="0">
                <a:solidFill>
                  <a:srgbClr val="FF0000"/>
                </a:solidFill>
              </a:rPr>
              <a:t>8 b</a:t>
            </a:r>
          </a:p>
          <a:p>
            <a:pPr>
              <a:lnSpc>
                <a:spcPct val="150000"/>
              </a:lnSpc>
            </a:pPr>
            <a:r>
              <a:rPr lang="es-ES" sz="1300" b="1" dirty="0" smtClean="0">
                <a:solidFill>
                  <a:srgbClr val="FF0000"/>
                </a:solidFill>
              </a:rPr>
              <a:t>4 c</a:t>
            </a:r>
          </a:p>
          <a:p>
            <a:pPr>
              <a:lnSpc>
                <a:spcPct val="150000"/>
              </a:lnSpc>
            </a:pPr>
            <a:endParaRPr lang="es-ES" sz="13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300" b="1" dirty="0" smtClean="0">
                <a:solidFill>
                  <a:srgbClr val="FF0000"/>
                </a:solidFill>
              </a:rPr>
              <a:t>8 d</a:t>
            </a:r>
          </a:p>
          <a:p>
            <a:pPr>
              <a:lnSpc>
                <a:spcPct val="150000"/>
              </a:lnSpc>
            </a:pPr>
            <a:r>
              <a:rPr lang="es-ES" sz="1300" b="1" dirty="0" smtClean="0">
                <a:solidFill>
                  <a:srgbClr val="FF0000"/>
                </a:solidFill>
              </a:rPr>
              <a:t>8 e</a:t>
            </a:r>
          </a:p>
          <a:p>
            <a:pPr>
              <a:lnSpc>
                <a:spcPct val="150000"/>
              </a:lnSpc>
            </a:pPr>
            <a:r>
              <a:rPr lang="es-ES" sz="1300" b="1" dirty="0" smtClean="0">
                <a:solidFill>
                  <a:srgbClr val="FF0000"/>
                </a:solidFill>
              </a:rPr>
              <a:t>4 f</a:t>
            </a:r>
          </a:p>
          <a:p>
            <a:pPr>
              <a:lnSpc>
                <a:spcPct val="150000"/>
              </a:lnSpc>
            </a:pPr>
            <a:r>
              <a:rPr lang="es-ES" sz="1300" b="1" dirty="0" smtClean="0">
                <a:solidFill>
                  <a:srgbClr val="FF0000"/>
                </a:solidFill>
              </a:rPr>
              <a:t>8 d</a:t>
            </a:r>
          </a:p>
          <a:p>
            <a:pPr>
              <a:lnSpc>
                <a:spcPct val="150000"/>
              </a:lnSpc>
            </a:pPr>
            <a:r>
              <a:rPr lang="es-ES" sz="1300" b="1" dirty="0" smtClean="0">
                <a:solidFill>
                  <a:srgbClr val="FF0000"/>
                </a:solidFill>
              </a:rPr>
              <a:t>8 e</a:t>
            </a:r>
          </a:p>
          <a:p>
            <a:pPr>
              <a:lnSpc>
                <a:spcPct val="150000"/>
              </a:lnSpc>
            </a:pPr>
            <a:r>
              <a:rPr lang="es-ES" sz="1300" b="1" dirty="0" smtClean="0">
                <a:solidFill>
                  <a:srgbClr val="FF0000"/>
                </a:solidFill>
              </a:rPr>
              <a:t>4 f</a:t>
            </a:r>
          </a:p>
          <a:p>
            <a:pPr>
              <a:lnSpc>
                <a:spcPct val="150000"/>
              </a:lnSpc>
            </a:pPr>
            <a:endParaRPr lang="es-ES" sz="1100" dirty="0" smtClean="0"/>
          </a:p>
          <a:p>
            <a:pPr>
              <a:lnSpc>
                <a:spcPct val="150000"/>
              </a:lnSpc>
            </a:pPr>
            <a:endParaRPr lang="es-ES" sz="11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39552" y="429309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Dos sextillas de rima consonante.</a:t>
            </a:r>
            <a:endParaRPr lang="es-ES" dirty="0"/>
          </a:p>
        </p:txBody>
      </p:sp>
      <p:cxnSp>
        <p:nvCxnSpPr>
          <p:cNvPr id="12" name="11 Conector recto de flecha"/>
          <p:cNvCxnSpPr/>
          <p:nvPr/>
        </p:nvCxnSpPr>
        <p:spPr>
          <a:xfrm flipV="1">
            <a:off x="2699792" y="3573016"/>
            <a:ext cx="936104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2699792" y="4509120"/>
            <a:ext cx="864096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Flecha abajo"/>
          <p:cNvSpPr/>
          <p:nvPr/>
        </p:nvSpPr>
        <p:spPr>
          <a:xfrm>
            <a:off x="1475656" y="3356992"/>
            <a:ext cx="504056" cy="864096"/>
          </a:xfrm>
          <a:prstGeom prst="downArrow">
            <a:avLst/>
          </a:prstGeom>
          <a:solidFill>
            <a:srgbClr val="00B0F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med"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/>
      <p:bldP spid="9" grpId="1"/>
      <p:bldP spid="10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0" y="299695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Estructura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763688" y="332656"/>
            <a:ext cx="7380312" cy="1015663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sz="2000" b="1" dirty="0" smtClean="0">
                <a:solidFill>
                  <a:srgbClr val="FF0000"/>
                </a:solidFill>
              </a:rPr>
              <a:t>De la I a la XIII </a:t>
            </a:r>
            <a:r>
              <a:rPr lang="es-ES" sz="2000" dirty="0" smtClean="0"/>
              <a:t>reflexión sobre la muerte en abstracto. La fugacidad de la vida y lo efímero de los bienes terrenales. </a:t>
            </a:r>
            <a:r>
              <a:rPr lang="es-ES" sz="2000" b="1" dirty="0" smtClean="0"/>
              <a:t>Vida terrenal.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051720" y="2780928"/>
            <a:ext cx="6768752" cy="10464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sz="2200" b="1" dirty="0" smtClean="0">
                <a:solidFill>
                  <a:srgbClr val="FF0000"/>
                </a:solidFill>
              </a:rPr>
              <a:t>XIV-XXIV</a:t>
            </a:r>
            <a:r>
              <a:rPr lang="es-ES" sz="2200" dirty="0" smtClean="0"/>
              <a:t>. </a:t>
            </a:r>
            <a:r>
              <a:rPr lang="es-ES" sz="2000" dirty="0" smtClean="0"/>
              <a:t>Visión más concreta de la muerte presentándonos un desfile de ilustres personajes históricos desde el rey don Juan. </a:t>
            </a:r>
            <a:r>
              <a:rPr lang="es-ES" sz="2000" b="1" dirty="0" smtClean="0"/>
              <a:t>Vida de la fama.</a:t>
            </a:r>
            <a:endParaRPr lang="es-ES" sz="2000" b="1" dirty="0"/>
          </a:p>
        </p:txBody>
      </p:sp>
      <p:sp>
        <p:nvSpPr>
          <p:cNvPr id="7" name="6 Rectángulo"/>
          <p:cNvSpPr/>
          <p:nvPr/>
        </p:nvSpPr>
        <p:spPr>
          <a:xfrm>
            <a:off x="1835696" y="5157192"/>
            <a:ext cx="6984776" cy="10156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sz="2000" b="1" dirty="0" smtClean="0">
                <a:solidFill>
                  <a:srgbClr val="FF0000"/>
                </a:solidFill>
              </a:rPr>
              <a:t>XXV-XL. </a:t>
            </a:r>
            <a:r>
              <a:rPr lang="es-ES" sz="2000" dirty="0" smtClean="0"/>
              <a:t>Individualización de la muerte con el caso de su padre. Incluye el elogio de virtudes naturales y el diálogo de la muerte con don Rodrigo. </a:t>
            </a:r>
            <a:r>
              <a:rPr lang="es-ES" sz="2000" b="1" dirty="0" smtClean="0"/>
              <a:t>Vida eterna.</a:t>
            </a:r>
            <a:endParaRPr lang="es-ES" sz="2000" b="1" dirty="0"/>
          </a:p>
        </p:txBody>
      </p:sp>
      <p:sp>
        <p:nvSpPr>
          <p:cNvPr id="15" name="14 Cerrar llave"/>
          <p:cNvSpPr/>
          <p:nvPr/>
        </p:nvSpPr>
        <p:spPr>
          <a:xfrm>
            <a:off x="971600" y="188640"/>
            <a:ext cx="1080120" cy="6264696"/>
          </a:xfrm>
          <a:prstGeom prst="rightBrace">
            <a:avLst>
              <a:gd name="adj1" fmla="val 47187"/>
              <a:gd name="adj2" fmla="val 48879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med"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15</a:t>
            </a:fld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3131840" y="260648"/>
            <a:ext cx="2880000" cy="295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es-ES" dirty="0" smtClean="0"/>
              <a:t> </a:t>
            </a:r>
            <a:r>
              <a:rPr lang="es-ES" sz="1400" dirty="0" smtClean="0"/>
              <a:t>         V </a:t>
            </a:r>
          </a:p>
          <a:p>
            <a:r>
              <a:rPr lang="es-ES" sz="1400" dirty="0" smtClean="0"/>
              <a:t>  Este mundo es el camino </a:t>
            </a:r>
            <a:br>
              <a:rPr lang="es-ES" sz="1400" dirty="0" smtClean="0"/>
            </a:br>
            <a:r>
              <a:rPr lang="es-ES" sz="1400" dirty="0" smtClean="0"/>
              <a:t>para el otro, </a:t>
            </a:r>
            <a:r>
              <a:rPr lang="es-ES" sz="1400" dirty="0" err="1" smtClean="0"/>
              <a:t>qu'es</a:t>
            </a:r>
            <a:r>
              <a:rPr lang="es-ES" sz="1400" dirty="0" smtClean="0"/>
              <a:t> morada </a:t>
            </a:r>
            <a:br>
              <a:rPr lang="es-ES" sz="1400" dirty="0" smtClean="0"/>
            </a:br>
            <a:r>
              <a:rPr lang="es-ES" sz="1400" dirty="0" smtClean="0"/>
              <a:t>  sin pesar; </a:t>
            </a:r>
            <a:br>
              <a:rPr lang="es-ES" sz="1400" dirty="0" smtClean="0"/>
            </a:br>
            <a:r>
              <a:rPr lang="es-ES" sz="1400" dirty="0" smtClean="0"/>
              <a:t>mas cumple tener buen tino </a:t>
            </a:r>
            <a:br>
              <a:rPr lang="es-ES" sz="1400" dirty="0" smtClean="0"/>
            </a:br>
            <a:r>
              <a:rPr lang="es-ES" sz="1400" dirty="0" smtClean="0"/>
              <a:t>para andar esta jornada </a:t>
            </a:r>
            <a:br>
              <a:rPr lang="es-ES" sz="1400" dirty="0" smtClean="0"/>
            </a:br>
            <a:r>
              <a:rPr lang="es-ES" sz="1400" dirty="0" smtClean="0"/>
              <a:t>  sin errar. </a:t>
            </a:r>
            <a:br>
              <a:rPr lang="es-ES" sz="1400" dirty="0" smtClean="0"/>
            </a:br>
            <a:r>
              <a:rPr lang="es-ES" sz="1400" dirty="0" smtClean="0"/>
              <a:t>  Partimos cuando nascemos, </a:t>
            </a:r>
            <a:br>
              <a:rPr lang="es-ES" sz="1400" dirty="0" smtClean="0"/>
            </a:br>
            <a:r>
              <a:rPr lang="es-ES" sz="1400" dirty="0" smtClean="0"/>
              <a:t>andamos mientras vivimos, </a:t>
            </a:r>
            <a:br>
              <a:rPr lang="es-ES" sz="1400" dirty="0" smtClean="0"/>
            </a:br>
            <a:r>
              <a:rPr lang="es-ES" sz="1400" dirty="0" smtClean="0"/>
              <a:t>  e llegamos </a:t>
            </a:r>
            <a:br>
              <a:rPr lang="es-ES" sz="1400" dirty="0" smtClean="0"/>
            </a:br>
            <a:r>
              <a:rPr lang="es-ES" sz="1400" dirty="0" smtClean="0"/>
              <a:t>al tiempo que </a:t>
            </a:r>
            <a:r>
              <a:rPr lang="es-ES" sz="1400" dirty="0" err="1" smtClean="0"/>
              <a:t>feneçemos</a:t>
            </a:r>
            <a:r>
              <a:rPr lang="es-ES" sz="1400" dirty="0" smtClean="0"/>
              <a:t>; </a:t>
            </a:r>
            <a:br>
              <a:rPr lang="es-ES" sz="1400" dirty="0" smtClean="0"/>
            </a:br>
            <a:r>
              <a:rPr lang="es-ES" sz="1400" dirty="0" err="1" smtClean="0"/>
              <a:t>assí</a:t>
            </a:r>
            <a:r>
              <a:rPr lang="es-ES" sz="1400" dirty="0" smtClean="0"/>
              <a:t> que cuando morimos, </a:t>
            </a:r>
            <a:br>
              <a:rPr lang="es-ES" sz="1400" dirty="0" smtClean="0"/>
            </a:br>
            <a:r>
              <a:rPr lang="es-ES" sz="1400" dirty="0" smtClean="0"/>
              <a:t>  descansamos. </a:t>
            </a:r>
          </a:p>
          <a:p>
            <a:r>
              <a:rPr lang="es-ES" sz="1400" dirty="0" smtClean="0"/>
              <a:t> </a:t>
            </a:r>
            <a:endParaRPr lang="es-ES" sz="1400" dirty="0"/>
          </a:p>
        </p:txBody>
      </p:sp>
      <p:sp>
        <p:nvSpPr>
          <p:cNvPr id="4" name="3 Rectángulo"/>
          <p:cNvSpPr/>
          <p:nvPr/>
        </p:nvSpPr>
        <p:spPr>
          <a:xfrm>
            <a:off x="6084168" y="332656"/>
            <a:ext cx="2880000" cy="295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es-ES" sz="1400" dirty="0" smtClean="0"/>
              <a:t>                    XVI </a:t>
            </a:r>
          </a:p>
          <a:p>
            <a:r>
              <a:rPr lang="es-ES" sz="1400" dirty="0" smtClean="0"/>
              <a:t>  ¿Qué se hizo el rey don Joan? </a:t>
            </a:r>
            <a:br>
              <a:rPr lang="es-ES" sz="1400" dirty="0" smtClean="0"/>
            </a:br>
            <a:r>
              <a:rPr lang="es-ES" sz="1400" dirty="0" smtClean="0"/>
              <a:t>Los infantes </a:t>
            </a:r>
            <a:r>
              <a:rPr lang="es-ES" sz="1400" dirty="0" err="1" smtClean="0"/>
              <a:t>d'Aragón</a:t>
            </a:r>
            <a:r>
              <a:rPr lang="es-ES" sz="1400" dirty="0" smtClean="0"/>
              <a:t> </a:t>
            </a:r>
            <a:br>
              <a:rPr lang="es-ES" sz="1400" dirty="0" smtClean="0"/>
            </a:br>
            <a:r>
              <a:rPr lang="es-ES" sz="1400" dirty="0" smtClean="0"/>
              <a:t>  ¿qué se </a:t>
            </a:r>
            <a:r>
              <a:rPr lang="es-ES" sz="1400" dirty="0" err="1" smtClean="0"/>
              <a:t>hizieron</a:t>
            </a:r>
            <a:r>
              <a:rPr lang="es-ES" sz="1400" dirty="0" smtClean="0"/>
              <a:t>? </a:t>
            </a:r>
            <a:br>
              <a:rPr lang="es-ES" sz="1400" dirty="0" smtClean="0"/>
            </a:br>
            <a:r>
              <a:rPr lang="es-ES" sz="1400" dirty="0" smtClean="0"/>
              <a:t>¿Qué fue de tanto galán, </a:t>
            </a:r>
            <a:br>
              <a:rPr lang="es-ES" sz="1400" dirty="0" smtClean="0"/>
            </a:br>
            <a:r>
              <a:rPr lang="es-ES" sz="1400" dirty="0" smtClean="0"/>
              <a:t>qué de tanta </a:t>
            </a:r>
            <a:r>
              <a:rPr lang="es-ES" sz="1400" dirty="0" err="1" smtClean="0"/>
              <a:t>invinción</a:t>
            </a:r>
            <a:r>
              <a:rPr lang="es-ES" sz="1400" dirty="0" smtClean="0"/>
              <a:t> </a:t>
            </a:r>
            <a:br>
              <a:rPr lang="es-ES" sz="1400" dirty="0" smtClean="0"/>
            </a:br>
            <a:r>
              <a:rPr lang="es-ES" sz="1400" dirty="0" smtClean="0"/>
              <a:t>  como </a:t>
            </a:r>
            <a:r>
              <a:rPr lang="es-ES" sz="1400" dirty="0" err="1" smtClean="0"/>
              <a:t>truxeron</a:t>
            </a:r>
            <a:r>
              <a:rPr lang="es-ES" sz="1400" dirty="0" smtClean="0"/>
              <a:t>? </a:t>
            </a:r>
            <a:br>
              <a:rPr lang="es-ES" sz="1400" dirty="0" smtClean="0"/>
            </a:br>
            <a:r>
              <a:rPr lang="es-ES" sz="1400" dirty="0" smtClean="0"/>
              <a:t>  ¿Fueron sino devaneos, </a:t>
            </a:r>
            <a:br>
              <a:rPr lang="es-ES" sz="1400" dirty="0" smtClean="0"/>
            </a:br>
            <a:r>
              <a:rPr lang="es-ES" sz="1400" dirty="0" smtClean="0"/>
              <a:t>qué fueron sino verduras </a:t>
            </a:r>
            <a:br>
              <a:rPr lang="es-ES" sz="1400" dirty="0" smtClean="0"/>
            </a:br>
            <a:r>
              <a:rPr lang="es-ES" sz="1400" dirty="0" smtClean="0"/>
              <a:t>  de las eras, </a:t>
            </a:r>
            <a:br>
              <a:rPr lang="es-ES" sz="1400" dirty="0" smtClean="0"/>
            </a:br>
            <a:r>
              <a:rPr lang="es-ES" sz="1400" dirty="0" smtClean="0"/>
              <a:t>las justas e los torneos, </a:t>
            </a:r>
            <a:br>
              <a:rPr lang="es-ES" sz="1400" dirty="0" smtClean="0"/>
            </a:br>
            <a:r>
              <a:rPr lang="es-ES" sz="1400" dirty="0" smtClean="0"/>
              <a:t>paramentos, bordaduras </a:t>
            </a:r>
            <a:br>
              <a:rPr lang="es-ES" sz="1400" dirty="0" smtClean="0"/>
            </a:br>
            <a:r>
              <a:rPr lang="es-ES" sz="1400" dirty="0" smtClean="0"/>
              <a:t>  e </a:t>
            </a:r>
            <a:r>
              <a:rPr lang="es-ES" sz="1400" dirty="0" err="1" smtClean="0"/>
              <a:t>çimeras</a:t>
            </a:r>
            <a:r>
              <a:rPr lang="es-ES" sz="1400" dirty="0" smtClean="0"/>
              <a:t>? </a:t>
            </a:r>
            <a:endParaRPr lang="es-ES" sz="1400" dirty="0"/>
          </a:p>
        </p:txBody>
      </p:sp>
      <p:sp>
        <p:nvSpPr>
          <p:cNvPr id="5" name="4 Rectángulo"/>
          <p:cNvSpPr/>
          <p:nvPr/>
        </p:nvSpPr>
        <p:spPr>
          <a:xfrm>
            <a:off x="179512" y="188640"/>
            <a:ext cx="2880000" cy="29546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es-ES" dirty="0" smtClean="0"/>
              <a:t> </a:t>
            </a:r>
            <a:r>
              <a:rPr lang="es-ES" sz="1600" dirty="0" smtClean="0"/>
              <a:t>  </a:t>
            </a:r>
            <a:r>
              <a:rPr lang="es-ES" sz="1400" dirty="0" smtClean="0"/>
              <a:t>     III </a:t>
            </a:r>
          </a:p>
          <a:p>
            <a:r>
              <a:rPr lang="es-ES" sz="1400" dirty="0" smtClean="0"/>
              <a:t>  Nuestras vidas son los ríos </a:t>
            </a:r>
            <a:br>
              <a:rPr lang="es-ES" sz="1400" dirty="0" smtClean="0"/>
            </a:br>
            <a:r>
              <a:rPr lang="es-ES" sz="1400" dirty="0" smtClean="0"/>
              <a:t>que van a dar en la mar, </a:t>
            </a:r>
            <a:br>
              <a:rPr lang="es-ES" sz="1400" dirty="0" smtClean="0"/>
            </a:br>
            <a:r>
              <a:rPr lang="es-ES" sz="1400" dirty="0" smtClean="0"/>
              <a:t>  </a:t>
            </a:r>
            <a:r>
              <a:rPr lang="es-ES" sz="1400" dirty="0" err="1" smtClean="0"/>
              <a:t>qu'es</a:t>
            </a:r>
            <a:r>
              <a:rPr lang="es-ES" sz="1400" dirty="0" smtClean="0"/>
              <a:t> el morir; </a:t>
            </a:r>
            <a:br>
              <a:rPr lang="es-ES" sz="1400" dirty="0" smtClean="0"/>
            </a:br>
            <a:r>
              <a:rPr lang="es-ES" sz="1400" dirty="0" smtClean="0"/>
              <a:t>allí van los señoríos </a:t>
            </a:r>
            <a:br>
              <a:rPr lang="es-ES" sz="1400" dirty="0" smtClean="0"/>
            </a:br>
            <a:r>
              <a:rPr lang="es-ES" sz="1400" dirty="0" smtClean="0"/>
              <a:t>derechos a se acabar </a:t>
            </a:r>
            <a:br>
              <a:rPr lang="es-ES" sz="1400" dirty="0" smtClean="0"/>
            </a:br>
            <a:r>
              <a:rPr lang="es-ES" sz="1400" dirty="0" smtClean="0"/>
              <a:t>  e consumir; </a:t>
            </a:r>
            <a:br>
              <a:rPr lang="es-ES" sz="1400" dirty="0" smtClean="0"/>
            </a:br>
            <a:r>
              <a:rPr lang="es-ES" sz="1400" dirty="0" smtClean="0"/>
              <a:t>  allí los ríos caudales, </a:t>
            </a:r>
            <a:br>
              <a:rPr lang="es-ES" sz="1400" dirty="0" smtClean="0"/>
            </a:br>
            <a:r>
              <a:rPr lang="es-ES" sz="1400" dirty="0" smtClean="0"/>
              <a:t>allí los otros medianos </a:t>
            </a:r>
            <a:br>
              <a:rPr lang="es-ES" sz="1400" dirty="0" smtClean="0"/>
            </a:br>
            <a:r>
              <a:rPr lang="es-ES" sz="1400" dirty="0" smtClean="0"/>
              <a:t>  e más chicos, </a:t>
            </a:r>
            <a:br>
              <a:rPr lang="es-ES" sz="1400" dirty="0" smtClean="0"/>
            </a:br>
            <a:r>
              <a:rPr lang="es-ES" sz="1400" dirty="0" smtClean="0"/>
              <a:t>allegados, son iguales </a:t>
            </a:r>
            <a:br>
              <a:rPr lang="es-ES" sz="1400" dirty="0" smtClean="0"/>
            </a:br>
            <a:r>
              <a:rPr lang="es-ES" sz="1400" dirty="0" smtClean="0"/>
              <a:t>los que viven por sus manos </a:t>
            </a:r>
            <a:br>
              <a:rPr lang="es-ES" sz="1400" dirty="0" smtClean="0"/>
            </a:br>
            <a:r>
              <a:rPr lang="es-ES" sz="1400" dirty="0" smtClean="0"/>
              <a:t>  e los ricos. </a:t>
            </a:r>
            <a:endParaRPr lang="es-ES" sz="1400" dirty="0"/>
          </a:p>
        </p:txBody>
      </p:sp>
      <p:sp>
        <p:nvSpPr>
          <p:cNvPr id="6" name="5 Rectángulo"/>
          <p:cNvSpPr/>
          <p:nvPr/>
        </p:nvSpPr>
        <p:spPr>
          <a:xfrm>
            <a:off x="179512" y="3429000"/>
            <a:ext cx="2880000" cy="31700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s-ES" sz="1400" dirty="0" smtClean="0"/>
              <a:t>XVII</a:t>
            </a:r>
          </a:p>
          <a:p>
            <a:r>
              <a:rPr lang="es-ES" sz="1400" dirty="0" smtClean="0"/>
              <a:t>¿Qué se </a:t>
            </a:r>
            <a:r>
              <a:rPr lang="es-ES" sz="1400" dirty="0" err="1" smtClean="0"/>
              <a:t>hizieron</a:t>
            </a:r>
            <a:r>
              <a:rPr lang="es-ES" sz="1400" dirty="0" smtClean="0"/>
              <a:t> las damas, </a:t>
            </a:r>
            <a:br>
              <a:rPr lang="es-ES" sz="1400" dirty="0" smtClean="0"/>
            </a:br>
            <a:r>
              <a:rPr lang="es-ES" sz="1400" dirty="0" smtClean="0"/>
              <a:t>sus tocados e vestidos, </a:t>
            </a:r>
            <a:br>
              <a:rPr lang="es-ES" sz="1400" dirty="0" smtClean="0"/>
            </a:br>
            <a:r>
              <a:rPr lang="es-ES" sz="1400" dirty="0" smtClean="0"/>
              <a:t>  sus olores? </a:t>
            </a:r>
            <a:br>
              <a:rPr lang="es-ES" sz="1400" dirty="0" smtClean="0"/>
            </a:br>
            <a:r>
              <a:rPr lang="es-ES" sz="1400" dirty="0" smtClean="0"/>
              <a:t>¿Qué se </a:t>
            </a:r>
            <a:r>
              <a:rPr lang="es-ES" sz="1400" dirty="0" err="1" smtClean="0"/>
              <a:t>hizieron</a:t>
            </a:r>
            <a:r>
              <a:rPr lang="es-ES" sz="1400" dirty="0" smtClean="0"/>
              <a:t> las llamas </a:t>
            </a:r>
            <a:br>
              <a:rPr lang="es-ES" sz="1400" dirty="0" smtClean="0"/>
            </a:br>
            <a:r>
              <a:rPr lang="es-ES" sz="1400" dirty="0" smtClean="0"/>
              <a:t>de los fuegos encendidos </a:t>
            </a:r>
            <a:br>
              <a:rPr lang="es-ES" sz="1400" dirty="0" smtClean="0"/>
            </a:br>
            <a:r>
              <a:rPr lang="es-ES" sz="1400" dirty="0" smtClean="0"/>
              <a:t>  </a:t>
            </a:r>
            <a:r>
              <a:rPr lang="es-ES" sz="1400" dirty="0" err="1" smtClean="0"/>
              <a:t>d'amadores</a:t>
            </a:r>
            <a:r>
              <a:rPr lang="es-ES" sz="1400" dirty="0" smtClean="0"/>
              <a:t>? </a:t>
            </a:r>
            <a:br>
              <a:rPr lang="es-ES" sz="1400" dirty="0" smtClean="0"/>
            </a:br>
            <a:r>
              <a:rPr lang="es-ES" sz="1400" dirty="0" smtClean="0"/>
              <a:t>  ¿Qué se hizo aquel trovar, </a:t>
            </a:r>
            <a:br>
              <a:rPr lang="es-ES" sz="1400" dirty="0" smtClean="0"/>
            </a:br>
            <a:r>
              <a:rPr lang="es-ES" sz="1400" dirty="0" smtClean="0"/>
              <a:t>las músicas acordadas </a:t>
            </a:r>
            <a:br>
              <a:rPr lang="es-ES" sz="1400" dirty="0" smtClean="0"/>
            </a:br>
            <a:r>
              <a:rPr lang="es-ES" sz="1400" dirty="0" smtClean="0"/>
              <a:t>  que tañían? </a:t>
            </a:r>
            <a:br>
              <a:rPr lang="es-ES" sz="1400" dirty="0" smtClean="0"/>
            </a:br>
            <a:r>
              <a:rPr lang="es-ES" sz="1400" dirty="0" smtClean="0"/>
              <a:t>¿Qué se hizo aquel </a:t>
            </a:r>
            <a:r>
              <a:rPr lang="es-ES" sz="1400" dirty="0" err="1" smtClean="0"/>
              <a:t>dançar</a:t>
            </a:r>
            <a:r>
              <a:rPr lang="es-ES" sz="1400" dirty="0" smtClean="0"/>
              <a:t>, </a:t>
            </a:r>
            <a:br>
              <a:rPr lang="es-ES" sz="1400" dirty="0" smtClean="0"/>
            </a:br>
            <a:r>
              <a:rPr lang="es-ES" sz="1400" dirty="0" smtClean="0"/>
              <a:t>aquellas ropas chapadas </a:t>
            </a:r>
            <a:br>
              <a:rPr lang="es-ES" sz="1400" dirty="0" smtClean="0"/>
            </a:br>
            <a:r>
              <a:rPr lang="es-ES" sz="1400" dirty="0" smtClean="0"/>
              <a:t>  que traían? </a:t>
            </a:r>
          </a:p>
          <a:p>
            <a:r>
              <a:rPr lang="es-ES" sz="1400" dirty="0" smtClean="0"/>
              <a:t>     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131840" y="3501008"/>
            <a:ext cx="2880000" cy="306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es-ES" dirty="0" smtClean="0"/>
              <a:t>   </a:t>
            </a:r>
            <a:r>
              <a:rPr lang="es-ES" sz="1400" dirty="0" smtClean="0"/>
              <a:t> XXV </a:t>
            </a:r>
          </a:p>
          <a:p>
            <a:r>
              <a:rPr lang="es-ES" sz="1400" dirty="0" smtClean="0"/>
              <a:t>  Aquel de buenos abrigo, </a:t>
            </a:r>
            <a:br>
              <a:rPr lang="es-ES" sz="1400" dirty="0" smtClean="0"/>
            </a:br>
            <a:r>
              <a:rPr lang="es-ES" sz="1400" dirty="0" smtClean="0"/>
              <a:t>amado, por virtuoso, </a:t>
            </a:r>
            <a:br>
              <a:rPr lang="es-ES" sz="1400" dirty="0" smtClean="0"/>
            </a:br>
            <a:r>
              <a:rPr lang="es-ES" sz="1400" dirty="0" smtClean="0"/>
              <a:t>  de la gente, </a:t>
            </a:r>
            <a:br>
              <a:rPr lang="es-ES" sz="1400" dirty="0" smtClean="0"/>
            </a:br>
            <a:r>
              <a:rPr lang="es-ES" sz="1400" dirty="0" smtClean="0"/>
              <a:t>el maestre don Rodrigo </a:t>
            </a:r>
            <a:br>
              <a:rPr lang="es-ES" sz="1400" dirty="0" smtClean="0"/>
            </a:br>
            <a:r>
              <a:rPr lang="es-ES" sz="1400" dirty="0" smtClean="0"/>
              <a:t>Manrique, tanto famoso </a:t>
            </a:r>
            <a:br>
              <a:rPr lang="es-ES" sz="1400" dirty="0" smtClean="0"/>
            </a:br>
            <a:r>
              <a:rPr lang="es-ES" sz="1400" dirty="0" smtClean="0"/>
              <a:t>  e tan valiente; </a:t>
            </a:r>
            <a:br>
              <a:rPr lang="es-ES" sz="1400" dirty="0" smtClean="0"/>
            </a:br>
            <a:r>
              <a:rPr lang="es-ES" sz="1400" dirty="0" smtClean="0"/>
              <a:t>sus hechos grandes e claros </a:t>
            </a:r>
            <a:br>
              <a:rPr lang="es-ES" sz="1400" dirty="0" smtClean="0"/>
            </a:br>
            <a:r>
              <a:rPr lang="es-ES" sz="1400" dirty="0" smtClean="0"/>
              <a:t>non cumple que los alabe, </a:t>
            </a:r>
            <a:br>
              <a:rPr lang="es-ES" sz="1400" dirty="0" smtClean="0"/>
            </a:br>
            <a:r>
              <a:rPr lang="es-ES" sz="1400" dirty="0" smtClean="0"/>
              <a:t>  pues los vieron; </a:t>
            </a:r>
            <a:br>
              <a:rPr lang="es-ES" sz="1400" dirty="0" smtClean="0"/>
            </a:br>
            <a:r>
              <a:rPr lang="es-ES" sz="1400" dirty="0" smtClean="0"/>
              <a:t>ni los quiero </a:t>
            </a:r>
            <a:r>
              <a:rPr lang="es-ES" sz="1400" dirty="0" err="1" smtClean="0"/>
              <a:t>hazer</a:t>
            </a:r>
            <a:r>
              <a:rPr lang="es-ES" sz="1400" dirty="0" smtClean="0"/>
              <a:t> caros, </a:t>
            </a:r>
            <a:br>
              <a:rPr lang="es-ES" sz="1400" dirty="0" smtClean="0"/>
            </a:br>
            <a:r>
              <a:rPr lang="es-ES" sz="1400" dirty="0" smtClean="0"/>
              <a:t>pues </a:t>
            </a:r>
            <a:r>
              <a:rPr lang="es-ES" sz="1400" dirty="0" err="1" smtClean="0"/>
              <a:t>qu'el</a:t>
            </a:r>
            <a:r>
              <a:rPr lang="es-ES" sz="1400" dirty="0" smtClean="0"/>
              <a:t> mundo todo sabe </a:t>
            </a:r>
            <a:br>
              <a:rPr lang="es-ES" sz="1400" dirty="0" smtClean="0"/>
            </a:br>
            <a:r>
              <a:rPr lang="es-ES" sz="1400" dirty="0" smtClean="0"/>
              <a:t>  cuáles fueron. </a:t>
            </a:r>
            <a:endParaRPr lang="es-ES" sz="1400" dirty="0"/>
          </a:p>
        </p:txBody>
      </p:sp>
      <p:sp>
        <p:nvSpPr>
          <p:cNvPr id="8" name="7 Rectángulo"/>
          <p:cNvSpPr/>
          <p:nvPr/>
        </p:nvSpPr>
        <p:spPr>
          <a:xfrm>
            <a:off x="6084168" y="3501008"/>
            <a:ext cx="2952000" cy="302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es-ES" dirty="0" smtClean="0"/>
              <a:t>   </a:t>
            </a:r>
            <a:r>
              <a:rPr lang="es-ES" sz="1400" dirty="0" smtClean="0"/>
              <a:t>           XXVI </a:t>
            </a:r>
          </a:p>
          <a:p>
            <a:r>
              <a:rPr lang="es-ES" sz="1400" dirty="0" smtClean="0"/>
              <a:t>  Amigo de sus amigos, </a:t>
            </a:r>
            <a:br>
              <a:rPr lang="es-ES" sz="1400" dirty="0" smtClean="0"/>
            </a:br>
            <a:r>
              <a:rPr lang="es-ES" sz="1400" dirty="0" smtClean="0"/>
              <a:t>¡qué señor para criados </a:t>
            </a:r>
            <a:br>
              <a:rPr lang="es-ES" sz="1400" dirty="0" smtClean="0"/>
            </a:br>
            <a:r>
              <a:rPr lang="es-ES" sz="1400" dirty="0" smtClean="0"/>
              <a:t>  e parientes! </a:t>
            </a:r>
            <a:br>
              <a:rPr lang="es-ES" sz="1400" dirty="0" smtClean="0"/>
            </a:br>
            <a:r>
              <a:rPr lang="es-ES" sz="1400" dirty="0" smtClean="0"/>
              <a:t>¡Qué enemigo </a:t>
            </a:r>
            <a:r>
              <a:rPr lang="es-ES" sz="1400" dirty="0" err="1" smtClean="0"/>
              <a:t>d'enemigos</a:t>
            </a:r>
            <a:r>
              <a:rPr lang="es-ES" sz="1400" dirty="0" smtClean="0"/>
              <a:t>! </a:t>
            </a:r>
            <a:br>
              <a:rPr lang="es-ES" sz="1400" dirty="0" smtClean="0"/>
            </a:br>
            <a:r>
              <a:rPr lang="es-ES" sz="1400" dirty="0" smtClean="0"/>
              <a:t>¡Qué maestro </a:t>
            </a:r>
            <a:r>
              <a:rPr lang="es-ES" sz="1400" dirty="0" err="1" smtClean="0"/>
              <a:t>d'esforçados</a:t>
            </a:r>
            <a:r>
              <a:rPr lang="es-ES" sz="1400" dirty="0" smtClean="0"/>
              <a:t> </a:t>
            </a:r>
            <a:br>
              <a:rPr lang="es-ES" sz="1400" dirty="0" smtClean="0"/>
            </a:br>
            <a:r>
              <a:rPr lang="es-ES" sz="1400" dirty="0" smtClean="0"/>
              <a:t>  e valientes! </a:t>
            </a:r>
            <a:br>
              <a:rPr lang="es-ES" sz="1400" dirty="0" smtClean="0"/>
            </a:br>
            <a:r>
              <a:rPr lang="es-ES" sz="1400" dirty="0" smtClean="0"/>
              <a:t>  ¡Qué seso para discretos! </a:t>
            </a:r>
            <a:br>
              <a:rPr lang="es-ES" sz="1400" dirty="0" smtClean="0"/>
            </a:br>
            <a:r>
              <a:rPr lang="es-ES" sz="1400" dirty="0" smtClean="0"/>
              <a:t>¡Qué gracia para donosos! </a:t>
            </a:r>
            <a:br>
              <a:rPr lang="es-ES" sz="1400" dirty="0" smtClean="0"/>
            </a:br>
            <a:r>
              <a:rPr lang="es-ES" sz="1400" dirty="0" smtClean="0"/>
              <a:t>  ¡Qué razón! </a:t>
            </a:r>
            <a:br>
              <a:rPr lang="es-ES" sz="1400" dirty="0" smtClean="0"/>
            </a:br>
            <a:r>
              <a:rPr lang="es-ES" sz="1400" dirty="0" smtClean="0"/>
              <a:t>¡Qué </a:t>
            </a:r>
            <a:r>
              <a:rPr lang="es-ES" sz="1400" dirty="0" err="1" smtClean="0"/>
              <a:t>benino</a:t>
            </a:r>
            <a:r>
              <a:rPr lang="es-ES" sz="1400" dirty="0" smtClean="0"/>
              <a:t> a los sujetos! </a:t>
            </a:r>
            <a:br>
              <a:rPr lang="es-ES" sz="1400" dirty="0" smtClean="0"/>
            </a:br>
            <a:r>
              <a:rPr lang="es-ES" sz="1400" dirty="0" smtClean="0"/>
              <a:t>¡A los bravos e dañosos, </a:t>
            </a:r>
            <a:br>
              <a:rPr lang="es-ES" sz="1400" dirty="0" smtClean="0"/>
            </a:br>
            <a:r>
              <a:rPr lang="es-ES" sz="1400" dirty="0" smtClean="0"/>
              <a:t>  qué león! </a:t>
            </a:r>
            <a:endParaRPr lang="es-ES" sz="1400" dirty="0"/>
          </a:p>
        </p:txBody>
      </p:sp>
    </p:spTree>
  </p:cSld>
  <p:clrMapOvr>
    <a:masterClrMapping/>
  </p:clrMapOvr>
  <p:transition spd="med"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16</a:t>
            </a:fld>
            <a:endParaRPr lang="es-E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84168" y="1556792"/>
            <a:ext cx="266429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4067944" y="332656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latin typeface="Lucida Handwriting" pitchFamily="66" charset="0"/>
              </a:rPr>
              <a:t>Nuestras vidas son los ríos</a:t>
            </a:r>
          </a:p>
          <a:p>
            <a:r>
              <a:rPr lang="es-ES" i="1" dirty="0" smtClean="0">
                <a:latin typeface="Lucida Handwriting" pitchFamily="66" charset="0"/>
              </a:rPr>
              <a:t>Que van a dar en la mar</a:t>
            </a:r>
          </a:p>
          <a:p>
            <a:r>
              <a:rPr lang="es-ES" i="1" dirty="0" smtClean="0">
                <a:latin typeface="Lucida Handwriting" pitchFamily="66" charset="0"/>
              </a:rPr>
              <a:t>Que es el morir…</a:t>
            </a:r>
            <a:endParaRPr lang="es-ES" i="1" dirty="0">
              <a:latin typeface="Lucida Handwriting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1520" y="62068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TÓPICOS Y TEMAS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51520" y="1196752"/>
            <a:ext cx="475252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b="1" dirty="0" smtClean="0">
                <a:solidFill>
                  <a:srgbClr val="FF0000"/>
                </a:solidFill>
              </a:rPr>
              <a:t>TIEMPO: </a:t>
            </a:r>
            <a:r>
              <a:rPr lang="es-ES" dirty="0" err="1" smtClean="0">
                <a:solidFill>
                  <a:srgbClr val="FF0000"/>
                </a:solidFill>
                <a:latin typeface="Lucida Handwriting" pitchFamily="66" charset="0"/>
              </a:rPr>
              <a:t>tempus</a:t>
            </a:r>
            <a:r>
              <a:rPr lang="es-ES" dirty="0" smtClean="0">
                <a:solidFill>
                  <a:srgbClr val="FF0000"/>
                </a:solidFill>
                <a:latin typeface="Lucida Handwriting" pitchFamily="66" charset="0"/>
              </a:rPr>
              <a:t>  </a:t>
            </a:r>
            <a:r>
              <a:rPr lang="es-ES" dirty="0" err="1" smtClean="0">
                <a:solidFill>
                  <a:srgbClr val="FF0000"/>
                </a:solidFill>
                <a:latin typeface="Lucida Handwriting" pitchFamily="66" charset="0"/>
              </a:rPr>
              <a:t>fugit</a:t>
            </a:r>
            <a:endParaRPr lang="es-ES" dirty="0" smtClean="0">
              <a:solidFill>
                <a:srgbClr val="FF0000"/>
              </a:solidFill>
              <a:latin typeface="Lucida Handwriting" pitchFamily="66" charset="0"/>
            </a:endParaRPr>
          </a:p>
          <a:p>
            <a:r>
              <a:rPr lang="es-ES" sz="1400" dirty="0" smtClean="0"/>
              <a:t>Idea de fugacidad, de fluir constante. Todo pasa, nada permanece.</a:t>
            </a:r>
          </a:p>
          <a:p>
            <a:pPr>
              <a:buFont typeface="Wingdings" pitchFamily="2" charset="2"/>
              <a:buChar char="q"/>
            </a:pPr>
            <a:r>
              <a:rPr lang="es-ES" b="1" dirty="0" smtClean="0">
                <a:solidFill>
                  <a:srgbClr val="FF0000"/>
                </a:solidFill>
              </a:rPr>
              <a:t>LA FORTUNA: </a:t>
            </a:r>
            <a:r>
              <a:rPr lang="es-ES" sz="1400" dirty="0" smtClean="0"/>
              <a:t>es un azar ciego, mudable e imprevisible, un motivo para que el hombre rechace los bienes terrenales.</a:t>
            </a:r>
            <a:endParaRPr lang="es-ES" dirty="0" smtClean="0"/>
          </a:p>
          <a:p>
            <a:pPr>
              <a:buFont typeface="Wingdings" pitchFamily="2" charset="2"/>
              <a:buChar char="q"/>
            </a:pPr>
            <a:r>
              <a:rPr lang="es-ES" b="1" dirty="0" smtClean="0">
                <a:solidFill>
                  <a:srgbClr val="FF0000"/>
                </a:solidFill>
              </a:rPr>
              <a:t>EL MUNDO: </a:t>
            </a:r>
            <a:r>
              <a:rPr lang="es-ES" dirty="0" smtClean="0">
                <a:solidFill>
                  <a:srgbClr val="FF0000"/>
                </a:solidFill>
                <a:latin typeface="Lucida Handwriting" pitchFamily="66" charset="0"/>
              </a:rPr>
              <a:t>vanitas  </a:t>
            </a:r>
            <a:r>
              <a:rPr lang="es-ES" dirty="0" err="1" smtClean="0">
                <a:solidFill>
                  <a:srgbClr val="FF0000"/>
                </a:solidFill>
                <a:latin typeface="Lucida Handwriting" pitchFamily="66" charset="0"/>
              </a:rPr>
              <a:t>vanitatis</a:t>
            </a:r>
            <a:endParaRPr lang="es-ES" sz="1400" dirty="0" smtClean="0">
              <a:solidFill>
                <a:srgbClr val="FF0000"/>
              </a:solidFill>
              <a:latin typeface="Lucida Handwriting" pitchFamily="66" charset="0"/>
            </a:endParaRPr>
          </a:p>
          <a:p>
            <a:r>
              <a:rPr lang="es-ES" sz="1400" dirty="0" smtClean="0"/>
              <a:t>Es un lugar de paso, esa es la razón de que nada tenga valor, todo: belleza, juventud, valor, fortuna, poder… está sometido al tiempo, a la fortuna, a la muerte y condenado a desaparecer.</a:t>
            </a:r>
          </a:p>
          <a:p>
            <a:pPr>
              <a:buFont typeface="Wingdings" pitchFamily="2" charset="2"/>
              <a:buChar char="q"/>
            </a:pPr>
            <a:r>
              <a:rPr lang="es-ES" b="1" dirty="0" smtClean="0">
                <a:solidFill>
                  <a:srgbClr val="FF0000"/>
                </a:solidFill>
              </a:rPr>
              <a:t>LA MUERTE: </a:t>
            </a:r>
          </a:p>
          <a:p>
            <a:r>
              <a:rPr lang="es-ES" sz="1400" dirty="0" smtClean="0"/>
              <a:t>Para Manrique  el hombre debe aceptar la muerte con serenidad y considerarla como un descanso y la puerta de la vida eterna.</a:t>
            </a:r>
          </a:p>
          <a:p>
            <a:pPr>
              <a:buFont typeface="Wingdings" pitchFamily="2" charset="2"/>
              <a:buChar char="q"/>
            </a:pPr>
            <a:r>
              <a:rPr lang="es-ES" b="1" dirty="0" smtClean="0">
                <a:solidFill>
                  <a:srgbClr val="FF0000"/>
                </a:solidFill>
              </a:rPr>
              <a:t>LA FAMA: </a:t>
            </a:r>
            <a:r>
              <a:rPr lang="es-ES" sz="1400" dirty="0" smtClean="0"/>
              <a:t>Si es consecuencia de una vida de honor, es capaz de sobreponerse a la muerte. Es un rasgo prerrenacentista.</a:t>
            </a:r>
          </a:p>
          <a:p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t="3048"/>
          <a:stretch>
            <a:fillRect/>
          </a:stretch>
        </p:blipFill>
        <p:spPr bwMode="auto">
          <a:xfrm>
            <a:off x="5364088" y="1340768"/>
            <a:ext cx="3567057" cy="499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17</a:t>
            </a:fld>
            <a:endParaRPr lang="es-E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896448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3" name="typ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267744" y="404664"/>
            <a:ext cx="4392488" cy="52322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     </a:t>
            </a:r>
            <a:r>
              <a:rPr lang="es-ES" sz="2800" b="1" dirty="0" smtClean="0">
                <a:latin typeface="Lucida Handwriting" pitchFamily="66" charset="0"/>
              </a:rPr>
              <a:t>Lírica Medieval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3568" y="980728"/>
            <a:ext cx="792088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5580112" y="1628800"/>
            <a:ext cx="3168352" cy="1015663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Lucida Handwriting" pitchFamily="66" charset="0"/>
              </a:rPr>
              <a:t>Lírica culta </a:t>
            </a:r>
            <a:r>
              <a:rPr lang="es-ES" dirty="0" smtClean="0"/>
              <a:t>(Transmisión escrita, autor conocido)</a:t>
            </a:r>
            <a:endParaRPr lang="es-ES" dirty="0"/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8604448" y="980728"/>
            <a:ext cx="0" cy="5760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251520" y="1484784"/>
            <a:ext cx="3168352" cy="1015663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Lucida Handwriting" pitchFamily="66" charset="0"/>
              </a:rPr>
              <a:t>Lírica  popular </a:t>
            </a:r>
            <a:r>
              <a:rPr lang="es-ES" dirty="0" smtClean="0"/>
              <a:t>(Transmisión oral, anónima  y colectiva)</a:t>
            </a:r>
            <a:endParaRPr lang="es-ES" dirty="0"/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683568" y="980728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3635896" y="198884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Siglos XI- XV</a:t>
            </a:r>
            <a:endParaRPr lang="es-ES" dirty="0"/>
          </a:p>
        </p:txBody>
      </p:sp>
      <p:cxnSp>
        <p:nvCxnSpPr>
          <p:cNvPr id="24" name="23 Conector recto de flecha"/>
          <p:cNvCxnSpPr/>
          <p:nvPr/>
        </p:nvCxnSpPr>
        <p:spPr>
          <a:xfrm>
            <a:off x="1619672" y="2636912"/>
            <a:ext cx="0" cy="4244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755576" y="3068960"/>
            <a:ext cx="1728192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Jarchas (XI)</a:t>
            </a:r>
          </a:p>
          <a:p>
            <a:pPr algn="ctr"/>
            <a:r>
              <a:rPr lang="es-ES" dirty="0" smtClean="0"/>
              <a:t>(mozárabes) </a:t>
            </a:r>
            <a:endParaRPr lang="es-ES" dirty="0"/>
          </a:p>
        </p:txBody>
      </p:sp>
      <p:cxnSp>
        <p:nvCxnSpPr>
          <p:cNvPr id="27" name="26 Conector recto de flecha"/>
          <p:cNvCxnSpPr>
            <a:stCxn id="25" idx="2"/>
          </p:cNvCxnSpPr>
          <p:nvPr/>
        </p:nvCxnSpPr>
        <p:spPr>
          <a:xfrm>
            <a:off x="1619672" y="3715291"/>
            <a:ext cx="0" cy="4337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395536" y="4149080"/>
            <a:ext cx="288032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Cantigas de amigo (XII)</a:t>
            </a:r>
          </a:p>
          <a:p>
            <a:pPr algn="ctr"/>
            <a:r>
              <a:rPr lang="es-ES" dirty="0" smtClean="0"/>
              <a:t>(gallego-portuguesas) </a:t>
            </a:r>
            <a:endParaRPr lang="es-ES" dirty="0"/>
          </a:p>
        </p:txBody>
      </p:sp>
      <p:sp>
        <p:nvSpPr>
          <p:cNvPr id="29" name="28 CuadroTexto"/>
          <p:cNvSpPr txBox="1"/>
          <p:nvPr/>
        </p:nvSpPr>
        <p:spPr>
          <a:xfrm>
            <a:off x="251520" y="5229200"/>
            <a:ext cx="3096344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Villancicos de amigo (XV)</a:t>
            </a:r>
          </a:p>
          <a:p>
            <a:r>
              <a:rPr lang="es-ES" dirty="0" smtClean="0"/>
              <a:t> (castellanos)</a:t>
            </a:r>
            <a:endParaRPr lang="es-ES" dirty="0"/>
          </a:p>
        </p:txBody>
      </p:sp>
      <p:cxnSp>
        <p:nvCxnSpPr>
          <p:cNvPr id="30" name="29 Conector recto de flecha"/>
          <p:cNvCxnSpPr/>
          <p:nvPr/>
        </p:nvCxnSpPr>
        <p:spPr>
          <a:xfrm>
            <a:off x="1619672" y="4797152"/>
            <a:ext cx="0" cy="4337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>
            <a:stCxn id="9" idx="2"/>
          </p:cNvCxnSpPr>
          <p:nvPr/>
        </p:nvCxnSpPr>
        <p:spPr>
          <a:xfrm>
            <a:off x="7164288" y="2644463"/>
            <a:ext cx="0" cy="3524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5796136" y="3068960"/>
            <a:ext cx="2700808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Cantigas  de amor, de escarnio y maldecir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796136" y="4077072"/>
            <a:ext cx="2592288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Poesía cortesana o de Cancionero del siglo XV </a:t>
            </a:r>
            <a:endParaRPr lang="es-ES" dirty="0"/>
          </a:p>
        </p:txBody>
      </p:sp>
      <p:cxnSp>
        <p:nvCxnSpPr>
          <p:cNvPr id="23" name="22 Conector recto de flecha"/>
          <p:cNvCxnSpPr/>
          <p:nvPr/>
        </p:nvCxnSpPr>
        <p:spPr>
          <a:xfrm>
            <a:off x="7092280" y="3645024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5796136" y="5301208"/>
            <a:ext cx="2592288" cy="135421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Grandes poetas</a:t>
            </a:r>
          </a:p>
          <a:p>
            <a:pPr lvl="1">
              <a:buFont typeface="Wingdings" pitchFamily="2" charset="2"/>
              <a:buChar char="q"/>
            </a:pPr>
            <a:r>
              <a:rPr lang="es-ES" sz="1600" dirty="0" smtClean="0"/>
              <a:t>Juan de Mena</a:t>
            </a:r>
          </a:p>
          <a:p>
            <a:pPr lvl="1">
              <a:buFont typeface="Wingdings" pitchFamily="2" charset="2"/>
              <a:buChar char="q"/>
            </a:pPr>
            <a:r>
              <a:rPr lang="es-ES" sz="1600" dirty="0" smtClean="0"/>
              <a:t>Marqués de Santillana.</a:t>
            </a:r>
          </a:p>
          <a:p>
            <a:pPr lvl="1">
              <a:buFont typeface="Wingdings" pitchFamily="2" charset="2"/>
              <a:buChar char="q"/>
            </a:pPr>
            <a:r>
              <a:rPr lang="es-ES" sz="1600" dirty="0" smtClean="0"/>
              <a:t>Jorge Manrique </a:t>
            </a:r>
            <a:endParaRPr lang="es-ES" sz="1600" dirty="0"/>
          </a:p>
        </p:txBody>
      </p:sp>
      <p:cxnSp>
        <p:nvCxnSpPr>
          <p:cNvPr id="35" name="34 Conector recto de flecha"/>
          <p:cNvCxnSpPr>
            <a:stCxn id="19" idx="2"/>
          </p:cNvCxnSpPr>
          <p:nvPr/>
        </p:nvCxnSpPr>
        <p:spPr>
          <a:xfrm>
            <a:off x="7092280" y="5000402"/>
            <a:ext cx="0" cy="30080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Rectángulo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196752"/>
            <a:ext cx="7344816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3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  <p:transition spd="med"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7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4" grpId="0" animBg="1"/>
      <p:bldP spid="25" grpId="0" animBg="1"/>
      <p:bldP spid="28" grpId="0" animBg="1"/>
      <p:bldP spid="29" grpId="0" animBg="1"/>
      <p:bldP spid="34" grpId="0" animBg="1"/>
      <p:bldP spid="19" grpId="0" animBg="1"/>
      <p:bldP spid="33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95736" y="188640"/>
            <a:ext cx="5328592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  <a:latin typeface="Lucida Handwriting" pitchFamily="66" charset="0"/>
              </a:rPr>
              <a:t>Lírica  popular </a:t>
            </a:r>
            <a:endParaRPr lang="es-ES" sz="2000" b="1" dirty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7544" y="836712"/>
            <a:ext cx="2808312" cy="492442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endParaRPr lang="es-ES" dirty="0" smtClean="0"/>
          </a:p>
          <a:p>
            <a:pPr algn="ctr"/>
            <a:r>
              <a:rPr lang="es-ES" dirty="0" smtClean="0">
                <a:latin typeface="Lucida Handwriting" pitchFamily="66" charset="0"/>
              </a:rPr>
              <a:t> </a:t>
            </a:r>
            <a:r>
              <a:rPr lang="es-ES" sz="2000" b="1" dirty="0" smtClean="0">
                <a:latin typeface="Lucida Handwriting" pitchFamily="66" charset="0"/>
              </a:rPr>
              <a:t>Características </a:t>
            </a:r>
            <a:r>
              <a:rPr lang="es-ES" dirty="0" smtClean="0">
                <a:latin typeface="Lucida Handwriting" pitchFamily="66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endParaRPr lang="es-ES" b="1" dirty="0" smtClean="0"/>
          </a:p>
          <a:p>
            <a:pPr>
              <a:buFont typeface="Wingdings" pitchFamily="2" charset="2"/>
              <a:buChar char="q"/>
            </a:pPr>
            <a:r>
              <a:rPr lang="es-ES" sz="1600" b="1" dirty="0" smtClean="0"/>
              <a:t>Tema: </a:t>
            </a:r>
            <a:r>
              <a:rPr lang="es-ES" sz="1600" dirty="0" smtClean="0"/>
              <a:t>el amor: gozo, dolor, ausencia del amado, malcasada…</a:t>
            </a:r>
          </a:p>
          <a:p>
            <a:pPr>
              <a:buFont typeface="Wingdings" pitchFamily="2" charset="2"/>
              <a:buChar char="q"/>
            </a:pPr>
            <a:r>
              <a:rPr lang="es-ES" sz="1600" dirty="0" smtClean="0"/>
              <a:t>Voz femenina.</a:t>
            </a:r>
          </a:p>
          <a:p>
            <a:pPr>
              <a:buFont typeface="Wingdings" pitchFamily="2" charset="2"/>
              <a:buChar char="q"/>
            </a:pPr>
            <a:r>
              <a:rPr lang="es-ES" sz="1600" b="1" dirty="0" smtClean="0"/>
              <a:t>Estilo: </a:t>
            </a:r>
            <a:r>
              <a:rPr lang="es-ES" sz="1600" dirty="0" smtClean="0"/>
              <a:t>sencillo. Poemas muy breves e intensos.</a:t>
            </a:r>
          </a:p>
          <a:p>
            <a:pPr>
              <a:buFont typeface="Wingdings" pitchFamily="2" charset="2"/>
              <a:buChar char="q"/>
            </a:pPr>
            <a:r>
              <a:rPr lang="es-ES" sz="1600" b="1" dirty="0" smtClean="0"/>
              <a:t>Función expresiva</a:t>
            </a:r>
            <a:r>
              <a:rPr lang="es-ES" sz="1600" dirty="0" smtClean="0"/>
              <a:t>: exclamaciones, interrogaciones, diminutivos. Recursos de repetición: paralelismo, anáforas, reduplicaciones.</a:t>
            </a:r>
          </a:p>
          <a:p>
            <a:pPr>
              <a:buFont typeface="Wingdings" pitchFamily="2" charset="2"/>
              <a:buChar char="q"/>
            </a:pPr>
            <a:r>
              <a:rPr lang="es-ES" sz="1600" b="1" dirty="0" smtClean="0"/>
              <a:t>Métrica: </a:t>
            </a:r>
            <a:r>
              <a:rPr lang="es-ES" sz="1600" dirty="0" smtClean="0"/>
              <a:t>versos de arte menor, rima asonante. Estribillos.</a:t>
            </a:r>
          </a:p>
          <a:p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4932040" y="692696"/>
            <a:ext cx="3456384" cy="227754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s-ES" sz="1600" b="1" i="1" dirty="0" smtClean="0">
                <a:latin typeface="Lucida Handwriting" pitchFamily="66" charset="0"/>
              </a:rPr>
              <a:t>Jarcha mozárabe</a:t>
            </a:r>
          </a:p>
          <a:p>
            <a:r>
              <a:rPr lang="es-ES" sz="1400" i="1" dirty="0" err="1" smtClean="0"/>
              <a:t>Vayse</a:t>
            </a:r>
            <a:r>
              <a:rPr lang="es-ES" sz="1400" i="1" dirty="0" smtClean="0"/>
              <a:t> </a:t>
            </a:r>
            <a:r>
              <a:rPr lang="es-ES" sz="1400" i="1" dirty="0" err="1" smtClean="0"/>
              <a:t>meu</a:t>
            </a:r>
            <a:r>
              <a:rPr lang="es-ES" sz="1400" i="1" dirty="0" smtClean="0"/>
              <a:t> </a:t>
            </a:r>
            <a:r>
              <a:rPr lang="es-ES" sz="1400" i="1" dirty="0" err="1" smtClean="0"/>
              <a:t>corachón</a:t>
            </a:r>
            <a:r>
              <a:rPr lang="es-ES" sz="1400" i="1" dirty="0" smtClean="0"/>
              <a:t> de </a:t>
            </a:r>
            <a:r>
              <a:rPr lang="es-ES" sz="1400" i="1" dirty="0" err="1" smtClean="0"/>
              <a:t>mib</a:t>
            </a:r>
            <a:r>
              <a:rPr lang="es-ES" sz="1400" i="1" dirty="0" smtClean="0"/>
              <a:t>.</a:t>
            </a:r>
          </a:p>
          <a:p>
            <a:r>
              <a:rPr lang="es-ES" sz="1400" i="1" dirty="0" smtClean="0"/>
              <a:t>Ya </a:t>
            </a:r>
            <a:r>
              <a:rPr lang="es-ES" sz="1400" i="1" dirty="0" err="1" smtClean="0"/>
              <a:t>Rab</a:t>
            </a:r>
            <a:r>
              <a:rPr lang="es-ES" sz="1400" i="1" dirty="0" smtClean="0"/>
              <a:t>, ¿si me </a:t>
            </a:r>
            <a:r>
              <a:rPr lang="es-ES" sz="1400" i="1" dirty="0" err="1" smtClean="0"/>
              <a:t>tornarád</a:t>
            </a:r>
            <a:r>
              <a:rPr lang="es-ES" sz="1400" i="1" dirty="0" smtClean="0"/>
              <a:t>?</a:t>
            </a:r>
          </a:p>
          <a:p>
            <a:r>
              <a:rPr lang="es-ES" sz="1400" i="1" dirty="0" smtClean="0"/>
              <a:t>¡Tan mal </a:t>
            </a:r>
            <a:r>
              <a:rPr lang="es-ES" sz="1400" i="1" dirty="0" err="1" smtClean="0"/>
              <a:t>meu</a:t>
            </a:r>
            <a:r>
              <a:rPr lang="es-ES" sz="1400" i="1" dirty="0" smtClean="0"/>
              <a:t> doler </a:t>
            </a:r>
            <a:r>
              <a:rPr lang="es-ES" sz="1400" i="1" dirty="0" err="1" smtClean="0"/>
              <a:t>li</a:t>
            </a:r>
            <a:r>
              <a:rPr lang="es-ES" sz="1400" i="1" dirty="0" smtClean="0"/>
              <a:t>-l-</a:t>
            </a:r>
            <a:r>
              <a:rPr lang="es-ES" sz="1400" b="1" i="1" dirty="0" err="1" smtClean="0"/>
              <a:t>habib</a:t>
            </a:r>
            <a:r>
              <a:rPr lang="es-ES" sz="1400" b="1" i="1" dirty="0" smtClean="0"/>
              <a:t>!</a:t>
            </a:r>
          </a:p>
          <a:p>
            <a:r>
              <a:rPr lang="es-ES" sz="1400" i="1" dirty="0" smtClean="0"/>
              <a:t>Enfermo </a:t>
            </a:r>
            <a:r>
              <a:rPr lang="es-ES" sz="1400" i="1" dirty="0" err="1" smtClean="0"/>
              <a:t>yed</a:t>
            </a:r>
            <a:r>
              <a:rPr lang="es-ES" sz="1400" i="1" dirty="0" smtClean="0"/>
              <a:t>, ¿</a:t>
            </a:r>
            <a:r>
              <a:rPr lang="es-ES" sz="1400" i="1" dirty="0" err="1" smtClean="0"/>
              <a:t>cuánd</a:t>
            </a:r>
            <a:r>
              <a:rPr lang="es-ES" sz="1400" i="1" dirty="0" smtClean="0"/>
              <a:t> </a:t>
            </a:r>
            <a:r>
              <a:rPr lang="es-ES" sz="1400" i="1" dirty="0" err="1" smtClean="0"/>
              <a:t>sanarád</a:t>
            </a:r>
            <a:r>
              <a:rPr lang="es-ES" sz="1400" i="1" dirty="0" smtClean="0"/>
              <a:t>?</a:t>
            </a:r>
          </a:p>
          <a:p>
            <a:endParaRPr lang="es-ES" sz="1400" dirty="0" smtClean="0"/>
          </a:p>
          <a:p>
            <a:r>
              <a:rPr lang="es-ES" sz="1400" dirty="0" smtClean="0"/>
              <a:t>Mi corazón se va de mi.</a:t>
            </a:r>
          </a:p>
          <a:p>
            <a:r>
              <a:rPr lang="es-ES" sz="1400" dirty="0" smtClean="0"/>
              <a:t>Oh Dios, ¿acaso volverá a mí?</a:t>
            </a:r>
          </a:p>
          <a:p>
            <a:r>
              <a:rPr lang="es-ES" sz="1400" dirty="0" smtClean="0"/>
              <a:t>¡Tan fuerte mi dolor por el amado!</a:t>
            </a:r>
          </a:p>
          <a:p>
            <a:r>
              <a:rPr lang="es-ES" sz="1400" dirty="0" smtClean="0"/>
              <a:t>Enfermo está, ¿cuando sanará?</a:t>
            </a:r>
            <a:endParaRPr lang="es-ES" sz="1400" dirty="0"/>
          </a:p>
        </p:txBody>
      </p:sp>
      <p:sp>
        <p:nvSpPr>
          <p:cNvPr id="9" name="8 Rectángulo"/>
          <p:cNvSpPr/>
          <p:nvPr/>
        </p:nvSpPr>
        <p:spPr>
          <a:xfrm>
            <a:off x="5868144" y="3212976"/>
            <a:ext cx="2592288" cy="310854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pt-BR" sz="1600" b="1" dirty="0" smtClean="0"/>
              <a:t>Ondas do mar de Vigo</a:t>
            </a:r>
          </a:p>
          <a:p>
            <a:r>
              <a:rPr lang="pt-BR" sz="1200" dirty="0" smtClean="0"/>
              <a:t>Ondas do mar de Vigo,</a:t>
            </a:r>
            <a:br>
              <a:rPr lang="pt-BR" sz="1200" dirty="0" smtClean="0"/>
            </a:br>
            <a:r>
              <a:rPr lang="pt-BR" sz="1200" dirty="0" smtClean="0"/>
              <a:t>se vistes meu </a:t>
            </a:r>
            <a:r>
              <a:rPr lang="pt-BR" sz="1200" b="1" dirty="0" smtClean="0"/>
              <a:t>amigo?</a:t>
            </a:r>
            <a:r>
              <a:rPr lang="pt-BR" sz="1200" dirty="0" smtClean="0"/>
              <a:t/>
            </a:r>
            <a:br>
              <a:rPr lang="pt-BR" sz="1200" dirty="0" smtClean="0"/>
            </a:br>
            <a:r>
              <a:rPr lang="pt-BR" sz="1200" dirty="0" smtClean="0"/>
              <a:t>E ai Deus!, se </a:t>
            </a:r>
            <a:r>
              <a:rPr lang="pt-BR" sz="1200" dirty="0" err="1" smtClean="0"/>
              <a:t>verra</a:t>
            </a:r>
            <a:r>
              <a:rPr lang="pt-BR" sz="1200" dirty="0" smtClean="0"/>
              <a:t> cedo?</a:t>
            </a:r>
            <a:br>
              <a:rPr lang="pt-BR" sz="1200" dirty="0" smtClean="0"/>
            </a:br>
            <a:r>
              <a:rPr lang="pt-BR" sz="1200" dirty="0" smtClean="0"/>
              <a:t/>
            </a:r>
            <a:br>
              <a:rPr lang="pt-BR" sz="1200" dirty="0" smtClean="0"/>
            </a:br>
            <a:r>
              <a:rPr lang="pt-BR" sz="1200" dirty="0" smtClean="0"/>
              <a:t>Ondas do mar levado,</a:t>
            </a:r>
            <a:br>
              <a:rPr lang="pt-BR" sz="1200" dirty="0" smtClean="0"/>
            </a:br>
            <a:r>
              <a:rPr lang="pt-BR" sz="1200" dirty="0" smtClean="0"/>
              <a:t>se vistes meu </a:t>
            </a:r>
            <a:r>
              <a:rPr lang="pt-BR" sz="1200" b="1" dirty="0" smtClean="0"/>
              <a:t>amado?</a:t>
            </a:r>
            <a:r>
              <a:rPr lang="pt-BR" sz="1200" dirty="0" smtClean="0"/>
              <a:t/>
            </a:r>
            <a:br>
              <a:rPr lang="pt-BR" sz="1200" dirty="0" smtClean="0"/>
            </a:br>
            <a:r>
              <a:rPr lang="pt-BR" sz="1200" dirty="0" smtClean="0"/>
              <a:t>E ai Deus!, se </a:t>
            </a:r>
            <a:r>
              <a:rPr lang="pt-BR" sz="1200" dirty="0" err="1" smtClean="0"/>
              <a:t>verra</a:t>
            </a:r>
            <a:r>
              <a:rPr lang="pt-BR" sz="1200" dirty="0" smtClean="0"/>
              <a:t> cedo?</a:t>
            </a:r>
            <a:br>
              <a:rPr lang="pt-BR" sz="1200" dirty="0" smtClean="0"/>
            </a:br>
            <a:r>
              <a:rPr lang="pt-BR" sz="1200" dirty="0" smtClean="0"/>
              <a:t/>
            </a:r>
            <a:br>
              <a:rPr lang="pt-BR" sz="1200" dirty="0" smtClean="0"/>
            </a:br>
            <a:r>
              <a:rPr lang="pt-BR" sz="1200" dirty="0" smtClean="0"/>
              <a:t>Se vistes meu amigo,</a:t>
            </a:r>
            <a:br>
              <a:rPr lang="pt-BR" sz="1200" dirty="0" smtClean="0"/>
            </a:br>
            <a:r>
              <a:rPr lang="pt-BR" sz="1200" dirty="0" smtClean="0"/>
              <a:t>o por que eu </a:t>
            </a:r>
            <a:r>
              <a:rPr lang="pt-BR" sz="1200" dirty="0" err="1" smtClean="0"/>
              <a:t>sospiro</a:t>
            </a:r>
            <a:r>
              <a:rPr lang="pt-BR" sz="1200" dirty="0" smtClean="0"/>
              <a:t>?</a:t>
            </a:r>
            <a:br>
              <a:rPr lang="pt-BR" sz="1200" dirty="0" smtClean="0"/>
            </a:br>
            <a:r>
              <a:rPr lang="pt-BR" sz="1200" dirty="0" smtClean="0"/>
              <a:t>E ai Deus!, se </a:t>
            </a:r>
            <a:r>
              <a:rPr lang="pt-BR" sz="1200" dirty="0" err="1" smtClean="0"/>
              <a:t>verra</a:t>
            </a:r>
            <a:r>
              <a:rPr lang="pt-BR" sz="1200" dirty="0" smtClean="0"/>
              <a:t> cedo?</a:t>
            </a:r>
            <a:br>
              <a:rPr lang="pt-BR" sz="1200" dirty="0" smtClean="0"/>
            </a:br>
            <a:r>
              <a:rPr lang="pt-BR" sz="1200" dirty="0" smtClean="0"/>
              <a:t/>
            </a:r>
            <a:br>
              <a:rPr lang="pt-BR" sz="1200" dirty="0" smtClean="0"/>
            </a:br>
            <a:r>
              <a:rPr lang="pt-BR" sz="1200" dirty="0" smtClean="0"/>
              <a:t>Se vistes meu amado,</a:t>
            </a:r>
            <a:br>
              <a:rPr lang="pt-BR" sz="1200" dirty="0" smtClean="0"/>
            </a:br>
            <a:r>
              <a:rPr lang="pt-BR" sz="1200" dirty="0" smtClean="0"/>
              <a:t>por que ei </a:t>
            </a:r>
            <a:r>
              <a:rPr lang="pt-BR" sz="1200" dirty="0" err="1" smtClean="0"/>
              <a:t>gran</a:t>
            </a:r>
            <a:r>
              <a:rPr lang="pt-BR" sz="1200" dirty="0" smtClean="0"/>
              <a:t> </a:t>
            </a:r>
            <a:r>
              <a:rPr lang="pt-BR" sz="1200" dirty="0" err="1" smtClean="0"/>
              <a:t>coidado</a:t>
            </a:r>
            <a:r>
              <a:rPr lang="pt-BR" sz="1200" dirty="0" smtClean="0"/>
              <a:t>?</a:t>
            </a:r>
            <a:br>
              <a:rPr lang="pt-BR" sz="1200" dirty="0" smtClean="0"/>
            </a:br>
            <a:r>
              <a:rPr lang="pt-BR" sz="1200" dirty="0" smtClean="0"/>
              <a:t>E ai Deus!, se </a:t>
            </a:r>
            <a:r>
              <a:rPr lang="pt-BR" sz="1200" dirty="0" err="1" smtClean="0"/>
              <a:t>verra</a:t>
            </a:r>
            <a:r>
              <a:rPr lang="pt-BR" sz="1200" dirty="0" smtClean="0"/>
              <a:t> cedo?</a:t>
            </a:r>
            <a:endParaRPr lang="pt-BR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836712"/>
            <a:ext cx="432048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5796136" y="3429000"/>
            <a:ext cx="2880320" cy="286232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es-ES" sz="1200" dirty="0" smtClean="0"/>
              <a:t>Olas del mar de Vigo,</a:t>
            </a:r>
            <a:br>
              <a:rPr lang="es-ES" sz="1200" dirty="0" smtClean="0"/>
            </a:br>
            <a:r>
              <a:rPr lang="es-ES" sz="1200" dirty="0" smtClean="0"/>
              <a:t>¿Visteis a mi amigo?</a:t>
            </a:r>
            <a:br>
              <a:rPr lang="es-ES" sz="1200" dirty="0" smtClean="0"/>
            </a:br>
            <a:r>
              <a:rPr lang="es-ES" sz="1200" dirty="0" smtClean="0"/>
              <a:t>¡Ay Dios! ¿vendrá pronto?</a:t>
            </a:r>
            <a:br>
              <a:rPr lang="es-ES" sz="1200" dirty="0" smtClean="0"/>
            </a:b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 smtClean="0"/>
              <a:t>Olas del mar agitado,</a:t>
            </a:r>
            <a:br>
              <a:rPr lang="es-ES" sz="1200" dirty="0" smtClean="0"/>
            </a:br>
            <a:r>
              <a:rPr lang="es-ES" sz="1200" dirty="0" smtClean="0"/>
              <a:t>¿Visteis a mi amado?</a:t>
            </a:r>
            <a:br>
              <a:rPr lang="es-ES" sz="1200" dirty="0" smtClean="0"/>
            </a:br>
            <a:r>
              <a:rPr lang="es-ES" sz="1200" dirty="0" smtClean="0"/>
              <a:t>¡Ay Dios! ¿Vendrá pronto?</a:t>
            </a:r>
            <a:br>
              <a:rPr lang="es-ES" sz="1200" dirty="0" smtClean="0"/>
            </a:b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 smtClean="0"/>
              <a:t>¿Visteis a mi amigo,</a:t>
            </a:r>
            <a:br>
              <a:rPr lang="es-ES" sz="1200" dirty="0" smtClean="0"/>
            </a:br>
            <a:r>
              <a:rPr lang="es-ES" sz="1200" dirty="0" smtClean="0"/>
              <a:t>aquél por quien yo suspiro?</a:t>
            </a:r>
            <a:br>
              <a:rPr lang="es-ES" sz="1200" dirty="0" smtClean="0"/>
            </a:br>
            <a:r>
              <a:rPr lang="es-ES" sz="1200" dirty="0" smtClean="0"/>
              <a:t>¡Ay Dios! ¿Vendrá pronto?</a:t>
            </a:r>
            <a:br>
              <a:rPr lang="es-ES" sz="1200" dirty="0" smtClean="0"/>
            </a:b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 smtClean="0"/>
              <a:t>¿Visteis a mi amado,</a:t>
            </a:r>
            <a:br>
              <a:rPr lang="es-ES" sz="1200" dirty="0" smtClean="0"/>
            </a:br>
            <a:r>
              <a:rPr lang="es-ES" sz="1200" dirty="0" smtClean="0"/>
              <a:t>quien me tiene tan preocupada?</a:t>
            </a:r>
            <a:br>
              <a:rPr lang="es-ES" sz="1200" dirty="0" smtClean="0"/>
            </a:br>
            <a:r>
              <a:rPr lang="es-ES" sz="1200" dirty="0" smtClean="0"/>
              <a:t>¡Ay Dios! ¿Vendrá pronto?</a:t>
            </a:r>
            <a:endParaRPr lang="es-ES" sz="12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355976" y="5661248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rgbClr val="FF0000"/>
                </a:solidFill>
              </a:rPr>
              <a:t>Estribillo </a:t>
            </a:r>
            <a:endParaRPr lang="es-ES" sz="1000" dirty="0">
              <a:solidFill>
                <a:srgbClr val="FF0000"/>
              </a:solidFill>
            </a:endParaRPr>
          </a:p>
        </p:txBody>
      </p:sp>
      <p:cxnSp>
        <p:nvCxnSpPr>
          <p:cNvPr id="14" name="13 Conector recto de flecha"/>
          <p:cNvCxnSpPr>
            <a:stCxn id="12" idx="0"/>
          </p:cNvCxnSpPr>
          <p:nvPr/>
        </p:nvCxnSpPr>
        <p:spPr>
          <a:xfrm flipV="1">
            <a:off x="4932040" y="4077072"/>
            <a:ext cx="792088" cy="15841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>
            <a:stCxn id="12" idx="0"/>
          </p:cNvCxnSpPr>
          <p:nvPr/>
        </p:nvCxnSpPr>
        <p:spPr>
          <a:xfrm>
            <a:off x="4932040" y="5661248"/>
            <a:ext cx="864096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>
            <a:stCxn id="12" idx="0"/>
          </p:cNvCxnSpPr>
          <p:nvPr/>
        </p:nvCxnSpPr>
        <p:spPr>
          <a:xfrm flipV="1">
            <a:off x="4932040" y="5373216"/>
            <a:ext cx="864096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8316416" y="4365104"/>
            <a:ext cx="827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rgbClr val="FF0000"/>
                </a:solidFill>
              </a:rPr>
              <a:t>Anáfora </a:t>
            </a:r>
            <a:endParaRPr lang="es-ES" sz="1000" b="1" dirty="0">
              <a:solidFill>
                <a:srgbClr val="FF0000"/>
              </a:solidFill>
            </a:endParaRPr>
          </a:p>
        </p:txBody>
      </p:sp>
      <p:cxnSp>
        <p:nvCxnSpPr>
          <p:cNvPr id="21" name="20 Conector recto de flecha"/>
          <p:cNvCxnSpPr/>
          <p:nvPr/>
        </p:nvCxnSpPr>
        <p:spPr>
          <a:xfrm flipH="1" flipV="1">
            <a:off x="7524328" y="3573016"/>
            <a:ext cx="864096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flipH="1" flipV="1">
            <a:off x="7524328" y="4293096"/>
            <a:ext cx="792088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>
            <a:stCxn id="19" idx="1"/>
          </p:cNvCxnSpPr>
          <p:nvPr/>
        </p:nvCxnSpPr>
        <p:spPr>
          <a:xfrm flipH="1">
            <a:off x="7380312" y="4488215"/>
            <a:ext cx="936104" cy="5249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>
            <a:stCxn id="19" idx="1"/>
          </p:cNvCxnSpPr>
          <p:nvPr/>
        </p:nvCxnSpPr>
        <p:spPr>
          <a:xfrm flipH="1">
            <a:off x="7380312" y="4488215"/>
            <a:ext cx="936104" cy="11730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20" name="19 CuadroTexto"/>
          <p:cNvSpPr txBox="1"/>
          <p:nvPr/>
        </p:nvSpPr>
        <p:spPr>
          <a:xfrm>
            <a:off x="6084168" y="6309320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Lucida Handwriting" pitchFamily="66" charset="0"/>
              </a:rPr>
              <a:t>Cantiga de amigo</a:t>
            </a:r>
            <a:endParaRPr lang="es-ES" sz="1600" b="1" dirty="0">
              <a:latin typeface="Lucida Handwriting" pitchFamily="66" charset="0"/>
            </a:endParaRPr>
          </a:p>
        </p:txBody>
      </p:sp>
    </p:spTree>
  </p:cSld>
  <p:clrMapOvr>
    <a:masterClrMapping/>
  </p:clrMapOvr>
  <p:transition spd="med"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6" grpId="0" animBg="1"/>
      <p:bldP spid="9" grpId="0" animBg="1"/>
      <p:bldP spid="9" grpId="1" animBg="1"/>
      <p:bldP spid="11" grpId="0" animBg="1"/>
      <p:bldP spid="12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251520" y="692696"/>
            <a:ext cx="4572000" cy="4739759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endParaRPr lang="es-ES" sz="1600" b="1" dirty="0" smtClean="0">
              <a:solidFill>
                <a:srgbClr val="FF0000"/>
              </a:solidFill>
            </a:endParaRPr>
          </a:p>
          <a:p>
            <a:r>
              <a:rPr lang="es-ES" sz="1600" b="1" dirty="0" smtClean="0">
                <a:solidFill>
                  <a:srgbClr val="FF0000"/>
                </a:solidFill>
              </a:rPr>
              <a:t> </a:t>
            </a:r>
            <a:r>
              <a:rPr lang="es-ES" sz="1600" b="1" i="1" dirty="0" smtClean="0"/>
              <a:t>Pueden distinguirse</a:t>
            </a:r>
          </a:p>
          <a:p>
            <a:pPr>
              <a:buFont typeface="Wingdings" pitchFamily="2" charset="2"/>
              <a:buChar char="q"/>
            </a:pPr>
            <a:r>
              <a:rPr lang="es-ES" b="1" dirty="0" smtClean="0">
                <a:solidFill>
                  <a:srgbClr val="FF0000"/>
                </a:solidFill>
              </a:rPr>
              <a:t>Las albas</a:t>
            </a:r>
            <a:r>
              <a:rPr lang="es-ES" dirty="0" smtClean="0"/>
              <a:t>: canciones puestas en labios de una muchacha que, al amanecer espera la llegada del amado a quien llama amigo. </a:t>
            </a:r>
          </a:p>
          <a:p>
            <a:pPr>
              <a:buFont typeface="Wingdings" pitchFamily="2" charset="2"/>
              <a:buChar char="q"/>
            </a:pPr>
            <a:r>
              <a:rPr lang="es-ES" b="1" dirty="0" smtClean="0">
                <a:solidFill>
                  <a:srgbClr val="FF0000"/>
                </a:solidFill>
              </a:rPr>
              <a:t>Las albadas</a:t>
            </a:r>
            <a:r>
              <a:rPr lang="es-ES" dirty="0" smtClean="0"/>
              <a:t>: cantan la separación de los amantes al clarear el alba, lamentándose de que llegue el día </a:t>
            </a:r>
          </a:p>
          <a:p>
            <a:pPr>
              <a:buFont typeface="Wingdings" pitchFamily="2" charset="2"/>
              <a:buChar char="q"/>
            </a:pPr>
            <a:r>
              <a:rPr lang="es-ES" b="1" dirty="0" smtClean="0">
                <a:solidFill>
                  <a:srgbClr val="FF0000"/>
                </a:solidFill>
              </a:rPr>
              <a:t>Las mayas: </a:t>
            </a:r>
            <a:r>
              <a:rPr lang="es-ES" dirty="0" smtClean="0"/>
              <a:t>exaltan el triunfo de la primavera y del amor en el mes de Mayo </a:t>
            </a:r>
          </a:p>
          <a:p>
            <a:pPr>
              <a:buFont typeface="Wingdings" pitchFamily="2" charset="2"/>
              <a:buChar char="q"/>
            </a:pPr>
            <a:r>
              <a:rPr lang="es-ES" b="1" dirty="0" smtClean="0">
                <a:solidFill>
                  <a:srgbClr val="FF0000"/>
                </a:solidFill>
              </a:rPr>
              <a:t>Canciones de serrana</a:t>
            </a:r>
            <a:r>
              <a:rPr lang="es-ES" dirty="0" smtClean="0"/>
              <a:t>: su asunto es el encuentro de un caballero, a veces perdido en la sierra, y una serrana a la que pregunta el camino y/o la requiere de amores. 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2483768" y="188640"/>
            <a:ext cx="4896544" cy="40011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  <a:latin typeface="Lucida Handwriting" pitchFamily="66" charset="0"/>
              </a:rPr>
              <a:t>Lírica  popular castellana</a:t>
            </a:r>
            <a:endParaRPr lang="es-ES" sz="2000" b="1" dirty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11960" y="764704"/>
            <a:ext cx="4572000" cy="563231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sz="2000" dirty="0" smtClean="0"/>
              <a:t>La última documentada dentro de la península es la </a:t>
            </a:r>
            <a:r>
              <a:rPr lang="es-ES" sz="2000" b="1" dirty="0" smtClean="0">
                <a:solidFill>
                  <a:srgbClr val="FF0000"/>
                </a:solidFill>
              </a:rPr>
              <a:t>lírica castellana. </a:t>
            </a:r>
          </a:p>
          <a:p>
            <a:pPr>
              <a:buFont typeface="Wingdings" pitchFamily="2" charset="2"/>
              <a:buChar char="q"/>
            </a:pPr>
            <a:r>
              <a:rPr lang="es-ES" sz="2000" dirty="0" smtClean="0"/>
              <a:t>Ofrece una extraordinaria riqueza temática. </a:t>
            </a:r>
          </a:p>
          <a:p>
            <a:pPr lvl="1">
              <a:buFont typeface="Wingdings" pitchFamily="2" charset="2"/>
              <a:buChar char="q"/>
            </a:pPr>
            <a:r>
              <a:rPr lang="es-ES" sz="2000" dirty="0" smtClean="0"/>
              <a:t>Cantos al triunfador, canciones de trabajo - siega y vendimia -, de romería, bodas, fiestas y juegos, canciones infantiles, satíricas y humorísticas, llantos o endechas por la muerte de un ser querido, cantos de vela,... </a:t>
            </a:r>
          </a:p>
          <a:p>
            <a:pPr lvl="1">
              <a:buFont typeface="Wingdings" pitchFamily="2" charset="2"/>
              <a:buChar char="q"/>
            </a:pPr>
            <a:r>
              <a:rPr lang="es-ES" sz="2000" dirty="0" smtClean="0"/>
              <a:t>Las más numerosas son las que aparecen en relación con el amor: lamentaciones de la amada por la separación del amigo, requiebros amorosos por parte del enamorado,... </a:t>
            </a:r>
            <a:endParaRPr lang="es-ES" sz="2000" dirty="0"/>
          </a:p>
        </p:txBody>
      </p:sp>
    </p:spTree>
  </p:cSld>
  <p:clrMapOvr>
    <a:masterClrMapping/>
  </p:clrMapOvr>
  <p:transition spd="med"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34" charset="0"/>
                <a:cs typeface="Arial" pitchFamily="34" charset="0"/>
              </a:rPr>
              <a:t> 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79512" y="186289"/>
          <a:ext cx="4536504" cy="49377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68252"/>
                <a:gridCol w="2268252"/>
              </a:tblGrid>
              <a:tr h="0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1</a:t>
                      </a:r>
                      <a:endParaRPr lang="es-ES" sz="1200" dirty="0"/>
                    </a:p>
                    <a:p>
                      <a:r>
                        <a:rPr lang="es-ES" sz="1200" dirty="0"/>
                        <a:t>Caballero, </a:t>
                      </a:r>
                      <a:r>
                        <a:rPr lang="es-ES" sz="1200" dirty="0" err="1"/>
                        <a:t>queráisme</a:t>
                      </a:r>
                      <a:r>
                        <a:rPr lang="es-ES" sz="1200" dirty="0"/>
                        <a:t> dejar,</a:t>
                      </a:r>
                    </a:p>
                    <a:p>
                      <a:r>
                        <a:rPr lang="es-ES" sz="1200" dirty="0"/>
                        <a:t>que me dirán mal.</a:t>
                      </a:r>
                    </a:p>
                    <a:p>
                      <a:r>
                        <a:rPr lang="es-ES" sz="1200" dirty="0"/>
                        <a:t> </a:t>
                      </a:r>
                    </a:p>
                    <a:p>
                      <a:r>
                        <a:rPr lang="es-ES" sz="1200" dirty="0"/>
                        <a:t>¡Oh qué mañanica, mañana ,</a:t>
                      </a:r>
                    </a:p>
                    <a:p>
                      <a:r>
                        <a:rPr lang="es-ES" sz="1200" dirty="0"/>
                        <a:t>la mañana de San Juan,</a:t>
                      </a:r>
                    </a:p>
                    <a:p>
                      <a:r>
                        <a:rPr lang="es-ES" sz="1200" dirty="0"/>
                        <a:t>cuando la niña y el caballero</a:t>
                      </a:r>
                    </a:p>
                    <a:p>
                      <a:r>
                        <a:rPr lang="es-ES" sz="1200" dirty="0"/>
                        <a:t>ambos se iban a bañar!</a:t>
                      </a:r>
                    </a:p>
                    <a:p>
                      <a:r>
                        <a:rPr lang="es-ES" sz="1200" dirty="0"/>
                        <a:t> </a:t>
                      </a:r>
                    </a:p>
                    <a:p>
                      <a:r>
                        <a:rPr lang="es-ES" sz="1200" dirty="0"/>
                        <a:t>Caballero, </a:t>
                      </a:r>
                      <a:r>
                        <a:rPr lang="es-ES" sz="1200" dirty="0" err="1"/>
                        <a:t>queráisme</a:t>
                      </a:r>
                      <a:r>
                        <a:rPr lang="es-ES" sz="1200" dirty="0"/>
                        <a:t> dejar,</a:t>
                      </a:r>
                    </a:p>
                    <a:p>
                      <a:r>
                        <a:rPr lang="es-ES" sz="1200" dirty="0"/>
                        <a:t>que me dirán mal.</a:t>
                      </a:r>
                      <a:endParaRPr lang="es-ES" sz="1200" b="1" dirty="0"/>
                    </a:p>
                  </a:txBody>
                  <a:tcPr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/>
                        <a:t>2</a:t>
                      </a:r>
                    </a:p>
                    <a:p>
                      <a:r>
                        <a:rPr lang="es-ES" sz="1200"/>
                        <a:t>Ya cantan los gallos</a:t>
                      </a:r>
                    </a:p>
                    <a:p>
                      <a:r>
                        <a:rPr lang="es-ES" sz="1200"/>
                        <a:t>amor mío y vete;</a:t>
                      </a:r>
                    </a:p>
                    <a:p>
                      <a:r>
                        <a:rPr lang="es-ES" sz="1200"/>
                        <a:t>cata que amanece.</a:t>
                      </a:r>
                    </a:p>
                    <a:p>
                      <a:r>
                        <a:rPr lang="es-ES" sz="1200"/>
                        <a:t> </a:t>
                      </a:r>
                    </a:p>
                    <a:p>
                      <a:r>
                        <a:rPr lang="es-ES" sz="1200"/>
                        <a:t>Vete, alma mía,</a:t>
                      </a:r>
                    </a:p>
                    <a:p>
                      <a:r>
                        <a:rPr lang="es-ES" sz="1200"/>
                        <a:t>más tarde no esperes, </a:t>
                      </a:r>
                    </a:p>
                    <a:p>
                      <a:r>
                        <a:rPr lang="es-ES" sz="1200"/>
                        <a:t>no descubra el día</a:t>
                      </a:r>
                    </a:p>
                    <a:p>
                      <a:r>
                        <a:rPr lang="es-ES" sz="1200"/>
                        <a:t>los nuestros placeres.</a:t>
                      </a:r>
                    </a:p>
                    <a:p>
                      <a:r>
                        <a:rPr lang="es-ES" sz="1200"/>
                        <a:t>Cata que los gallos,</a:t>
                      </a:r>
                    </a:p>
                    <a:p>
                      <a:r>
                        <a:rPr lang="es-ES" sz="1200"/>
                        <a:t>según me parece,</a:t>
                      </a:r>
                    </a:p>
                    <a:p>
                      <a:r>
                        <a:rPr lang="es-ES" sz="1200"/>
                        <a:t>dicen que amanece.</a:t>
                      </a:r>
                      <a:endParaRPr lang="es-ES" sz="1200" b="1"/>
                    </a:p>
                  </a:txBody>
                  <a:tcPr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62472">
                <a:tc>
                  <a:txBody>
                    <a:bodyPr/>
                    <a:lstStyle/>
                    <a:p>
                      <a:r>
                        <a:rPr lang="es-ES" sz="1200" dirty="0"/>
                        <a:t>3</a:t>
                      </a:r>
                    </a:p>
                    <a:p>
                      <a:r>
                        <a:rPr lang="es-ES" sz="1200" dirty="0"/>
                        <a:t>Si la noche se hace escura</a:t>
                      </a:r>
                    </a:p>
                    <a:p>
                      <a:r>
                        <a:rPr lang="es-ES" sz="1200" dirty="0"/>
                        <a:t>y tan corto es el camino,</a:t>
                      </a:r>
                    </a:p>
                    <a:p>
                      <a:r>
                        <a:rPr lang="es-ES" sz="1200" dirty="0"/>
                        <a:t>¿cómo no venís, amigo?</a:t>
                      </a:r>
                    </a:p>
                    <a:p>
                      <a:r>
                        <a:rPr lang="es-ES" sz="1200" dirty="0"/>
                        <a:t> </a:t>
                      </a:r>
                    </a:p>
                    <a:p>
                      <a:r>
                        <a:rPr lang="es-ES" sz="1200" dirty="0"/>
                        <a:t>La media noche es pasada</a:t>
                      </a:r>
                    </a:p>
                    <a:p>
                      <a:r>
                        <a:rPr lang="es-ES" sz="1200" dirty="0"/>
                        <a:t>y el que me pena no viene:</a:t>
                      </a:r>
                    </a:p>
                    <a:p>
                      <a:r>
                        <a:rPr lang="es-ES" sz="1200" dirty="0"/>
                        <a:t>mi desdicha lo detiene,</a:t>
                      </a:r>
                    </a:p>
                    <a:p>
                      <a:r>
                        <a:rPr lang="es-ES" sz="1200" dirty="0"/>
                        <a:t>¡qué nascí tan desdichada!</a:t>
                      </a:r>
                    </a:p>
                    <a:p>
                      <a:r>
                        <a:rPr lang="es-ES" sz="1200" dirty="0" err="1"/>
                        <a:t>Háceme</a:t>
                      </a:r>
                      <a:r>
                        <a:rPr lang="es-ES" sz="1200" dirty="0"/>
                        <a:t> venir penada</a:t>
                      </a:r>
                    </a:p>
                    <a:p>
                      <a:r>
                        <a:rPr lang="es-ES" sz="1200" dirty="0"/>
                        <a:t>y </a:t>
                      </a:r>
                      <a:r>
                        <a:rPr lang="es-ES" sz="1200" dirty="0" err="1"/>
                        <a:t>muéstraseme</a:t>
                      </a:r>
                      <a:r>
                        <a:rPr lang="es-ES" sz="1200" dirty="0"/>
                        <a:t> enemigo.</a:t>
                      </a:r>
                    </a:p>
                    <a:p>
                      <a:r>
                        <a:rPr lang="es-ES" sz="1200" dirty="0"/>
                        <a:t>¿Como no venís, amigo?</a:t>
                      </a:r>
                    </a:p>
                    <a:p>
                      <a:r>
                        <a:rPr lang="es-ES" sz="1200" dirty="0"/>
                        <a:t> </a:t>
                      </a:r>
                      <a:endParaRPr lang="es-ES" sz="1200" b="1" dirty="0"/>
                    </a:p>
                  </a:txBody>
                  <a:tcPr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4</a:t>
                      </a:r>
                    </a:p>
                    <a:p>
                      <a:r>
                        <a:rPr lang="es-ES" sz="1200" dirty="0"/>
                        <a:t>Dentro en el vergel</a:t>
                      </a:r>
                    </a:p>
                    <a:p>
                      <a:r>
                        <a:rPr lang="es-ES" sz="1200" dirty="0"/>
                        <a:t>moriré;</a:t>
                      </a:r>
                    </a:p>
                    <a:p>
                      <a:r>
                        <a:rPr lang="es-ES" sz="1200" dirty="0"/>
                        <a:t>dentro en el rosal</a:t>
                      </a:r>
                    </a:p>
                    <a:p>
                      <a:r>
                        <a:rPr lang="es-ES" sz="1200" dirty="0"/>
                        <a:t>matarme han.</a:t>
                      </a:r>
                    </a:p>
                    <a:p>
                      <a:r>
                        <a:rPr lang="es-ES" sz="1200" dirty="0"/>
                        <a:t>Yo me iba, mi madre,</a:t>
                      </a:r>
                    </a:p>
                    <a:p>
                      <a:r>
                        <a:rPr lang="es-ES" sz="1200" dirty="0"/>
                        <a:t>las rosas coger;</a:t>
                      </a:r>
                    </a:p>
                    <a:p>
                      <a:r>
                        <a:rPr lang="es-ES" sz="1200" dirty="0"/>
                        <a:t>hallé mis amores</a:t>
                      </a:r>
                    </a:p>
                    <a:p>
                      <a:r>
                        <a:rPr lang="es-ES" sz="1200" dirty="0"/>
                        <a:t>dentro en el vergel.</a:t>
                      </a:r>
                    </a:p>
                    <a:p>
                      <a:r>
                        <a:rPr lang="es-ES" sz="1200" dirty="0"/>
                        <a:t>Dentro en el rosal</a:t>
                      </a:r>
                    </a:p>
                    <a:p>
                      <a:r>
                        <a:rPr lang="es-ES" sz="1200" dirty="0"/>
                        <a:t>matarme han.</a:t>
                      </a:r>
                      <a:endParaRPr lang="es-ES" sz="1200" b="1" dirty="0"/>
                    </a:p>
                  </a:txBody>
                  <a:tcPr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5004048" y="620688"/>
          <a:ext cx="3888432" cy="547260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944216"/>
                <a:gridCol w="1944216"/>
              </a:tblGrid>
              <a:tr h="1527894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5</a:t>
                      </a:r>
                    </a:p>
                    <a:p>
                      <a:r>
                        <a:rPr lang="es-ES" sz="1200" dirty="0" smtClean="0"/>
                        <a:t>Desde </a:t>
                      </a:r>
                      <a:r>
                        <a:rPr lang="es-ES" sz="1200" dirty="0"/>
                        <a:t>niña me casaron</a:t>
                      </a:r>
                    </a:p>
                    <a:p>
                      <a:r>
                        <a:rPr lang="es-ES" sz="1200" dirty="0"/>
                        <a:t>por amores que no amé:</a:t>
                      </a:r>
                    </a:p>
                    <a:p>
                      <a:r>
                        <a:rPr lang="es-ES" sz="1200" dirty="0"/>
                        <a:t>mal casadita me llamaré.</a:t>
                      </a:r>
                    </a:p>
                    <a:p>
                      <a:r>
                        <a:rPr lang="es-ES" sz="1200" dirty="0"/>
                        <a:t> 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6</a:t>
                      </a:r>
                    </a:p>
                    <a:p>
                      <a:r>
                        <a:rPr lang="es-ES" sz="1200" dirty="0"/>
                        <a:t>A coger amapolas,</a:t>
                      </a:r>
                    </a:p>
                    <a:p>
                      <a:r>
                        <a:rPr lang="es-ES" sz="1200" dirty="0"/>
                        <a:t>Madre, me perdí:</a:t>
                      </a:r>
                    </a:p>
                    <a:p>
                      <a:r>
                        <a:rPr lang="es-ES" sz="1200" dirty="0"/>
                        <a:t>¡caras amapolas</a:t>
                      </a:r>
                    </a:p>
                    <a:p>
                      <a:r>
                        <a:rPr lang="es-ES" sz="1200" dirty="0"/>
                        <a:t>fueron para mí!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44714">
                <a:tc>
                  <a:txBody>
                    <a:bodyPr/>
                    <a:lstStyle/>
                    <a:p>
                      <a:r>
                        <a:rPr lang="es-ES" sz="1200" dirty="0"/>
                        <a:t>7</a:t>
                      </a:r>
                    </a:p>
                    <a:p>
                      <a:r>
                        <a:rPr lang="es-ES" sz="1200" dirty="0"/>
                        <a:t>Entra mayo y sale abril:</a:t>
                      </a:r>
                    </a:p>
                    <a:p>
                      <a:r>
                        <a:rPr lang="es-ES" sz="1200" dirty="0"/>
                        <a:t>¡tan </a:t>
                      </a:r>
                      <a:r>
                        <a:rPr lang="es-ES" sz="1200" dirty="0" err="1"/>
                        <a:t>garridico</a:t>
                      </a:r>
                      <a:r>
                        <a:rPr lang="es-ES" sz="1200" dirty="0"/>
                        <a:t> le vi venir!</a:t>
                      </a:r>
                    </a:p>
                    <a:p>
                      <a:r>
                        <a:rPr lang="es-ES" sz="1200" dirty="0"/>
                        <a:t> </a:t>
                      </a:r>
                    </a:p>
                    <a:p>
                      <a:r>
                        <a:rPr lang="es-ES" sz="1200" dirty="0"/>
                        <a:t>Entra mayo con sus flores,</a:t>
                      </a:r>
                    </a:p>
                    <a:p>
                      <a:r>
                        <a:rPr lang="es-ES" sz="1200" dirty="0"/>
                        <a:t>sale abril con sus amores,</a:t>
                      </a:r>
                    </a:p>
                    <a:p>
                      <a:r>
                        <a:rPr lang="es-ES" sz="1200" dirty="0"/>
                        <a:t>y los dulces amadores</a:t>
                      </a:r>
                    </a:p>
                    <a:p>
                      <a:r>
                        <a:rPr lang="es-ES" sz="1200" dirty="0"/>
                        <a:t>comiencen a bien servir.</a:t>
                      </a:r>
                    </a:p>
                    <a:p>
                      <a:r>
                        <a:rPr lang="es-ES" sz="1200" dirty="0"/>
                        <a:t> </a:t>
                      </a:r>
                    </a:p>
                    <a:p>
                      <a:r>
                        <a:rPr lang="es-ES" sz="1200" dirty="0"/>
                        <a:t> 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8</a:t>
                      </a:r>
                    </a:p>
                    <a:p>
                      <a:r>
                        <a:rPr lang="es-ES" sz="1200" dirty="0"/>
                        <a:t>Salga la luna, el caballero</a:t>
                      </a:r>
                    </a:p>
                    <a:p>
                      <a:r>
                        <a:rPr lang="es-ES" sz="1200" dirty="0"/>
                        <a:t>salga la luna, y vámonos luego.</a:t>
                      </a:r>
                    </a:p>
                    <a:p>
                      <a:r>
                        <a:rPr lang="es-ES" sz="1200" dirty="0"/>
                        <a:t> </a:t>
                      </a:r>
                    </a:p>
                    <a:p>
                      <a:r>
                        <a:rPr lang="es-ES" sz="1200" dirty="0"/>
                        <a:t>Caballero aventurero,</a:t>
                      </a:r>
                    </a:p>
                    <a:p>
                      <a:r>
                        <a:rPr lang="es-ES" sz="1200" dirty="0"/>
                        <a:t>salga la luna por entero,</a:t>
                      </a:r>
                    </a:p>
                    <a:p>
                      <a:r>
                        <a:rPr lang="es-ES" sz="1200" dirty="0"/>
                        <a:t>salga la luna, y vámonos luego.</a:t>
                      </a:r>
                    </a:p>
                    <a:p>
                      <a:r>
                        <a:rPr lang="es-ES" sz="1200" dirty="0"/>
                        <a:t> </a:t>
                      </a:r>
                    </a:p>
                    <a:p>
                      <a:r>
                        <a:rPr lang="es-ES" sz="1200" dirty="0"/>
                        <a:t>Salga la luna, el caballero,</a:t>
                      </a:r>
                    </a:p>
                    <a:p>
                      <a:r>
                        <a:rPr lang="es-ES" sz="1200" dirty="0"/>
                        <a:t>salga la luna, y vámonos luego.</a:t>
                      </a:r>
                    </a:p>
                    <a:p>
                      <a:r>
                        <a:rPr lang="es-ES" sz="1200" dirty="0"/>
                        <a:t> 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-252536" y="260648"/>
            <a:ext cx="9144000" cy="5976664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683568" y="692696"/>
          <a:ext cx="3303058" cy="489654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303058"/>
              </a:tblGrid>
              <a:tr h="4896544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Tres morillas me enamoran </a:t>
                      </a:r>
                      <a:br>
                        <a:rPr lang="es-ES" sz="1600" dirty="0"/>
                      </a:br>
                      <a:r>
                        <a:rPr lang="es-ES" sz="1600" dirty="0"/>
                        <a:t>en Jaén, </a:t>
                      </a:r>
                      <a:br>
                        <a:rPr lang="es-ES" sz="1600" dirty="0"/>
                      </a:br>
                      <a:r>
                        <a:rPr lang="es-ES" sz="1600" dirty="0"/>
                        <a:t>Axa y Fátima y </a:t>
                      </a:r>
                      <a:r>
                        <a:rPr lang="es-ES" sz="1600" dirty="0" err="1"/>
                        <a:t>Marién</a:t>
                      </a:r>
                      <a:r>
                        <a:rPr lang="es-ES" sz="1600" dirty="0"/>
                        <a:t>. </a:t>
                      </a:r>
                    </a:p>
                    <a:p>
                      <a:pPr algn="ctr"/>
                      <a:r>
                        <a:rPr lang="es-ES" sz="1600" dirty="0"/>
                        <a:t>Tres morillas tan garridas </a:t>
                      </a:r>
                      <a:br>
                        <a:rPr lang="es-ES" sz="1600" dirty="0"/>
                      </a:br>
                      <a:r>
                        <a:rPr lang="es-ES" sz="1600" dirty="0"/>
                        <a:t>iban a coger olivas, </a:t>
                      </a:r>
                      <a:br>
                        <a:rPr lang="es-ES" sz="1600" dirty="0"/>
                      </a:br>
                      <a:r>
                        <a:rPr lang="es-ES" sz="1600" dirty="0"/>
                        <a:t>y </a:t>
                      </a:r>
                      <a:r>
                        <a:rPr lang="es-ES" sz="1600" dirty="0" err="1"/>
                        <a:t>hallábanlas</a:t>
                      </a:r>
                      <a:r>
                        <a:rPr lang="es-ES" sz="1600" dirty="0"/>
                        <a:t> cogidas </a:t>
                      </a:r>
                      <a:br>
                        <a:rPr lang="es-ES" sz="1600" dirty="0"/>
                      </a:br>
                      <a:r>
                        <a:rPr lang="es-ES" sz="1600" dirty="0"/>
                        <a:t>en Jaén, </a:t>
                      </a:r>
                      <a:br>
                        <a:rPr lang="es-ES" sz="1600" dirty="0"/>
                      </a:br>
                      <a:r>
                        <a:rPr lang="es-ES" sz="1600" dirty="0"/>
                        <a:t>Axa y Fátima y </a:t>
                      </a:r>
                      <a:r>
                        <a:rPr lang="es-ES" sz="1600" dirty="0" err="1"/>
                        <a:t>Marién</a:t>
                      </a:r>
                      <a:r>
                        <a:rPr lang="es-ES" sz="1600" dirty="0"/>
                        <a:t>. </a:t>
                      </a:r>
                    </a:p>
                    <a:p>
                      <a:pPr algn="ctr"/>
                      <a:r>
                        <a:rPr lang="es-ES" sz="1600" dirty="0"/>
                        <a:t>Y </a:t>
                      </a:r>
                      <a:r>
                        <a:rPr lang="es-ES" sz="1600" dirty="0" err="1"/>
                        <a:t>hallábanlas</a:t>
                      </a:r>
                      <a:r>
                        <a:rPr lang="es-ES" sz="1600" dirty="0"/>
                        <a:t> cogidas, </a:t>
                      </a:r>
                      <a:br>
                        <a:rPr lang="es-ES" sz="1600" dirty="0"/>
                      </a:br>
                      <a:r>
                        <a:rPr lang="es-ES" sz="1600" dirty="0"/>
                        <a:t>y tornaban </a:t>
                      </a:r>
                      <a:r>
                        <a:rPr lang="es-ES" sz="1600" dirty="0" err="1"/>
                        <a:t>desmaídas</a:t>
                      </a:r>
                      <a:r>
                        <a:rPr lang="es-ES" sz="1600" dirty="0"/>
                        <a:t> </a:t>
                      </a:r>
                      <a:br>
                        <a:rPr lang="es-ES" sz="1600" dirty="0"/>
                      </a:br>
                      <a:r>
                        <a:rPr lang="es-ES" sz="1600" dirty="0"/>
                        <a:t>y las colores perdidas </a:t>
                      </a:r>
                      <a:br>
                        <a:rPr lang="es-ES" sz="1600" dirty="0"/>
                      </a:br>
                      <a:r>
                        <a:rPr lang="es-ES" sz="1600" dirty="0"/>
                        <a:t>en Jaén, </a:t>
                      </a:r>
                      <a:br>
                        <a:rPr lang="es-ES" sz="1600" dirty="0"/>
                      </a:br>
                      <a:r>
                        <a:rPr lang="es-ES" sz="1600" dirty="0"/>
                        <a:t>Axa y Fátima y </a:t>
                      </a:r>
                      <a:r>
                        <a:rPr lang="es-ES" sz="1600" dirty="0" err="1"/>
                        <a:t>Marién</a:t>
                      </a:r>
                      <a:r>
                        <a:rPr lang="es-ES" sz="1600" dirty="0"/>
                        <a:t>. </a:t>
                      </a:r>
                    </a:p>
                    <a:p>
                      <a:pPr algn="ctr"/>
                      <a:r>
                        <a:rPr lang="es-ES" sz="1600" dirty="0"/>
                        <a:t>Tres </a:t>
                      </a:r>
                      <a:r>
                        <a:rPr lang="es-ES" sz="1600" dirty="0" err="1"/>
                        <a:t>moricas</a:t>
                      </a:r>
                      <a:r>
                        <a:rPr lang="es-ES" sz="1600" dirty="0"/>
                        <a:t> tan lozanas, </a:t>
                      </a:r>
                      <a:br>
                        <a:rPr lang="es-ES" sz="1600" dirty="0"/>
                      </a:br>
                      <a:r>
                        <a:rPr lang="es-ES" sz="1600" dirty="0"/>
                        <a:t>iban a coger manzanas </a:t>
                      </a:r>
                      <a:endParaRPr lang="es-ES" sz="1600" dirty="0" smtClean="0"/>
                    </a:p>
                    <a:p>
                      <a:pPr algn="ctr"/>
                      <a:r>
                        <a:rPr lang="es-ES" sz="1600" dirty="0" smtClean="0"/>
                        <a:t>Y cogidas las hallaban</a:t>
                      </a:r>
                      <a:r>
                        <a:rPr lang="es-ES" sz="1600" dirty="0"/>
                        <a:t/>
                      </a:r>
                      <a:br>
                        <a:rPr lang="es-ES" sz="1600" dirty="0"/>
                      </a:br>
                      <a:r>
                        <a:rPr lang="es-ES" sz="1600" dirty="0" smtClean="0"/>
                        <a:t>en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/>
                        <a:t>Jaén: </a:t>
                      </a:r>
                      <a:br>
                        <a:rPr lang="es-ES" sz="1600" dirty="0"/>
                      </a:br>
                      <a:r>
                        <a:rPr lang="es-ES" sz="1600" dirty="0"/>
                        <a:t>Axa y Fátima y </a:t>
                      </a:r>
                      <a:r>
                        <a:rPr lang="es-ES" sz="1600" dirty="0" err="1"/>
                        <a:t>Marién</a:t>
                      </a:r>
                      <a:r>
                        <a:rPr lang="es-ES" sz="1500" dirty="0"/>
                        <a:t>. 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5076056" y="476672"/>
            <a:ext cx="3672408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>
                <a:solidFill>
                  <a:srgbClr val="FF0000"/>
                </a:solidFill>
                <a:latin typeface="Lucida Handwriting" pitchFamily="66" charset="0"/>
              </a:rPr>
              <a:t>Villancico  </a:t>
            </a:r>
            <a:r>
              <a:rPr lang="es-ES" b="1" i="1" dirty="0" err="1" smtClean="0">
                <a:solidFill>
                  <a:srgbClr val="FF0000"/>
                </a:solidFill>
                <a:latin typeface="Lucida Handwriting" pitchFamily="66" charset="0"/>
              </a:rPr>
              <a:t>zejelesco</a:t>
            </a:r>
            <a:r>
              <a:rPr lang="es-ES" b="1" i="1" dirty="0" smtClean="0">
                <a:solidFill>
                  <a:srgbClr val="FF0000"/>
                </a:solidFill>
                <a:latin typeface="Lucida Handwriting" pitchFamily="66" charset="0"/>
              </a:rPr>
              <a:t> castellano</a:t>
            </a:r>
            <a:endParaRPr lang="es-ES" b="1" i="1" dirty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427984" y="2276872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FF0000"/>
                </a:solidFill>
              </a:rPr>
              <a:t>Estribillo</a:t>
            </a:r>
            <a:r>
              <a:rPr lang="es-ES" sz="1600" dirty="0" smtClean="0"/>
              <a:t> +</a:t>
            </a:r>
          </a:p>
          <a:p>
            <a:r>
              <a:rPr lang="es-ES" sz="1600" dirty="0" smtClean="0"/>
              <a:t> </a:t>
            </a:r>
            <a:r>
              <a:rPr lang="es-ES" sz="1600" b="1" dirty="0" smtClean="0">
                <a:solidFill>
                  <a:srgbClr val="00B050"/>
                </a:solidFill>
              </a:rPr>
              <a:t>mudanza</a:t>
            </a:r>
            <a:r>
              <a:rPr lang="es-ES" sz="1600" dirty="0" smtClean="0"/>
              <a:t> +</a:t>
            </a:r>
          </a:p>
          <a:p>
            <a:r>
              <a:rPr lang="es-ES" sz="1600" b="1" dirty="0" smtClean="0">
                <a:solidFill>
                  <a:srgbClr val="FF0000"/>
                </a:solidFill>
              </a:rPr>
              <a:t>estribillo…</a:t>
            </a:r>
            <a:endParaRPr lang="es-ES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683568" y="692696"/>
          <a:ext cx="3303058" cy="482453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303058"/>
              </a:tblGrid>
              <a:tr h="4824536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Tres morillas me enamoran </a:t>
                      </a:r>
                      <a:br>
                        <a:rPr lang="es-ES" sz="1600" dirty="0"/>
                      </a:br>
                      <a:r>
                        <a:rPr lang="es-ES" sz="1600" b="1" dirty="0">
                          <a:solidFill>
                            <a:srgbClr val="FF0000"/>
                          </a:solidFill>
                        </a:rPr>
                        <a:t>en Jaén, </a:t>
                      </a:r>
                      <a:br>
                        <a:rPr lang="es-ES" sz="16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s-ES" sz="1600" b="1" dirty="0">
                          <a:solidFill>
                            <a:srgbClr val="FF0000"/>
                          </a:solidFill>
                        </a:rPr>
                        <a:t>Axa y Fátima y </a:t>
                      </a:r>
                      <a:r>
                        <a:rPr lang="es-ES" sz="1600" b="1" dirty="0" err="1">
                          <a:solidFill>
                            <a:srgbClr val="FF0000"/>
                          </a:solidFill>
                        </a:rPr>
                        <a:t>Marién</a:t>
                      </a:r>
                      <a:r>
                        <a:rPr lang="es-ES" sz="1600" dirty="0"/>
                        <a:t>. </a:t>
                      </a:r>
                    </a:p>
                    <a:p>
                      <a:pPr algn="ctr"/>
                      <a:r>
                        <a:rPr lang="es-ES" sz="1600" b="1" dirty="0">
                          <a:solidFill>
                            <a:srgbClr val="00B050"/>
                          </a:solidFill>
                        </a:rPr>
                        <a:t>Tres morillas tan garridas </a:t>
                      </a:r>
                      <a:br>
                        <a:rPr lang="es-ES" sz="1600" b="1" dirty="0">
                          <a:solidFill>
                            <a:srgbClr val="00B050"/>
                          </a:solidFill>
                        </a:rPr>
                      </a:br>
                      <a:r>
                        <a:rPr lang="es-ES" sz="1600" b="1" dirty="0">
                          <a:solidFill>
                            <a:srgbClr val="00B050"/>
                          </a:solidFill>
                        </a:rPr>
                        <a:t>iban a coger olivas, </a:t>
                      </a:r>
                      <a:br>
                        <a:rPr lang="es-ES" sz="1600" b="1" dirty="0">
                          <a:solidFill>
                            <a:srgbClr val="00B050"/>
                          </a:solidFill>
                        </a:rPr>
                      </a:br>
                      <a:r>
                        <a:rPr lang="es-ES" sz="1600" b="1" dirty="0">
                          <a:solidFill>
                            <a:srgbClr val="00B050"/>
                          </a:solidFill>
                        </a:rPr>
                        <a:t>y </a:t>
                      </a:r>
                      <a:r>
                        <a:rPr lang="es-ES" sz="1600" b="1" dirty="0" err="1">
                          <a:solidFill>
                            <a:srgbClr val="00B050"/>
                          </a:solidFill>
                        </a:rPr>
                        <a:t>hallábanlas</a:t>
                      </a:r>
                      <a:r>
                        <a:rPr lang="es-ES" sz="1600" b="1" dirty="0">
                          <a:solidFill>
                            <a:srgbClr val="00B050"/>
                          </a:solidFill>
                        </a:rPr>
                        <a:t> cogidas </a:t>
                      </a:r>
                      <a:r>
                        <a:rPr lang="es-ES" sz="1600" dirty="0"/>
                        <a:t/>
                      </a:r>
                      <a:br>
                        <a:rPr lang="es-ES" sz="1600" dirty="0"/>
                      </a:br>
                      <a:r>
                        <a:rPr lang="es-ES" sz="1600" b="1" dirty="0">
                          <a:solidFill>
                            <a:srgbClr val="FF0000"/>
                          </a:solidFill>
                        </a:rPr>
                        <a:t>en Jaén, </a:t>
                      </a:r>
                      <a:br>
                        <a:rPr lang="es-ES" sz="16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s-ES" sz="1600" b="1" dirty="0">
                          <a:solidFill>
                            <a:srgbClr val="FF0000"/>
                          </a:solidFill>
                        </a:rPr>
                        <a:t>Axa y Fátima y </a:t>
                      </a:r>
                      <a:r>
                        <a:rPr lang="es-ES" sz="1600" b="1" dirty="0" err="1">
                          <a:solidFill>
                            <a:srgbClr val="FF0000"/>
                          </a:solidFill>
                        </a:rPr>
                        <a:t>Marién</a:t>
                      </a:r>
                      <a:r>
                        <a:rPr lang="es-ES" sz="1600" b="1" dirty="0">
                          <a:solidFill>
                            <a:srgbClr val="FF0000"/>
                          </a:solidFill>
                        </a:rPr>
                        <a:t>. </a:t>
                      </a:r>
                    </a:p>
                    <a:p>
                      <a:pPr algn="ctr"/>
                      <a:r>
                        <a:rPr lang="es-ES" sz="1600" b="1" dirty="0">
                          <a:solidFill>
                            <a:srgbClr val="00B050"/>
                          </a:solidFill>
                        </a:rPr>
                        <a:t>Y </a:t>
                      </a:r>
                      <a:r>
                        <a:rPr lang="es-ES" sz="1600" b="1" dirty="0" err="1">
                          <a:solidFill>
                            <a:srgbClr val="00B050"/>
                          </a:solidFill>
                        </a:rPr>
                        <a:t>hallábanlas</a:t>
                      </a:r>
                      <a:r>
                        <a:rPr lang="es-ES" sz="1600" b="1" dirty="0">
                          <a:solidFill>
                            <a:srgbClr val="00B050"/>
                          </a:solidFill>
                        </a:rPr>
                        <a:t> cogidas, </a:t>
                      </a:r>
                      <a:br>
                        <a:rPr lang="es-ES" sz="1600" b="1" dirty="0">
                          <a:solidFill>
                            <a:srgbClr val="00B050"/>
                          </a:solidFill>
                        </a:rPr>
                      </a:br>
                      <a:r>
                        <a:rPr lang="es-ES" sz="1600" b="1" dirty="0">
                          <a:solidFill>
                            <a:srgbClr val="00B050"/>
                          </a:solidFill>
                        </a:rPr>
                        <a:t>y tornaban </a:t>
                      </a:r>
                      <a:r>
                        <a:rPr lang="es-ES" sz="1600" b="1" dirty="0" err="1">
                          <a:solidFill>
                            <a:srgbClr val="00B050"/>
                          </a:solidFill>
                        </a:rPr>
                        <a:t>desmaídas</a:t>
                      </a:r>
                      <a:r>
                        <a:rPr lang="es-ES" sz="1600" b="1" dirty="0">
                          <a:solidFill>
                            <a:srgbClr val="00B050"/>
                          </a:solidFill>
                        </a:rPr>
                        <a:t> </a:t>
                      </a:r>
                      <a:br>
                        <a:rPr lang="es-ES" sz="1600" b="1" dirty="0">
                          <a:solidFill>
                            <a:srgbClr val="00B050"/>
                          </a:solidFill>
                        </a:rPr>
                      </a:br>
                      <a:r>
                        <a:rPr lang="es-ES" sz="1600" b="1" dirty="0">
                          <a:solidFill>
                            <a:srgbClr val="00B050"/>
                          </a:solidFill>
                        </a:rPr>
                        <a:t>y las colores perdidas </a:t>
                      </a:r>
                      <a:r>
                        <a:rPr lang="es-ES" sz="1600" dirty="0"/>
                        <a:t/>
                      </a:r>
                      <a:br>
                        <a:rPr lang="es-ES" sz="1600" dirty="0"/>
                      </a:br>
                      <a:r>
                        <a:rPr lang="es-ES" sz="1600" b="1" dirty="0">
                          <a:solidFill>
                            <a:srgbClr val="FF0000"/>
                          </a:solidFill>
                        </a:rPr>
                        <a:t>en Jaén, </a:t>
                      </a:r>
                      <a:br>
                        <a:rPr lang="es-ES" sz="16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s-ES" sz="1600" b="1" dirty="0">
                          <a:solidFill>
                            <a:srgbClr val="FF0000"/>
                          </a:solidFill>
                        </a:rPr>
                        <a:t>Axa y Fátima y </a:t>
                      </a:r>
                      <a:r>
                        <a:rPr lang="es-ES" sz="1600" b="1" dirty="0" err="1">
                          <a:solidFill>
                            <a:srgbClr val="FF0000"/>
                          </a:solidFill>
                        </a:rPr>
                        <a:t>Marién</a:t>
                      </a:r>
                      <a:r>
                        <a:rPr lang="es-ES" sz="1600" b="1" dirty="0">
                          <a:solidFill>
                            <a:srgbClr val="FF0000"/>
                          </a:solidFill>
                        </a:rPr>
                        <a:t>. </a:t>
                      </a:r>
                    </a:p>
                    <a:p>
                      <a:pPr algn="ctr"/>
                      <a:r>
                        <a:rPr lang="es-ES" sz="1600" b="1" dirty="0">
                          <a:solidFill>
                            <a:srgbClr val="00B050"/>
                          </a:solidFill>
                        </a:rPr>
                        <a:t>Tres </a:t>
                      </a:r>
                      <a:r>
                        <a:rPr lang="es-ES" sz="1600" b="1" dirty="0" err="1">
                          <a:solidFill>
                            <a:srgbClr val="00B050"/>
                          </a:solidFill>
                        </a:rPr>
                        <a:t>moricas</a:t>
                      </a:r>
                      <a:r>
                        <a:rPr lang="es-ES" sz="1600" b="1" dirty="0">
                          <a:solidFill>
                            <a:srgbClr val="00B050"/>
                          </a:solidFill>
                        </a:rPr>
                        <a:t> tan lozanas, </a:t>
                      </a:r>
                      <a:br>
                        <a:rPr lang="es-ES" sz="1600" b="1" dirty="0">
                          <a:solidFill>
                            <a:srgbClr val="00B050"/>
                          </a:solidFill>
                        </a:rPr>
                      </a:br>
                      <a:r>
                        <a:rPr lang="es-ES" sz="1600" b="1" dirty="0">
                          <a:solidFill>
                            <a:srgbClr val="00B050"/>
                          </a:solidFill>
                        </a:rPr>
                        <a:t>iban a coger manzanas </a:t>
                      </a:r>
                      <a:endParaRPr lang="es-ES" sz="1600" b="1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s-ES" sz="1600" b="1" dirty="0" smtClean="0">
                          <a:solidFill>
                            <a:srgbClr val="00B050"/>
                          </a:solidFill>
                        </a:rPr>
                        <a:t>Y cogidas las hallaban</a:t>
                      </a:r>
                      <a:r>
                        <a:rPr lang="es-ES" sz="1600" dirty="0"/>
                        <a:t/>
                      </a:r>
                      <a:br>
                        <a:rPr lang="es-ES" sz="1600" dirty="0"/>
                      </a:br>
                      <a:r>
                        <a:rPr lang="es-ES" sz="1600" b="1" dirty="0" smtClean="0">
                          <a:solidFill>
                            <a:srgbClr val="FF0000"/>
                          </a:solidFill>
                        </a:rPr>
                        <a:t>en</a:t>
                      </a:r>
                      <a:r>
                        <a:rPr lang="es-ES" sz="1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S" sz="1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S" sz="1600" b="1" dirty="0">
                          <a:solidFill>
                            <a:srgbClr val="FF0000"/>
                          </a:solidFill>
                        </a:rPr>
                        <a:t>Jaén: </a:t>
                      </a:r>
                      <a:br>
                        <a:rPr lang="es-ES" sz="16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s-ES" sz="1600" b="1" dirty="0">
                          <a:solidFill>
                            <a:srgbClr val="FF0000"/>
                          </a:solidFill>
                        </a:rPr>
                        <a:t>Axa y Fátima y </a:t>
                      </a:r>
                      <a:r>
                        <a:rPr lang="es-ES" sz="1600" b="1" dirty="0" err="1">
                          <a:solidFill>
                            <a:srgbClr val="FF0000"/>
                          </a:solidFill>
                        </a:rPr>
                        <a:t>Marién</a:t>
                      </a:r>
                      <a:r>
                        <a:rPr lang="es-ES" sz="1500" b="1" dirty="0">
                          <a:solidFill>
                            <a:srgbClr val="FF0000"/>
                          </a:solidFill>
                        </a:rPr>
                        <a:t>. 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cxnSp>
        <p:nvCxnSpPr>
          <p:cNvPr id="16" name="15 Conector recto de flecha"/>
          <p:cNvCxnSpPr/>
          <p:nvPr/>
        </p:nvCxnSpPr>
        <p:spPr>
          <a:xfrm flipH="1">
            <a:off x="3275856" y="2564904"/>
            <a:ext cx="129614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H="1">
            <a:off x="3419872" y="2492896"/>
            <a:ext cx="1152128" cy="11521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H="1">
            <a:off x="3203848" y="2492896"/>
            <a:ext cx="1368152" cy="23042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H="1" flipV="1">
            <a:off x="3347864" y="1268760"/>
            <a:ext cx="1152128" cy="11521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5652120" y="1700808"/>
            <a:ext cx="3240360" cy="397031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dirty="0" smtClean="0"/>
              <a:t>La forma métrica más utilizada es el </a:t>
            </a:r>
            <a:r>
              <a:rPr lang="es-ES" b="1" dirty="0" smtClean="0">
                <a:solidFill>
                  <a:srgbClr val="FF0000"/>
                </a:solidFill>
              </a:rPr>
              <a:t>VILLANCICO</a:t>
            </a:r>
            <a:r>
              <a:rPr lang="es-ES" dirty="0" smtClean="0"/>
              <a:t>: formado por un estribillo de dos, tres versos y estrofas que se rematan con el estribillo. </a:t>
            </a:r>
          </a:p>
          <a:p>
            <a:pPr>
              <a:buFont typeface="Wingdings" pitchFamily="2" charset="2"/>
              <a:buChar char="q"/>
            </a:pPr>
            <a:r>
              <a:rPr lang="es-ES" dirty="0" smtClean="0"/>
              <a:t>Los recursos más abundantes son los de repetición: aliteraciones, anáforas, paralelismos y repeticiones expresivas de palabras o sintagmas .</a:t>
            </a:r>
          </a:p>
          <a:p>
            <a:pPr>
              <a:buFont typeface="Wingdings" pitchFamily="2" charset="2"/>
              <a:buChar char="q"/>
            </a:pPr>
            <a:endParaRPr lang="es-ES" dirty="0" smtClean="0"/>
          </a:p>
          <a:p>
            <a:pPr>
              <a:buFont typeface="Wingdings" pitchFamily="2" charset="2"/>
              <a:buChar char="q"/>
            </a:pPr>
            <a:endParaRPr lang="es-ES" dirty="0"/>
          </a:p>
        </p:txBody>
      </p:sp>
    </p:spTree>
  </p:cSld>
  <p:clrMapOvr>
    <a:masterClrMapping/>
  </p:clrMapOvr>
  <p:transition spd="med"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508104" y="1988841"/>
            <a:ext cx="315009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200" b="1" dirty="0" smtClean="0"/>
          </a:p>
          <a:p>
            <a:endParaRPr lang="es-ES" sz="1400" dirty="0" smtClean="0"/>
          </a:p>
          <a:p>
            <a:pPr>
              <a:buFont typeface="Wingdings" pitchFamily="2" charset="2"/>
              <a:buChar char="q"/>
            </a:pPr>
            <a:r>
              <a:rPr lang="es-ES" sz="1400" dirty="0" smtClean="0"/>
              <a:t>- </a:t>
            </a:r>
            <a:r>
              <a:rPr lang="es-ES" sz="1400" b="1" dirty="0" smtClean="0"/>
              <a:t>Procedencia:     	</a:t>
            </a:r>
          </a:p>
          <a:p>
            <a:r>
              <a:rPr lang="es-ES" sz="1400" b="1" dirty="0" smtClean="0"/>
              <a:t>        La Provenza  ( Francia )</a:t>
            </a:r>
          </a:p>
          <a:p>
            <a:pPr>
              <a:buFont typeface="Wingdings" pitchFamily="2" charset="2"/>
              <a:buChar char="q"/>
            </a:pPr>
            <a:endParaRPr lang="es-ES" sz="1400" b="1" dirty="0" smtClean="0"/>
          </a:p>
          <a:p>
            <a:pPr>
              <a:buFont typeface="Wingdings" pitchFamily="2" charset="2"/>
              <a:buChar char="q"/>
            </a:pPr>
            <a:r>
              <a:rPr lang="es-ES" sz="1400" b="1" dirty="0" smtClean="0"/>
              <a:t>- ¿Qué es el amor?</a:t>
            </a:r>
          </a:p>
          <a:p>
            <a:r>
              <a:rPr lang="es-ES" sz="1400" b="1" dirty="0" smtClean="0"/>
              <a:t>	Relación que purifica.</a:t>
            </a:r>
          </a:p>
          <a:p>
            <a:r>
              <a:rPr lang="es-ES" sz="1400" b="1" dirty="0" smtClean="0"/>
              <a:t>	Amor discreto.</a:t>
            </a:r>
          </a:p>
          <a:p>
            <a:r>
              <a:rPr lang="es-ES" sz="1400" b="1" dirty="0" smtClean="0"/>
              <a:t>	Vasallaje</a:t>
            </a:r>
          </a:p>
          <a:p>
            <a:r>
              <a:rPr lang="es-ES" sz="1400" b="1" dirty="0" smtClean="0"/>
              <a:t>                 Sufrimiento gozoso.</a:t>
            </a:r>
          </a:p>
          <a:p>
            <a:pPr>
              <a:buFont typeface="Wingdings" pitchFamily="2" charset="2"/>
              <a:buChar char="q"/>
            </a:pPr>
            <a:r>
              <a:rPr lang="es-ES" sz="1400" b="1" dirty="0" smtClean="0"/>
              <a:t>¿Cómo es la dama?:		Mujer casada. Noble.</a:t>
            </a:r>
          </a:p>
          <a:p>
            <a:pPr lvl="2"/>
            <a:r>
              <a:rPr lang="es-ES" sz="1400" b="1" dirty="0" smtClean="0"/>
              <a:t>Belleza física ( se ajusta al canon: rubia, ojos y piel clara, …)</a:t>
            </a:r>
          </a:p>
          <a:p>
            <a:pPr lvl="2"/>
            <a:r>
              <a:rPr lang="es-ES" sz="1400" b="1" dirty="0" smtClean="0"/>
              <a:t>Cruel con el amado (cárcel de amor: amada :carcelero)</a:t>
            </a:r>
          </a:p>
          <a:p>
            <a:pPr>
              <a:buFont typeface="Wingdings" pitchFamily="2" charset="2"/>
              <a:buChar char="q"/>
            </a:pPr>
            <a:r>
              <a:rPr lang="es-ES" sz="1400" b="1" dirty="0" smtClean="0"/>
              <a:t>- ¿Cómo es el amante?</a:t>
            </a:r>
          </a:p>
          <a:p>
            <a:r>
              <a:rPr lang="es-ES" sz="1400" b="1" dirty="0" smtClean="0"/>
              <a:t>	Trovador.</a:t>
            </a:r>
          </a:p>
          <a:p>
            <a:r>
              <a:rPr lang="es-ES" sz="1400" b="1" dirty="0" smtClean="0"/>
              <a:t>	Vasallo de la dama</a:t>
            </a:r>
            <a:r>
              <a:rPr lang="es-ES" sz="1400" dirty="0" smtClean="0"/>
              <a:t>	</a:t>
            </a:r>
          </a:p>
          <a:p>
            <a:pPr>
              <a:buFont typeface="Wingdings" pitchFamily="2" charset="2"/>
              <a:buChar char="q"/>
            </a:pPr>
            <a:endParaRPr lang="es-ES" sz="1200" dirty="0" smtClean="0"/>
          </a:p>
          <a:p>
            <a:pPr>
              <a:buFont typeface="Wingdings" pitchFamily="2" charset="2"/>
              <a:buChar char="q"/>
            </a:pPr>
            <a:endParaRPr lang="es-ES" sz="1200" dirty="0" smtClean="0"/>
          </a:p>
        </p:txBody>
      </p:sp>
      <p:sp>
        <p:nvSpPr>
          <p:cNvPr id="9" name="8 CuadroTexto"/>
          <p:cNvSpPr txBox="1"/>
          <p:nvPr/>
        </p:nvSpPr>
        <p:spPr>
          <a:xfrm>
            <a:off x="2411760" y="188640"/>
            <a:ext cx="4032448" cy="40011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  <a:latin typeface="Lucida Handwriting" pitchFamily="66" charset="0"/>
              </a:rPr>
              <a:t>Lírica  culta</a:t>
            </a:r>
            <a:endParaRPr lang="es-ES" sz="2000" b="1" dirty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95536" y="620688"/>
            <a:ext cx="8352000" cy="1440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s-ES" sz="2000" b="1" i="1" dirty="0" smtClean="0">
                <a:solidFill>
                  <a:srgbClr val="FF0000"/>
                </a:solidFill>
              </a:rPr>
              <a:t>2. El amor cortés: modelo de la sociedad cortesana medieval</a:t>
            </a:r>
          </a:p>
          <a:p>
            <a:pPr lvl="1">
              <a:buFont typeface="Wingdings" pitchFamily="2" charset="2"/>
              <a:buChar char="q"/>
            </a:pPr>
            <a:r>
              <a:rPr lang="es-ES" sz="1400" dirty="0" smtClean="0"/>
              <a:t>En los siglos XII y XIII se desarrolla en la Provenza una lírica cortesana, culta. Escrita por los </a:t>
            </a:r>
            <a:r>
              <a:rPr lang="es-ES" sz="1400" i="1" dirty="0" smtClean="0"/>
              <a:t>TROVADORES</a:t>
            </a:r>
            <a:r>
              <a:rPr lang="es-ES" sz="1400" dirty="0" smtClean="0"/>
              <a:t>.</a:t>
            </a:r>
          </a:p>
          <a:p>
            <a:pPr lvl="1">
              <a:buFont typeface="Wingdings" pitchFamily="2" charset="2"/>
              <a:buChar char="q"/>
            </a:pPr>
            <a:r>
              <a:rPr lang="es-ES" sz="1400" dirty="0" smtClean="0"/>
              <a:t>Es un arte refinado, difícil, sujeto a normas rígidas. Se extiende por toda Europa.</a:t>
            </a:r>
          </a:p>
          <a:p>
            <a:pPr lvl="1">
              <a:buFont typeface="Wingdings" pitchFamily="2" charset="2"/>
              <a:buChar char="q"/>
            </a:pPr>
            <a:r>
              <a:rPr lang="es-ES" sz="1400" dirty="0" smtClean="0"/>
              <a:t>Nos ha llegado a través de </a:t>
            </a:r>
            <a:r>
              <a:rPr lang="es-ES" sz="1400" b="1" i="1" dirty="0" smtClean="0"/>
              <a:t>CANCIONEROS</a:t>
            </a:r>
            <a:r>
              <a:rPr lang="es-ES" sz="1400" i="1" dirty="0" smtClean="0"/>
              <a:t>( antologías de poesía) a veces incorporan partituras musicales.</a:t>
            </a:r>
          </a:p>
          <a:p>
            <a:endParaRPr lang="es-ES" sz="14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564904"/>
            <a:ext cx="374441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 bwMode="auto">
          <a:xfrm>
            <a:off x="539552" y="2420888"/>
            <a:ext cx="33909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  <p:transition spd="med"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7</a:t>
            </a:fld>
            <a:endParaRPr lang="es-E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6672"/>
            <a:ext cx="316835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355976" y="518483"/>
            <a:ext cx="4176464" cy="5293757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¡</a:t>
            </a:r>
            <a:r>
              <a:rPr kumimoji="0" lang="es-E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Oh la más de las hermosas!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oh la mayor de las buenas,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causadora de mis penas!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¡oh </a:t>
            </a:r>
            <a:r>
              <a:rPr kumimoji="0" lang="es-ES" sz="1600" b="1" i="1" u="none" strike="noStrike" cap="none" normalizeH="0" baseline="0" dirty="0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llave </a:t>
            </a:r>
            <a:r>
              <a:rPr kumimoji="0" lang="es-E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de mis cadenas,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calnado de mis esposas,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1" u="none" strike="noStrike" cap="none" normalizeH="0" baseline="0" dirty="0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 cárcel de </a:t>
            </a:r>
            <a:r>
              <a:rPr kumimoji="0" lang="es-E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mi libertad,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1" u="none" strike="noStrike" cap="none" normalizeH="0" baseline="0" dirty="0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verdugo de </a:t>
            </a:r>
            <a:r>
              <a:rPr kumimoji="0" lang="es-E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mis tormentos,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1" u="none" strike="noStrike" cap="none" normalizeH="0" baseline="0" dirty="0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puerto </a:t>
            </a:r>
            <a:r>
              <a:rPr kumimoji="0" lang="es-E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do mis pensamientos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no hallan seguridad!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Cuya bondad extremada,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buen sosiego y gran cordura,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mucho par Dios me segura;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mas la grande hermosura,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digna de ser </a:t>
            </a:r>
            <a:r>
              <a:rPr kumimoji="0" lang="es-E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cobdiciada</a:t>
            </a:r>
            <a:r>
              <a:rPr kumimoji="0" lang="es-E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me causa tanta sospecha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que no puedo reposar,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1" u="none" strike="noStrike" cap="none" normalizeH="0" baseline="0" dirty="0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como la fusta en la mar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con gran fortuna deshecha.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600" b="1" i="1" dirty="0" smtClean="0">
                <a:latin typeface="Arial Unicode MS" pitchFamily="34" charset="-128"/>
                <a:cs typeface="Arial" pitchFamily="34" charset="0"/>
              </a:rPr>
              <a:t>                                        </a:t>
            </a:r>
            <a:r>
              <a:rPr lang="es-ES" sz="1200" i="1" dirty="0" smtClean="0">
                <a:latin typeface="Arial Unicode MS" pitchFamily="34" charset="-128"/>
                <a:cs typeface="Arial" pitchFamily="34" charset="0"/>
              </a:rPr>
              <a:t>Gómez Manrique</a:t>
            </a:r>
            <a:endParaRPr kumimoji="0" lang="es-ES" sz="1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164288" y="548680"/>
            <a:ext cx="648072" cy="523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 smtClean="0">
                <a:solidFill>
                  <a:srgbClr val="FF0000"/>
                </a:solidFill>
              </a:rPr>
              <a:t>8 a</a:t>
            </a:r>
          </a:p>
          <a:p>
            <a:endParaRPr lang="es-ES" sz="1050" b="1" dirty="0" smtClean="0">
              <a:solidFill>
                <a:srgbClr val="FF0000"/>
              </a:solidFill>
            </a:endParaRPr>
          </a:p>
          <a:p>
            <a:r>
              <a:rPr lang="es-ES" sz="1050" b="1" dirty="0" smtClean="0">
                <a:solidFill>
                  <a:srgbClr val="FF0000"/>
                </a:solidFill>
              </a:rPr>
              <a:t>8 b</a:t>
            </a:r>
          </a:p>
          <a:p>
            <a:r>
              <a:rPr lang="es-ES" sz="1050" b="1" dirty="0" smtClean="0">
                <a:solidFill>
                  <a:srgbClr val="FF0000"/>
                </a:solidFill>
              </a:rPr>
              <a:t>8 b</a:t>
            </a:r>
          </a:p>
          <a:p>
            <a:r>
              <a:rPr lang="es-ES" sz="1050" b="1" dirty="0" smtClean="0">
                <a:solidFill>
                  <a:srgbClr val="FF0000"/>
                </a:solidFill>
              </a:rPr>
              <a:t>8 b</a:t>
            </a:r>
          </a:p>
          <a:p>
            <a:r>
              <a:rPr lang="es-ES" sz="1050" dirty="0" smtClean="0"/>
              <a:t> </a:t>
            </a:r>
            <a:endParaRPr lang="es-ES" sz="1050" b="1" dirty="0" smtClean="0">
              <a:solidFill>
                <a:srgbClr val="FF0000"/>
              </a:solidFill>
            </a:endParaRPr>
          </a:p>
          <a:p>
            <a:r>
              <a:rPr lang="es-ES" sz="1050" b="1" dirty="0" smtClean="0">
                <a:solidFill>
                  <a:srgbClr val="FF0000"/>
                </a:solidFill>
              </a:rPr>
              <a:t>8 a</a:t>
            </a:r>
          </a:p>
          <a:p>
            <a:r>
              <a:rPr lang="es-ES" sz="1050" b="1" dirty="0" smtClean="0">
                <a:solidFill>
                  <a:srgbClr val="FF0000"/>
                </a:solidFill>
              </a:rPr>
              <a:t>7+1 c</a:t>
            </a:r>
          </a:p>
          <a:p>
            <a:endParaRPr lang="es-ES" sz="1050" b="1" dirty="0" smtClean="0">
              <a:solidFill>
                <a:srgbClr val="FF0000"/>
              </a:solidFill>
            </a:endParaRPr>
          </a:p>
          <a:p>
            <a:r>
              <a:rPr lang="es-ES" sz="1050" b="1" dirty="0" smtClean="0">
                <a:solidFill>
                  <a:srgbClr val="FF0000"/>
                </a:solidFill>
              </a:rPr>
              <a:t>8 d</a:t>
            </a:r>
          </a:p>
          <a:p>
            <a:r>
              <a:rPr lang="es-ES" sz="1050" b="1" dirty="0" smtClean="0">
                <a:solidFill>
                  <a:srgbClr val="FF0000"/>
                </a:solidFill>
              </a:rPr>
              <a:t>8d</a:t>
            </a:r>
          </a:p>
          <a:p>
            <a:endParaRPr lang="es-ES" sz="1050" b="1" dirty="0" smtClean="0">
              <a:solidFill>
                <a:srgbClr val="FF0000"/>
              </a:solidFill>
            </a:endParaRPr>
          </a:p>
          <a:p>
            <a:r>
              <a:rPr lang="es-ES" sz="1050" b="1" dirty="0" smtClean="0">
                <a:solidFill>
                  <a:srgbClr val="FF0000"/>
                </a:solidFill>
              </a:rPr>
              <a:t>7+1 c</a:t>
            </a:r>
          </a:p>
          <a:p>
            <a:endParaRPr lang="es-ES" sz="1050" b="1" dirty="0" smtClean="0">
              <a:solidFill>
                <a:srgbClr val="FF0000"/>
              </a:solidFill>
            </a:endParaRPr>
          </a:p>
          <a:p>
            <a:endParaRPr lang="es-ES" sz="1050" b="1" dirty="0" smtClean="0">
              <a:solidFill>
                <a:srgbClr val="FF0000"/>
              </a:solidFill>
            </a:endParaRPr>
          </a:p>
          <a:p>
            <a:r>
              <a:rPr lang="es-ES" sz="1050" b="1" dirty="0" smtClean="0">
                <a:solidFill>
                  <a:srgbClr val="FF0000"/>
                </a:solidFill>
              </a:rPr>
              <a:t>8 e</a:t>
            </a:r>
          </a:p>
          <a:p>
            <a:endParaRPr lang="es-ES" sz="1050" b="1" dirty="0" smtClean="0">
              <a:solidFill>
                <a:srgbClr val="FF0000"/>
              </a:solidFill>
            </a:endParaRPr>
          </a:p>
          <a:p>
            <a:r>
              <a:rPr lang="es-ES" sz="1050" b="1" dirty="0" smtClean="0">
                <a:solidFill>
                  <a:srgbClr val="FF0000"/>
                </a:solidFill>
              </a:rPr>
              <a:t>8 f</a:t>
            </a:r>
          </a:p>
          <a:p>
            <a:r>
              <a:rPr lang="es-ES" sz="1050" b="1" dirty="0" smtClean="0">
                <a:solidFill>
                  <a:srgbClr val="FF0000"/>
                </a:solidFill>
              </a:rPr>
              <a:t>8 f</a:t>
            </a:r>
          </a:p>
          <a:p>
            <a:endParaRPr lang="es-ES" sz="1050" b="1" dirty="0" smtClean="0">
              <a:solidFill>
                <a:srgbClr val="FF0000"/>
              </a:solidFill>
            </a:endParaRPr>
          </a:p>
          <a:p>
            <a:r>
              <a:rPr lang="es-ES" sz="1050" b="1" dirty="0" smtClean="0">
                <a:solidFill>
                  <a:srgbClr val="FF0000"/>
                </a:solidFill>
              </a:rPr>
              <a:t>8f</a:t>
            </a:r>
          </a:p>
          <a:p>
            <a:endParaRPr lang="es-ES" sz="1050" b="1" dirty="0" smtClean="0">
              <a:solidFill>
                <a:srgbClr val="FF0000"/>
              </a:solidFill>
            </a:endParaRPr>
          </a:p>
          <a:p>
            <a:r>
              <a:rPr lang="es-ES" sz="1050" b="1" dirty="0" smtClean="0">
                <a:solidFill>
                  <a:srgbClr val="FF0000"/>
                </a:solidFill>
              </a:rPr>
              <a:t>8 e</a:t>
            </a:r>
          </a:p>
          <a:p>
            <a:r>
              <a:rPr lang="es-ES" sz="1050" b="1" dirty="0" smtClean="0">
                <a:solidFill>
                  <a:srgbClr val="FF0000"/>
                </a:solidFill>
              </a:rPr>
              <a:t>8 g</a:t>
            </a:r>
          </a:p>
          <a:p>
            <a:endParaRPr lang="es-ES" sz="1050" b="1" dirty="0" smtClean="0">
              <a:solidFill>
                <a:srgbClr val="FF0000"/>
              </a:solidFill>
            </a:endParaRPr>
          </a:p>
          <a:p>
            <a:r>
              <a:rPr lang="es-ES" sz="1050" b="1" dirty="0" smtClean="0">
                <a:solidFill>
                  <a:srgbClr val="FF0000"/>
                </a:solidFill>
              </a:rPr>
              <a:t>7+1 h</a:t>
            </a:r>
          </a:p>
          <a:p>
            <a:endParaRPr lang="es-ES" sz="1050" b="1" dirty="0" smtClean="0">
              <a:solidFill>
                <a:srgbClr val="FF0000"/>
              </a:solidFill>
            </a:endParaRPr>
          </a:p>
          <a:p>
            <a:r>
              <a:rPr lang="es-ES" sz="1050" b="1" dirty="0" smtClean="0">
                <a:solidFill>
                  <a:srgbClr val="FF0000"/>
                </a:solidFill>
              </a:rPr>
              <a:t>7+1 h</a:t>
            </a:r>
          </a:p>
          <a:p>
            <a:r>
              <a:rPr lang="es-ES" sz="1050" b="1" dirty="0" smtClean="0">
                <a:solidFill>
                  <a:srgbClr val="FF0000"/>
                </a:solidFill>
              </a:rPr>
              <a:t>8 +1 g</a:t>
            </a:r>
          </a:p>
          <a:p>
            <a:endParaRPr lang="es-ES" sz="1000" b="1" dirty="0" smtClean="0">
              <a:solidFill>
                <a:srgbClr val="FF0000"/>
              </a:solidFill>
            </a:endParaRPr>
          </a:p>
          <a:p>
            <a:endParaRPr lang="es-ES" sz="1000" b="1" dirty="0" smtClean="0">
              <a:solidFill>
                <a:srgbClr val="FF0000"/>
              </a:solidFill>
            </a:endParaRPr>
          </a:p>
          <a:p>
            <a:r>
              <a:rPr lang="es-ES" sz="1000" dirty="0" smtClean="0"/>
              <a:t> </a:t>
            </a:r>
            <a:endParaRPr lang="es-ES" sz="1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7740352" y="220486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rgbClr val="FF0000"/>
                </a:solidFill>
              </a:rPr>
              <a:t>Metáfora</a:t>
            </a:r>
            <a:r>
              <a:rPr lang="es-ES" sz="1000" dirty="0" smtClean="0"/>
              <a:t>s</a:t>
            </a:r>
            <a:endParaRPr lang="es-ES" sz="1000" dirty="0"/>
          </a:p>
        </p:txBody>
      </p:sp>
      <p:cxnSp>
        <p:nvCxnSpPr>
          <p:cNvPr id="8" name="7 Conector recto de flecha"/>
          <p:cNvCxnSpPr/>
          <p:nvPr/>
        </p:nvCxnSpPr>
        <p:spPr>
          <a:xfrm flipH="1" flipV="1">
            <a:off x="5220072" y="1916832"/>
            <a:ext cx="2520280" cy="4831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4860032" y="5373216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rgbClr val="FF0000"/>
                </a:solidFill>
              </a:rPr>
              <a:t>Símil</a:t>
            </a:r>
            <a:r>
              <a:rPr lang="es-ES" sz="1000" dirty="0" smtClean="0"/>
              <a:t> </a:t>
            </a:r>
            <a:endParaRPr lang="es-ES" sz="1000" dirty="0"/>
          </a:p>
        </p:txBody>
      </p:sp>
      <p:cxnSp>
        <p:nvCxnSpPr>
          <p:cNvPr id="11" name="10 Conector recto de flecha"/>
          <p:cNvCxnSpPr/>
          <p:nvPr/>
        </p:nvCxnSpPr>
        <p:spPr>
          <a:xfrm flipV="1">
            <a:off x="5076056" y="5013176"/>
            <a:ext cx="504056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Forma libre"/>
          <p:cNvSpPr/>
          <p:nvPr/>
        </p:nvSpPr>
        <p:spPr>
          <a:xfrm>
            <a:off x="4884060" y="1310185"/>
            <a:ext cx="620812" cy="395785"/>
          </a:xfrm>
          <a:custGeom>
            <a:avLst/>
            <a:gdLst>
              <a:gd name="connsiteX0" fmla="*/ 520453 w 620812"/>
              <a:gd name="connsiteY0" fmla="*/ 81887 h 395785"/>
              <a:gd name="connsiteX1" fmla="*/ 438567 w 620812"/>
              <a:gd name="connsiteY1" fmla="*/ 54591 h 395785"/>
              <a:gd name="connsiteX2" fmla="*/ 397624 w 620812"/>
              <a:gd name="connsiteY2" fmla="*/ 27296 h 395785"/>
              <a:gd name="connsiteX3" fmla="*/ 315737 w 620812"/>
              <a:gd name="connsiteY3" fmla="*/ 0 h 395785"/>
              <a:gd name="connsiteX4" fmla="*/ 56430 w 620812"/>
              <a:gd name="connsiteY4" fmla="*/ 13648 h 395785"/>
              <a:gd name="connsiteX5" fmla="*/ 15486 w 620812"/>
              <a:gd name="connsiteY5" fmla="*/ 40943 h 395785"/>
              <a:gd name="connsiteX6" fmla="*/ 1839 w 620812"/>
              <a:gd name="connsiteY6" fmla="*/ 150125 h 395785"/>
              <a:gd name="connsiteX7" fmla="*/ 15486 w 620812"/>
              <a:gd name="connsiteY7" fmla="*/ 341194 h 395785"/>
              <a:gd name="connsiteX8" fmla="*/ 56430 w 620812"/>
              <a:gd name="connsiteY8" fmla="*/ 368490 h 395785"/>
              <a:gd name="connsiteX9" fmla="*/ 138316 w 620812"/>
              <a:gd name="connsiteY9" fmla="*/ 395785 h 395785"/>
              <a:gd name="connsiteX10" fmla="*/ 220203 w 620812"/>
              <a:gd name="connsiteY10" fmla="*/ 382137 h 395785"/>
              <a:gd name="connsiteX11" fmla="*/ 302089 w 620812"/>
              <a:gd name="connsiteY11" fmla="*/ 327546 h 395785"/>
              <a:gd name="connsiteX12" fmla="*/ 343033 w 620812"/>
              <a:gd name="connsiteY12" fmla="*/ 300251 h 395785"/>
              <a:gd name="connsiteX13" fmla="*/ 479510 w 620812"/>
              <a:gd name="connsiteY13" fmla="*/ 272955 h 395785"/>
              <a:gd name="connsiteX14" fmla="*/ 561397 w 620812"/>
              <a:gd name="connsiteY14" fmla="*/ 232012 h 395785"/>
              <a:gd name="connsiteX15" fmla="*/ 588692 w 620812"/>
              <a:gd name="connsiteY15" fmla="*/ 150125 h 395785"/>
              <a:gd name="connsiteX16" fmla="*/ 506806 w 620812"/>
              <a:gd name="connsiteY16" fmla="*/ 81887 h 395785"/>
              <a:gd name="connsiteX17" fmla="*/ 465862 w 620812"/>
              <a:gd name="connsiteY17" fmla="*/ 40943 h 395785"/>
              <a:gd name="connsiteX18" fmla="*/ 438567 w 620812"/>
              <a:gd name="connsiteY18" fmla="*/ 54591 h 39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0812" h="395785">
                <a:moveTo>
                  <a:pt x="520453" y="81887"/>
                </a:moveTo>
                <a:cubicBezTo>
                  <a:pt x="493158" y="72788"/>
                  <a:pt x="462507" y="70551"/>
                  <a:pt x="438567" y="54591"/>
                </a:cubicBezTo>
                <a:cubicBezTo>
                  <a:pt x="424919" y="45493"/>
                  <a:pt x="412613" y="33958"/>
                  <a:pt x="397624" y="27296"/>
                </a:cubicBezTo>
                <a:cubicBezTo>
                  <a:pt x="371332" y="15611"/>
                  <a:pt x="315737" y="0"/>
                  <a:pt x="315737" y="0"/>
                </a:cubicBezTo>
                <a:cubicBezTo>
                  <a:pt x="229301" y="4549"/>
                  <a:pt x="142192" y="1953"/>
                  <a:pt x="56430" y="13648"/>
                </a:cubicBezTo>
                <a:cubicBezTo>
                  <a:pt x="40178" y="15864"/>
                  <a:pt x="21578" y="25714"/>
                  <a:pt x="15486" y="40943"/>
                </a:cubicBezTo>
                <a:cubicBezTo>
                  <a:pt x="1864" y="74997"/>
                  <a:pt x="6388" y="113731"/>
                  <a:pt x="1839" y="150125"/>
                </a:cubicBezTo>
                <a:cubicBezTo>
                  <a:pt x="6388" y="213815"/>
                  <a:pt x="0" y="279249"/>
                  <a:pt x="15486" y="341194"/>
                </a:cubicBezTo>
                <a:cubicBezTo>
                  <a:pt x="19464" y="357107"/>
                  <a:pt x="41441" y="361828"/>
                  <a:pt x="56430" y="368490"/>
                </a:cubicBezTo>
                <a:cubicBezTo>
                  <a:pt x="82722" y="380175"/>
                  <a:pt x="138316" y="395785"/>
                  <a:pt x="138316" y="395785"/>
                </a:cubicBezTo>
                <a:cubicBezTo>
                  <a:pt x="165612" y="391236"/>
                  <a:pt x="194659" y="392780"/>
                  <a:pt x="220203" y="382137"/>
                </a:cubicBezTo>
                <a:cubicBezTo>
                  <a:pt x="250484" y="369520"/>
                  <a:pt x="274794" y="345743"/>
                  <a:pt x="302089" y="327546"/>
                </a:cubicBezTo>
                <a:cubicBezTo>
                  <a:pt x="315737" y="318447"/>
                  <a:pt x="327472" y="305438"/>
                  <a:pt x="343033" y="300251"/>
                </a:cubicBezTo>
                <a:cubicBezTo>
                  <a:pt x="414493" y="276430"/>
                  <a:pt x="369735" y="288638"/>
                  <a:pt x="479510" y="272955"/>
                </a:cubicBezTo>
                <a:cubicBezTo>
                  <a:pt x="501820" y="265519"/>
                  <a:pt x="547472" y="254292"/>
                  <a:pt x="561397" y="232012"/>
                </a:cubicBezTo>
                <a:cubicBezTo>
                  <a:pt x="576646" y="207613"/>
                  <a:pt x="588692" y="150125"/>
                  <a:pt x="588692" y="150125"/>
                </a:cubicBezTo>
                <a:cubicBezTo>
                  <a:pt x="469075" y="30508"/>
                  <a:pt x="620812" y="176892"/>
                  <a:pt x="506806" y="81887"/>
                </a:cubicBezTo>
                <a:cubicBezTo>
                  <a:pt x="491978" y="69531"/>
                  <a:pt x="483783" y="48111"/>
                  <a:pt x="465862" y="40943"/>
                </a:cubicBezTo>
                <a:cubicBezTo>
                  <a:pt x="456417" y="37165"/>
                  <a:pt x="447665" y="50042"/>
                  <a:pt x="438567" y="54591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orma libre"/>
          <p:cNvSpPr/>
          <p:nvPr/>
        </p:nvSpPr>
        <p:spPr>
          <a:xfrm>
            <a:off x="4458854" y="1577497"/>
            <a:ext cx="875146" cy="319542"/>
          </a:xfrm>
          <a:custGeom>
            <a:avLst/>
            <a:gdLst>
              <a:gd name="connsiteX0" fmla="*/ 795534 w 875146"/>
              <a:gd name="connsiteY0" fmla="*/ 19291 h 319542"/>
              <a:gd name="connsiteX1" fmla="*/ 386101 w 875146"/>
              <a:gd name="connsiteY1" fmla="*/ 46587 h 319542"/>
              <a:gd name="connsiteX2" fmla="*/ 331510 w 875146"/>
              <a:gd name="connsiteY2" fmla="*/ 60234 h 319542"/>
              <a:gd name="connsiteX3" fmla="*/ 222328 w 875146"/>
              <a:gd name="connsiteY3" fmla="*/ 46587 h 319542"/>
              <a:gd name="connsiteX4" fmla="*/ 181385 w 875146"/>
              <a:gd name="connsiteY4" fmla="*/ 32939 h 319542"/>
              <a:gd name="connsiteX5" fmla="*/ 72203 w 875146"/>
              <a:gd name="connsiteY5" fmla="*/ 46587 h 319542"/>
              <a:gd name="connsiteX6" fmla="*/ 3964 w 875146"/>
              <a:gd name="connsiteY6" fmla="*/ 169416 h 319542"/>
              <a:gd name="connsiteX7" fmla="*/ 17612 w 875146"/>
              <a:gd name="connsiteY7" fmla="*/ 237655 h 319542"/>
              <a:gd name="connsiteX8" fmla="*/ 99498 w 875146"/>
              <a:gd name="connsiteY8" fmla="*/ 251303 h 319542"/>
              <a:gd name="connsiteX9" fmla="*/ 235976 w 875146"/>
              <a:gd name="connsiteY9" fmla="*/ 292246 h 319542"/>
              <a:gd name="connsiteX10" fmla="*/ 276919 w 875146"/>
              <a:gd name="connsiteY10" fmla="*/ 305894 h 319542"/>
              <a:gd name="connsiteX11" fmla="*/ 317862 w 875146"/>
              <a:gd name="connsiteY11" fmla="*/ 319542 h 319542"/>
              <a:gd name="connsiteX12" fmla="*/ 536227 w 875146"/>
              <a:gd name="connsiteY12" fmla="*/ 305894 h 319542"/>
              <a:gd name="connsiteX13" fmla="*/ 618113 w 875146"/>
              <a:gd name="connsiteY13" fmla="*/ 278599 h 319542"/>
              <a:gd name="connsiteX14" fmla="*/ 659056 w 875146"/>
              <a:gd name="connsiteY14" fmla="*/ 264951 h 319542"/>
              <a:gd name="connsiteX15" fmla="*/ 713647 w 875146"/>
              <a:gd name="connsiteY15" fmla="*/ 224007 h 319542"/>
              <a:gd name="connsiteX16" fmla="*/ 754591 w 875146"/>
              <a:gd name="connsiteY16" fmla="*/ 196712 h 319542"/>
              <a:gd name="connsiteX17" fmla="*/ 781886 w 875146"/>
              <a:gd name="connsiteY17" fmla="*/ 155769 h 319542"/>
              <a:gd name="connsiteX18" fmla="*/ 822830 w 875146"/>
              <a:gd name="connsiteY18" fmla="*/ 114825 h 319542"/>
              <a:gd name="connsiteX19" fmla="*/ 863773 w 875146"/>
              <a:gd name="connsiteY19" fmla="*/ 32939 h 319542"/>
              <a:gd name="connsiteX20" fmla="*/ 795534 w 875146"/>
              <a:gd name="connsiteY20" fmla="*/ 19291 h 31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75146" h="319542">
                <a:moveTo>
                  <a:pt x="795534" y="19291"/>
                </a:moveTo>
                <a:cubicBezTo>
                  <a:pt x="715922" y="21566"/>
                  <a:pt x="529216" y="20567"/>
                  <a:pt x="386101" y="46587"/>
                </a:cubicBezTo>
                <a:cubicBezTo>
                  <a:pt x="367647" y="49942"/>
                  <a:pt x="349707" y="55685"/>
                  <a:pt x="331510" y="60234"/>
                </a:cubicBezTo>
                <a:cubicBezTo>
                  <a:pt x="295116" y="55685"/>
                  <a:pt x="258414" y="53148"/>
                  <a:pt x="222328" y="46587"/>
                </a:cubicBezTo>
                <a:cubicBezTo>
                  <a:pt x="208174" y="44014"/>
                  <a:pt x="195771" y="32939"/>
                  <a:pt x="181385" y="32939"/>
                </a:cubicBezTo>
                <a:cubicBezTo>
                  <a:pt x="144708" y="32939"/>
                  <a:pt x="108597" y="42038"/>
                  <a:pt x="72203" y="46587"/>
                </a:cubicBezTo>
                <a:cubicBezTo>
                  <a:pt x="9632" y="140443"/>
                  <a:pt x="27986" y="97352"/>
                  <a:pt x="3964" y="169416"/>
                </a:cubicBezTo>
                <a:cubicBezTo>
                  <a:pt x="8513" y="192162"/>
                  <a:pt x="0" y="222559"/>
                  <a:pt x="17612" y="237655"/>
                </a:cubicBezTo>
                <a:cubicBezTo>
                  <a:pt x="38622" y="255664"/>
                  <a:pt x="72364" y="245876"/>
                  <a:pt x="99498" y="251303"/>
                </a:cubicBezTo>
                <a:cubicBezTo>
                  <a:pt x="151059" y="261615"/>
                  <a:pt x="183760" y="274841"/>
                  <a:pt x="235976" y="292246"/>
                </a:cubicBezTo>
                <a:lnTo>
                  <a:pt x="276919" y="305894"/>
                </a:lnTo>
                <a:lnTo>
                  <a:pt x="317862" y="319542"/>
                </a:lnTo>
                <a:cubicBezTo>
                  <a:pt x="390650" y="314993"/>
                  <a:pt x="463965" y="315748"/>
                  <a:pt x="536227" y="305894"/>
                </a:cubicBezTo>
                <a:cubicBezTo>
                  <a:pt x="564735" y="302007"/>
                  <a:pt x="590818" y="287697"/>
                  <a:pt x="618113" y="278599"/>
                </a:cubicBezTo>
                <a:lnTo>
                  <a:pt x="659056" y="264951"/>
                </a:lnTo>
                <a:cubicBezTo>
                  <a:pt x="677253" y="251303"/>
                  <a:pt x="695137" y="237228"/>
                  <a:pt x="713647" y="224007"/>
                </a:cubicBezTo>
                <a:cubicBezTo>
                  <a:pt x="726994" y="214473"/>
                  <a:pt x="742992" y="208310"/>
                  <a:pt x="754591" y="196712"/>
                </a:cubicBezTo>
                <a:cubicBezTo>
                  <a:pt x="766189" y="185114"/>
                  <a:pt x="771385" y="168370"/>
                  <a:pt x="781886" y="155769"/>
                </a:cubicBezTo>
                <a:cubicBezTo>
                  <a:pt x="794242" y="140941"/>
                  <a:pt x="810474" y="129653"/>
                  <a:pt x="822830" y="114825"/>
                </a:cubicBezTo>
                <a:cubicBezTo>
                  <a:pt x="852225" y="79551"/>
                  <a:pt x="850095" y="73972"/>
                  <a:pt x="863773" y="32939"/>
                </a:cubicBezTo>
                <a:cubicBezTo>
                  <a:pt x="814366" y="0"/>
                  <a:pt x="875146" y="17016"/>
                  <a:pt x="795534" y="1929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orma libre"/>
          <p:cNvSpPr/>
          <p:nvPr/>
        </p:nvSpPr>
        <p:spPr>
          <a:xfrm>
            <a:off x="4355976" y="1844824"/>
            <a:ext cx="996785" cy="733764"/>
          </a:xfrm>
          <a:custGeom>
            <a:avLst/>
            <a:gdLst>
              <a:gd name="connsiteX0" fmla="*/ 953664 w 996785"/>
              <a:gd name="connsiteY0" fmla="*/ 54591 h 341194"/>
              <a:gd name="connsiteX1" fmla="*/ 803539 w 996785"/>
              <a:gd name="connsiteY1" fmla="*/ 40943 h 341194"/>
              <a:gd name="connsiteX2" fmla="*/ 762596 w 996785"/>
              <a:gd name="connsiteY2" fmla="*/ 27296 h 341194"/>
              <a:gd name="connsiteX3" fmla="*/ 585175 w 996785"/>
              <a:gd name="connsiteY3" fmla="*/ 0 h 341194"/>
              <a:gd name="connsiteX4" fmla="*/ 148446 w 996785"/>
              <a:gd name="connsiteY4" fmla="*/ 13648 h 341194"/>
              <a:gd name="connsiteX5" fmla="*/ 66560 w 996785"/>
              <a:gd name="connsiteY5" fmla="*/ 27296 h 341194"/>
              <a:gd name="connsiteX6" fmla="*/ 52912 w 996785"/>
              <a:gd name="connsiteY6" fmla="*/ 68239 h 341194"/>
              <a:gd name="connsiteX7" fmla="*/ 11969 w 996785"/>
              <a:gd name="connsiteY7" fmla="*/ 150126 h 341194"/>
              <a:gd name="connsiteX8" fmla="*/ 25617 w 996785"/>
              <a:gd name="connsiteY8" fmla="*/ 286603 h 341194"/>
              <a:gd name="connsiteX9" fmla="*/ 107503 w 996785"/>
              <a:gd name="connsiteY9" fmla="*/ 341194 h 341194"/>
              <a:gd name="connsiteX10" fmla="*/ 189390 w 996785"/>
              <a:gd name="connsiteY10" fmla="*/ 327546 h 341194"/>
              <a:gd name="connsiteX11" fmla="*/ 325867 w 996785"/>
              <a:gd name="connsiteY11" fmla="*/ 204717 h 341194"/>
              <a:gd name="connsiteX12" fmla="*/ 366811 w 996785"/>
              <a:gd name="connsiteY12" fmla="*/ 177421 h 341194"/>
              <a:gd name="connsiteX13" fmla="*/ 448697 w 996785"/>
              <a:gd name="connsiteY13" fmla="*/ 150126 h 341194"/>
              <a:gd name="connsiteX14" fmla="*/ 735300 w 996785"/>
              <a:gd name="connsiteY14" fmla="*/ 163773 h 341194"/>
              <a:gd name="connsiteX15" fmla="*/ 803539 w 996785"/>
              <a:gd name="connsiteY15" fmla="*/ 177421 h 341194"/>
              <a:gd name="connsiteX16" fmla="*/ 844482 w 996785"/>
              <a:gd name="connsiteY16" fmla="*/ 204717 h 341194"/>
              <a:gd name="connsiteX17" fmla="*/ 871778 w 996785"/>
              <a:gd name="connsiteY17" fmla="*/ 245660 h 341194"/>
              <a:gd name="connsiteX18" fmla="*/ 953664 w 996785"/>
              <a:gd name="connsiteY18" fmla="*/ 286603 h 341194"/>
              <a:gd name="connsiteX19" fmla="*/ 953664 w 996785"/>
              <a:gd name="connsiteY19" fmla="*/ 54591 h 34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96785" h="341194">
                <a:moveTo>
                  <a:pt x="953664" y="54591"/>
                </a:moveTo>
                <a:cubicBezTo>
                  <a:pt x="928643" y="13648"/>
                  <a:pt x="853282" y="48049"/>
                  <a:pt x="803539" y="40943"/>
                </a:cubicBezTo>
                <a:cubicBezTo>
                  <a:pt x="789298" y="38909"/>
                  <a:pt x="776639" y="30417"/>
                  <a:pt x="762596" y="27296"/>
                </a:cubicBezTo>
                <a:cubicBezTo>
                  <a:pt x="728509" y="19721"/>
                  <a:pt x="615652" y="4354"/>
                  <a:pt x="585175" y="0"/>
                </a:cubicBezTo>
                <a:cubicBezTo>
                  <a:pt x="439599" y="4549"/>
                  <a:pt x="293892" y="5993"/>
                  <a:pt x="148446" y="13648"/>
                </a:cubicBezTo>
                <a:cubicBezTo>
                  <a:pt x="120812" y="15102"/>
                  <a:pt x="90586" y="13567"/>
                  <a:pt x="66560" y="27296"/>
                </a:cubicBezTo>
                <a:cubicBezTo>
                  <a:pt x="54070" y="34433"/>
                  <a:pt x="59346" y="55372"/>
                  <a:pt x="52912" y="68239"/>
                </a:cubicBezTo>
                <a:cubicBezTo>
                  <a:pt x="0" y="174063"/>
                  <a:pt x="46273" y="47214"/>
                  <a:pt x="11969" y="150126"/>
                </a:cubicBezTo>
                <a:cubicBezTo>
                  <a:pt x="16518" y="195618"/>
                  <a:pt x="5171" y="245710"/>
                  <a:pt x="25617" y="286603"/>
                </a:cubicBezTo>
                <a:cubicBezTo>
                  <a:pt x="40288" y="315945"/>
                  <a:pt x="107503" y="341194"/>
                  <a:pt x="107503" y="341194"/>
                </a:cubicBezTo>
                <a:cubicBezTo>
                  <a:pt x="134799" y="336645"/>
                  <a:pt x="163697" y="337823"/>
                  <a:pt x="189390" y="327546"/>
                </a:cubicBezTo>
                <a:cubicBezTo>
                  <a:pt x="234843" y="309365"/>
                  <a:pt x="295811" y="224754"/>
                  <a:pt x="325867" y="204717"/>
                </a:cubicBezTo>
                <a:cubicBezTo>
                  <a:pt x="339515" y="195618"/>
                  <a:pt x="351822" y="184083"/>
                  <a:pt x="366811" y="177421"/>
                </a:cubicBezTo>
                <a:cubicBezTo>
                  <a:pt x="393103" y="165736"/>
                  <a:pt x="448697" y="150126"/>
                  <a:pt x="448697" y="150126"/>
                </a:cubicBezTo>
                <a:cubicBezTo>
                  <a:pt x="544231" y="154675"/>
                  <a:pt x="639939" y="156438"/>
                  <a:pt x="735300" y="163773"/>
                </a:cubicBezTo>
                <a:cubicBezTo>
                  <a:pt x="758428" y="165552"/>
                  <a:pt x="781819" y="169276"/>
                  <a:pt x="803539" y="177421"/>
                </a:cubicBezTo>
                <a:cubicBezTo>
                  <a:pt x="818897" y="183180"/>
                  <a:pt x="830834" y="195618"/>
                  <a:pt x="844482" y="204717"/>
                </a:cubicBezTo>
                <a:cubicBezTo>
                  <a:pt x="853581" y="218365"/>
                  <a:pt x="860180" y="234062"/>
                  <a:pt x="871778" y="245660"/>
                </a:cubicBezTo>
                <a:cubicBezTo>
                  <a:pt x="898234" y="272116"/>
                  <a:pt x="920365" y="275503"/>
                  <a:pt x="953664" y="286603"/>
                </a:cubicBezTo>
                <a:cubicBezTo>
                  <a:pt x="996785" y="157243"/>
                  <a:pt x="978685" y="95534"/>
                  <a:pt x="953664" y="5459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orma libre"/>
          <p:cNvSpPr/>
          <p:nvPr/>
        </p:nvSpPr>
        <p:spPr>
          <a:xfrm>
            <a:off x="4380931" y="4694830"/>
            <a:ext cx="1433015" cy="341194"/>
          </a:xfrm>
          <a:custGeom>
            <a:avLst/>
            <a:gdLst>
              <a:gd name="connsiteX0" fmla="*/ 1323833 w 1433015"/>
              <a:gd name="connsiteY0" fmla="*/ 95534 h 341194"/>
              <a:gd name="connsiteX1" fmla="*/ 900753 w 1433015"/>
              <a:gd name="connsiteY1" fmla="*/ 54591 h 341194"/>
              <a:gd name="connsiteX2" fmla="*/ 818866 w 1433015"/>
              <a:gd name="connsiteY2" fmla="*/ 27295 h 341194"/>
              <a:gd name="connsiteX3" fmla="*/ 682388 w 1433015"/>
              <a:gd name="connsiteY3" fmla="*/ 0 h 341194"/>
              <a:gd name="connsiteX4" fmla="*/ 218365 w 1433015"/>
              <a:gd name="connsiteY4" fmla="*/ 13648 h 341194"/>
              <a:gd name="connsiteX5" fmla="*/ 163773 w 1433015"/>
              <a:gd name="connsiteY5" fmla="*/ 27295 h 341194"/>
              <a:gd name="connsiteX6" fmla="*/ 81887 w 1433015"/>
              <a:gd name="connsiteY6" fmla="*/ 81886 h 341194"/>
              <a:gd name="connsiteX7" fmla="*/ 27296 w 1433015"/>
              <a:gd name="connsiteY7" fmla="*/ 163773 h 341194"/>
              <a:gd name="connsiteX8" fmla="*/ 0 w 1433015"/>
              <a:gd name="connsiteY8" fmla="*/ 204716 h 341194"/>
              <a:gd name="connsiteX9" fmla="*/ 27296 w 1433015"/>
              <a:gd name="connsiteY9" fmla="*/ 245660 h 341194"/>
              <a:gd name="connsiteX10" fmla="*/ 109182 w 1433015"/>
              <a:gd name="connsiteY10" fmla="*/ 300251 h 341194"/>
              <a:gd name="connsiteX11" fmla="*/ 191069 w 1433015"/>
              <a:gd name="connsiteY11" fmla="*/ 341194 h 341194"/>
              <a:gd name="connsiteX12" fmla="*/ 395785 w 1433015"/>
              <a:gd name="connsiteY12" fmla="*/ 327546 h 341194"/>
              <a:gd name="connsiteX13" fmla="*/ 436729 w 1433015"/>
              <a:gd name="connsiteY13" fmla="*/ 313898 h 341194"/>
              <a:gd name="connsiteX14" fmla="*/ 491320 w 1433015"/>
              <a:gd name="connsiteY14" fmla="*/ 300251 h 341194"/>
              <a:gd name="connsiteX15" fmla="*/ 668741 w 1433015"/>
              <a:gd name="connsiteY15" fmla="*/ 313898 h 341194"/>
              <a:gd name="connsiteX16" fmla="*/ 709684 w 1433015"/>
              <a:gd name="connsiteY16" fmla="*/ 327546 h 341194"/>
              <a:gd name="connsiteX17" fmla="*/ 1037230 w 1433015"/>
              <a:gd name="connsiteY17" fmla="*/ 313898 h 341194"/>
              <a:gd name="connsiteX18" fmla="*/ 1160060 w 1433015"/>
              <a:gd name="connsiteY18" fmla="*/ 272955 h 341194"/>
              <a:gd name="connsiteX19" fmla="*/ 1255594 w 1433015"/>
              <a:gd name="connsiteY19" fmla="*/ 245660 h 341194"/>
              <a:gd name="connsiteX20" fmla="*/ 1433015 w 1433015"/>
              <a:gd name="connsiteY20" fmla="*/ 232012 h 341194"/>
              <a:gd name="connsiteX21" fmla="*/ 1419368 w 1433015"/>
              <a:gd name="connsiteY21" fmla="*/ 191069 h 341194"/>
              <a:gd name="connsiteX22" fmla="*/ 1310185 w 1433015"/>
              <a:gd name="connsiteY22" fmla="*/ 95534 h 341194"/>
              <a:gd name="connsiteX23" fmla="*/ 1323833 w 1433015"/>
              <a:gd name="connsiteY23" fmla="*/ 95534 h 34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33015" h="341194">
                <a:moveTo>
                  <a:pt x="1323833" y="95534"/>
                </a:moveTo>
                <a:cubicBezTo>
                  <a:pt x="1150829" y="9033"/>
                  <a:pt x="1340778" y="94594"/>
                  <a:pt x="900753" y="54591"/>
                </a:cubicBezTo>
                <a:cubicBezTo>
                  <a:pt x="872099" y="51986"/>
                  <a:pt x="847247" y="32025"/>
                  <a:pt x="818866" y="27295"/>
                </a:cubicBezTo>
                <a:cubicBezTo>
                  <a:pt x="718477" y="10565"/>
                  <a:pt x="763825" y="20360"/>
                  <a:pt x="682388" y="0"/>
                </a:cubicBezTo>
                <a:cubicBezTo>
                  <a:pt x="527714" y="4549"/>
                  <a:pt x="372892" y="5515"/>
                  <a:pt x="218365" y="13648"/>
                </a:cubicBezTo>
                <a:cubicBezTo>
                  <a:pt x="199634" y="14634"/>
                  <a:pt x="180550" y="18907"/>
                  <a:pt x="163773" y="27295"/>
                </a:cubicBezTo>
                <a:cubicBezTo>
                  <a:pt x="134431" y="41966"/>
                  <a:pt x="81887" y="81886"/>
                  <a:pt x="81887" y="81886"/>
                </a:cubicBezTo>
                <a:lnTo>
                  <a:pt x="27296" y="163773"/>
                </a:lnTo>
                <a:lnTo>
                  <a:pt x="0" y="204716"/>
                </a:lnTo>
                <a:cubicBezTo>
                  <a:pt x="9099" y="218364"/>
                  <a:pt x="14952" y="234859"/>
                  <a:pt x="27296" y="245660"/>
                </a:cubicBezTo>
                <a:cubicBezTo>
                  <a:pt x="51984" y="267262"/>
                  <a:pt x="81887" y="282054"/>
                  <a:pt x="109182" y="300251"/>
                </a:cubicBezTo>
                <a:cubicBezTo>
                  <a:pt x="162093" y="335525"/>
                  <a:pt x="134568" y="322360"/>
                  <a:pt x="191069" y="341194"/>
                </a:cubicBezTo>
                <a:cubicBezTo>
                  <a:pt x="259308" y="336645"/>
                  <a:pt x="327813" y="335099"/>
                  <a:pt x="395785" y="327546"/>
                </a:cubicBezTo>
                <a:cubicBezTo>
                  <a:pt x="410083" y="325957"/>
                  <a:pt x="422896" y="317850"/>
                  <a:pt x="436729" y="313898"/>
                </a:cubicBezTo>
                <a:cubicBezTo>
                  <a:pt x="454764" y="308745"/>
                  <a:pt x="473123" y="304800"/>
                  <a:pt x="491320" y="300251"/>
                </a:cubicBezTo>
                <a:cubicBezTo>
                  <a:pt x="550460" y="304800"/>
                  <a:pt x="609884" y="306541"/>
                  <a:pt x="668741" y="313898"/>
                </a:cubicBezTo>
                <a:cubicBezTo>
                  <a:pt x="683016" y="315682"/>
                  <a:pt x="695298" y="327546"/>
                  <a:pt x="709684" y="327546"/>
                </a:cubicBezTo>
                <a:cubicBezTo>
                  <a:pt x="818961" y="327546"/>
                  <a:pt x="928048" y="318447"/>
                  <a:pt x="1037230" y="313898"/>
                </a:cubicBezTo>
                <a:lnTo>
                  <a:pt x="1160060" y="272955"/>
                </a:lnTo>
                <a:cubicBezTo>
                  <a:pt x="1186541" y="264128"/>
                  <a:pt x="1229104" y="248776"/>
                  <a:pt x="1255594" y="245660"/>
                </a:cubicBezTo>
                <a:cubicBezTo>
                  <a:pt x="1314503" y="238730"/>
                  <a:pt x="1373875" y="236561"/>
                  <a:pt x="1433015" y="232012"/>
                </a:cubicBezTo>
                <a:cubicBezTo>
                  <a:pt x="1428466" y="218364"/>
                  <a:pt x="1425801" y="203936"/>
                  <a:pt x="1419368" y="191069"/>
                </a:cubicBezTo>
                <a:cubicBezTo>
                  <a:pt x="1401171" y="154675"/>
                  <a:pt x="1351129" y="95534"/>
                  <a:pt x="1310185" y="95534"/>
                </a:cubicBezTo>
                <a:lnTo>
                  <a:pt x="1323833" y="95534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med"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5" grpId="0"/>
      <p:bldP spid="6" grpId="0"/>
      <p:bldP spid="9" grpId="0"/>
      <p:bldP spid="10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8</a:t>
            </a:fld>
            <a:endParaRPr lang="es-E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92696"/>
            <a:ext cx="338437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1115616" y="5589240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i="1" dirty="0" smtClean="0"/>
              <a:t>Folio del cancionero de palacio</a:t>
            </a:r>
            <a:endParaRPr lang="es-ES" sz="1100" b="1" i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403648" y="188640"/>
            <a:ext cx="6264696" cy="52322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  <a:latin typeface="Lucida Handwriting" pitchFamily="66" charset="0"/>
              </a:rPr>
              <a:t>La  poesía  de  Cancionero</a:t>
            </a:r>
            <a:endParaRPr lang="es-ES" sz="2800" b="1" dirty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6" y="1052736"/>
            <a:ext cx="2880320" cy="480131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b="1" dirty="0" smtClean="0">
                <a:solidFill>
                  <a:srgbClr val="FF0000"/>
                </a:solidFill>
              </a:rPr>
              <a:t>LOS CANCIONEROS </a:t>
            </a:r>
            <a:r>
              <a:rPr lang="es-ES" dirty="0" smtClean="0"/>
              <a:t>son antologías poéticas que reflejaban los gustos estéticos de los coleccionistas que los formaban. </a:t>
            </a:r>
          </a:p>
          <a:p>
            <a:pPr>
              <a:buFont typeface="Wingdings" pitchFamily="2" charset="2"/>
              <a:buChar char="q"/>
            </a:pPr>
            <a:r>
              <a:rPr lang="es-ES" dirty="0" smtClean="0"/>
              <a:t>Algunas de esas colecciones llegaron a ser divulgadas por la imprenta, pero otras se han conservado en copias manuscritas. </a:t>
            </a:r>
          </a:p>
          <a:p>
            <a:pPr>
              <a:buFont typeface="Wingdings" pitchFamily="2" charset="2"/>
              <a:buChar char="q"/>
            </a:pPr>
            <a:r>
              <a:rPr lang="es-ES" dirty="0" smtClean="0"/>
              <a:t>Son la fuente más importante para conocer la lírica cortesana y la tradicional.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932040" y="1052736"/>
            <a:ext cx="3924944" cy="5293757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b="1" dirty="0" smtClean="0">
                <a:solidFill>
                  <a:srgbClr val="FF0000"/>
                </a:solidFill>
              </a:rPr>
              <a:t>Cancioneros galaico-portugueses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   </a:t>
            </a:r>
            <a:r>
              <a:rPr lang="es-ES" sz="1600" dirty="0" smtClean="0"/>
              <a:t>Recogen distintas composiciones:</a:t>
            </a:r>
          </a:p>
          <a:p>
            <a:endParaRPr lang="es-ES" sz="1600" dirty="0" smtClean="0"/>
          </a:p>
          <a:p>
            <a:pPr>
              <a:buFont typeface="Wingdings" pitchFamily="2" charset="2"/>
              <a:buChar char="q"/>
            </a:pPr>
            <a:r>
              <a:rPr lang="es-ES" sz="1400" b="1" dirty="0" smtClean="0">
                <a:solidFill>
                  <a:srgbClr val="FFC000"/>
                </a:solidFill>
                <a:hlinkClick r:id="rId5" tooltip="Cantigas de amigo"/>
              </a:rPr>
              <a:t>Cantigas de amigo</a:t>
            </a:r>
            <a:r>
              <a:rPr lang="es-ES" sz="1400" b="1" dirty="0" smtClean="0">
                <a:solidFill>
                  <a:srgbClr val="FFC000"/>
                </a:solidFill>
              </a:rPr>
              <a:t>, </a:t>
            </a:r>
            <a:r>
              <a:rPr lang="es-ES" sz="1400" dirty="0" smtClean="0"/>
              <a:t>en las que habla la enamorada. Se consideran habitualmente las más poéticas e inspiradas y más cercanas a la tradición autóctona. </a:t>
            </a:r>
          </a:p>
          <a:p>
            <a:pPr>
              <a:buFont typeface="Wingdings" pitchFamily="2" charset="2"/>
              <a:buChar char="q"/>
            </a:pPr>
            <a:r>
              <a:rPr lang="es-ES" sz="1400" b="1" dirty="0" smtClean="0">
                <a:hlinkClick r:id="rId6" tooltip="Cantigas de amor"/>
              </a:rPr>
              <a:t>Cantigas de amor</a:t>
            </a:r>
            <a:r>
              <a:rPr lang="es-ES" sz="1400" dirty="0" smtClean="0"/>
              <a:t>, en las que habla el caballero cuitado y enamorado. Es notable el influjo provenzal. </a:t>
            </a:r>
          </a:p>
          <a:p>
            <a:pPr>
              <a:buFont typeface="Wingdings" pitchFamily="2" charset="2"/>
              <a:buChar char="q"/>
            </a:pPr>
            <a:r>
              <a:rPr lang="es-ES" sz="1400" b="1" dirty="0" smtClean="0">
                <a:hlinkClick r:id="rId7" tooltip="Cantigas de escarnio e maldecir"/>
              </a:rPr>
              <a:t>Cantigas de escarnio e maldecir</a:t>
            </a:r>
            <a:r>
              <a:rPr lang="es-ES" sz="1400" b="1" dirty="0" smtClean="0"/>
              <a:t>, </a:t>
            </a:r>
            <a:r>
              <a:rPr lang="es-ES" sz="1400" dirty="0" smtClean="0"/>
              <a:t>sátiras contra un personaje. </a:t>
            </a:r>
          </a:p>
          <a:p>
            <a:pPr>
              <a:buFont typeface="Wingdings" pitchFamily="2" charset="2"/>
              <a:buChar char="q"/>
            </a:pPr>
            <a:endParaRPr lang="es-ES" dirty="0" smtClean="0"/>
          </a:p>
          <a:p>
            <a:pPr>
              <a:buFont typeface="Wingdings" pitchFamily="2" charset="2"/>
              <a:buChar char="q"/>
            </a:pPr>
            <a:r>
              <a:rPr lang="es-ES" b="1" dirty="0" smtClean="0">
                <a:solidFill>
                  <a:srgbClr val="FF0000"/>
                </a:solidFill>
              </a:rPr>
              <a:t>Cancioneros castellanos</a:t>
            </a:r>
          </a:p>
          <a:p>
            <a:pPr lvl="1">
              <a:buFont typeface="Wingdings" pitchFamily="2" charset="2"/>
              <a:buChar char="q"/>
            </a:pPr>
            <a:r>
              <a:rPr lang="es-ES" sz="1400" b="1" u="sng" dirty="0" smtClean="0">
                <a:solidFill>
                  <a:schemeClr val="accent5">
                    <a:lumMod val="50000"/>
                  </a:schemeClr>
                </a:solidFill>
              </a:rPr>
              <a:t>Cancionero de Baena </a:t>
            </a:r>
            <a:r>
              <a:rPr lang="es-ES" sz="1400" b="1" dirty="0" smtClean="0"/>
              <a:t>(</a:t>
            </a:r>
            <a:r>
              <a:rPr lang="es-ES" sz="1400" dirty="0" smtClean="0"/>
              <a:t>1445-1454)</a:t>
            </a:r>
          </a:p>
          <a:p>
            <a:pPr lvl="1">
              <a:buFont typeface="Wingdings" pitchFamily="2" charset="2"/>
              <a:buChar char="q"/>
            </a:pPr>
            <a:r>
              <a:rPr lang="es-ES" sz="1400" b="1" u="sng" dirty="0" smtClean="0">
                <a:solidFill>
                  <a:schemeClr val="accent5">
                    <a:lumMod val="50000"/>
                  </a:schemeClr>
                </a:solidFill>
              </a:rPr>
              <a:t>Cancionero de </a:t>
            </a:r>
            <a:r>
              <a:rPr lang="es-ES" sz="1400" b="1" u="sng" dirty="0" err="1" smtClean="0">
                <a:solidFill>
                  <a:schemeClr val="accent5">
                    <a:lumMod val="50000"/>
                  </a:schemeClr>
                </a:solidFill>
              </a:rPr>
              <a:t>Stúñiga</a:t>
            </a:r>
            <a:r>
              <a:rPr lang="es-ES" sz="1400" b="1" u="sng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s-ES" sz="1400" b="1" dirty="0" smtClean="0"/>
              <a:t>r</a:t>
            </a:r>
            <a:r>
              <a:rPr lang="es-ES" sz="1400" dirty="0" smtClean="0"/>
              <a:t>ecoge algunos romances.</a:t>
            </a:r>
          </a:p>
          <a:p>
            <a:pPr lvl="1">
              <a:buFont typeface="Wingdings" pitchFamily="2" charset="2"/>
              <a:buChar char="q"/>
            </a:pPr>
            <a:r>
              <a:rPr lang="es-ES" sz="1400" b="1" u="sng" dirty="0" smtClean="0">
                <a:solidFill>
                  <a:schemeClr val="accent5">
                    <a:lumMod val="50000"/>
                  </a:schemeClr>
                </a:solidFill>
              </a:rPr>
              <a:t>Cancionero general: </a:t>
            </a:r>
            <a:r>
              <a:rPr lang="es-ES" sz="1400" dirty="0" smtClean="0"/>
              <a:t>es el más importante por cantidad y calidad.</a:t>
            </a:r>
          </a:p>
          <a:p>
            <a:endParaRPr lang="es-ES" b="1" dirty="0" smtClean="0">
              <a:solidFill>
                <a:srgbClr val="FF0000"/>
              </a:solidFill>
            </a:endParaRPr>
          </a:p>
          <a:p>
            <a:endParaRPr lang="es-ES" dirty="0"/>
          </a:p>
        </p:txBody>
      </p:sp>
    </p:spTree>
  </p:cSld>
  <p:clrMapOvr>
    <a:masterClrMapping/>
  </p:clrMapOvr>
  <p:transition spd="med"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6" grpId="1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9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124744"/>
            <a:ext cx="410445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323528" y="836713"/>
            <a:ext cx="4032448" cy="578619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b="1" dirty="0" smtClean="0">
                <a:solidFill>
                  <a:srgbClr val="FF0000"/>
                </a:solidFill>
              </a:rPr>
              <a:t>Poesía satírica:</a:t>
            </a:r>
          </a:p>
          <a:p>
            <a:pPr lvl="1">
              <a:buFont typeface="Wingdings" pitchFamily="2" charset="2"/>
              <a:buChar char="q"/>
            </a:pPr>
            <a:r>
              <a:rPr lang="es-ES" sz="1600" u="sng" dirty="0" smtClean="0"/>
              <a:t>Las </a:t>
            </a:r>
            <a:r>
              <a:rPr lang="es-ES" sz="1600" i="1" u="sng" dirty="0" smtClean="0"/>
              <a:t>Coplas de ¡Ay, panadera!</a:t>
            </a:r>
            <a:r>
              <a:rPr lang="es-ES" sz="1600" u="sng" dirty="0" smtClean="0"/>
              <a:t> </a:t>
            </a:r>
            <a:r>
              <a:rPr lang="es-ES" sz="1600" dirty="0" smtClean="0"/>
              <a:t>se burlan de los enemigos del rey Juan II; las </a:t>
            </a:r>
            <a:r>
              <a:rPr lang="es-ES" sz="1600" i="1" u="sng" dirty="0" smtClean="0"/>
              <a:t>Coplas del Provincial</a:t>
            </a:r>
            <a:r>
              <a:rPr lang="es-ES" sz="1600" u="sng" dirty="0" smtClean="0"/>
              <a:t>  </a:t>
            </a:r>
            <a:r>
              <a:rPr lang="es-ES" sz="1600" dirty="0" smtClean="0"/>
              <a:t>y las </a:t>
            </a:r>
            <a:r>
              <a:rPr lang="es-ES" sz="1600" i="1" u="sng" dirty="0" smtClean="0"/>
              <a:t>Coplas de Mingo </a:t>
            </a:r>
            <a:r>
              <a:rPr lang="es-ES" sz="1600" i="1" u="sng" dirty="0" err="1" smtClean="0"/>
              <a:t>Revulgo</a:t>
            </a:r>
            <a:r>
              <a:rPr lang="es-ES" sz="1600" u="sng" dirty="0" smtClean="0"/>
              <a:t> </a:t>
            </a:r>
            <a:r>
              <a:rPr lang="es-ES" sz="1600" dirty="0" smtClean="0"/>
              <a:t>critican a los nobles de la corte de Enrique IV. </a:t>
            </a:r>
          </a:p>
          <a:p>
            <a:pPr>
              <a:buFont typeface="Wingdings" pitchFamily="2" charset="2"/>
              <a:buChar char="q"/>
            </a:pPr>
            <a:r>
              <a:rPr lang="es-ES" sz="1600" dirty="0" smtClean="0">
                <a:solidFill>
                  <a:srgbClr val="FF0000"/>
                </a:solidFill>
              </a:rPr>
              <a:t>La "Danza de la Muerte" </a:t>
            </a:r>
            <a:r>
              <a:rPr lang="es-ES" sz="1600" dirty="0" smtClean="0"/>
              <a:t>castellana es de principios del siglo XV Se conserva en un manuscrito de la Biblioteca de El Escorial. Consta de más de seiscientos versos y en ella, la Muerte va llamando a bailar a diversos personajes, como el Papa, el Obispo, el Emperador, el Sacristán, el Labrador, etc., al tiempo que les recuerda que los goces mundanos tienen su fin y que todos han de morir. Todos caen en sus brazos: el poder igualatorio de la muerte...  -</a:t>
            </a:r>
          </a:p>
          <a:p>
            <a:endParaRPr lang="es-ES" sz="1600" dirty="0" smtClean="0"/>
          </a:p>
          <a:p>
            <a:endParaRPr lang="es-ES" sz="1600" dirty="0" smtClean="0"/>
          </a:p>
          <a:p>
            <a:endParaRPr lang="es-ES" sz="1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547664" y="188640"/>
            <a:ext cx="5760640" cy="40011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  <a:latin typeface="Lucida Handwriting" pitchFamily="66" charset="0"/>
              </a:rPr>
              <a:t>Poesía satírica y danza de la muerte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5220072" y="836712"/>
            <a:ext cx="2952328" cy="5632311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dirty="0" smtClean="0"/>
              <a:t>En una época de injusticia social, </a:t>
            </a:r>
            <a:r>
              <a:rPr lang="es-ES" i="1" dirty="0" smtClean="0"/>
              <a:t>las danzas de la muerte </a:t>
            </a:r>
            <a:r>
              <a:rPr lang="es-ES" dirty="0" smtClean="0"/>
              <a:t>suponen una crítica  a las  condiciones político –sociales . </a:t>
            </a:r>
          </a:p>
          <a:p>
            <a:pPr>
              <a:buFont typeface="Wingdings" pitchFamily="2" charset="2"/>
              <a:buChar char="q"/>
            </a:pPr>
            <a:r>
              <a:rPr lang="es-ES" dirty="0" smtClean="0"/>
              <a:t>La representación literaria (y plástica) del poder igualatorio de la muerte fue una constante en la Baja Edad Media en toda Europa.</a:t>
            </a:r>
          </a:p>
          <a:p>
            <a:pPr>
              <a:buFont typeface="Wingdings" pitchFamily="2" charset="2"/>
              <a:buChar char="q"/>
            </a:pPr>
            <a:r>
              <a:rPr lang="es-ES" dirty="0" smtClean="0"/>
              <a:t>Sin distinción de sexos, edad o clase social el rico, el campesino, el Papa, el Emperador…Serán atrapados por la muerte  y juzgados por igual.</a:t>
            </a:r>
            <a:endParaRPr lang="es-E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9512" y="620688"/>
            <a:ext cx="878497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9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2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1090</TotalTime>
  <Words>1684</Words>
  <Application>Microsoft Office PowerPoint</Application>
  <PresentationFormat>Presentación en pantalla (4:3)</PresentationFormat>
  <Paragraphs>359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Concurrencia</vt:lpstr>
      <vt:lpstr>Lírica medieval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Lírica medieval</dc:title>
  <dc:creator>María Dolores</dc:creator>
  <cp:lastModifiedBy>Mª Dolores Vicente Sánchez</cp:lastModifiedBy>
  <cp:revision>112</cp:revision>
  <dcterms:created xsi:type="dcterms:W3CDTF">2012-03-14T18:55:30Z</dcterms:created>
  <dcterms:modified xsi:type="dcterms:W3CDTF">2012-03-26T21:46:00Z</dcterms:modified>
</cp:coreProperties>
</file>