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74" r:id="rId4"/>
    <p:sldId id="258" r:id="rId5"/>
    <p:sldId id="271" r:id="rId6"/>
    <p:sldId id="265" r:id="rId7"/>
    <p:sldId id="283" r:id="rId8"/>
    <p:sldId id="266" r:id="rId9"/>
    <p:sldId id="272" r:id="rId10"/>
    <p:sldId id="267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7E23-A8B4-49B8-80A7-47D7A8D10E9B}" type="datetimeFigureOut">
              <a:rPr lang="es-ES" smtClean="0"/>
              <a:pPr/>
              <a:t>09/07/2018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F71E-E65E-45C3-93D6-FD0066B3338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2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509E37-37AA-44A9-B639-04198CBDAE66}" type="datetime1">
              <a:rPr lang="es-ES" smtClean="0"/>
              <a:t>09/07/2018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8886-9A6F-406F-81D1-99821BB3496F}" type="datetime1">
              <a:rPr lang="es-ES" smtClean="0"/>
              <a:t>09/07/2018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A42-3D20-4B06-B728-60CFD0BC2EC9}" type="datetime1">
              <a:rPr lang="es-ES" smtClean="0"/>
              <a:t>09/07/2018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C65BA-A481-491A-B51C-A2212AC46F3F}" type="datetime1">
              <a:rPr lang="es-ES" smtClean="0"/>
              <a:t>09/07/2018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05B322-4568-46EF-82BB-FF275FF16132}" type="datetime1">
              <a:rPr lang="es-ES" smtClean="0"/>
              <a:t>09/07/2018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FDE2-DBC2-44D8-BB93-2B1B46B1AF8C}" type="datetime1">
              <a:rPr lang="es-ES" smtClean="0"/>
              <a:t>09/07/2018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4CFF-AFF7-446B-B1A9-358BC734B423}" type="datetime1">
              <a:rPr lang="es-ES" smtClean="0"/>
              <a:t>09/07/2018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8644FA-B424-489B-93F8-BC2EC8C93BC7}" type="datetime1">
              <a:rPr lang="es-ES" smtClean="0"/>
              <a:t>09/07/2018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2D15-8BE9-4619-8C64-65B4E86EF05B}" type="datetime1">
              <a:rPr lang="es-ES" smtClean="0"/>
              <a:t>09/07/2018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EFE47D-5AF1-416E-A258-33FB49B2ADAA}" type="datetime1">
              <a:rPr lang="es-ES" smtClean="0"/>
              <a:t>09/07/2018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5478CC-C950-492B-93C5-5E75D1F018ED}" type="datetime1">
              <a:rPr lang="es-ES" smtClean="0"/>
              <a:t>09/07/2018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86D667-FA4C-4328-8F80-53C54BD7795D}" type="datetime1">
              <a:rPr lang="es-ES" smtClean="0"/>
              <a:t>09/07/2018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9FBEE0-E69A-4F47-9843-B20EDAD676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ctr"/>
            <a:r>
              <a:rPr lang="es-ES" sz="8000" i="1" u="sng" dirty="0">
                <a:latin typeface="Batang" pitchFamily="18" charset="-127"/>
                <a:ea typeface="Batang" pitchFamily="18" charset="-127"/>
              </a:rPr>
              <a:t>LA ROPA Y SU CUIDADO</a:t>
            </a:r>
            <a:endParaRPr lang="es-ES" sz="6000" i="1" u="sng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 descr="C:\Users\Rober\AppData\Local\Microsoft\Windows\Temporary Internet Files\Content.IE5\EJBZWN5E\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774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683568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CLASIFICAR LA ROPA.</a:t>
            </a:r>
          </a:p>
          <a:p>
            <a:pPr marL="285750" indent="-285750">
              <a:buFontTx/>
              <a:buChar char="-"/>
            </a:pPr>
            <a:r>
              <a:rPr lang="es-ES" dirty="0"/>
              <a:t>Suciedad.</a:t>
            </a:r>
          </a:p>
          <a:p>
            <a:pPr marL="285750" indent="-285750">
              <a:buFontTx/>
              <a:buChar char="-"/>
            </a:pPr>
            <a:r>
              <a:rPr lang="es-ES" dirty="0"/>
              <a:t>Colores ( negros, blancos y de colores)</a:t>
            </a:r>
          </a:p>
          <a:p>
            <a:pPr marL="285750" indent="-285750">
              <a:buFontTx/>
              <a:buChar char="-"/>
            </a:pPr>
            <a:r>
              <a:rPr lang="es-ES" dirty="0"/>
              <a:t>Tipo de tejido.</a:t>
            </a:r>
          </a:p>
          <a:p>
            <a:endParaRPr lang="es-ES" dirty="0"/>
          </a:p>
          <a:p>
            <a:r>
              <a:rPr lang="es-ES" dirty="0"/>
              <a:t>2. PRESTAR ESPECIAL ATENCIÓN A LAS ETIQUETAS DE LA ROPA.</a:t>
            </a:r>
          </a:p>
          <a:p>
            <a:endParaRPr lang="es-ES" dirty="0"/>
          </a:p>
          <a:p>
            <a:r>
              <a:rPr lang="es-ES" dirty="0"/>
              <a:t>3. ELEGIR EL PROGRAMA DE LAVADO ADECUADO ( tener especial cuidado con la temperatura y el centrifugado.</a:t>
            </a:r>
          </a:p>
          <a:p>
            <a:endParaRPr lang="es-ES" dirty="0"/>
          </a:p>
          <a:p>
            <a:r>
              <a:rPr lang="es-ES" dirty="0"/>
              <a:t>4. SUMINISTRAR LA DOSIS ADECUADA DE DETERGENTE.</a:t>
            </a:r>
          </a:p>
          <a:p>
            <a:endParaRPr lang="es-ES" dirty="0"/>
          </a:p>
          <a:p>
            <a:r>
              <a:rPr lang="es-ES" dirty="0"/>
              <a:t>5. LA CARGA QUE INTRODUCIMOS DEBE SER LA APROPIADA.</a:t>
            </a:r>
          </a:p>
          <a:p>
            <a:endParaRPr lang="es-ES" dirty="0"/>
          </a:p>
          <a:p>
            <a:r>
              <a:rPr lang="es-ES" dirty="0"/>
              <a:t>6. SACAR LA ROPA CUANTO ANTES DEL TAMBOR.</a:t>
            </a:r>
          </a:p>
          <a:p>
            <a:endParaRPr lang="es-ES" dirty="0"/>
          </a:p>
          <a:p>
            <a:r>
              <a:rPr lang="es-ES" dirty="0"/>
              <a:t>7. SECAR BIEN TENDIDO O EN SECADORA. CUIDADO CON EL SOL.</a:t>
            </a:r>
          </a:p>
          <a:p>
            <a:endParaRPr lang="es-ES" dirty="0"/>
          </a:p>
          <a:p>
            <a:r>
              <a:rPr lang="es-ES" dirty="0"/>
              <a:t>8. PLANCHADO, SEGUIR RECOMENDACIONES DEL ETIQUETADO DE LA PRENDA.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67544" y="332656"/>
            <a:ext cx="79928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/>
              <a:t>UTILIZACIÓN DE LA LAVADORA</a:t>
            </a:r>
          </a:p>
          <a:p>
            <a:pPr algn="ctr"/>
            <a:r>
              <a:rPr lang="es-ES" sz="3200" b="1" i="1" u="sng" dirty="0">
                <a:solidFill>
                  <a:srgbClr val="FF0066"/>
                </a:solidFill>
              </a:rPr>
              <a:t>Funcionamiento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Colocar la ropa en el tambor. Cerrar tambor.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Poner la dosis adecuada de detergente y suavizante.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Seleccionar el programa de lavado. Dar al botón de encendido.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Esperar a que la puerta del tambor permita su apertura.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Para trasladar la ropa usaremos un barreño grande.</a:t>
            </a:r>
          </a:p>
          <a:p>
            <a:pPr marL="514350" indent="-514350" algn="just">
              <a:buAutoNum type="arabicPeriod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2675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9218" name="Picture 2" descr="C:\Users\Rober\AppData\Local\Microsoft\Windows\Temporary Internet Files\Content.IE5\DOSPN4Z0\lavador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664296" cy="14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476672"/>
            <a:ext cx="756084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u="sng" dirty="0">
                <a:solidFill>
                  <a:srgbClr val="FF0066"/>
                </a:solidFill>
              </a:rPr>
              <a:t>Mantenimiento</a:t>
            </a:r>
          </a:p>
          <a:p>
            <a:pPr algn="just"/>
            <a:r>
              <a:rPr lang="es-ES" dirty="0">
                <a:solidFill>
                  <a:srgbClr val="FF0066"/>
                </a:solidFill>
              </a:rPr>
              <a:t>La vida útil de una lavadora suele ser de 10 años y durante este tiempo apenas necesita mantenimiento.</a:t>
            </a:r>
          </a:p>
          <a:p>
            <a:pPr algn="just"/>
            <a:endParaRPr lang="es-ES" dirty="0">
              <a:solidFill>
                <a:srgbClr val="FF0066"/>
              </a:solidFill>
            </a:endParaRPr>
          </a:p>
          <a:p>
            <a:pPr marL="457200" indent="-457200" algn="just">
              <a:buAutoNum type="arabicPeriod"/>
            </a:pPr>
            <a:r>
              <a:rPr lang="es-ES" sz="2400" dirty="0"/>
              <a:t>Limpieza del filtro del desagüe, con regularidad.</a:t>
            </a:r>
          </a:p>
          <a:p>
            <a:pPr marL="457200" indent="-457200" algn="just">
              <a:buAutoNum type="arabicPeriod"/>
            </a:pPr>
            <a:r>
              <a:rPr lang="es-ES" sz="2400" dirty="0"/>
              <a:t>Limpieza del cajetín del detergente.</a:t>
            </a:r>
          </a:p>
          <a:p>
            <a:pPr marL="457200" indent="-457200" algn="just">
              <a:buAutoNum type="arabicPeriod"/>
            </a:pPr>
            <a:r>
              <a:rPr lang="es-ES" sz="2400" dirty="0"/>
              <a:t>Limpieza del tambor.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i="1" u="sng" dirty="0">
                <a:solidFill>
                  <a:srgbClr val="FF0066"/>
                </a:solidFill>
              </a:rPr>
              <a:t>Uso eficiente.</a:t>
            </a:r>
          </a:p>
          <a:p>
            <a:pPr algn="just"/>
            <a:endParaRPr lang="es-ES" sz="2400" b="1" i="1" u="sng" dirty="0">
              <a:solidFill>
                <a:srgbClr val="FF0066"/>
              </a:solidFill>
            </a:endParaRPr>
          </a:p>
          <a:p>
            <a:pPr marL="457200" indent="-457200" algn="just">
              <a:buAutoNum type="arabicPeriod"/>
            </a:pPr>
            <a:r>
              <a:rPr lang="es-ES" sz="2400" dirty="0"/>
              <a:t>Procurar usar agua fría.</a:t>
            </a:r>
          </a:p>
          <a:p>
            <a:pPr marL="457200" indent="-457200" algn="just">
              <a:buAutoNum type="arabicPeriod"/>
            </a:pPr>
            <a:r>
              <a:rPr lang="es-ES" sz="2400" dirty="0"/>
              <a:t>Aprovechar al máximo su capacidad.</a:t>
            </a:r>
          </a:p>
          <a:p>
            <a:pPr marL="457200" indent="-457200" algn="just">
              <a:buAutoNum type="arabicPeriod"/>
            </a:pPr>
            <a:r>
              <a:rPr lang="es-ES" sz="2400" dirty="0"/>
              <a:t>Usar ciclos cortos.</a:t>
            </a:r>
          </a:p>
          <a:p>
            <a:pPr marL="457200" indent="-457200" algn="just">
              <a:buAutoNum type="arabicPeriod"/>
            </a:pPr>
            <a:r>
              <a:rPr lang="es-ES" sz="2400" dirty="0"/>
              <a:t>Ceñirnos a los consejos del fabricante.</a:t>
            </a:r>
          </a:p>
          <a:p>
            <a:pPr marL="457200" indent="-457200" algn="just">
              <a:buAutoNum type="arabicPeriod"/>
            </a:pPr>
            <a:endParaRPr lang="es-ES" sz="2400" dirty="0"/>
          </a:p>
          <a:p>
            <a:pPr marL="457200" indent="-457200" algn="just">
              <a:buAutoNum type="arabicPeriod"/>
            </a:pPr>
            <a:endParaRPr lang="es-ES" sz="2400" b="1" i="1" u="sng" dirty="0">
              <a:solidFill>
                <a:srgbClr val="FF0066"/>
              </a:solidFill>
            </a:endParaRPr>
          </a:p>
          <a:p>
            <a:pPr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2051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5" y="332656"/>
            <a:ext cx="82089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u="sng" dirty="0">
                <a:solidFill>
                  <a:srgbClr val="CC00CC"/>
                </a:solidFill>
                <a:latin typeface="Comic Sans MS" pitchFamily="66" charset="0"/>
              </a:rPr>
              <a:t>EL LAVADO A MANO</a:t>
            </a:r>
          </a:p>
          <a:p>
            <a:pPr algn="ctr"/>
            <a:endParaRPr lang="es-ES" sz="3600" b="1" i="1" u="sng" dirty="0">
              <a:solidFill>
                <a:srgbClr val="CC00CC"/>
              </a:solidFill>
              <a:latin typeface="Comic Sans MS" pitchFamily="66" charset="0"/>
            </a:endParaRPr>
          </a:p>
          <a:p>
            <a:pPr marL="342900" indent="-342900" algn="just">
              <a:buAutoNum type="arabicPeriod"/>
            </a:pPr>
            <a:endParaRPr lang="es-ES" dirty="0">
              <a:solidFill>
                <a:srgbClr val="CC00CC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s-ES" dirty="0">
              <a:solidFill>
                <a:srgbClr val="CC00CC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EL DETERGENTE DEBE DISOLVERSE ANTES DE INTRODUCIR LA ROPA.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PONER LA PRENDA EN REMOJO.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EL AGUA CALIENTE SÓLO PARA ROPA BLANCA, PERO SÍ TIBIA.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FROTAR LAS MANCHAS DIFÍCILES.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ENJUAGAR.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ESCURRIR.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dirty="0">
                <a:solidFill>
                  <a:srgbClr val="CC00CC"/>
                </a:solidFill>
                <a:latin typeface="Comic Sans MS" pitchFamily="66" charset="0"/>
              </a:rPr>
              <a:t>SE TENDERÁN SIN  DEJAR MARCAS Y EVITANDO EXPONERLAS MUCHO AL SOL SI SON DE COLOR.</a:t>
            </a:r>
          </a:p>
          <a:p>
            <a:pPr marL="342900" indent="-342900" algn="just">
              <a:buAutoNum type="arabicPeriod"/>
            </a:pPr>
            <a:endParaRPr lang="es-ES" dirty="0">
              <a:latin typeface="Comic Sans MS" pitchFamily="66" charset="0"/>
            </a:endParaRPr>
          </a:p>
          <a:p>
            <a:pPr algn="ctr"/>
            <a:endParaRPr lang="es-ES" sz="3600" b="1" i="1" u="sng" dirty="0">
              <a:solidFill>
                <a:srgbClr val="CC00CC"/>
              </a:solidFill>
              <a:latin typeface="Comic Sans MS" pitchFamily="66" charset="0"/>
            </a:endParaRPr>
          </a:p>
          <a:p>
            <a:pPr algn="ctr"/>
            <a:endParaRPr lang="es-ES" sz="3600" b="1" i="1" u="sng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0242" name="Picture 2" descr="C:\Users\Rober\AppData\Local\Microsoft\Windows\Temporary Internet Files\Content.IE5\DOSPN4Z0\lavado%20a%20mano[1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24136" cy="7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7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1266" name="Picture 2" descr="C:\Users\Rober\AppData\Local\Microsoft\Windows\Temporary Internet Files\Content.IE5\W57TF10G\detergente-colon-26-8cacit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895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ber\AppData\Local\Microsoft\Windows\Temporary Internet Files\Content.IE5\DOSPN4Z0\33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16859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ober\AppData\Local\Microsoft\Windows\Temporary Internet Files\Content.IE5\W57TF10G\casa-rex-ski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3789040"/>
            <a:ext cx="5238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Rober\AppData\Local\Microsoft\Windows\Temporary Internet Files\Content.IE5\EJBZWN5E\Ã­ndic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40371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1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36247" y="620688"/>
            <a:ext cx="356379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LOS DETERGENTES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3709" y="1340768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GRACIAS A LAS SUSTANCIAS TENSOACTIVAS, LOS DETERGENTES PUEDEN ELIMINAR LAS MANCHAS DE LA ROPA.</a:t>
            </a:r>
          </a:p>
          <a:p>
            <a:pPr algn="just"/>
            <a:r>
              <a:rPr lang="es-ES" dirty="0"/>
              <a:t>NO TODOS LOS DETERGENTES SON IGUALES  NI TODOS SIRVEN PARA CUALQUIER TIPO DE SUCIEDAD O MANCHAS.</a:t>
            </a:r>
          </a:p>
          <a:p>
            <a:pPr algn="just"/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Consultar etiqueta del fabricante.</a:t>
            </a:r>
          </a:p>
          <a:p>
            <a:pPr marL="342900" indent="-342900" algn="just">
              <a:buAutoNum type="arabicPeriod"/>
            </a:pPr>
            <a:r>
              <a:rPr lang="es-ES" dirty="0"/>
              <a:t>Emplear la dosificación adecuada.</a:t>
            </a:r>
          </a:p>
          <a:p>
            <a:pPr marL="342900" indent="-342900" algn="just">
              <a:buAutoNum type="arabicPeriod"/>
            </a:pPr>
            <a:r>
              <a:rPr lang="es-ES" dirty="0"/>
              <a:t>Suelen ser más eficaces a partir de 40º.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DETERGENTE EN POLVO.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DETERGENTE LÍQUIDO.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ECOBOLAS.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Buena relación calidad-precio.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Alto poder desinfectante.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Acción fungicida.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Agente desodorante.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Agente blanqueador.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44434" y="4477144"/>
            <a:ext cx="175560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LA LEJÍA</a:t>
            </a:r>
          </a:p>
        </p:txBody>
      </p:sp>
    </p:spTree>
    <p:extLst>
      <p:ext uri="{BB962C8B-B14F-4D97-AF65-F5344CB8AC3E}">
        <p14:creationId xmlns:p14="http://schemas.microsoft.com/office/powerpoint/2010/main" val="219671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99592" y="404664"/>
            <a:ext cx="7636391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/>
              <a:t>SECADO ADECUADO DE LA ROPA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484784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/>
              <a:t>DEBE INTENTAR SECARSE EN UN LUGAR DONDE CORRA EL AIRE E INCIDA LA LUZ SOLAR.LA LUZ SOLAR ELIMINA LAS BACTERIAS DE LA ROPA. ES MÁS ADECUADO TENDER LA ROPA BLANCA AL SOL.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INTENTAR NO SECAR LA ROPA DENTRO DE CASA PARA QUE LA HUMEDAD NO SE INCRUSTE EN LAS PAREDES Y TECHOS.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LA SECADORA DEBE USARSE LO MENOS POSIBLE, TIENE UN ELEVADO CONSUMO Y MALTRATA LOS TEJIDOS.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SE DEBE PROCURAR UN CENTRIFUGADO SUAVE Y DELICADO.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67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3568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SECADO DE LA ROPA TENDIDA</a:t>
            </a:r>
          </a:p>
        </p:txBody>
      </p:sp>
      <p:pic>
        <p:nvPicPr>
          <p:cNvPr id="12290" name="Picture 2" descr="C:\Users\Rober\AppData\Local\Microsoft\Windows\Temporary Internet Files\Content.IE5\086ACVYM\00331-tender-colgar-ropa-deformar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ober\AppData\Local\Microsoft\Windows\Temporary Internet Files\Content.IE5\DOSPN4Z0\pinz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3279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568863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775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983"/>
            <a:ext cx="3744416" cy="176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3" y="2276872"/>
            <a:ext cx="37773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8" y="4149080"/>
            <a:ext cx="8172450" cy="227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37" y="297983"/>
            <a:ext cx="3228975" cy="140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9" y="1844824"/>
            <a:ext cx="38884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3568" y="332656"/>
            <a:ext cx="741682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66"/>
                </a:solidFill>
              </a:rPr>
              <a:t>            E</a:t>
            </a:r>
            <a:r>
              <a:rPr lang="es-ES" sz="2400" b="1" dirty="0">
                <a:solidFill>
                  <a:srgbClr val="FF0066"/>
                </a:solidFill>
              </a:rPr>
              <a:t>L PLANCHADO DE LA ROPA</a:t>
            </a:r>
          </a:p>
          <a:p>
            <a:pPr algn="ctr"/>
            <a:endParaRPr lang="es-ES" sz="2400" b="1" dirty="0"/>
          </a:p>
          <a:p>
            <a:pPr algn="just"/>
            <a:r>
              <a:rPr lang="es-ES" sz="2400" b="1" dirty="0"/>
              <a:t>Las planchas actuales han contribuido a un mayor ahorro energético y economía en tiempo.</a:t>
            </a:r>
          </a:p>
          <a:p>
            <a:pPr algn="just"/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Son menos pesadas que las antiguas.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Funcionan con vapor.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Son resistentes a la cal.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No gotean.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Se calientan enseguida.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Son potentes.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Tienen distintos programas, con diferentes temperaturas adaptadas a todo tipo de tejidos</a:t>
            </a:r>
            <a:r>
              <a:rPr lang="es-ES" b="1" dirty="0"/>
              <a:t>.</a:t>
            </a:r>
          </a:p>
          <a:p>
            <a:pPr marL="342900" indent="-342900" algn="just">
              <a:buFontTx/>
              <a:buChar char="-"/>
            </a:pPr>
            <a:endParaRPr lang="es-ES" b="1" dirty="0"/>
          </a:p>
        </p:txBody>
      </p:sp>
      <p:pic>
        <p:nvPicPr>
          <p:cNvPr id="1026" name="Picture 2" descr="C:\Program Files (x86)\Microsoft Office\MEDIA\CAGCAT10\j02342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867"/>
            <a:ext cx="2319338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9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57774" y="364995"/>
            <a:ext cx="453064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Bradley Hand ITC" pitchFamily="66" charset="0"/>
              </a:rPr>
              <a:t>CUIDAMOS LA ROPA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2050" name="Picture 2" descr="C:\Users\Rober\AppData\Local\Microsoft\Windows\Temporary Internet Files\Content.IE5\W57TF10G\nic3b1os-responsab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8263" cy="41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11960" y="2204864"/>
            <a:ext cx="44644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b="1" dirty="0"/>
              <a:t>MIRAMOS LA ETIQUETA.</a:t>
            </a:r>
          </a:p>
          <a:p>
            <a:endParaRPr lang="es-E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/>
              <a:t>Nombre del producto.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/>
              <a:t>Información sobre el producto.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/>
              <a:t>Composición.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/>
              <a:t>Instrucciones de cuidado y mantenimiento.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/>
              <a:t>Riesgos de su uso.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2051" name="Picture 3" descr="C:\Users\Rober\AppData\Local\Microsoft\Windows\Temporary Internet Files\Content.IE5\DOSPN4Z0\planch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706624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ber\AppData\Local\Microsoft\Windows\Temporary Internet Files\Content.IE5\EJBZWN5E\220px-Buegeleisen_1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2808312" cy="18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ber\AppData\Local\Microsoft\Windows\Temporary Internet Files\Content.IE5\086ACVYM\plancha-de-madera-con-enchuf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207926"/>
            <a:ext cx="2808312" cy="1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ber\AppData\Local\Microsoft\Windows\Temporary Internet Files\Content.IE5\W57TF10G\plancha-antigua-25761284299423Wgr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3296"/>
            <a:ext cx="1993385" cy="23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ber\AppData\Local\Microsoft\Windows\Temporary Internet Files\Content.IE5\DOSPN4Z0\tristar-plancha-de-vapor-2000-vatios---suela-de-acero-inoxidable-st-813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70" y="2457590"/>
            <a:ext cx="2005211" cy="14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ber\AppData\Local\Microsoft\Windows\Temporary Internet Files\Content.IE5\086ACVYM\Plancha_antigua_de_carbó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5" y="4725144"/>
            <a:ext cx="2194466" cy="12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ober\AppData\Local\Microsoft\Windows\Temporary Internet Files\Content.IE5\W57TF10G\F113773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4215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3568" y="332656"/>
            <a:ext cx="75608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</a:t>
            </a:r>
            <a:r>
              <a:rPr lang="es-E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NDICACIONES GENERALES</a:t>
            </a:r>
          </a:p>
          <a:p>
            <a:pPr algn="ctr"/>
            <a:endParaRPr lang="es-E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ES" sz="1700" b="1" dirty="0"/>
              <a:t>Lo ideal es contar con una tabla metálica cubierta con una funda especial.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Se consigue un mejor resultado con la ropa un poco humedecida.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Mirar la etiqueta de la prenda. Algunas deberán ser planchadas al revés.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Elegir el programa adecuado.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El planchado debe seguir la dirección del tejido de la penda.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Se colocará un paño encima de algunas prendas.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Para hacer la raya central de los pantalones hay que enfrentar las costuras de las perneras, alisarlas y marcarlas.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Hay que planchar una gran cantidad de ropa cuando se enciende, porque gasta mucha energía, sobre todo al encenderla.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Y tener en cuenta que de nada sirve el proceso de planchado sino guardamos, posteriormente la ropa con cuidado. Siempre que sea posible colgaremos la ropa en vez de doblarla.</a:t>
            </a:r>
          </a:p>
          <a:p>
            <a:pPr marL="457200" indent="-457200" algn="just">
              <a:buAutoNum type="arabicPeriod"/>
            </a:pPr>
            <a:r>
              <a:rPr lang="es-ES" sz="1700" b="1" dirty="0"/>
              <a:t>Para que no quede marca del dobladillo se pondrá papel de aluminio.</a:t>
            </a:r>
          </a:p>
          <a:p>
            <a:pPr marL="457200" indent="-457200" algn="just">
              <a:buAutoNum type="arabicPeriod"/>
            </a:pPr>
            <a:endParaRPr lang="es-ES" b="1" dirty="0"/>
          </a:p>
          <a:p>
            <a:pPr marL="457200" indent="-457200" algn="just">
              <a:buAutoNum type="arabicPeriod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121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9552" y="3326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66"/>
                </a:solidFill>
              </a:rPr>
              <a:t>LA COSTURA</a:t>
            </a:r>
          </a:p>
          <a:p>
            <a:pPr algn="ctr"/>
            <a:endParaRPr lang="es-ES" sz="3600" b="1" dirty="0">
              <a:solidFill>
                <a:srgbClr val="FF0066"/>
              </a:solidFill>
            </a:endParaRPr>
          </a:p>
          <a:p>
            <a:pPr algn="ctr"/>
            <a:endParaRPr lang="es-ES" sz="3600" b="1" dirty="0">
              <a:solidFill>
                <a:srgbClr val="FF0066"/>
              </a:solidFill>
            </a:endParaRPr>
          </a:p>
        </p:txBody>
      </p:sp>
      <p:pic>
        <p:nvPicPr>
          <p:cNvPr id="3075" name="Picture 3" descr="C:\Users\Rober\AppData\Local\Microsoft\Windows\Temporary Internet Files\Content.IE5\DOSPN4Z0\utensillos-de-costura_238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4563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ber\AppData\Local\Microsoft\Windows\Temporary Internet Files\Content.IE5\086ACVYM\el_costurer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54" y="1052736"/>
            <a:ext cx="343143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2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76536" y="476672"/>
            <a:ext cx="78098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66"/>
                </a:solidFill>
              </a:rPr>
              <a:t>P</a:t>
            </a:r>
            <a:r>
              <a:rPr lang="es-ES" sz="2800" b="1" dirty="0">
                <a:solidFill>
                  <a:srgbClr val="FF0066"/>
                </a:solidFill>
              </a:rPr>
              <a:t>EQUEÑO COSTURERO DOMÉSTICO</a:t>
            </a:r>
          </a:p>
          <a:p>
            <a:pPr algn="ctr"/>
            <a:endParaRPr lang="es-ES" sz="2800" b="1" dirty="0">
              <a:solidFill>
                <a:srgbClr val="FF0066"/>
              </a:solidFill>
            </a:endParaRPr>
          </a:p>
          <a:p>
            <a:r>
              <a:rPr lang="es-ES" b="1" i="1" u="sng" dirty="0">
                <a:solidFill>
                  <a:srgbClr val="00B050"/>
                </a:solidFill>
              </a:rPr>
              <a:t>Funciones:</a:t>
            </a:r>
          </a:p>
          <a:p>
            <a:pPr algn="ctr"/>
            <a:endParaRPr lang="es-ES" b="1" dirty="0">
              <a:solidFill>
                <a:srgbClr val="FF0066"/>
              </a:solidFill>
            </a:endParaRPr>
          </a:p>
          <a:p>
            <a:pPr marL="514350" indent="-514350" algn="just">
              <a:buAutoNum type="arabicPeriod"/>
            </a:pPr>
            <a:r>
              <a:rPr lang="es-ES" b="1" dirty="0"/>
              <a:t>Fijar botones.</a:t>
            </a:r>
          </a:p>
          <a:p>
            <a:pPr marL="514350" indent="-514350" algn="just">
              <a:buAutoNum type="arabicPeriod"/>
            </a:pPr>
            <a:r>
              <a:rPr lang="es-ES" b="1" dirty="0"/>
              <a:t>Cambiar cremalleras.</a:t>
            </a:r>
          </a:p>
          <a:p>
            <a:pPr marL="514350" indent="-514350" algn="just">
              <a:buAutoNum type="arabicPeriod"/>
            </a:pPr>
            <a:r>
              <a:rPr lang="es-ES" b="1" dirty="0"/>
              <a:t>Coger el bajo a un pantalón o falda.</a:t>
            </a:r>
          </a:p>
          <a:p>
            <a:pPr marL="514350" indent="-514350" algn="just">
              <a:buAutoNum type="arabicPeriod"/>
            </a:pPr>
            <a:r>
              <a:rPr lang="es-ES" b="1" dirty="0"/>
              <a:t>Coser pequeños desgarros de la ropa. </a:t>
            </a:r>
          </a:p>
          <a:p>
            <a:pPr marL="514350" indent="-514350" algn="just">
              <a:buAutoNum type="arabicPeriod"/>
            </a:pPr>
            <a:r>
              <a:rPr lang="es-ES" b="1" dirty="0"/>
              <a:t>Coser algunas costuras descosidas.</a:t>
            </a:r>
          </a:p>
          <a:p>
            <a:pPr algn="just"/>
            <a:endParaRPr lang="es-ES" b="1" dirty="0"/>
          </a:p>
          <a:p>
            <a:pPr algn="just"/>
            <a:r>
              <a:rPr lang="es-ES" b="1" i="1" u="sng" dirty="0">
                <a:solidFill>
                  <a:srgbClr val="00B050"/>
                </a:solidFill>
              </a:rPr>
              <a:t>Herramientas básicas para coser</a:t>
            </a:r>
            <a:r>
              <a:rPr lang="es-ES" b="1" dirty="0">
                <a:solidFill>
                  <a:srgbClr val="00B050"/>
                </a:solidFill>
              </a:rPr>
              <a:t>.</a:t>
            </a:r>
          </a:p>
          <a:p>
            <a:pPr algn="just"/>
            <a:endParaRPr lang="es-ES" b="1" dirty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400" b="1" dirty="0"/>
              <a:t>Cinta métrica.</a:t>
            </a:r>
          </a:p>
          <a:p>
            <a:pPr marL="342900" indent="-342900" algn="just">
              <a:buAutoNum type="arabicPeriod"/>
            </a:pPr>
            <a:r>
              <a:rPr lang="es-ES" sz="1400" b="1" dirty="0"/>
              <a:t>Tijeras.</a:t>
            </a:r>
          </a:p>
          <a:p>
            <a:pPr marL="342900" indent="-342900" algn="just">
              <a:buAutoNum type="arabicPeriod"/>
            </a:pPr>
            <a:r>
              <a:rPr lang="es-ES" sz="1400" b="1" dirty="0"/>
              <a:t>Alfileres.</a:t>
            </a:r>
          </a:p>
          <a:p>
            <a:pPr marL="342900" indent="-342900" algn="just">
              <a:buAutoNum type="arabicPeriod"/>
            </a:pPr>
            <a:r>
              <a:rPr lang="es-ES" sz="1400" b="1" dirty="0"/>
              <a:t>Agujas de coser.</a:t>
            </a:r>
          </a:p>
          <a:p>
            <a:pPr marL="342900" indent="-342900" algn="just">
              <a:buAutoNum type="arabicPeriod"/>
            </a:pPr>
            <a:r>
              <a:rPr lang="es-ES" sz="1400" b="1" dirty="0" err="1"/>
              <a:t>Enhebrador</a:t>
            </a:r>
            <a:r>
              <a:rPr lang="es-ES" sz="1400" b="1" dirty="0"/>
              <a:t> de agujas.</a:t>
            </a:r>
          </a:p>
          <a:p>
            <a:pPr marL="342900" indent="-342900" algn="just">
              <a:buAutoNum type="arabicPeriod"/>
            </a:pPr>
            <a:r>
              <a:rPr lang="es-ES" sz="1400" b="1" dirty="0"/>
              <a:t>Hilos.</a:t>
            </a:r>
          </a:p>
          <a:p>
            <a:pPr marL="342900" indent="-342900" algn="just">
              <a:buAutoNum type="arabicPeriod"/>
            </a:pPr>
            <a:r>
              <a:rPr lang="es-ES" sz="1400" b="1" dirty="0" err="1"/>
              <a:t>Abreojales</a:t>
            </a:r>
            <a:r>
              <a:rPr lang="es-ES" sz="1400" b="1" dirty="0"/>
              <a:t>.</a:t>
            </a:r>
          </a:p>
          <a:p>
            <a:pPr marL="342900" indent="-342900" algn="just">
              <a:buAutoNum type="arabicPeriod"/>
            </a:pPr>
            <a:r>
              <a:rPr lang="es-ES" sz="1400" b="1" dirty="0"/>
              <a:t>Dedal.</a:t>
            </a:r>
          </a:p>
          <a:p>
            <a:pPr marL="342900" indent="-342900" algn="just">
              <a:buAutoNum type="arabicPeriod"/>
            </a:pPr>
            <a:endParaRPr lang="es-ES" b="1" dirty="0"/>
          </a:p>
          <a:p>
            <a:pPr marL="342900" indent="-342900" algn="just">
              <a:buAutoNum type="arabicPeriod"/>
            </a:pPr>
            <a:endParaRPr lang="es-ES" b="1" dirty="0"/>
          </a:p>
        </p:txBody>
      </p:sp>
      <p:pic>
        <p:nvPicPr>
          <p:cNvPr id="1026" name="Picture 2" descr="C:\Users\Rober\AppData\Local\Microsoft\Windows\Temporary Internet Files\Content.IE5\086ACVYM\costureros-frascos-vidrio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63577"/>
            <a:ext cx="2791629" cy="25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er\AppData\Local\Microsoft\Windows\Temporary Internet Files\Content.IE5\EJBZWN5E\mini-costurero-cris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347864" cy="2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7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99592" y="404664"/>
            <a:ext cx="7056784" cy="6032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ORGANIZACIÓN DE LA ROPA EN EL HOGAR</a:t>
            </a:r>
          </a:p>
          <a:p>
            <a:endParaRPr lang="es-ES" sz="3200" b="1" i="1" u="sng" dirty="0"/>
          </a:p>
          <a:p>
            <a:r>
              <a:rPr lang="es-ES" sz="3200" b="1" i="1" u="sng" dirty="0"/>
              <a:t>Consejos:</a:t>
            </a:r>
          </a:p>
          <a:p>
            <a:endParaRPr lang="es-ES" sz="3200" b="1" i="1" u="sng" dirty="0"/>
          </a:p>
          <a:p>
            <a:pPr>
              <a:lnSpc>
                <a:spcPct val="150000"/>
              </a:lnSpc>
            </a:pPr>
            <a:r>
              <a:rPr lang="es-ES" b="1" dirty="0"/>
              <a:t>1. Un cesto para la ropa sucia y otro para la ropa pendiente de planchado.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2. Deshacerse de la ropa y zapatos que no usamos.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3. Mantener la ropa separada por estaciones.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4. Colocar la ropa por clases de uso.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5. En las puertas de los armarios o de las habitaciones se pueden colocar percheros.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6. Existen perchas para los zapatos.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0921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548680"/>
            <a:ext cx="7776864" cy="56323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Bradley Hand ITC" pitchFamily="66" charset="0"/>
              </a:rPr>
              <a:t>2. TENEMOS EN CUENTA EL TIPO DE LAVADORA.</a:t>
            </a:r>
          </a:p>
          <a:p>
            <a:pPr algn="ctr"/>
            <a:endParaRPr lang="es-ES" sz="3200" b="1" dirty="0">
              <a:latin typeface="Bradley Hand ITC" pitchFamily="66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3200" b="1" dirty="0">
                <a:latin typeface="Bradley Hand ITC" pitchFamily="66" charset="0"/>
              </a:rPr>
              <a:t>Lavadora frontal </a:t>
            </a:r>
            <a:r>
              <a:rPr lang="es-ES" sz="2400" b="1" dirty="0">
                <a:latin typeface="Bradley Hand ITC" pitchFamily="66" charset="0"/>
              </a:rPr>
              <a:t>( medidas estándar, hasta 10 kg, pero se adapta a menos carga).</a:t>
            </a:r>
          </a:p>
          <a:p>
            <a:pPr algn="just"/>
            <a:endParaRPr lang="es-ES" sz="2400" b="1" dirty="0">
              <a:latin typeface="Bradley Hand ITC" pitchFamily="66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3200" b="1" dirty="0">
                <a:latin typeface="Bradley Hand ITC" pitchFamily="66" charset="0"/>
              </a:rPr>
              <a:t>Lavadora con carga superior </a:t>
            </a:r>
            <a:r>
              <a:rPr lang="es-ES" sz="2400" b="1" dirty="0">
                <a:latin typeface="Bradley Hand ITC" pitchFamily="66" charset="0"/>
              </a:rPr>
              <a:t>( admite carga de unos 5 kg, mejor para espacios reducidos).</a:t>
            </a:r>
          </a:p>
          <a:p>
            <a:pPr marL="457200" indent="-457200" algn="just">
              <a:buFontTx/>
              <a:buChar char="-"/>
            </a:pPr>
            <a:endParaRPr lang="es-ES" sz="2400" b="1" dirty="0">
              <a:latin typeface="Bradley Hand ITC" pitchFamily="66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3200" b="1" dirty="0">
                <a:latin typeface="Bradley Hand ITC" pitchFamily="66" charset="0"/>
              </a:rPr>
              <a:t>Lavadora-secadora </a:t>
            </a:r>
            <a:r>
              <a:rPr lang="es-ES" sz="2400" b="1" dirty="0">
                <a:latin typeface="Bradley Hand ITC" pitchFamily="66" charset="0"/>
              </a:rPr>
              <a:t>( su carga de secado es bastante inferior).</a:t>
            </a:r>
          </a:p>
          <a:p>
            <a:pPr algn="ctr"/>
            <a:r>
              <a:rPr lang="es-ES" sz="2400" b="1" dirty="0">
                <a:latin typeface="Bradley Hand ITC" pitchFamily="66" charset="0"/>
              </a:rPr>
              <a:t>TODAVÍA EXISTEN EN EL MERCADO LAVADORAS SEMIAUTOMÁTICAS.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4098" name="Picture 2" descr="C:\Users\Rober\AppData\Local\Microsoft\Windows\Temporary Internet Files\Content.IE5\EJBZWN5E\washingmachin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9"/>
            <a:ext cx="1745941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1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32656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itchFamily="66" charset="0"/>
              </a:rPr>
              <a:t>3. TIPOS DE SECADORAS.</a:t>
            </a:r>
          </a:p>
          <a:p>
            <a:pPr algn="r"/>
            <a:r>
              <a:rPr lang="es-ES" b="1" dirty="0">
                <a:latin typeface="Comic Sans MS" pitchFamily="66" charset="0"/>
              </a:rPr>
              <a:t>Se difieren entre sí por la forma de evacuar el aire húmedo que extraen de la ropa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/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SECADORA DE EVACUACIÓN ( implica la instalación de un tubo por el que se expulse el aire húmedo al exterior, suele ser más económica).</a:t>
            </a:r>
          </a:p>
          <a:p>
            <a:pPr marL="285750" indent="-285750" algn="just">
              <a:buFontTx/>
              <a:buChar char="-"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SECADORA DE CONDENSACIÓN ( el aire húmedo se dirige hacia un condensador, en el que se enfría y se convierte en agua, se almacena en un depósito, que hay que vaciar cada vez que se use, no requiere ninguna instalación) </a:t>
            </a:r>
          </a:p>
          <a:p>
            <a:pPr algn="r"/>
            <a:endParaRPr lang="es-ES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3075" name="Picture 3" descr="C:\Users\Rober\AppData\Local\Microsoft\Windows\Temporary Internet Files\Content.IE5\W57TF10G\chor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4828"/>
            <a:ext cx="2552921" cy="3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323364"/>
            <a:ext cx="626469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La Etiqueta Energética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122" name="Picture 2" descr="C:\Users\Rober\AppData\Local\Microsoft\Windows\Temporary Internet Files\Content.IE5\086ACVYM\Euro_Clas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265242" cy="49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852936"/>
            <a:ext cx="7435126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omic Sans MS" pitchFamily="66" charset="0"/>
              </a:rPr>
              <a:t>ES DE OBLIGADO CUMPLIMIENTO QUE LOS ELECTRODOMÉSTICOS MUESTREN UNA EE EN LA QUE PODAMOS OBSERVAR VARIOS DATOS RELACIONADOS CON EL CONSUMO.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Fabricante y modelo.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Clase energética.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Consumo de </a:t>
            </a:r>
            <a:r>
              <a:rPr lang="es-ES" b="1" dirty="0" err="1">
                <a:latin typeface="Comic Sans MS" pitchFamily="66" charset="0"/>
              </a:rPr>
              <a:t>kWh</a:t>
            </a:r>
            <a:r>
              <a:rPr lang="es-ES" b="1" dirty="0">
                <a:latin typeface="Comic Sans MS" pitchFamily="66" charset="0"/>
              </a:rPr>
              <a:t>/año.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Ruido en decibelios.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Clase de eficiencia de secado.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Capacidad en kg.</a:t>
            </a:r>
          </a:p>
          <a:p>
            <a:pPr marL="342900" indent="-342900" algn="just">
              <a:buAutoNum type="arabicPeriod"/>
            </a:pPr>
            <a:r>
              <a:rPr lang="es-ES" b="1" dirty="0">
                <a:latin typeface="Comic Sans MS" pitchFamily="66" charset="0"/>
              </a:rPr>
              <a:t>Consumo de agua en litros al año.</a:t>
            </a:r>
          </a:p>
          <a:p>
            <a:pPr marL="342900" indent="-342900" algn="just">
              <a:buAutoNum type="arabicPeriod"/>
            </a:pP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147" name="Picture 3" descr="C:\Users\Rober\AppData\Local\Microsoft\Windows\Temporary Internet Files\Content.IE5\086ACVYM\image4[1]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5112568" cy="2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ober\AppData\Local\Microsoft\Windows\Temporary Internet Files\Content.IE5\086ACVYM\EKO_symbol_RG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42" y="476672"/>
            <a:ext cx="1865784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87624" y="830317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/>
              <a:t>A +++</a:t>
            </a:r>
          </a:p>
          <a:p>
            <a:pPr algn="ctr"/>
            <a:r>
              <a:rPr lang="es-ES" sz="4800" b="1" dirty="0"/>
              <a:t>A ++</a:t>
            </a:r>
          </a:p>
          <a:p>
            <a:pPr algn="ctr"/>
            <a:r>
              <a:rPr lang="es-ES" sz="4800" b="1" dirty="0"/>
              <a:t>A+</a:t>
            </a:r>
          </a:p>
          <a:p>
            <a:pPr algn="ctr"/>
            <a:r>
              <a:rPr lang="es-ES" sz="4800" b="1" dirty="0"/>
              <a:t>A</a:t>
            </a:r>
          </a:p>
          <a:p>
            <a:pPr algn="ctr"/>
            <a:r>
              <a:rPr lang="es-ES" sz="4800" b="1" dirty="0"/>
              <a:t>B</a:t>
            </a:r>
          </a:p>
          <a:p>
            <a:pPr algn="ctr"/>
            <a:r>
              <a:rPr lang="es-ES" sz="4800" b="1" dirty="0"/>
              <a:t>C</a:t>
            </a:r>
          </a:p>
          <a:p>
            <a:pPr algn="ctr"/>
            <a:r>
              <a:rPr lang="es-ES" sz="4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046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323364"/>
            <a:ext cx="6984776" cy="56938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RIESGOS DERIVADOS DE LA UTILIZACIÓN DE ELECTRODOMÉSTICOS EN EL HOGAR</a:t>
            </a:r>
          </a:p>
          <a:p>
            <a:pPr algn="ctr"/>
            <a:endParaRPr lang="es-ES" sz="2800" b="1" dirty="0"/>
          </a:p>
          <a:p>
            <a:pPr marL="514350" indent="-514350" algn="just">
              <a:buAutoNum type="arabicPeriod"/>
            </a:pPr>
            <a:r>
              <a:rPr lang="es-ES" sz="2800" b="1" dirty="0"/>
              <a:t>CORTOCIRCUITOS.</a:t>
            </a:r>
          </a:p>
          <a:p>
            <a:pPr marL="514350" indent="-514350" algn="just">
              <a:buAutoNum type="arabicPeriod"/>
            </a:pPr>
            <a:r>
              <a:rPr lang="es-ES" sz="2800" b="1" dirty="0"/>
              <a:t> TOXICIDAD.</a:t>
            </a:r>
          </a:p>
          <a:p>
            <a:pPr marL="514350" indent="-514350" algn="just">
              <a:buAutoNum type="arabicPeriod"/>
            </a:pPr>
            <a:r>
              <a:rPr lang="es-ES" sz="2800" b="1" dirty="0"/>
              <a:t>INUNDACIONES,…</a:t>
            </a:r>
          </a:p>
          <a:p>
            <a:pPr algn="just"/>
            <a:endParaRPr lang="es-ES" sz="2800" b="1" dirty="0"/>
          </a:p>
          <a:p>
            <a:pPr marL="514350" indent="-514350" algn="just">
              <a:buAutoNum type="arabicPeriod"/>
            </a:pPr>
            <a:endParaRPr lang="es-ES" sz="2800" b="1" dirty="0"/>
          </a:p>
          <a:p>
            <a:pPr marL="514350" indent="-514350" algn="just">
              <a:buAutoNum type="arabicPeriod"/>
            </a:pPr>
            <a:endParaRPr lang="es-ES" sz="2800" b="1" dirty="0"/>
          </a:p>
          <a:p>
            <a:pPr marL="514350" indent="-514350" algn="just">
              <a:buAutoNum type="arabicPeriod"/>
            </a:pPr>
            <a:endParaRPr lang="es-ES" sz="2800" b="1" dirty="0"/>
          </a:p>
          <a:p>
            <a:pPr marL="514350" indent="-514350" algn="just">
              <a:buAutoNum type="arabicPeriod"/>
            </a:pPr>
            <a:endParaRPr lang="es-ES" sz="28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7171" name="Picture 3" descr="C:\Users\Rober\AppData\Local\Microsoft\Windows\Temporary Internet Files\Content.IE5\086ACVYM\Imagen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746376" cy="17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BEE0-E69A-4F47-9843-B20EDAD6762B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899592" y="404664"/>
            <a:ext cx="7056784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itchFamily="66" charset="0"/>
              </a:rPr>
              <a:t>LAVADO ADECUADO DE LA ROPA</a:t>
            </a:r>
          </a:p>
          <a:p>
            <a:endParaRPr lang="es-ES" dirty="0"/>
          </a:p>
        </p:txBody>
      </p:sp>
      <p:pic>
        <p:nvPicPr>
          <p:cNvPr id="8195" name="Picture 3" descr="C:\Users\Rober\AppData\Local\Microsoft\Windows\Temporary Internet Files\Content.IE5\086ACVYM\Lavado_de_man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7727"/>
            <a:ext cx="3810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05659" y="3284984"/>
            <a:ext cx="7050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ROPA         IMAGEN PERSONAL                    AUTOESTIMA </a:t>
            </a:r>
          </a:p>
          <a:p>
            <a:endParaRPr lang="es-ES" dirty="0"/>
          </a:p>
          <a:p>
            <a:r>
              <a:rPr lang="es-ES" dirty="0"/>
              <a:t>DIGNIDAD                 BIENESTAR PSICOLÓGICO</a:t>
            </a:r>
          </a:p>
          <a:p>
            <a:r>
              <a:rPr lang="es-ES" dirty="0"/>
              <a:t> </a:t>
            </a:r>
          </a:p>
          <a:p>
            <a:endParaRPr lang="es-ES" dirty="0"/>
          </a:p>
          <a:p>
            <a:pPr algn="ctr"/>
            <a:r>
              <a:rPr lang="es-ES" dirty="0"/>
              <a:t>INTEGRACIÓN SOCIAL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051720" y="3467864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3358961"/>
            <a:ext cx="492988" cy="2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39751" y="3850992"/>
            <a:ext cx="896889" cy="2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arriba y abajo"/>
          <p:cNvSpPr/>
          <p:nvPr/>
        </p:nvSpPr>
        <p:spPr>
          <a:xfrm>
            <a:off x="4211960" y="4293096"/>
            <a:ext cx="45719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8" name="Picture 6" descr="C:\Users\Rober\AppData\Local\Microsoft\Windows\Temporary Internet Files\Content.IE5\W57TF10G\vitami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9" y="5120830"/>
            <a:ext cx="4138395" cy="13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89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1323</TotalTime>
  <Words>1136</Words>
  <Application>Microsoft Office PowerPoint</Application>
  <PresentationFormat>Presentación en pantalla (4:3)</PresentationFormat>
  <Paragraphs>211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Batang</vt:lpstr>
      <vt:lpstr>Bradley Hand ITC</vt:lpstr>
      <vt:lpstr>Calibri</vt:lpstr>
      <vt:lpstr>Century Schoolbook</vt:lpstr>
      <vt:lpstr>Comic Sans MS</vt:lpstr>
      <vt:lpstr>Wingdings</vt:lpstr>
      <vt:lpstr>Wingdings 2</vt:lpstr>
      <vt:lpstr>Mirador</vt:lpstr>
      <vt:lpstr>LA ROPA Y SU CUIDADO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Belén Asunción Valencia Martín</cp:lastModifiedBy>
  <cp:revision>212</cp:revision>
  <dcterms:created xsi:type="dcterms:W3CDTF">2015-10-12T20:58:23Z</dcterms:created>
  <dcterms:modified xsi:type="dcterms:W3CDTF">2018-07-09T12:51:37Z</dcterms:modified>
</cp:coreProperties>
</file>