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6"/>
  </p:notesMasterIdLst>
  <p:sldIdLst>
    <p:sldId id="256" r:id="rId2"/>
    <p:sldId id="257" r:id="rId3"/>
    <p:sldId id="274" r:id="rId4"/>
    <p:sldId id="258" r:id="rId5"/>
    <p:sldId id="271" r:id="rId6"/>
    <p:sldId id="265" r:id="rId7"/>
    <p:sldId id="283" r:id="rId8"/>
    <p:sldId id="266" r:id="rId9"/>
    <p:sldId id="272" r:id="rId10"/>
    <p:sldId id="267" r:id="rId11"/>
    <p:sldId id="273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4" r:id="rId21"/>
    <p:sldId id="285" r:id="rId22"/>
    <p:sldId id="286" r:id="rId23"/>
    <p:sldId id="287" r:id="rId24"/>
    <p:sldId id="288" r:id="rId2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5E7E23-A8B4-49B8-80A7-47D7A8D10E9B}" type="datetimeFigureOut">
              <a:rPr lang="es-ES" smtClean="0"/>
              <a:pPr/>
              <a:t>09/07/2018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8AF71E-E65E-45C3-93D6-FD0066B3338E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025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1509E37-37AA-44A9-B639-04198CBDAE66}" type="datetime1">
              <a:rPr lang="es-ES" smtClean="0"/>
              <a:t>09/07/2018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s-ES"/>
          </a:p>
        </p:txBody>
      </p:sp>
      <p:sp>
        <p:nvSpPr>
          <p:cNvPr id="10" name="9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Rectángulo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Rectángulo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Conector recto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Conector recto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Elipse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Elipse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Elipse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Elipse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D9FBEE0-E69A-4F47-9843-B20EDAD6762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58886-9A6F-406F-81D1-99821BB3496F}" type="datetime1">
              <a:rPr lang="es-ES" smtClean="0"/>
              <a:t>09/07/2018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FBEE0-E69A-4F47-9843-B20EDAD6762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3A42-3D20-4B06-B728-60CFD0BC2EC9}" type="datetime1">
              <a:rPr lang="es-ES" smtClean="0"/>
              <a:t>09/07/2018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FBEE0-E69A-4F47-9843-B20EDAD6762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F9C65BA-A481-491A-B51C-A2212AC46F3F}" type="datetime1">
              <a:rPr lang="es-ES" smtClean="0"/>
              <a:t>09/07/2018</a:t>
            </a:fld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D9FBEE0-E69A-4F47-9843-B20EDAD6762B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B05B322-4568-46EF-82BB-FF275FF16132}" type="datetime1">
              <a:rPr lang="es-ES" smtClean="0"/>
              <a:t>09/07/2018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s-ES"/>
          </a:p>
        </p:txBody>
      </p:sp>
      <p:sp>
        <p:nvSpPr>
          <p:cNvPr id="9" name="8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Elipse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Elipse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Elipse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Elipse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Conector recto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D9FBEE0-E69A-4F47-9843-B20EDAD6762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8FDE2-DBC2-44D8-BB93-2B1B46B1AF8C}" type="datetime1">
              <a:rPr lang="es-ES" smtClean="0"/>
              <a:t>09/07/2018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FBEE0-E69A-4F47-9843-B20EDAD6762B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44CFF-AFF7-446B-B1A9-358BC734B423}" type="datetime1">
              <a:rPr lang="es-ES" smtClean="0"/>
              <a:t>09/07/2018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FBEE0-E69A-4F47-9843-B20EDAD6762B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12" name="11 Marcador de texto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14" name="13 Marcador de texto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88644FA-B424-489B-93F8-BC2EC8C93BC7}" type="datetime1">
              <a:rPr lang="es-ES" smtClean="0"/>
              <a:t>09/07/2018</a:t>
            </a:fld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D9FBEE0-E69A-4F47-9843-B20EDAD6762B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62D15-8BE9-4619-8C64-65B4E86EF05B}" type="datetime1">
              <a:rPr lang="es-ES" smtClean="0"/>
              <a:t>09/07/2018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FBEE0-E69A-4F47-9843-B20EDAD6762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Marcador de contenido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21" name="20 Marcador de fecha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7EFE47D-5AF1-416E-A258-33FB49B2ADAA}" type="datetime1">
              <a:rPr lang="es-ES" smtClean="0"/>
              <a:t>09/07/2018</a:t>
            </a:fld>
            <a:endParaRPr lang="es-ES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D9FBEE0-E69A-4F47-9843-B20EDAD6762B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3" name="22 Marcador de pie de página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s-ES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Conector recto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5478CC-C950-492B-93C5-5E75D1F018ED}" type="datetime1">
              <a:rPr lang="es-ES" smtClean="0"/>
              <a:t>09/07/2018</a:t>
            </a:fld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D9FBEE0-E69A-4F47-9843-B20EDAD6762B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1" name="20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  <a:p>
            <a:pPr lvl="1" eaLnBrk="1" latinLnBrk="0" hangingPunct="1"/>
            <a:r>
              <a:rPr kumimoji="0" lang="es-ES"/>
              <a:t>Segundo nivel</a:t>
            </a:r>
          </a:p>
          <a:p>
            <a:pPr lvl="2" eaLnBrk="1" latinLnBrk="0" hangingPunct="1"/>
            <a:r>
              <a:rPr kumimoji="0" lang="es-ES"/>
              <a:t>Tercer nivel</a:t>
            </a:r>
          </a:p>
          <a:p>
            <a:pPr lvl="3" eaLnBrk="1" latinLnBrk="0" hangingPunct="1"/>
            <a:r>
              <a:rPr kumimoji="0" lang="es-ES"/>
              <a:t>Cuarto nivel</a:t>
            </a:r>
          </a:p>
          <a:p>
            <a:pPr lvl="4" eaLnBrk="1" latinLnBrk="0" hangingPunct="1"/>
            <a:r>
              <a:rPr kumimoji="0" lang="es-ES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486D667-FA4C-4328-8F80-53C54BD7795D}" type="datetime1">
              <a:rPr lang="es-ES" smtClean="0"/>
              <a:t>09/07/2018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D9FBEE0-E69A-4F47-9843-B20EDAD6762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764704"/>
            <a:ext cx="7772400" cy="2835747"/>
          </a:xfrm>
        </p:spPr>
        <p:txBody>
          <a:bodyPr>
            <a:normAutofit/>
          </a:bodyPr>
          <a:lstStyle/>
          <a:p>
            <a:pPr algn="ctr"/>
            <a:r>
              <a:rPr lang="es-ES" sz="8000" i="1" u="sng" dirty="0">
                <a:latin typeface="Batang" pitchFamily="18" charset="-127"/>
                <a:ea typeface="Batang" pitchFamily="18" charset="-127"/>
              </a:rPr>
              <a:t>LA ROPA Y SU CUIDADO</a:t>
            </a:r>
            <a:endParaRPr lang="es-ES" sz="6000" i="1" u="sng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FBEE0-E69A-4F47-9843-B20EDAD6762B}" type="slidenum">
              <a:rPr lang="es-ES" smtClean="0"/>
              <a:pPr/>
              <a:t>1</a:t>
            </a:fld>
            <a:endParaRPr lang="es-ES"/>
          </a:p>
        </p:txBody>
      </p:sp>
      <p:pic>
        <p:nvPicPr>
          <p:cNvPr id="1026" name="Picture 2" descr="C:\Users\Rober\AppData\Local\Microsoft\Windows\Temporary Internet Files\Content.IE5\EJBZWN5E\6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789040"/>
            <a:ext cx="2877468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FBEE0-E69A-4F47-9843-B20EDAD6762B}" type="slidenum">
              <a:rPr lang="es-ES" smtClean="0"/>
              <a:pPr/>
              <a:t>10</a:t>
            </a:fld>
            <a:endParaRPr lang="es-ES"/>
          </a:p>
        </p:txBody>
      </p:sp>
      <p:sp>
        <p:nvSpPr>
          <p:cNvPr id="2" name="1 CuadroTexto"/>
          <p:cNvSpPr txBox="1"/>
          <p:nvPr/>
        </p:nvSpPr>
        <p:spPr>
          <a:xfrm>
            <a:off x="683568" y="548680"/>
            <a:ext cx="799288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s-ES" dirty="0"/>
              <a:t>CLASIFICAR LA ROPA.</a:t>
            </a:r>
          </a:p>
          <a:p>
            <a:pPr marL="285750" indent="-285750">
              <a:buFontTx/>
              <a:buChar char="-"/>
            </a:pPr>
            <a:r>
              <a:rPr lang="es-ES" dirty="0"/>
              <a:t>Suciedad.</a:t>
            </a:r>
          </a:p>
          <a:p>
            <a:pPr marL="285750" indent="-285750">
              <a:buFontTx/>
              <a:buChar char="-"/>
            </a:pPr>
            <a:r>
              <a:rPr lang="es-ES" dirty="0"/>
              <a:t>Colores ( negros, blancos y de colores)</a:t>
            </a:r>
          </a:p>
          <a:p>
            <a:pPr marL="285750" indent="-285750">
              <a:buFontTx/>
              <a:buChar char="-"/>
            </a:pPr>
            <a:r>
              <a:rPr lang="es-ES" dirty="0"/>
              <a:t>Tipo de tejido.</a:t>
            </a:r>
          </a:p>
          <a:p>
            <a:endParaRPr lang="es-ES" dirty="0"/>
          </a:p>
          <a:p>
            <a:r>
              <a:rPr lang="es-ES" dirty="0"/>
              <a:t>2. PRESTAR ESPECIAL ATENCIÓN A LAS ETIQUETAS DE LA ROPA.</a:t>
            </a:r>
          </a:p>
          <a:p>
            <a:endParaRPr lang="es-ES" dirty="0"/>
          </a:p>
          <a:p>
            <a:r>
              <a:rPr lang="es-ES" dirty="0"/>
              <a:t>3. ELEGIR EL PROGRAMA DE LAVADO ADECUADO ( tener especial cuidado con la temperatura y el centrifugado.</a:t>
            </a:r>
          </a:p>
          <a:p>
            <a:endParaRPr lang="es-ES" dirty="0"/>
          </a:p>
          <a:p>
            <a:r>
              <a:rPr lang="es-ES" dirty="0"/>
              <a:t>4. SUMINISTRAR LA DOSIS ADECUADA DE DETERGENTE.</a:t>
            </a:r>
          </a:p>
          <a:p>
            <a:endParaRPr lang="es-ES" dirty="0"/>
          </a:p>
          <a:p>
            <a:r>
              <a:rPr lang="es-ES" dirty="0"/>
              <a:t>5. LA CARGA QUE INTRODUCIMOS DEBE SER LA APROPIADA.</a:t>
            </a:r>
          </a:p>
          <a:p>
            <a:endParaRPr lang="es-ES" dirty="0"/>
          </a:p>
          <a:p>
            <a:r>
              <a:rPr lang="es-ES" dirty="0"/>
              <a:t>6. SACAR LA ROPA CUANTO ANTES DEL TAMBOR.</a:t>
            </a:r>
          </a:p>
          <a:p>
            <a:endParaRPr lang="es-ES" dirty="0"/>
          </a:p>
          <a:p>
            <a:r>
              <a:rPr lang="es-ES" dirty="0"/>
              <a:t>7. SECAR BIEN TENDIDO O EN SECADORA. CUIDADO CON EL SOL.</a:t>
            </a:r>
          </a:p>
          <a:p>
            <a:endParaRPr lang="es-ES" dirty="0"/>
          </a:p>
          <a:p>
            <a:r>
              <a:rPr lang="es-ES" dirty="0"/>
              <a:t>8. PLANCHADO, SEGUIR RECOMENDACIONES DEL ETIQUETADO DE LA PRENDA.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FBEE0-E69A-4F47-9843-B20EDAD6762B}" type="slidenum">
              <a:rPr lang="es-ES" smtClean="0"/>
              <a:pPr/>
              <a:t>11</a:t>
            </a:fld>
            <a:endParaRPr lang="es-ES"/>
          </a:p>
        </p:txBody>
      </p:sp>
      <p:sp>
        <p:nvSpPr>
          <p:cNvPr id="2" name="1 CuadroTexto"/>
          <p:cNvSpPr txBox="1"/>
          <p:nvPr/>
        </p:nvSpPr>
        <p:spPr>
          <a:xfrm>
            <a:off x="467544" y="332656"/>
            <a:ext cx="7992888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i="1" u="sng" dirty="0"/>
              <a:t>UTILIZACIÓN DE LA LAVADORA</a:t>
            </a:r>
          </a:p>
          <a:p>
            <a:pPr algn="ctr"/>
            <a:r>
              <a:rPr lang="es-ES" sz="3200" b="1" i="1" u="sng" dirty="0">
                <a:solidFill>
                  <a:srgbClr val="FF0066"/>
                </a:solidFill>
              </a:rPr>
              <a:t>Funcionamiento</a:t>
            </a:r>
          </a:p>
          <a:p>
            <a:pPr marL="514350" indent="-514350" algn="just">
              <a:buAutoNum type="arabicPeriod"/>
            </a:pPr>
            <a:r>
              <a:rPr lang="es-ES" sz="2800" dirty="0"/>
              <a:t>Colocar la ropa en el tambor. Cerrar tambor.</a:t>
            </a:r>
          </a:p>
          <a:p>
            <a:pPr marL="514350" indent="-514350" algn="just">
              <a:buAutoNum type="arabicPeriod"/>
            </a:pPr>
            <a:r>
              <a:rPr lang="es-ES" sz="2800" dirty="0"/>
              <a:t>Poner la dosis adecuada de detergente y suavizante.</a:t>
            </a:r>
          </a:p>
          <a:p>
            <a:pPr marL="514350" indent="-514350" algn="just">
              <a:buAutoNum type="arabicPeriod"/>
            </a:pPr>
            <a:r>
              <a:rPr lang="es-ES" sz="2800" dirty="0"/>
              <a:t>Seleccionar el programa de lavado. Dar al botón de encendido.</a:t>
            </a:r>
          </a:p>
          <a:p>
            <a:pPr marL="514350" indent="-514350" algn="just">
              <a:buAutoNum type="arabicPeriod"/>
            </a:pPr>
            <a:r>
              <a:rPr lang="es-ES" sz="2800" dirty="0"/>
              <a:t>Esperar a que la puerta del tambor permita su apertura.</a:t>
            </a:r>
          </a:p>
          <a:p>
            <a:pPr marL="514350" indent="-514350" algn="just">
              <a:buAutoNum type="arabicPeriod"/>
            </a:pPr>
            <a:r>
              <a:rPr lang="es-ES" sz="2800" dirty="0"/>
              <a:t>Para trasladar la ropa usaremos un barreño grande.</a:t>
            </a:r>
          </a:p>
          <a:p>
            <a:pPr marL="514350" indent="-514350" algn="just">
              <a:buAutoNum type="arabicPeriod"/>
            </a:pP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5267515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FBEE0-E69A-4F47-9843-B20EDAD6762B}" type="slidenum">
              <a:rPr lang="es-ES" smtClean="0"/>
              <a:pPr/>
              <a:t>12</a:t>
            </a:fld>
            <a:endParaRPr lang="es-ES"/>
          </a:p>
        </p:txBody>
      </p:sp>
      <p:pic>
        <p:nvPicPr>
          <p:cNvPr id="9218" name="Picture 2" descr="C:\Users\Rober\AppData\Local\Microsoft\Windows\Temporary Internet Files\Content.IE5\DOSPN4Z0\lavadora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564904"/>
            <a:ext cx="2664296" cy="1497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755576" y="476672"/>
            <a:ext cx="7560840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b="1" i="1" u="sng" dirty="0">
                <a:solidFill>
                  <a:srgbClr val="FF0066"/>
                </a:solidFill>
              </a:rPr>
              <a:t>Mantenimiento</a:t>
            </a:r>
          </a:p>
          <a:p>
            <a:pPr algn="just"/>
            <a:r>
              <a:rPr lang="es-ES" dirty="0">
                <a:solidFill>
                  <a:srgbClr val="FF0066"/>
                </a:solidFill>
              </a:rPr>
              <a:t>La vida útil de una lavadora suele ser de 10 años y durante este tiempo apenas necesita mantenimiento.</a:t>
            </a:r>
          </a:p>
          <a:p>
            <a:pPr algn="just"/>
            <a:endParaRPr lang="es-ES" dirty="0">
              <a:solidFill>
                <a:srgbClr val="FF0066"/>
              </a:solidFill>
            </a:endParaRPr>
          </a:p>
          <a:p>
            <a:pPr marL="457200" indent="-457200" algn="just">
              <a:buAutoNum type="arabicPeriod"/>
            </a:pPr>
            <a:r>
              <a:rPr lang="es-ES" sz="2400" dirty="0"/>
              <a:t>Limpieza del filtro del desagüe, con regularidad.</a:t>
            </a:r>
          </a:p>
          <a:p>
            <a:pPr marL="457200" indent="-457200" algn="just">
              <a:buAutoNum type="arabicPeriod"/>
            </a:pPr>
            <a:r>
              <a:rPr lang="es-ES" sz="2400" dirty="0"/>
              <a:t>Limpieza del cajetín del detergente.</a:t>
            </a:r>
          </a:p>
          <a:p>
            <a:pPr marL="457200" indent="-457200" algn="just">
              <a:buAutoNum type="arabicPeriod"/>
            </a:pPr>
            <a:r>
              <a:rPr lang="es-ES" sz="2400" dirty="0"/>
              <a:t>Limpieza del tambor.</a:t>
            </a:r>
          </a:p>
          <a:p>
            <a:pPr algn="just"/>
            <a:endParaRPr lang="es-ES" sz="2400" dirty="0"/>
          </a:p>
          <a:p>
            <a:pPr algn="just"/>
            <a:r>
              <a:rPr lang="es-ES" sz="2400" b="1" i="1" u="sng" dirty="0">
                <a:solidFill>
                  <a:srgbClr val="FF0066"/>
                </a:solidFill>
              </a:rPr>
              <a:t>Uso eficiente.</a:t>
            </a:r>
          </a:p>
          <a:p>
            <a:pPr algn="just"/>
            <a:endParaRPr lang="es-ES" sz="2400" b="1" i="1" u="sng" dirty="0">
              <a:solidFill>
                <a:srgbClr val="FF0066"/>
              </a:solidFill>
            </a:endParaRPr>
          </a:p>
          <a:p>
            <a:pPr marL="457200" indent="-457200" algn="just">
              <a:buAutoNum type="arabicPeriod"/>
            </a:pPr>
            <a:r>
              <a:rPr lang="es-ES" sz="2400" dirty="0"/>
              <a:t>Procurar usar agua fría.</a:t>
            </a:r>
          </a:p>
          <a:p>
            <a:pPr marL="457200" indent="-457200" algn="just">
              <a:buAutoNum type="arabicPeriod"/>
            </a:pPr>
            <a:r>
              <a:rPr lang="es-ES" sz="2400" dirty="0"/>
              <a:t>Aprovechar al máximo su capacidad.</a:t>
            </a:r>
          </a:p>
          <a:p>
            <a:pPr marL="457200" indent="-457200" algn="just">
              <a:buAutoNum type="arabicPeriod"/>
            </a:pPr>
            <a:r>
              <a:rPr lang="es-ES" sz="2400" dirty="0"/>
              <a:t>Usar ciclos cortos.</a:t>
            </a:r>
          </a:p>
          <a:p>
            <a:pPr marL="457200" indent="-457200" algn="just">
              <a:buAutoNum type="arabicPeriod"/>
            </a:pPr>
            <a:r>
              <a:rPr lang="es-ES" sz="2400" dirty="0"/>
              <a:t>Ceñirnos a los consejos del fabricante.</a:t>
            </a:r>
          </a:p>
          <a:p>
            <a:pPr marL="457200" indent="-457200" algn="just">
              <a:buAutoNum type="arabicPeriod"/>
            </a:pPr>
            <a:endParaRPr lang="es-ES" sz="2400" dirty="0"/>
          </a:p>
          <a:p>
            <a:pPr marL="457200" indent="-457200" algn="just">
              <a:buAutoNum type="arabicPeriod"/>
            </a:pPr>
            <a:endParaRPr lang="es-ES" sz="2400" b="1" i="1" u="sng" dirty="0">
              <a:solidFill>
                <a:srgbClr val="FF0066"/>
              </a:solidFill>
            </a:endParaRPr>
          </a:p>
          <a:p>
            <a:pPr algn="just"/>
            <a:endParaRPr lang="es-ES" sz="2400" b="1" dirty="0"/>
          </a:p>
        </p:txBody>
      </p:sp>
    </p:spTree>
    <p:extLst>
      <p:ext uri="{BB962C8B-B14F-4D97-AF65-F5344CB8AC3E}">
        <p14:creationId xmlns:p14="http://schemas.microsoft.com/office/powerpoint/2010/main" val="1205126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467545" y="332656"/>
            <a:ext cx="8208912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i="1" u="sng" dirty="0">
                <a:solidFill>
                  <a:srgbClr val="CC00CC"/>
                </a:solidFill>
                <a:latin typeface="Comic Sans MS" pitchFamily="66" charset="0"/>
              </a:rPr>
              <a:t>EL LAVADO A MANO</a:t>
            </a:r>
          </a:p>
          <a:p>
            <a:pPr algn="ctr"/>
            <a:endParaRPr lang="es-ES" sz="3600" b="1" i="1" u="sng" dirty="0">
              <a:solidFill>
                <a:srgbClr val="CC00CC"/>
              </a:solidFill>
              <a:latin typeface="Comic Sans MS" pitchFamily="66" charset="0"/>
            </a:endParaRPr>
          </a:p>
          <a:p>
            <a:pPr marL="342900" indent="-342900" algn="just">
              <a:buAutoNum type="arabicPeriod"/>
            </a:pPr>
            <a:endParaRPr lang="es-ES" dirty="0">
              <a:solidFill>
                <a:srgbClr val="CC00CC"/>
              </a:solidFill>
              <a:latin typeface="Comic Sans MS" pitchFamily="66" charset="0"/>
            </a:endParaRPr>
          </a:p>
          <a:p>
            <a:pPr marL="342900" indent="-342900" algn="just">
              <a:lnSpc>
                <a:spcPct val="150000"/>
              </a:lnSpc>
              <a:buAutoNum type="arabicPeriod"/>
            </a:pPr>
            <a:endParaRPr lang="es-ES" dirty="0">
              <a:solidFill>
                <a:srgbClr val="CC00CC"/>
              </a:solidFill>
              <a:latin typeface="Comic Sans MS" pitchFamily="66" charset="0"/>
            </a:endParaRP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es-ES" dirty="0">
                <a:solidFill>
                  <a:srgbClr val="CC00CC"/>
                </a:solidFill>
                <a:latin typeface="Comic Sans MS" pitchFamily="66" charset="0"/>
              </a:rPr>
              <a:t>EL DETERGENTE DEBE DISOLVERSE ANTES DE INTRODUCIR LA ROPA. 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es-ES" dirty="0">
                <a:solidFill>
                  <a:srgbClr val="CC00CC"/>
                </a:solidFill>
                <a:latin typeface="Comic Sans MS" pitchFamily="66" charset="0"/>
              </a:rPr>
              <a:t>PONER LA PRENDA EN REMOJO.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es-ES" dirty="0">
                <a:solidFill>
                  <a:srgbClr val="CC00CC"/>
                </a:solidFill>
                <a:latin typeface="Comic Sans MS" pitchFamily="66" charset="0"/>
              </a:rPr>
              <a:t>EL AGUA CALIENTE SÓLO PARA ROPA BLANCA, PERO SÍ TIBIA.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es-ES" dirty="0">
                <a:solidFill>
                  <a:srgbClr val="CC00CC"/>
                </a:solidFill>
                <a:latin typeface="Comic Sans MS" pitchFamily="66" charset="0"/>
              </a:rPr>
              <a:t>FROTAR LAS MANCHAS DIFÍCILES.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es-ES" dirty="0">
                <a:solidFill>
                  <a:srgbClr val="CC00CC"/>
                </a:solidFill>
                <a:latin typeface="Comic Sans MS" pitchFamily="66" charset="0"/>
              </a:rPr>
              <a:t>ENJUAGAR.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es-ES" dirty="0">
                <a:solidFill>
                  <a:srgbClr val="CC00CC"/>
                </a:solidFill>
                <a:latin typeface="Comic Sans MS" pitchFamily="66" charset="0"/>
              </a:rPr>
              <a:t>ESCURRIR.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es-ES" dirty="0">
                <a:solidFill>
                  <a:srgbClr val="CC00CC"/>
                </a:solidFill>
                <a:latin typeface="Comic Sans MS" pitchFamily="66" charset="0"/>
              </a:rPr>
              <a:t>SE TENDERÁN SIN  DEJAR MARCAS Y EVITANDO EXPONERLAS MUCHO AL SOL SI SON DE COLOR.</a:t>
            </a:r>
          </a:p>
          <a:p>
            <a:pPr marL="342900" indent="-342900" algn="just">
              <a:buAutoNum type="arabicPeriod"/>
            </a:pPr>
            <a:endParaRPr lang="es-ES" dirty="0">
              <a:latin typeface="Comic Sans MS" pitchFamily="66" charset="0"/>
            </a:endParaRPr>
          </a:p>
          <a:p>
            <a:pPr algn="ctr"/>
            <a:endParaRPr lang="es-ES" sz="3600" b="1" i="1" u="sng" dirty="0">
              <a:solidFill>
                <a:srgbClr val="CC00CC"/>
              </a:solidFill>
              <a:latin typeface="Comic Sans MS" pitchFamily="66" charset="0"/>
            </a:endParaRPr>
          </a:p>
          <a:p>
            <a:pPr algn="ctr"/>
            <a:endParaRPr lang="es-ES" sz="3600" b="1" i="1" u="sng" dirty="0">
              <a:solidFill>
                <a:srgbClr val="CC00CC"/>
              </a:solidFill>
              <a:latin typeface="Comic Sans MS" pitchFamily="66" charset="0"/>
            </a:endParaRP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FBEE0-E69A-4F47-9843-B20EDAD6762B}" type="slidenum">
              <a:rPr lang="es-ES" smtClean="0"/>
              <a:pPr/>
              <a:t>13</a:t>
            </a:fld>
            <a:endParaRPr lang="es-ES"/>
          </a:p>
        </p:txBody>
      </p:sp>
      <p:pic>
        <p:nvPicPr>
          <p:cNvPr id="10242" name="Picture 2" descr="C:\Users\Rober\AppData\Local\Microsoft\Windows\Temporary Internet Files\Content.IE5\DOSPN4Z0\lavado%20a%20mano[1]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1224136" cy="733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40737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FBEE0-E69A-4F47-9843-B20EDAD6762B}" type="slidenum">
              <a:rPr lang="es-ES" smtClean="0"/>
              <a:pPr/>
              <a:t>14</a:t>
            </a:fld>
            <a:endParaRPr lang="es-ES"/>
          </a:p>
        </p:txBody>
      </p:sp>
      <p:pic>
        <p:nvPicPr>
          <p:cNvPr id="11266" name="Picture 2" descr="C:\Users\Rober\AppData\Local\Microsoft\Windows\Temporary Internet Files\Content.IE5\W57TF10G\detergente-colon-26-8cacitos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48680"/>
            <a:ext cx="1895475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Rober\AppData\Local\Microsoft\Windows\Temporary Internet Files\Content.IE5\DOSPN4Z0\3315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692696"/>
            <a:ext cx="1685925" cy="192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Rober\AppData\Local\Microsoft\Windows\Temporary Internet Files\Content.IE5\W57TF10G\casa-rex-skip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813" y="3789040"/>
            <a:ext cx="5238750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C:\Users\Rober\AppData\Local\Microsoft\Windows\Temporary Internet Files\Content.IE5\EJBZWN5E\Ã­ndice[1]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140371"/>
            <a:ext cx="1905000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67188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FBEE0-E69A-4F47-9843-B20EDAD6762B}" type="slidenum">
              <a:rPr lang="es-ES" smtClean="0"/>
              <a:pPr/>
              <a:t>15</a:t>
            </a:fld>
            <a:endParaRPr lang="es-ES"/>
          </a:p>
        </p:txBody>
      </p:sp>
      <p:sp>
        <p:nvSpPr>
          <p:cNvPr id="3" name="2 CuadroTexto"/>
          <p:cNvSpPr txBox="1"/>
          <p:nvPr/>
        </p:nvSpPr>
        <p:spPr>
          <a:xfrm>
            <a:off x="2536247" y="620688"/>
            <a:ext cx="3563796" cy="461665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s-ES" sz="2400" b="1" dirty="0"/>
              <a:t>LOS DETERGENTES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393709" y="1340768"/>
            <a:ext cx="784887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GRACIAS A LAS SUSTANCIAS TENSOACTIVAS, LOS DETERGENTES PUEDEN ELIMINAR LAS MANCHAS DE LA ROPA.</a:t>
            </a:r>
          </a:p>
          <a:p>
            <a:pPr algn="just"/>
            <a:r>
              <a:rPr lang="es-ES" dirty="0"/>
              <a:t>NO TODOS LOS DETERGENTES SON IGUALES  NI TODOS SIRVEN PARA CUALQUIER TIPO DE SUCIEDAD O MANCHAS.</a:t>
            </a:r>
          </a:p>
          <a:p>
            <a:pPr algn="just"/>
            <a:endParaRPr lang="es-ES" dirty="0"/>
          </a:p>
          <a:p>
            <a:pPr marL="342900" indent="-342900" algn="just">
              <a:buAutoNum type="arabicPeriod"/>
            </a:pPr>
            <a:r>
              <a:rPr lang="es-ES" dirty="0"/>
              <a:t>Consultar etiqueta del fabricante.</a:t>
            </a:r>
          </a:p>
          <a:p>
            <a:pPr marL="342900" indent="-342900" algn="just">
              <a:buAutoNum type="arabicPeriod"/>
            </a:pPr>
            <a:r>
              <a:rPr lang="es-ES" dirty="0"/>
              <a:t>Emplear la dosificación adecuada.</a:t>
            </a:r>
          </a:p>
          <a:p>
            <a:pPr marL="342900" indent="-342900" algn="just">
              <a:buAutoNum type="arabicPeriod"/>
            </a:pPr>
            <a:r>
              <a:rPr lang="es-ES" dirty="0"/>
              <a:t>Suelen ser más eficaces a partir de 40º.</a:t>
            </a:r>
          </a:p>
          <a:p>
            <a:pPr algn="just"/>
            <a:endParaRPr lang="es-ES" dirty="0"/>
          </a:p>
          <a:p>
            <a:pPr marL="285750" indent="-285750" algn="just">
              <a:buFontTx/>
              <a:buChar char="-"/>
            </a:pPr>
            <a:r>
              <a:rPr lang="es-ES" dirty="0"/>
              <a:t>DETERGENTE EN POLVO.</a:t>
            </a:r>
          </a:p>
          <a:p>
            <a:pPr marL="285750" indent="-285750" algn="just">
              <a:buFontTx/>
              <a:buChar char="-"/>
            </a:pPr>
            <a:r>
              <a:rPr lang="es-ES" dirty="0"/>
              <a:t>DETERGENTE LÍQUIDO.</a:t>
            </a:r>
          </a:p>
          <a:p>
            <a:pPr marL="285750" indent="-285750" algn="just">
              <a:buFontTx/>
              <a:buChar char="-"/>
            </a:pPr>
            <a:r>
              <a:rPr lang="es-ES" dirty="0"/>
              <a:t>ECOBOLAS.</a:t>
            </a:r>
          </a:p>
          <a:p>
            <a:pPr algn="just"/>
            <a:endParaRPr lang="es-ES" dirty="0"/>
          </a:p>
          <a:p>
            <a:pPr marL="285750" indent="-285750" algn="just">
              <a:buFontTx/>
              <a:buChar char="-"/>
            </a:pPr>
            <a:r>
              <a:rPr lang="es-ES" dirty="0"/>
              <a:t>Buena relación calidad-precio.</a:t>
            </a:r>
          </a:p>
          <a:p>
            <a:pPr marL="285750" indent="-285750" algn="just">
              <a:buFontTx/>
              <a:buChar char="-"/>
            </a:pPr>
            <a:r>
              <a:rPr lang="es-ES" dirty="0"/>
              <a:t>Alto poder desinfectante.</a:t>
            </a:r>
          </a:p>
          <a:p>
            <a:pPr marL="285750" indent="-285750" algn="just">
              <a:buFontTx/>
              <a:buChar char="-"/>
            </a:pPr>
            <a:r>
              <a:rPr lang="es-ES" dirty="0"/>
              <a:t>Acción fungicida.</a:t>
            </a:r>
          </a:p>
          <a:p>
            <a:pPr marL="285750" indent="-285750" algn="just">
              <a:buFontTx/>
              <a:buChar char="-"/>
            </a:pPr>
            <a:r>
              <a:rPr lang="es-ES" dirty="0"/>
              <a:t>Agente desodorante.</a:t>
            </a:r>
          </a:p>
          <a:p>
            <a:pPr marL="285750" indent="-285750" algn="just">
              <a:buFontTx/>
              <a:buChar char="-"/>
            </a:pPr>
            <a:r>
              <a:rPr lang="es-ES" dirty="0"/>
              <a:t>Agente blanqueador.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4344434" y="4477144"/>
            <a:ext cx="1755609" cy="461665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s-ES" sz="2400" b="1" dirty="0"/>
              <a:t>LA LEJÍA</a:t>
            </a:r>
          </a:p>
        </p:txBody>
      </p:sp>
    </p:spTree>
    <p:extLst>
      <p:ext uri="{BB962C8B-B14F-4D97-AF65-F5344CB8AC3E}">
        <p14:creationId xmlns:p14="http://schemas.microsoft.com/office/powerpoint/2010/main" val="21967131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FBEE0-E69A-4F47-9843-B20EDAD6762B}" type="slidenum">
              <a:rPr lang="es-ES" smtClean="0"/>
              <a:pPr/>
              <a:t>16</a:t>
            </a:fld>
            <a:endParaRPr lang="es-ES"/>
          </a:p>
        </p:txBody>
      </p:sp>
      <p:sp>
        <p:nvSpPr>
          <p:cNvPr id="3" name="2 CuadroTexto"/>
          <p:cNvSpPr txBox="1"/>
          <p:nvPr/>
        </p:nvSpPr>
        <p:spPr>
          <a:xfrm>
            <a:off x="899592" y="404664"/>
            <a:ext cx="7636391" cy="5847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3200" dirty="0"/>
              <a:t>SECADO ADECUADO DE LA ROPA</a:t>
            </a:r>
            <a:endParaRPr lang="es-ES" sz="2400" dirty="0"/>
          </a:p>
        </p:txBody>
      </p:sp>
      <p:sp>
        <p:nvSpPr>
          <p:cNvPr id="4" name="3 CuadroTexto"/>
          <p:cNvSpPr txBox="1"/>
          <p:nvPr/>
        </p:nvSpPr>
        <p:spPr>
          <a:xfrm>
            <a:off x="755576" y="1484784"/>
            <a:ext cx="763284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es-ES" dirty="0"/>
              <a:t>DEBE INTENTAR SECARSE EN UN LUGAR DONDE CORRA EL AIRE E INCIDA LA LUZ SOLAR.LA LUZ SOLAR ELIMINA LAS BACTERIAS DE LA ROPA. ES MÁS ADECUADO TENDER LA ROPA BLANCA AL SOL.</a:t>
            </a:r>
          </a:p>
          <a:p>
            <a:pPr marL="342900" indent="-342900" algn="just">
              <a:buAutoNum type="arabicPeriod"/>
            </a:pPr>
            <a:endParaRPr lang="es-ES" dirty="0"/>
          </a:p>
          <a:p>
            <a:pPr marL="342900" indent="-342900" algn="just">
              <a:buAutoNum type="arabicPeriod"/>
            </a:pPr>
            <a:r>
              <a:rPr lang="es-ES" dirty="0"/>
              <a:t>INTENTAR NO SECAR LA ROPA DENTRO DE CASA PARA QUE LA HUMEDAD NO SE INCRUSTE EN LAS PAREDES Y TECHOS.</a:t>
            </a:r>
          </a:p>
          <a:p>
            <a:pPr marL="342900" indent="-342900" algn="just">
              <a:buAutoNum type="arabicPeriod"/>
            </a:pPr>
            <a:endParaRPr lang="es-ES" dirty="0"/>
          </a:p>
          <a:p>
            <a:pPr marL="342900" indent="-342900" algn="just">
              <a:buAutoNum type="arabicPeriod"/>
            </a:pPr>
            <a:r>
              <a:rPr lang="es-ES" dirty="0"/>
              <a:t>LA SECADORA DEBE USARSE LO MENOS POSIBLE, TIENE UN ELEVADO CONSUMO Y MALTRATA LOS TEJIDOS.</a:t>
            </a:r>
          </a:p>
          <a:p>
            <a:pPr marL="342900" indent="-342900" algn="just">
              <a:buAutoNum type="arabicPeriod"/>
            </a:pPr>
            <a:endParaRPr lang="es-ES" dirty="0"/>
          </a:p>
          <a:p>
            <a:pPr marL="342900" indent="-342900" algn="just">
              <a:buAutoNum type="arabicPeriod"/>
            </a:pPr>
            <a:r>
              <a:rPr lang="es-ES" dirty="0"/>
              <a:t>SE DEBE PROCURAR UN CENTRIFUGADO SUAVE Y DELICADO.</a:t>
            </a:r>
          </a:p>
          <a:p>
            <a:pPr marL="342900" indent="-342900">
              <a:buAutoNum type="arabicPeriod"/>
            </a:pPr>
            <a:endParaRPr lang="es-ES" dirty="0"/>
          </a:p>
          <a:p>
            <a:pPr marL="342900" indent="-342900">
              <a:buAutoNum type="arabicPeriod"/>
            </a:pP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416745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FBEE0-E69A-4F47-9843-B20EDAD6762B}" type="slidenum">
              <a:rPr lang="es-ES" smtClean="0"/>
              <a:pPr/>
              <a:t>17</a:t>
            </a:fld>
            <a:endParaRPr lang="es-ES"/>
          </a:p>
        </p:txBody>
      </p:sp>
      <p:sp>
        <p:nvSpPr>
          <p:cNvPr id="3" name="2 CuadroTexto"/>
          <p:cNvSpPr txBox="1"/>
          <p:nvPr/>
        </p:nvSpPr>
        <p:spPr>
          <a:xfrm>
            <a:off x="683568" y="548680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latin typeface="Comic Sans MS" pitchFamily="66" charset="0"/>
              </a:rPr>
              <a:t>SECADO DE LA ROPA TENDIDA</a:t>
            </a:r>
          </a:p>
        </p:txBody>
      </p:sp>
      <p:pic>
        <p:nvPicPr>
          <p:cNvPr id="12290" name="Picture 2" descr="C:\Users\Rober\AppData\Local\Microsoft\Windows\Temporary Internet Files\Content.IE5\086ACVYM\00331-tender-colgar-ropa-deformarla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24000"/>
            <a:ext cx="28575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Rober\AppData\Local\Microsoft\Windows\Temporary Internet Files\Content.IE5\DOSPN4Z0\pinza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548680"/>
            <a:ext cx="232792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933056"/>
            <a:ext cx="5688632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628775"/>
            <a:ext cx="2705100" cy="169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7477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FBEE0-E69A-4F47-9843-B20EDAD6762B}" type="slidenum">
              <a:rPr lang="es-ES" smtClean="0"/>
              <a:pPr/>
              <a:t>18</a:t>
            </a:fld>
            <a:endParaRPr lang="es-ES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97983"/>
            <a:ext cx="3744416" cy="1762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73" y="2276872"/>
            <a:ext cx="3777303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718" y="4149080"/>
            <a:ext cx="8172450" cy="2273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737" y="297983"/>
            <a:ext cx="3228975" cy="140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069" y="1844824"/>
            <a:ext cx="3888432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42969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FBEE0-E69A-4F47-9843-B20EDAD6762B}" type="slidenum">
              <a:rPr lang="es-ES" smtClean="0"/>
              <a:pPr/>
              <a:t>19</a:t>
            </a:fld>
            <a:endParaRPr lang="es-ES"/>
          </a:p>
        </p:txBody>
      </p:sp>
      <p:sp>
        <p:nvSpPr>
          <p:cNvPr id="3" name="2 CuadroTexto"/>
          <p:cNvSpPr txBox="1"/>
          <p:nvPr/>
        </p:nvSpPr>
        <p:spPr>
          <a:xfrm>
            <a:off x="683568" y="332656"/>
            <a:ext cx="7416824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b="1" dirty="0">
                <a:solidFill>
                  <a:srgbClr val="FF0066"/>
                </a:solidFill>
              </a:rPr>
              <a:t>            E</a:t>
            </a:r>
            <a:r>
              <a:rPr lang="es-ES" sz="2400" b="1" dirty="0">
                <a:solidFill>
                  <a:srgbClr val="FF0066"/>
                </a:solidFill>
              </a:rPr>
              <a:t>L PLANCHADO DE LA ROPA</a:t>
            </a:r>
          </a:p>
          <a:p>
            <a:pPr algn="ctr"/>
            <a:endParaRPr lang="es-ES" sz="2400" b="1" dirty="0"/>
          </a:p>
          <a:p>
            <a:pPr algn="just"/>
            <a:r>
              <a:rPr lang="es-ES" sz="2400" b="1" dirty="0"/>
              <a:t>Las planchas actuales han contribuido a un mayor ahorro energético y economía en tiempo.</a:t>
            </a:r>
          </a:p>
          <a:p>
            <a:pPr algn="just"/>
            <a:endParaRPr lang="es-ES" sz="2400" b="1" dirty="0"/>
          </a:p>
          <a:p>
            <a:pPr marL="342900" indent="-342900" algn="just">
              <a:buFontTx/>
              <a:buChar char="-"/>
            </a:pPr>
            <a:r>
              <a:rPr lang="es-ES" sz="2400" b="1" dirty="0"/>
              <a:t>Son menos pesadas que las antiguas.</a:t>
            </a:r>
          </a:p>
          <a:p>
            <a:pPr marL="342900" indent="-342900" algn="just">
              <a:buFontTx/>
              <a:buChar char="-"/>
            </a:pPr>
            <a:r>
              <a:rPr lang="es-ES" sz="2400" b="1" dirty="0"/>
              <a:t>Funcionan con vapor.</a:t>
            </a:r>
          </a:p>
          <a:p>
            <a:pPr marL="342900" indent="-342900" algn="just">
              <a:buFontTx/>
              <a:buChar char="-"/>
            </a:pPr>
            <a:r>
              <a:rPr lang="es-ES" sz="2400" b="1" dirty="0"/>
              <a:t>Son resistentes a la cal.</a:t>
            </a:r>
          </a:p>
          <a:p>
            <a:pPr marL="342900" indent="-342900" algn="just">
              <a:buFontTx/>
              <a:buChar char="-"/>
            </a:pPr>
            <a:r>
              <a:rPr lang="es-ES" sz="2400" b="1" dirty="0"/>
              <a:t>No gotean.</a:t>
            </a:r>
          </a:p>
          <a:p>
            <a:pPr marL="342900" indent="-342900" algn="just">
              <a:buFontTx/>
              <a:buChar char="-"/>
            </a:pPr>
            <a:r>
              <a:rPr lang="es-ES" sz="2400" b="1" dirty="0"/>
              <a:t>Se calientan enseguida.</a:t>
            </a:r>
          </a:p>
          <a:p>
            <a:pPr marL="342900" indent="-342900" algn="just">
              <a:buFontTx/>
              <a:buChar char="-"/>
            </a:pPr>
            <a:r>
              <a:rPr lang="es-ES" sz="2400" b="1" dirty="0"/>
              <a:t>Son potentes.</a:t>
            </a:r>
          </a:p>
          <a:p>
            <a:pPr marL="342900" indent="-342900" algn="just">
              <a:buFontTx/>
              <a:buChar char="-"/>
            </a:pPr>
            <a:r>
              <a:rPr lang="es-ES" sz="2400" b="1" dirty="0"/>
              <a:t>Tienen distintos programas, con diferentes temperaturas adaptadas a todo tipo de tejidos</a:t>
            </a:r>
            <a:r>
              <a:rPr lang="es-ES" b="1" dirty="0"/>
              <a:t>.</a:t>
            </a:r>
          </a:p>
          <a:p>
            <a:pPr marL="342900" indent="-342900" algn="just">
              <a:buFontTx/>
              <a:buChar char="-"/>
            </a:pPr>
            <a:endParaRPr lang="es-ES" b="1" dirty="0"/>
          </a:p>
        </p:txBody>
      </p:sp>
      <p:pic>
        <p:nvPicPr>
          <p:cNvPr id="1026" name="Picture 2" descr="C:\Program Files (x86)\Microsoft Office\MEDIA\CAGCAT10\j0234266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20867"/>
            <a:ext cx="2319338" cy="113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8794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3857774" y="364995"/>
            <a:ext cx="4530649" cy="132343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>
                <a:latin typeface="Bradley Hand ITC" pitchFamily="66" charset="0"/>
              </a:rPr>
              <a:t>CUIDAMOS LA ROPA</a:t>
            </a: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FBEE0-E69A-4F47-9843-B20EDAD6762B}" type="slidenum">
              <a:rPr lang="es-ES" smtClean="0"/>
              <a:pPr/>
              <a:t>2</a:t>
            </a:fld>
            <a:endParaRPr lang="es-ES"/>
          </a:p>
        </p:txBody>
      </p:sp>
      <p:pic>
        <p:nvPicPr>
          <p:cNvPr id="2050" name="Picture 2" descr="C:\Users\Rober\AppData\Local\Microsoft\Windows\Temporary Internet Files\Content.IE5\W57TF10G\nic3b1os-responsables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3678263" cy="4116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4211960" y="2204864"/>
            <a:ext cx="4464496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s-ES" sz="2000" b="1" dirty="0"/>
              <a:t>MIRAMOS LA ETIQUETA.</a:t>
            </a:r>
          </a:p>
          <a:p>
            <a:endParaRPr lang="es-ES" sz="2000" dirty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2000" dirty="0"/>
              <a:t>Nombre del producto.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2000" dirty="0"/>
              <a:t>Información sobre el producto.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2000" dirty="0"/>
              <a:t>Composición.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2000" dirty="0"/>
              <a:t>Instrucciones de cuidado y mantenimiento.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2000" dirty="0"/>
              <a:t>Riesgos de su uso.</a:t>
            </a:r>
          </a:p>
          <a:p>
            <a:pPr marL="285750" indent="-285750">
              <a:buFontTx/>
              <a:buChar char="-"/>
            </a:pPr>
            <a:endParaRPr lang="es-E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FBEE0-E69A-4F47-9843-B20EDAD6762B}" type="slidenum">
              <a:rPr lang="es-ES" smtClean="0"/>
              <a:pPr/>
              <a:t>20</a:t>
            </a:fld>
            <a:endParaRPr lang="es-ES"/>
          </a:p>
        </p:txBody>
      </p:sp>
      <p:pic>
        <p:nvPicPr>
          <p:cNvPr id="2051" name="Picture 3" descr="C:\Users\Rober\AppData\Local\Microsoft\Windows\Temporary Internet Files\Content.IE5\DOSPN4Z0\plancha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76672"/>
            <a:ext cx="2706624" cy="270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Rober\AppData\Local\Microsoft\Windows\Temporary Internet Files\Content.IE5\EJBZWN5E\220px-Buegeleisen_1a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60648"/>
            <a:ext cx="2808312" cy="1825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Rober\AppData\Local\Microsoft\Windows\Temporary Internet Files\Content.IE5\086ACVYM\plancha-de-madera-con-enchufe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132" y="2207926"/>
            <a:ext cx="2808312" cy="1950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Rober\AppData\Local\Microsoft\Windows\Temporary Internet Files\Content.IE5\W57TF10G\plancha-antigua-25761284299423Wgrl[1]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183296"/>
            <a:ext cx="1993385" cy="2325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Rober\AppData\Local\Microsoft\Windows\Temporary Internet Files\Content.IE5\DOSPN4Z0\tristar-plancha-de-vapor-2000-vatios---suela-de-acero-inoxidable-st-8137[1]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370" y="2457590"/>
            <a:ext cx="2005211" cy="1478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Rober\AppData\Local\Microsoft\Windows\Temporary Internet Files\Content.IE5\086ACVYM\Plancha_antigua_de_carbón[1]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4115" y="4725144"/>
            <a:ext cx="2194466" cy="1299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Rober\AppData\Local\Microsoft\Windows\Temporary Internet Files\Content.IE5\W57TF10G\F113773[1]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132" y="442154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9796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FBEE0-E69A-4F47-9843-B20EDAD6762B}" type="slidenum">
              <a:rPr lang="es-ES" smtClean="0"/>
              <a:pPr/>
              <a:t>21</a:t>
            </a:fld>
            <a:endParaRPr lang="es-ES"/>
          </a:p>
        </p:txBody>
      </p:sp>
      <p:sp>
        <p:nvSpPr>
          <p:cNvPr id="3" name="2 CuadroTexto"/>
          <p:cNvSpPr txBox="1"/>
          <p:nvPr/>
        </p:nvSpPr>
        <p:spPr>
          <a:xfrm>
            <a:off x="683568" y="332656"/>
            <a:ext cx="7560840" cy="689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I</a:t>
            </a:r>
            <a:r>
              <a:rPr lang="es-ES" sz="24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NDICACIONES GENERALES</a:t>
            </a:r>
          </a:p>
          <a:p>
            <a:pPr algn="ctr"/>
            <a:endParaRPr lang="es-ES" sz="2400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 marL="457200" indent="-457200" algn="just">
              <a:buAutoNum type="arabicPeriod"/>
            </a:pPr>
            <a:r>
              <a:rPr lang="es-ES" sz="1700" b="1" dirty="0"/>
              <a:t>Lo ideal es contar con una tabla metálica cubierta con una funda especial.</a:t>
            </a:r>
          </a:p>
          <a:p>
            <a:pPr marL="457200" indent="-457200" algn="just">
              <a:buAutoNum type="arabicPeriod"/>
            </a:pPr>
            <a:r>
              <a:rPr lang="es-ES" sz="1700" b="1" dirty="0"/>
              <a:t>Se consigue un mejor resultado con la ropa un poco humedecida.</a:t>
            </a:r>
          </a:p>
          <a:p>
            <a:pPr marL="457200" indent="-457200" algn="just">
              <a:buAutoNum type="arabicPeriod"/>
            </a:pPr>
            <a:r>
              <a:rPr lang="es-ES" sz="1700" b="1" dirty="0"/>
              <a:t>Mirar la etiqueta de la prenda. Algunas deberán ser planchadas al revés.</a:t>
            </a:r>
          </a:p>
          <a:p>
            <a:pPr marL="457200" indent="-457200" algn="just">
              <a:buAutoNum type="arabicPeriod"/>
            </a:pPr>
            <a:r>
              <a:rPr lang="es-ES" sz="1700" b="1" dirty="0"/>
              <a:t>Elegir el programa adecuado.</a:t>
            </a:r>
          </a:p>
          <a:p>
            <a:pPr marL="457200" indent="-457200" algn="just">
              <a:buAutoNum type="arabicPeriod"/>
            </a:pPr>
            <a:r>
              <a:rPr lang="es-ES" sz="1700" b="1" dirty="0"/>
              <a:t>El planchado debe seguir la dirección del tejido de la penda.</a:t>
            </a:r>
          </a:p>
          <a:p>
            <a:pPr marL="457200" indent="-457200" algn="just">
              <a:buAutoNum type="arabicPeriod"/>
            </a:pPr>
            <a:r>
              <a:rPr lang="es-ES" sz="1700" b="1" dirty="0"/>
              <a:t>Se colocará un paño encima de algunas prendas.</a:t>
            </a:r>
          </a:p>
          <a:p>
            <a:pPr marL="457200" indent="-457200" algn="just">
              <a:buAutoNum type="arabicPeriod"/>
            </a:pPr>
            <a:r>
              <a:rPr lang="es-ES" sz="1700" b="1" dirty="0"/>
              <a:t>Para hacer la raya central de los pantalones hay que enfrentar las costuras de las perneras, alisarlas y marcarlas.</a:t>
            </a:r>
          </a:p>
          <a:p>
            <a:pPr marL="457200" indent="-457200" algn="just">
              <a:buAutoNum type="arabicPeriod"/>
            </a:pPr>
            <a:r>
              <a:rPr lang="es-ES" sz="1700" b="1" dirty="0"/>
              <a:t>Hay que planchar una gran cantidad de ropa cuando se enciende, porque gasta mucha energía, sobre todo al encenderla.</a:t>
            </a:r>
          </a:p>
          <a:p>
            <a:pPr marL="457200" indent="-457200" algn="just">
              <a:buAutoNum type="arabicPeriod"/>
            </a:pPr>
            <a:r>
              <a:rPr lang="es-ES" sz="1700" b="1" dirty="0"/>
              <a:t>Y tener en cuenta que de nada sirve el proceso de planchado sino guardamos, posteriormente la ropa con cuidado. Siempre que sea posible colgaremos la ropa en vez de doblarla.</a:t>
            </a:r>
          </a:p>
          <a:p>
            <a:pPr marL="457200" indent="-457200" algn="just">
              <a:buAutoNum type="arabicPeriod"/>
            </a:pPr>
            <a:r>
              <a:rPr lang="es-ES" sz="1700" b="1" dirty="0"/>
              <a:t>Para que no quede marca del dobladillo se pondrá papel de aluminio.</a:t>
            </a:r>
          </a:p>
          <a:p>
            <a:pPr marL="457200" indent="-457200" algn="just">
              <a:buAutoNum type="arabicPeriod"/>
            </a:pPr>
            <a:endParaRPr lang="es-ES" b="1" dirty="0"/>
          </a:p>
          <a:p>
            <a:pPr marL="457200" indent="-457200" algn="just">
              <a:buAutoNum type="arabicPeriod"/>
            </a:pPr>
            <a:endParaRPr lang="es-ES" sz="2400" b="1" dirty="0"/>
          </a:p>
        </p:txBody>
      </p:sp>
    </p:spTree>
    <p:extLst>
      <p:ext uri="{BB962C8B-B14F-4D97-AF65-F5344CB8AC3E}">
        <p14:creationId xmlns:p14="http://schemas.microsoft.com/office/powerpoint/2010/main" val="4012113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FBEE0-E69A-4F47-9843-B20EDAD6762B}" type="slidenum">
              <a:rPr lang="es-ES" smtClean="0"/>
              <a:pPr/>
              <a:t>22</a:t>
            </a:fld>
            <a:endParaRPr lang="es-ES"/>
          </a:p>
        </p:txBody>
      </p:sp>
      <p:sp>
        <p:nvSpPr>
          <p:cNvPr id="4" name="3 CuadroTexto"/>
          <p:cNvSpPr txBox="1"/>
          <p:nvPr/>
        </p:nvSpPr>
        <p:spPr>
          <a:xfrm>
            <a:off x="539552" y="332656"/>
            <a:ext cx="76328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FF0066"/>
                </a:solidFill>
              </a:rPr>
              <a:t>LA COSTURA</a:t>
            </a:r>
          </a:p>
          <a:p>
            <a:pPr algn="ctr"/>
            <a:endParaRPr lang="es-ES" sz="3600" b="1" dirty="0">
              <a:solidFill>
                <a:srgbClr val="FF0066"/>
              </a:solidFill>
            </a:endParaRPr>
          </a:p>
          <a:p>
            <a:pPr algn="ctr"/>
            <a:endParaRPr lang="es-ES" sz="3600" b="1" dirty="0">
              <a:solidFill>
                <a:srgbClr val="FF0066"/>
              </a:solidFill>
            </a:endParaRPr>
          </a:p>
        </p:txBody>
      </p:sp>
      <p:pic>
        <p:nvPicPr>
          <p:cNvPr id="3075" name="Picture 3" descr="C:\Users\Rober\AppData\Local\Microsoft\Windows\Temporary Internet Files\Content.IE5\DOSPN4Z0\utensillos-de-costura_23804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052736"/>
            <a:ext cx="3456383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Rober\AppData\Local\Microsoft\Windows\Temporary Internet Files\Content.IE5\086ACVYM\el_costurero[1]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6954" y="1052736"/>
            <a:ext cx="3431430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21253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FBEE0-E69A-4F47-9843-B20EDAD6762B}" type="slidenum">
              <a:rPr lang="es-ES" smtClean="0"/>
              <a:pPr/>
              <a:t>23</a:t>
            </a:fld>
            <a:endParaRPr lang="es-ES"/>
          </a:p>
        </p:txBody>
      </p:sp>
      <p:sp>
        <p:nvSpPr>
          <p:cNvPr id="3" name="2 CuadroTexto"/>
          <p:cNvSpPr txBox="1"/>
          <p:nvPr/>
        </p:nvSpPr>
        <p:spPr>
          <a:xfrm>
            <a:off x="476536" y="476672"/>
            <a:ext cx="7809851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>
                <a:solidFill>
                  <a:srgbClr val="FF0066"/>
                </a:solidFill>
              </a:rPr>
              <a:t>P</a:t>
            </a:r>
            <a:r>
              <a:rPr lang="es-ES" sz="2800" b="1" dirty="0">
                <a:solidFill>
                  <a:srgbClr val="FF0066"/>
                </a:solidFill>
              </a:rPr>
              <a:t>EQUEÑO COSTURERO DOMÉSTICO</a:t>
            </a:r>
          </a:p>
          <a:p>
            <a:pPr algn="ctr"/>
            <a:endParaRPr lang="es-ES" sz="2800" b="1" dirty="0">
              <a:solidFill>
                <a:srgbClr val="FF0066"/>
              </a:solidFill>
            </a:endParaRPr>
          </a:p>
          <a:p>
            <a:r>
              <a:rPr lang="es-ES" b="1" i="1" u="sng" dirty="0">
                <a:solidFill>
                  <a:srgbClr val="00B050"/>
                </a:solidFill>
              </a:rPr>
              <a:t>Funciones:</a:t>
            </a:r>
          </a:p>
          <a:p>
            <a:pPr algn="ctr"/>
            <a:endParaRPr lang="es-ES" b="1" dirty="0">
              <a:solidFill>
                <a:srgbClr val="FF0066"/>
              </a:solidFill>
            </a:endParaRPr>
          </a:p>
          <a:p>
            <a:pPr marL="514350" indent="-514350" algn="just">
              <a:buAutoNum type="arabicPeriod"/>
            </a:pPr>
            <a:r>
              <a:rPr lang="es-ES" b="1" dirty="0"/>
              <a:t>Fijar botones.</a:t>
            </a:r>
          </a:p>
          <a:p>
            <a:pPr marL="514350" indent="-514350" algn="just">
              <a:buAutoNum type="arabicPeriod"/>
            </a:pPr>
            <a:r>
              <a:rPr lang="es-ES" b="1" dirty="0"/>
              <a:t>Cambiar cremalleras.</a:t>
            </a:r>
          </a:p>
          <a:p>
            <a:pPr marL="514350" indent="-514350" algn="just">
              <a:buAutoNum type="arabicPeriod"/>
            </a:pPr>
            <a:r>
              <a:rPr lang="es-ES" b="1" dirty="0"/>
              <a:t>Coger el bajo a un pantalón o falda.</a:t>
            </a:r>
          </a:p>
          <a:p>
            <a:pPr marL="514350" indent="-514350" algn="just">
              <a:buAutoNum type="arabicPeriod"/>
            </a:pPr>
            <a:r>
              <a:rPr lang="es-ES" b="1" dirty="0"/>
              <a:t>Coser pequeños desgarros de la ropa. </a:t>
            </a:r>
          </a:p>
          <a:p>
            <a:pPr marL="514350" indent="-514350" algn="just">
              <a:buAutoNum type="arabicPeriod"/>
            </a:pPr>
            <a:r>
              <a:rPr lang="es-ES" b="1" dirty="0"/>
              <a:t>Coser algunas costuras descosidas.</a:t>
            </a:r>
          </a:p>
          <a:p>
            <a:pPr algn="just"/>
            <a:endParaRPr lang="es-ES" b="1" dirty="0"/>
          </a:p>
          <a:p>
            <a:pPr algn="just"/>
            <a:r>
              <a:rPr lang="es-ES" b="1" i="1" u="sng" dirty="0">
                <a:solidFill>
                  <a:srgbClr val="00B050"/>
                </a:solidFill>
              </a:rPr>
              <a:t>Herramientas básicas para coser</a:t>
            </a:r>
            <a:r>
              <a:rPr lang="es-ES" b="1" dirty="0">
                <a:solidFill>
                  <a:srgbClr val="00B050"/>
                </a:solidFill>
              </a:rPr>
              <a:t>.</a:t>
            </a:r>
          </a:p>
          <a:p>
            <a:pPr algn="just"/>
            <a:endParaRPr lang="es-ES" b="1" dirty="0">
              <a:solidFill>
                <a:srgbClr val="00B050"/>
              </a:solidFill>
            </a:endParaRPr>
          </a:p>
          <a:p>
            <a:pPr marL="342900" indent="-342900" algn="just">
              <a:buAutoNum type="arabicPeriod"/>
            </a:pPr>
            <a:r>
              <a:rPr lang="es-ES" sz="1400" b="1" dirty="0"/>
              <a:t>Cinta métrica.</a:t>
            </a:r>
          </a:p>
          <a:p>
            <a:pPr marL="342900" indent="-342900" algn="just">
              <a:buAutoNum type="arabicPeriod"/>
            </a:pPr>
            <a:r>
              <a:rPr lang="es-ES" sz="1400" b="1" dirty="0"/>
              <a:t>Tijeras.</a:t>
            </a:r>
          </a:p>
          <a:p>
            <a:pPr marL="342900" indent="-342900" algn="just">
              <a:buAutoNum type="arabicPeriod"/>
            </a:pPr>
            <a:r>
              <a:rPr lang="es-ES" sz="1400" b="1" dirty="0"/>
              <a:t>Alfileres.</a:t>
            </a:r>
          </a:p>
          <a:p>
            <a:pPr marL="342900" indent="-342900" algn="just">
              <a:buAutoNum type="arabicPeriod"/>
            </a:pPr>
            <a:r>
              <a:rPr lang="es-ES" sz="1400" b="1" dirty="0"/>
              <a:t>Agujas de coser.</a:t>
            </a:r>
          </a:p>
          <a:p>
            <a:pPr marL="342900" indent="-342900" algn="just">
              <a:buAutoNum type="arabicPeriod"/>
            </a:pPr>
            <a:r>
              <a:rPr lang="es-ES" sz="1400" b="1" dirty="0" err="1"/>
              <a:t>Enhebrador</a:t>
            </a:r>
            <a:r>
              <a:rPr lang="es-ES" sz="1400" b="1" dirty="0"/>
              <a:t> de agujas.</a:t>
            </a:r>
          </a:p>
          <a:p>
            <a:pPr marL="342900" indent="-342900" algn="just">
              <a:buAutoNum type="arabicPeriod"/>
            </a:pPr>
            <a:r>
              <a:rPr lang="es-ES" sz="1400" b="1" dirty="0"/>
              <a:t>Hilos.</a:t>
            </a:r>
          </a:p>
          <a:p>
            <a:pPr marL="342900" indent="-342900" algn="just">
              <a:buAutoNum type="arabicPeriod"/>
            </a:pPr>
            <a:r>
              <a:rPr lang="es-ES" sz="1400" b="1" dirty="0" err="1"/>
              <a:t>Abreojales</a:t>
            </a:r>
            <a:r>
              <a:rPr lang="es-ES" sz="1400" b="1" dirty="0"/>
              <a:t>.</a:t>
            </a:r>
          </a:p>
          <a:p>
            <a:pPr marL="342900" indent="-342900" algn="just">
              <a:buAutoNum type="arabicPeriod"/>
            </a:pPr>
            <a:r>
              <a:rPr lang="es-ES" sz="1400" b="1" dirty="0"/>
              <a:t>Dedal.</a:t>
            </a:r>
          </a:p>
          <a:p>
            <a:pPr marL="342900" indent="-342900" algn="just">
              <a:buAutoNum type="arabicPeriod"/>
            </a:pPr>
            <a:endParaRPr lang="es-ES" b="1" dirty="0"/>
          </a:p>
          <a:p>
            <a:pPr marL="342900" indent="-342900" algn="just">
              <a:buAutoNum type="arabicPeriod"/>
            </a:pPr>
            <a:endParaRPr lang="es-ES" b="1" dirty="0"/>
          </a:p>
        </p:txBody>
      </p:sp>
      <p:pic>
        <p:nvPicPr>
          <p:cNvPr id="1026" name="Picture 2" descr="C:\Users\Rober\AppData\Local\Microsoft\Windows\Temporary Internet Files\Content.IE5\086ACVYM\costureros-frascos-vidrio1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063577"/>
            <a:ext cx="2791629" cy="2529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Rober\AppData\Local\Microsoft\Windows\Temporary Internet Files\Content.IE5\EJBZWN5E\mini-costurero-cris2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077072"/>
            <a:ext cx="3347864" cy="2231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37713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FBEE0-E69A-4F47-9843-B20EDAD6762B}" type="slidenum">
              <a:rPr lang="es-ES" smtClean="0"/>
              <a:pPr/>
              <a:t>24</a:t>
            </a:fld>
            <a:endParaRPr lang="es-ES"/>
          </a:p>
        </p:txBody>
      </p:sp>
      <p:sp>
        <p:nvSpPr>
          <p:cNvPr id="3" name="2 CuadroTexto"/>
          <p:cNvSpPr txBox="1"/>
          <p:nvPr/>
        </p:nvSpPr>
        <p:spPr>
          <a:xfrm>
            <a:off x="899592" y="404664"/>
            <a:ext cx="7056784" cy="603242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/>
              <a:t>ORGANIZACIÓN DE LA ROPA EN EL HOGAR</a:t>
            </a:r>
          </a:p>
          <a:p>
            <a:endParaRPr lang="es-ES" sz="3200" b="1" i="1" u="sng" dirty="0"/>
          </a:p>
          <a:p>
            <a:r>
              <a:rPr lang="es-ES" sz="3200" b="1" i="1" u="sng" dirty="0"/>
              <a:t>Consejos:</a:t>
            </a:r>
          </a:p>
          <a:p>
            <a:endParaRPr lang="es-ES" sz="3200" b="1" i="1" u="sng" dirty="0"/>
          </a:p>
          <a:p>
            <a:pPr>
              <a:lnSpc>
                <a:spcPct val="150000"/>
              </a:lnSpc>
            </a:pPr>
            <a:r>
              <a:rPr lang="es-ES" b="1" dirty="0"/>
              <a:t>1. Un cesto para la ropa sucia y otro para la ropa pendiente de planchado.</a:t>
            </a:r>
          </a:p>
          <a:p>
            <a:pPr>
              <a:lnSpc>
                <a:spcPct val="150000"/>
              </a:lnSpc>
            </a:pPr>
            <a:r>
              <a:rPr lang="es-ES" b="1" dirty="0"/>
              <a:t>2. Deshacerse de la ropa y zapatos que no usamos.</a:t>
            </a:r>
          </a:p>
          <a:p>
            <a:pPr>
              <a:lnSpc>
                <a:spcPct val="150000"/>
              </a:lnSpc>
            </a:pPr>
            <a:r>
              <a:rPr lang="es-ES" b="1" dirty="0"/>
              <a:t>3. Mantener la ropa separada por estaciones.</a:t>
            </a:r>
          </a:p>
          <a:p>
            <a:pPr>
              <a:lnSpc>
                <a:spcPct val="150000"/>
              </a:lnSpc>
            </a:pPr>
            <a:r>
              <a:rPr lang="es-ES" b="1" dirty="0"/>
              <a:t>4. Colocar la ropa por clases de uso.</a:t>
            </a:r>
          </a:p>
          <a:p>
            <a:pPr>
              <a:lnSpc>
                <a:spcPct val="150000"/>
              </a:lnSpc>
            </a:pPr>
            <a:r>
              <a:rPr lang="es-ES" b="1" dirty="0"/>
              <a:t>5. En las puertas de los armarios o de las habitaciones se pueden colocar percheros.</a:t>
            </a:r>
          </a:p>
          <a:p>
            <a:pPr>
              <a:lnSpc>
                <a:spcPct val="150000"/>
              </a:lnSpc>
            </a:pPr>
            <a:r>
              <a:rPr lang="es-ES" b="1" dirty="0"/>
              <a:t>6. Existen perchas para los zapatos.</a:t>
            </a:r>
          </a:p>
          <a:p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3909214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611560" y="548680"/>
            <a:ext cx="7776864" cy="563231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latin typeface="Bradley Hand ITC" pitchFamily="66" charset="0"/>
              </a:rPr>
              <a:t>2. TENEMOS EN CUENTA EL TIPO DE LAVADORA.</a:t>
            </a:r>
          </a:p>
          <a:p>
            <a:pPr algn="ctr"/>
            <a:endParaRPr lang="es-ES" sz="3200" b="1" dirty="0">
              <a:latin typeface="Bradley Hand ITC" pitchFamily="66" charset="0"/>
            </a:endParaRPr>
          </a:p>
          <a:p>
            <a:pPr marL="457200" indent="-457200" algn="just">
              <a:buFontTx/>
              <a:buChar char="-"/>
            </a:pPr>
            <a:r>
              <a:rPr lang="es-ES" sz="3200" b="1" dirty="0">
                <a:latin typeface="Bradley Hand ITC" pitchFamily="66" charset="0"/>
              </a:rPr>
              <a:t>Lavadora frontal </a:t>
            </a:r>
            <a:r>
              <a:rPr lang="es-ES" sz="2400" b="1" dirty="0">
                <a:latin typeface="Bradley Hand ITC" pitchFamily="66" charset="0"/>
              </a:rPr>
              <a:t>( medidas estándar, hasta 10 kg, pero se adapta a menos carga).</a:t>
            </a:r>
          </a:p>
          <a:p>
            <a:pPr algn="just"/>
            <a:endParaRPr lang="es-ES" sz="2400" b="1" dirty="0">
              <a:latin typeface="Bradley Hand ITC" pitchFamily="66" charset="0"/>
            </a:endParaRPr>
          </a:p>
          <a:p>
            <a:pPr marL="457200" indent="-457200" algn="just">
              <a:buFontTx/>
              <a:buChar char="-"/>
            </a:pPr>
            <a:r>
              <a:rPr lang="es-ES" sz="3200" b="1" dirty="0">
                <a:latin typeface="Bradley Hand ITC" pitchFamily="66" charset="0"/>
              </a:rPr>
              <a:t>Lavadora con carga superior </a:t>
            </a:r>
            <a:r>
              <a:rPr lang="es-ES" sz="2400" b="1" dirty="0">
                <a:latin typeface="Bradley Hand ITC" pitchFamily="66" charset="0"/>
              </a:rPr>
              <a:t>( admite carga de unos 5 kg, mejor para espacios reducidos).</a:t>
            </a:r>
          </a:p>
          <a:p>
            <a:pPr marL="457200" indent="-457200" algn="just">
              <a:buFontTx/>
              <a:buChar char="-"/>
            </a:pPr>
            <a:endParaRPr lang="es-ES" sz="2400" b="1" dirty="0">
              <a:latin typeface="Bradley Hand ITC" pitchFamily="66" charset="0"/>
            </a:endParaRPr>
          </a:p>
          <a:p>
            <a:pPr marL="457200" indent="-457200" algn="just">
              <a:buFontTx/>
              <a:buChar char="-"/>
            </a:pPr>
            <a:r>
              <a:rPr lang="es-ES" sz="3200" b="1" dirty="0">
                <a:latin typeface="Bradley Hand ITC" pitchFamily="66" charset="0"/>
              </a:rPr>
              <a:t>Lavadora-secadora </a:t>
            </a:r>
            <a:r>
              <a:rPr lang="es-ES" sz="2400" b="1" dirty="0">
                <a:latin typeface="Bradley Hand ITC" pitchFamily="66" charset="0"/>
              </a:rPr>
              <a:t>( su carga de secado es bastante inferior).</a:t>
            </a:r>
          </a:p>
          <a:p>
            <a:pPr algn="ctr"/>
            <a:r>
              <a:rPr lang="es-ES" sz="2400" b="1" dirty="0">
                <a:latin typeface="Bradley Hand ITC" pitchFamily="66" charset="0"/>
              </a:rPr>
              <a:t>TODAVÍA EXISTEN EN EL MERCADO LAVADORAS SEMIAUTOMÁTICAS. </a:t>
            </a: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FBEE0-E69A-4F47-9843-B20EDAD6762B}" type="slidenum">
              <a:rPr lang="es-ES" smtClean="0"/>
              <a:pPr/>
              <a:t>3</a:t>
            </a:fld>
            <a:endParaRPr lang="es-ES"/>
          </a:p>
        </p:txBody>
      </p:sp>
      <p:pic>
        <p:nvPicPr>
          <p:cNvPr id="4098" name="Picture 2" descr="C:\Users\Rober\AppData\Local\Microsoft\Windows\Temporary Internet Files\Content.IE5\EJBZWN5E\washingmachine2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980729"/>
            <a:ext cx="1745941" cy="108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0113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395536" y="332656"/>
            <a:ext cx="784887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latin typeface="Comic Sans MS" pitchFamily="66" charset="0"/>
              </a:rPr>
              <a:t>3. TIPOS DE SECADORAS.</a:t>
            </a:r>
          </a:p>
          <a:p>
            <a:pPr algn="r"/>
            <a:r>
              <a:rPr lang="es-ES" b="1" dirty="0">
                <a:latin typeface="Comic Sans MS" pitchFamily="66" charset="0"/>
              </a:rPr>
              <a:t>Se difieren entre sí por la forma de evacuar el aire húmedo que extraen de la ropa</a:t>
            </a:r>
            <a:r>
              <a:rPr lang="es-ES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.</a:t>
            </a:r>
          </a:p>
          <a:p>
            <a:pPr algn="just"/>
            <a:endParaRPr lang="es-ES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pPr marL="285750" indent="-285750" algn="just">
              <a:buFontTx/>
              <a:buChar char="-"/>
            </a:pPr>
            <a:r>
              <a:rPr lang="es-ES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SECADORA DE EVACUACIÓN ( implica la instalación de un tubo por el que se expulse el aire húmedo al exterior, suele ser más económica).</a:t>
            </a:r>
          </a:p>
          <a:p>
            <a:pPr marL="285750" indent="-285750" algn="just">
              <a:buFontTx/>
              <a:buChar char="-"/>
            </a:pPr>
            <a:endParaRPr lang="es-ES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pPr marL="285750" indent="-285750" algn="just">
              <a:buFontTx/>
              <a:buChar char="-"/>
            </a:pPr>
            <a:r>
              <a:rPr lang="es-ES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SECADORA DE CONDENSACIÓN ( el aire húmedo se dirige hacia un condensador, en el que se enfría y se convierte en agua, se almacena en un depósito, que hay que vaciar cada vez que se use, no requiere ninguna instalación) </a:t>
            </a:r>
          </a:p>
          <a:p>
            <a:pPr algn="r"/>
            <a:endParaRPr lang="es-ES" sz="3200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  <a:p>
            <a:pPr algn="ctr"/>
            <a:endParaRPr lang="es-ES" sz="3600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FBEE0-E69A-4F47-9843-B20EDAD6762B}" type="slidenum">
              <a:rPr lang="es-ES" smtClean="0"/>
              <a:pPr/>
              <a:t>4</a:t>
            </a:fld>
            <a:endParaRPr lang="es-ES"/>
          </a:p>
        </p:txBody>
      </p:sp>
      <p:pic>
        <p:nvPicPr>
          <p:cNvPr id="3075" name="Picture 3" descr="C:\Users\Rober\AppData\Local\Microsoft\Windows\Temporary Internet Files\Content.IE5\W57TF10G\chores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834828"/>
            <a:ext cx="2552921" cy="3002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1187624" y="323364"/>
            <a:ext cx="6264696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3200" b="1" i="1" dirty="0"/>
              <a:t>La Etiqueta Energética</a:t>
            </a: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FBEE0-E69A-4F47-9843-B20EDAD6762B}" type="slidenum">
              <a:rPr lang="es-ES" smtClean="0"/>
              <a:pPr/>
              <a:t>5</a:t>
            </a:fld>
            <a:endParaRPr lang="es-ES"/>
          </a:p>
        </p:txBody>
      </p:sp>
      <p:pic>
        <p:nvPicPr>
          <p:cNvPr id="5122" name="Picture 2" descr="C:\Users\Rober\AppData\Local\Microsoft\Windows\Temporary Internet Files\Content.IE5\086ACVYM\Euro_Clases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96752"/>
            <a:ext cx="6265242" cy="496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971600" y="2852936"/>
            <a:ext cx="7435126" cy="341632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ES" b="1" dirty="0">
                <a:latin typeface="Comic Sans MS" pitchFamily="66" charset="0"/>
              </a:rPr>
              <a:t>ES DE OBLIGADO CUMPLIMIENTO QUE LOS ELECTRODOMÉSTICOS MUESTREN UNA EE EN LA QUE PODAMOS OBSERVAR VARIOS DATOS RELACIONADOS CON EL CONSUMO.</a:t>
            </a:r>
          </a:p>
          <a:p>
            <a:pPr marL="342900" indent="-342900" algn="just">
              <a:buAutoNum type="arabicPeriod"/>
            </a:pPr>
            <a:r>
              <a:rPr lang="es-ES" b="1" dirty="0">
                <a:latin typeface="Comic Sans MS" pitchFamily="66" charset="0"/>
              </a:rPr>
              <a:t>Fabricante y modelo.</a:t>
            </a:r>
          </a:p>
          <a:p>
            <a:pPr marL="342900" indent="-342900" algn="just">
              <a:buAutoNum type="arabicPeriod"/>
            </a:pPr>
            <a:r>
              <a:rPr lang="es-ES" b="1" dirty="0">
                <a:latin typeface="Comic Sans MS" pitchFamily="66" charset="0"/>
              </a:rPr>
              <a:t>Clase energética.</a:t>
            </a:r>
          </a:p>
          <a:p>
            <a:pPr marL="342900" indent="-342900" algn="just">
              <a:buAutoNum type="arabicPeriod"/>
            </a:pPr>
            <a:r>
              <a:rPr lang="es-ES" b="1" dirty="0">
                <a:latin typeface="Comic Sans MS" pitchFamily="66" charset="0"/>
              </a:rPr>
              <a:t>Consumo de </a:t>
            </a:r>
            <a:r>
              <a:rPr lang="es-ES" b="1" dirty="0" err="1">
                <a:latin typeface="Comic Sans MS" pitchFamily="66" charset="0"/>
              </a:rPr>
              <a:t>kWh</a:t>
            </a:r>
            <a:r>
              <a:rPr lang="es-ES" b="1" dirty="0">
                <a:latin typeface="Comic Sans MS" pitchFamily="66" charset="0"/>
              </a:rPr>
              <a:t>/año.</a:t>
            </a:r>
          </a:p>
          <a:p>
            <a:pPr marL="342900" indent="-342900" algn="just">
              <a:buAutoNum type="arabicPeriod"/>
            </a:pPr>
            <a:r>
              <a:rPr lang="es-ES" b="1" dirty="0">
                <a:latin typeface="Comic Sans MS" pitchFamily="66" charset="0"/>
              </a:rPr>
              <a:t>Ruido en decibelios.</a:t>
            </a:r>
          </a:p>
          <a:p>
            <a:pPr marL="342900" indent="-342900" algn="just">
              <a:buAutoNum type="arabicPeriod"/>
            </a:pPr>
            <a:r>
              <a:rPr lang="es-ES" b="1" dirty="0">
                <a:latin typeface="Comic Sans MS" pitchFamily="66" charset="0"/>
              </a:rPr>
              <a:t>Clase de eficiencia de secado.</a:t>
            </a:r>
          </a:p>
          <a:p>
            <a:pPr marL="342900" indent="-342900" algn="just">
              <a:buAutoNum type="arabicPeriod"/>
            </a:pPr>
            <a:r>
              <a:rPr lang="es-ES" b="1" dirty="0">
                <a:latin typeface="Comic Sans MS" pitchFamily="66" charset="0"/>
              </a:rPr>
              <a:t>Capacidad en kg.</a:t>
            </a:r>
          </a:p>
          <a:p>
            <a:pPr marL="342900" indent="-342900" algn="just">
              <a:buAutoNum type="arabicPeriod"/>
            </a:pPr>
            <a:r>
              <a:rPr lang="es-ES" b="1" dirty="0">
                <a:latin typeface="Comic Sans MS" pitchFamily="66" charset="0"/>
              </a:rPr>
              <a:t>Consumo de agua en litros al año.</a:t>
            </a:r>
          </a:p>
          <a:p>
            <a:pPr marL="342900" indent="-342900" algn="just">
              <a:buAutoNum type="arabicPeriod"/>
            </a:pPr>
            <a:endParaRPr lang="es-ES" b="1" dirty="0">
              <a:latin typeface="Comic Sans MS" pitchFamily="66" charset="0"/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FBEE0-E69A-4F47-9843-B20EDAD6762B}" type="slidenum">
              <a:rPr lang="es-ES" smtClean="0"/>
              <a:pPr/>
              <a:t>6</a:t>
            </a:fld>
            <a:endParaRPr lang="es-ES"/>
          </a:p>
        </p:txBody>
      </p:sp>
      <p:pic>
        <p:nvPicPr>
          <p:cNvPr id="6147" name="Picture 3" descr="C:\Users\Rober\AppData\Local\Microsoft\Windows\Temporary Internet Files\Content.IE5\086ACVYM\image4[1].e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76672"/>
            <a:ext cx="5112568" cy="2016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Rober\AppData\Local\Microsoft\Windows\Temporary Internet Files\Content.IE5\086ACVYM\EKO_symbol_RGB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942" y="476672"/>
            <a:ext cx="1865784" cy="2225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FBEE0-E69A-4F47-9843-B20EDAD6762B}" type="slidenum">
              <a:rPr lang="es-ES" smtClean="0"/>
              <a:pPr/>
              <a:t>7</a:t>
            </a:fld>
            <a:endParaRPr lang="es-ES"/>
          </a:p>
        </p:txBody>
      </p:sp>
      <p:sp>
        <p:nvSpPr>
          <p:cNvPr id="3" name="2 CuadroTexto"/>
          <p:cNvSpPr txBox="1"/>
          <p:nvPr/>
        </p:nvSpPr>
        <p:spPr>
          <a:xfrm>
            <a:off x="1187624" y="830317"/>
            <a:ext cx="676875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b="1" dirty="0"/>
              <a:t>A +++</a:t>
            </a:r>
          </a:p>
          <a:p>
            <a:pPr algn="ctr"/>
            <a:r>
              <a:rPr lang="es-ES" sz="4800" b="1" dirty="0"/>
              <a:t>A ++</a:t>
            </a:r>
          </a:p>
          <a:p>
            <a:pPr algn="ctr"/>
            <a:r>
              <a:rPr lang="es-ES" sz="4800" b="1" dirty="0"/>
              <a:t>A+</a:t>
            </a:r>
          </a:p>
          <a:p>
            <a:pPr algn="ctr"/>
            <a:r>
              <a:rPr lang="es-ES" sz="4800" b="1" dirty="0"/>
              <a:t>A</a:t>
            </a:r>
          </a:p>
          <a:p>
            <a:pPr algn="ctr"/>
            <a:r>
              <a:rPr lang="es-ES" sz="4800" b="1" dirty="0"/>
              <a:t>B</a:t>
            </a:r>
          </a:p>
          <a:p>
            <a:pPr algn="ctr"/>
            <a:r>
              <a:rPr lang="es-ES" sz="4800" b="1" dirty="0"/>
              <a:t>C</a:t>
            </a:r>
          </a:p>
          <a:p>
            <a:pPr algn="ctr"/>
            <a:r>
              <a:rPr lang="es-ES" sz="4800" b="1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680462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043608" y="323364"/>
            <a:ext cx="6984776" cy="569386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rgbClr val="FF0000"/>
                </a:solidFill>
              </a:rPr>
              <a:t>RIESGOS DERIVADOS DE LA UTILIZACIÓN DE ELECTRODOMÉSTICOS EN EL HOGAR</a:t>
            </a:r>
          </a:p>
          <a:p>
            <a:pPr algn="ctr"/>
            <a:endParaRPr lang="es-ES" sz="2800" b="1" dirty="0"/>
          </a:p>
          <a:p>
            <a:pPr marL="514350" indent="-514350" algn="just">
              <a:buAutoNum type="arabicPeriod"/>
            </a:pPr>
            <a:r>
              <a:rPr lang="es-ES" sz="2800" b="1" dirty="0"/>
              <a:t>CORTOCIRCUITOS.</a:t>
            </a:r>
          </a:p>
          <a:p>
            <a:pPr marL="514350" indent="-514350" algn="just">
              <a:buAutoNum type="arabicPeriod"/>
            </a:pPr>
            <a:r>
              <a:rPr lang="es-ES" sz="2800" b="1" dirty="0"/>
              <a:t> TOXICIDAD.</a:t>
            </a:r>
          </a:p>
          <a:p>
            <a:pPr marL="514350" indent="-514350" algn="just">
              <a:buAutoNum type="arabicPeriod"/>
            </a:pPr>
            <a:r>
              <a:rPr lang="es-ES" sz="2800" b="1" dirty="0"/>
              <a:t>INUNDACIONES,…</a:t>
            </a:r>
          </a:p>
          <a:p>
            <a:pPr algn="just"/>
            <a:endParaRPr lang="es-ES" sz="2800" b="1" dirty="0"/>
          </a:p>
          <a:p>
            <a:pPr marL="514350" indent="-514350" algn="just">
              <a:buAutoNum type="arabicPeriod"/>
            </a:pPr>
            <a:endParaRPr lang="es-ES" sz="2800" b="1" dirty="0"/>
          </a:p>
          <a:p>
            <a:pPr marL="514350" indent="-514350" algn="just">
              <a:buAutoNum type="arabicPeriod"/>
            </a:pPr>
            <a:endParaRPr lang="es-ES" sz="2800" b="1" dirty="0"/>
          </a:p>
          <a:p>
            <a:pPr marL="514350" indent="-514350" algn="just">
              <a:buAutoNum type="arabicPeriod"/>
            </a:pPr>
            <a:endParaRPr lang="es-ES" sz="2800" b="1" dirty="0"/>
          </a:p>
          <a:p>
            <a:pPr marL="514350" indent="-514350" algn="just">
              <a:buAutoNum type="arabicPeriod"/>
            </a:pPr>
            <a:endParaRPr lang="es-ES" sz="2800" b="1" dirty="0"/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FBEE0-E69A-4F47-9843-B20EDAD6762B}" type="slidenum">
              <a:rPr lang="es-ES" smtClean="0"/>
              <a:pPr/>
              <a:t>8</a:t>
            </a:fld>
            <a:endParaRPr lang="es-ES"/>
          </a:p>
        </p:txBody>
      </p:sp>
      <p:pic>
        <p:nvPicPr>
          <p:cNvPr id="7171" name="Picture 3" descr="C:\Users\Rober\AppData\Local\Microsoft\Windows\Temporary Internet Files\Content.IE5\086ACVYM\Imagen_2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149080"/>
            <a:ext cx="3746376" cy="1715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FBEE0-E69A-4F47-9843-B20EDAD6762B}" type="slidenum">
              <a:rPr lang="es-ES" smtClean="0"/>
              <a:pPr/>
              <a:t>9</a:t>
            </a:fld>
            <a:endParaRPr lang="es-ES"/>
          </a:p>
        </p:txBody>
      </p:sp>
      <p:sp>
        <p:nvSpPr>
          <p:cNvPr id="2" name="1 CuadroTexto"/>
          <p:cNvSpPr txBox="1"/>
          <p:nvPr/>
        </p:nvSpPr>
        <p:spPr>
          <a:xfrm>
            <a:off x="899592" y="404664"/>
            <a:ext cx="7056784" cy="80021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latin typeface="Comic Sans MS" pitchFamily="66" charset="0"/>
              </a:rPr>
              <a:t>LAVADO ADECUADO DE LA ROPA</a:t>
            </a:r>
          </a:p>
          <a:p>
            <a:endParaRPr lang="es-ES" dirty="0"/>
          </a:p>
        </p:txBody>
      </p:sp>
      <p:pic>
        <p:nvPicPr>
          <p:cNvPr id="8195" name="Picture 3" descr="C:\Users\Rober\AppData\Local\Microsoft\Windows\Temporary Internet Files\Content.IE5\086ACVYM\Lavado_de_manos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267727"/>
            <a:ext cx="3810000" cy="187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905659" y="3284984"/>
            <a:ext cx="70507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ROPA         IMAGEN PERSONAL                    AUTOESTIMA </a:t>
            </a:r>
          </a:p>
          <a:p>
            <a:endParaRPr lang="es-ES" dirty="0"/>
          </a:p>
          <a:p>
            <a:r>
              <a:rPr lang="es-ES" dirty="0"/>
              <a:t>DIGNIDAD                 BIENESTAR PSICOLÓGICO</a:t>
            </a:r>
          </a:p>
          <a:p>
            <a:r>
              <a:rPr lang="es-ES" dirty="0"/>
              <a:t> </a:t>
            </a:r>
          </a:p>
          <a:p>
            <a:endParaRPr lang="es-ES" dirty="0"/>
          </a:p>
          <a:p>
            <a:pPr algn="ctr"/>
            <a:r>
              <a:rPr lang="es-ES" dirty="0"/>
              <a:t>INTEGRACIÓN SOCIAL</a:t>
            </a:r>
          </a:p>
        </p:txBody>
      </p:sp>
      <p:sp>
        <p:nvSpPr>
          <p:cNvPr id="6" name="5 Flecha derecha"/>
          <p:cNvSpPr/>
          <p:nvPr/>
        </p:nvSpPr>
        <p:spPr>
          <a:xfrm>
            <a:off x="2051720" y="3467864"/>
            <a:ext cx="144016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292080" y="3358961"/>
            <a:ext cx="492988" cy="289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339751" y="3850992"/>
            <a:ext cx="896889" cy="240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Flecha arriba y abajo"/>
          <p:cNvSpPr/>
          <p:nvPr/>
        </p:nvSpPr>
        <p:spPr>
          <a:xfrm>
            <a:off x="4211960" y="4293096"/>
            <a:ext cx="45719" cy="288032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198" name="Picture 6" descr="C:\Users\Rober\AppData\Local\Microsoft\Windows\Temporary Internet Files\Content.IE5\W57TF10G\vitamin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659" y="5120830"/>
            <a:ext cx="4138395" cy="1332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64895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rador">
  <a:themeElements>
    <a:clrScheme name="Mirador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Mirador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Mirador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1323</TotalTime>
  <Words>1136</Words>
  <Application>Microsoft Office PowerPoint</Application>
  <PresentationFormat>Presentación en pantalla (4:3)</PresentationFormat>
  <Paragraphs>211</Paragraphs>
  <Slides>24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32" baseType="lpstr">
      <vt:lpstr>Batang</vt:lpstr>
      <vt:lpstr>Bradley Hand ITC</vt:lpstr>
      <vt:lpstr>Calibri</vt:lpstr>
      <vt:lpstr>Century Schoolbook</vt:lpstr>
      <vt:lpstr>Comic Sans MS</vt:lpstr>
      <vt:lpstr>Wingdings</vt:lpstr>
      <vt:lpstr>Wingdings 2</vt:lpstr>
      <vt:lpstr>Mirador</vt:lpstr>
      <vt:lpstr>LA ROPA Y SU CUIDADO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Roberto</dc:creator>
  <cp:lastModifiedBy>Belén Asunción Valencia Martín</cp:lastModifiedBy>
  <cp:revision>212</cp:revision>
  <dcterms:created xsi:type="dcterms:W3CDTF">2015-10-12T20:58:23Z</dcterms:created>
  <dcterms:modified xsi:type="dcterms:W3CDTF">2018-07-09T12:51:37Z</dcterms:modified>
</cp:coreProperties>
</file>