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39a9a2e2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39a9a2e2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39a9a2e2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39a9a2e2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39a9a2e2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39a9a2e2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3a8e14a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3a8e14a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39a9a2e2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39a9a2e2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39a9a2e2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39a9a2e2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39a9a2e2e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39a9a2e2e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hyperlink" Target="http://drive.google.com/file/d/1E0ru0xGTc7EyJTbshNHx8CSFSIl2aqVY/view" TargetMode="External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hyperlink" Target="http://drive.google.com/file/d/1EXBv8lTWH1b3IWy1M4npZVC5UkYxHnos/view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hyperlink" Target="http://drive.google.com/file/d/1EE6nmM6Vc8UqcQTDDhUpKpMHZ_k1_86l/view" TargetMode="External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hyperlink" Target="http://drive.google.com/file/d/1EGwPOerMj5o-zo0iD1HfXQB0PQZm5dXf/view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EIOl9sQg4a8ASZdHJIfSHi0xR2mH7xR8/view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drive.google.com/file/d/1EIOl9sQg4a8ASZdHJIfSHi0xR2mH7xR8/view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9.jpg"/><Relationship Id="rId5" Type="http://schemas.openxmlformats.org/officeDocument/2006/relationships/image" Target="../media/image8.png"/><Relationship Id="rId6" Type="http://schemas.openxmlformats.org/officeDocument/2006/relationships/hyperlink" Target="http://drive.google.com/file/d/1EJEK61xTTwPvB_k0_-8WVu7zfyn7-OBl/view" TargetMode="External"/><Relationship Id="rId7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.jpg"/><Relationship Id="rId5" Type="http://schemas.openxmlformats.org/officeDocument/2006/relationships/image" Target="../media/image10.jpg"/><Relationship Id="rId6" Type="http://schemas.openxmlformats.org/officeDocument/2006/relationships/hyperlink" Target="http://drive.google.com/file/d/1EJX-QGzosRMZ501gFKA5MOwBtKxVWtLA/view" TargetMode="External"/><Relationship Id="rId7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hyperlink" Target="http://drive.google.com/file/d/1EPuAfkrl7VxgyBM7AN22_zjRIPn9ZEyO/view" TargetMode="External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C5E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-514350"/>
            <a:ext cx="8520600" cy="179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Conditionals</a:t>
            </a:r>
            <a:endParaRPr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16450" y="1276350"/>
            <a:ext cx="8520600" cy="17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00"/>
                </a:solidFill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“If you win the lottery, what is the first thing you would buy? “</a:t>
            </a:r>
            <a:endParaRPr b="1" sz="3600">
              <a:solidFill>
                <a:srgbClr val="000000"/>
              </a:solidFill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1350" y="3543300"/>
            <a:ext cx="20955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>
            <a:off x="0" y="2190750"/>
            <a:ext cx="302895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slide 1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81350" y="32194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C5E8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Sentences with “if” possibilities</a:t>
            </a:r>
            <a:endParaRPr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4838850" y="445025"/>
            <a:ext cx="4438200" cy="15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000000"/>
                </a:solidFill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Something that is always true or was always true in the past.</a:t>
            </a:r>
            <a:endParaRPr sz="3000">
              <a:solidFill>
                <a:srgbClr val="000000"/>
              </a:solidFill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009650" y="3333750"/>
            <a:ext cx="1638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Example</a:t>
            </a:r>
            <a:r>
              <a:rPr lang="en" sz="2400">
                <a:solidFill>
                  <a:srgbClr val="434343"/>
                </a:solidFill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 sz="2400">
              <a:solidFill>
                <a:srgbClr val="434343"/>
              </a:solidFill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648250" y="3219600"/>
            <a:ext cx="51930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If you pour oil on water, it floats.</a:t>
            </a:r>
            <a:endParaRPr i="1" sz="24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590550" y="4076700"/>
            <a:ext cx="83754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*** Present simple in both parts of the sentence ***</a:t>
            </a:r>
            <a:endParaRPr sz="24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3718075" y="2152575"/>
            <a:ext cx="5002575" cy="277177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/>
          <p:nvPr/>
        </p:nvSpPr>
        <p:spPr>
          <a:xfrm>
            <a:off x="3042000" y="1158250"/>
            <a:ext cx="1707900" cy="85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150" y="1295775"/>
            <a:ext cx="29529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AutoNum type="arabicPeriod"/>
            </a:pP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Zero conditional</a:t>
            </a:r>
            <a:endParaRPr sz="24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1" name="Google Shape;71;p14" title="slide 2!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3049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C5E8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400050" y="445025"/>
            <a:ext cx="3619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2. (First Conditional) </a:t>
            </a:r>
            <a:endParaRPr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1314450" y="1313763"/>
            <a:ext cx="6222300" cy="9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It might happen in the future: </a:t>
            </a:r>
            <a:endParaRPr sz="2400">
              <a:solidFill>
                <a:srgbClr val="000000"/>
              </a:solidFill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1200150" y="2143188"/>
            <a:ext cx="73458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i="1"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If I </a:t>
            </a:r>
            <a:r>
              <a:rPr b="1" i="1"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win</a:t>
            </a:r>
            <a:r>
              <a:rPr i="1"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 €100, I </a:t>
            </a:r>
            <a:r>
              <a:rPr b="1" i="1"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will</a:t>
            </a:r>
            <a:r>
              <a:rPr i="1"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 take you to Paris.</a:t>
            </a:r>
            <a:endParaRPr i="1" sz="24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1200150" y="2861325"/>
            <a:ext cx="75363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i="1"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If I </a:t>
            </a:r>
            <a:r>
              <a:rPr b="1" i="1"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pass</a:t>
            </a:r>
            <a:r>
              <a:rPr i="1"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 the exam, </a:t>
            </a:r>
            <a:r>
              <a:rPr b="1" i="1"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Ill</a:t>
            </a:r>
            <a:r>
              <a:rPr i="1"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 go to medical school.</a:t>
            </a:r>
            <a:endParaRPr i="1" sz="24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400050" y="3866850"/>
            <a:ext cx="83439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Present tense </a:t>
            </a: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after “if”, </a:t>
            </a:r>
            <a:r>
              <a:rPr b="1"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future tense </a:t>
            </a: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in main clause.</a:t>
            </a:r>
            <a:endParaRPr sz="24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5834900" y="1313775"/>
            <a:ext cx="3092050" cy="3733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247650" y="152400"/>
            <a:ext cx="3371851" cy="337185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/>
          <p:nvPr/>
        </p:nvSpPr>
        <p:spPr>
          <a:xfrm>
            <a:off x="4229100" y="274175"/>
            <a:ext cx="1828800" cy="91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6381750" y="495750"/>
            <a:ext cx="26595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Probable</a:t>
            </a:r>
            <a:endParaRPr sz="28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5" name="Google Shape;85;p15" title="slide 3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0300" y="152400"/>
            <a:ext cx="190950" cy="1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500"/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C5E8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692700" y="445025"/>
            <a:ext cx="3193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3. Second conditional </a:t>
            </a:r>
            <a:endParaRPr sz="24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1149900" y="1188575"/>
            <a:ext cx="6432000" cy="8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It is </a:t>
            </a:r>
            <a:r>
              <a:rPr b="1" lang="en" sz="2400">
                <a:solidFill>
                  <a:srgbClr val="000000"/>
                </a:solidFill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unlikely</a:t>
            </a:r>
            <a:r>
              <a:rPr lang="en" sz="2400">
                <a:solidFill>
                  <a:srgbClr val="000000"/>
                </a:solidFill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 to happen in the future:</a:t>
            </a:r>
            <a:endParaRPr sz="2400">
              <a:solidFill>
                <a:srgbClr val="000000"/>
              </a:solidFill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4229100" y="274175"/>
            <a:ext cx="1828800" cy="91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6229350" y="445025"/>
            <a:ext cx="23811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Improbable</a:t>
            </a:r>
            <a:endParaRPr sz="28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693000" y="2143200"/>
            <a:ext cx="73458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If I </a:t>
            </a:r>
            <a:r>
              <a:rPr b="1"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won</a:t>
            </a: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 €100, </a:t>
            </a:r>
            <a:r>
              <a:rPr b="1"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I would</a:t>
            </a: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 take you to Paris.</a:t>
            </a:r>
            <a:endParaRPr sz="24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692700" y="2921225"/>
            <a:ext cx="79974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If I </a:t>
            </a:r>
            <a:r>
              <a:rPr b="1"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passed</a:t>
            </a: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 the exam, </a:t>
            </a:r>
            <a:r>
              <a:rPr b="1"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I would</a:t>
            </a: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 go to medical school.</a:t>
            </a:r>
            <a:endParaRPr sz="24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236100" y="3841375"/>
            <a:ext cx="84540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Past simple</a:t>
            </a: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 after </a:t>
            </a:r>
            <a:r>
              <a:rPr i="1"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if</a:t>
            </a: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b="1"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conditional tense </a:t>
            </a: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in the main clause.</a:t>
            </a:r>
            <a:endParaRPr sz="24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119509" y="-95250"/>
            <a:ext cx="494258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 title="slide 4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91200" y="14545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C5E8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1672275" y="559650"/>
            <a:ext cx="6546600" cy="11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solidFill>
                  <a:srgbClr val="000000"/>
                </a:solidFill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Review &amp; Examples</a:t>
            </a:r>
            <a:endParaRPr sz="4800">
              <a:solidFill>
                <a:srgbClr val="000000"/>
              </a:solidFill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498125" y="1965513"/>
            <a:ext cx="30243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AutoNum type="arabicPeriod"/>
            </a:pP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Zero conditional</a:t>
            </a:r>
            <a:endParaRPr sz="24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5852850" y="1965525"/>
            <a:ext cx="36648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Always true (past or present)</a:t>
            </a:r>
            <a:endParaRPr sz="24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3833688" y="1823325"/>
            <a:ext cx="1707900" cy="85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498125" y="2930738"/>
            <a:ext cx="36648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2. First conditional</a:t>
            </a:r>
            <a:endParaRPr sz="24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498125" y="3895975"/>
            <a:ext cx="36648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3.  Second conditional</a:t>
            </a:r>
            <a:endParaRPr sz="24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3833700" y="2796713"/>
            <a:ext cx="1707900" cy="85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3833700" y="3770125"/>
            <a:ext cx="1707900" cy="85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5852850" y="2970300"/>
            <a:ext cx="20457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Probable (future)</a:t>
            </a:r>
            <a:endParaRPr sz="24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5852850" y="3895975"/>
            <a:ext cx="28074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Improbable (future)</a:t>
            </a:r>
            <a:endParaRPr sz="24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3" name="Google Shape;113;p17" title="slide 5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193325" cy="19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 title="slide 5.mp3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254850" cy="25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C5E8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747275" y="377675"/>
            <a:ext cx="233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Examples:</a:t>
            </a:r>
            <a:endParaRPr sz="36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3333750" y="310325"/>
            <a:ext cx="27933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 u="sng">
                <a:solidFill>
                  <a:srgbClr val="000000"/>
                </a:solidFill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Zero conditional: </a:t>
            </a:r>
            <a:endParaRPr b="1" sz="2400" u="sng">
              <a:solidFill>
                <a:srgbClr val="000000"/>
              </a:solidFill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3333750" y="1152475"/>
            <a:ext cx="60390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If you heat ice, it melts. </a:t>
            </a:r>
            <a:endParaRPr sz="24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3333750" y="2009575"/>
            <a:ext cx="5277000" cy="857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If it rains,the grass gets wet.</a:t>
            </a:r>
            <a:endParaRPr sz="24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3333750" y="2910050"/>
            <a:ext cx="50673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If people eat too much, they get fat.</a:t>
            </a:r>
            <a:endParaRPr sz="24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084025" y="0"/>
            <a:ext cx="2059976" cy="215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4">
            <a:alphaModFix amt="43000"/>
          </a:blip>
          <a:stretch>
            <a:fillRect/>
          </a:stretch>
        </p:blipFill>
        <p:spPr>
          <a:xfrm>
            <a:off x="175913" y="1661937"/>
            <a:ext cx="3157837" cy="21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5">
            <a:alphaModFix amt="51000"/>
          </a:blip>
          <a:stretch>
            <a:fillRect/>
          </a:stretch>
        </p:blipFill>
        <p:spPr>
          <a:xfrm>
            <a:off x="7037687" y="3162300"/>
            <a:ext cx="2152650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 title="slide 6 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39195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C5E8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587075" y="445025"/>
            <a:ext cx="2286900" cy="9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Examples</a:t>
            </a:r>
            <a:r>
              <a:rPr lang="en" sz="30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 sz="30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3283500" y="445025"/>
            <a:ext cx="4374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First conditional: </a:t>
            </a:r>
            <a:endParaRPr sz="2400">
              <a:solidFill>
                <a:srgbClr val="000000"/>
              </a:solidFill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3283500" y="1390625"/>
            <a:ext cx="46827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If I have enough money, I’ll buy some new shoes.</a:t>
            </a:r>
            <a:endParaRPr sz="24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3283500" y="2670150"/>
            <a:ext cx="52302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If I study today, I’ll go to the party tonight. </a:t>
            </a:r>
            <a:endParaRPr sz="24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3283500" y="3949375"/>
            <a:ext cx="54081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She’ll miss the bus if she doesn’t leave soon.</a:t>
            </a:r>
            <a:endParaRPr sz="24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>
            <a:off x="6380550" y="0"/>
            <a:ext cx="2763449" cy="193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4">
            <a:alphaModFix amt="38000"/>
          </a:blip>
          <a:stretch>
            <a:fillRect/>
          </a:stretch>
        </p:blipFill>
        <p:spPr>
          <a:xfrm>
            <a:off x="382112" y="3679164"/>
            <a:ext cx="2873875" cy="1397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5">
            <a:alphaModFix amt="32000"/>
          </a:blip>
          <a:stretch>
            <a:fillRect/>
          </a:stretch>
        </p:blipFill>
        <p:spPr>
          <a:xfrm>
            <a:off x="2163200" y="1473450"/>
            <a:ext cx="1120306" cy="111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 title="slide 7 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5430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C5E8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311700" y="445025"/>
            <a:ext cx="207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Examples:</a:t>
            </a:r>
            <a:endParaRPr sz="30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6" name="Google Shape;146;p20"/>
          <p:cNvSpPr txBox="1"/>
          <p:nvPr>
            <p:ph idx="1" type="body"/>
          </p:nvPr>
        </p:nvSpPr>
        <p:spPr>
          <a:xfrm>
            <a:off x="2383825" y="1159925"/>
            <a:ext cx="5621700" cy="8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I would tell you the answer, if I knew what it was.</a:t>
            </a:r>
            <a:endParaRPr sz="2400">
              <a:solidFill>
                <a:srgbClr val="000000"/>
              </a:solidFill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2383825" y="445025"/>
            <a:ext cx="47499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Second conditional: examples:</a:t>
            </a:r>
            <a:endParaRPr sz="24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2383825" y="2393850"/>
            <a:ext cx="50346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If I had enough money, I would buy a castle.</a:t>
            </a:r>
            <a:endParaRPr sz="24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2383825" y="3807025"/>
            <a:ext cx="73437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2383825" y="3634375"/>
            <a:ext cx="63120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E599"/>
                </a:highlight>
                <a:latin typeface="Comic Sans MS"/>
                <a:ea typeface="Comic Sans MS"/>
                <a:cs typeface="Comic Sans MS"/>
                <a:sym typeface="Comic Sans MS"/>
              </a:rPr>
              <a:t>If I were you, I’d quit smoking. </a:t>
            </a:r>
            <a:endParaRPr sz="2400">
              <a:highlight>
                <a:srgbClr val="FFE599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6918332" y="373925"/>
            <a:ext cx="2118918" cy="7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>
          <a:blip r:embed="rId4">
            <a:alphaModFix amt="45000"/>
          </a:blip>
          <a:stretch>
            <a:fillRect/>
          </a:stretch>
        </p:blipFill>
        <p:spPr>
          <a:xfrm>
            <a:off x="152400" y="1170125"/>
            <a:ext cx="2079025" cy="303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>
          <a:blip r:embed="rId5">
            <a:alphaModFix amt="47000"/>
          </a:blip>
          <a:stretch>
            <a:fillRect/>
          </a:stretch>
        </p:blipFill>
        <p:spPr>
          <a:xfrm>
            <a:off x="7293897" y="2393854"/>
            <a:ext cx="1985775" cy="2618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 title="slide 8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4816225"/>
            <a:ext cx="174875" cy="17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