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8" r:id="rId4"/>
    <p:sldId id="261" r:id="rId5"/>
    <p:sldId id="262" r:id="rId6"/>
    <p:sldId id="263" r:id="rId7"/>
    <p:sldId id="269" r:id="rId8"/>
    <p:sldId id="270" r:id="rId9"/>
    <p:sldId id="265" r:id="rId10"/>
    <p:sldId id="271" r:id="rId11"/>
    <p:sldId id="266" r:id="rId12"/>
    <p:sldId id="272" r:id="rId13"/>
    <p:sldId id="267" r:id="rId14"/>
    <p:sldId id="268" r:id="rId15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0" d="100"/>
          <a:sy n="50" d="100"/>
        </p:scale>
        <p:origin x="-1860" y="-4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847CFC-816F-41D0-AAC0-9BF4FEBC753E}" type="datetimeFigureOut">
              <a:rPr lang="es-ES" smtClean="0"/>
              <a:t>18/04/2016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2FADFE-3B8F-471C-ABF0-DBC7717ECBBC}" type="slidenum">
              <a:rPr lang="es-ES" smtClean="0"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5" Type="http://schemas.openxmlformats.org/officeDocument/2006/relationships/image" Target="../media/image13.png"/><Relationship Id="rId4" Type="http://schemas.openxmlformats.org/officeDocument/2006/relationships/image" Target="../media/image12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138414" y="2295525"/>
            <a:ext cx="4972050" cy="4562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1 Llamada rectangular redondeada"/>
          <p:cNvSpPr/>
          <p:nvPr/>
        </p:nvSpPr>
        <p:spPr>
          <a:xfrm>
            <a:off x="389200" y="390374"/>
            <a:ext cx="4176464" cy="3168352"/>
          </a:xfrm>
          <a:prstGeom prst="wedgeRoundRectCallout">
            <a:avLst>
              <a:gd name="adj1" fmla="val 48734"/>
              <a:gd name="adj2" fmla="val 87171"/>
              <a:gd name="adj3" fmla="val 16667"/>
            </a:avLst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6000" dirty="0" smtClean="0">
                <a:solidFill>
                  <a:schemeClr val="tx1"/>
                </a:solidFill>
              </a:rPr>
              <a:t>Hola, soy</a:t>
            </a:r>
          </a:p>
          <a:p>
            <a:pPr algn="ctr"/>
            <a:endParaRPr lang="es-ES" sz="4800" dirty="0" smtClean="0">
              <a:solidFill>
                <a:schemeClr val="tx1"/>
              </a:solidFill>
            </a:endParaRPr>
          </a:p>
          <a:p>
            <a:pPr algn="ctr"/>
            <a:endParaRPr lang="es-ES" dirty="0">
              <a:solidFill>
                <a:schemeClr val="tx1"/>
              </a:solidFill>
            </a:endParaRPr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2132856"/>
            <a:ext cx="3720617" cy="936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868774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14:flythroug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1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750"/>
                            </p:stCondLst>
                            <p:childTnLst>
                              <p:par>
                                <p:cTn id="14" presetID="38" presetClass="entr" presetSubtype="0" accel="5000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set>
                                      <p:cBhvr>
                                        <p:cTn id="16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o>
                                        <p:strVal val="-45.0"/>
                                      </p:to>
                                    </p:set>
                                    <p:anim calcmode="lin" valueType="num">
                                      <p:cBhvr>
                                        <p:cTn id="17" dur="455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45"/>
                                          </p:val>
                                        </p:tav>
                                        <p:tav tm="69900">
                                          <p:val>
                                            <p:fltVal val="45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455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56" decel="50000" autoRev="1" fill="hold">
                                          <p:stCondLst>
                                            <p:cond delay="455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(0.354*#ppt_w-0.172*#ppt_h)-#ppt_h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36" fill="hold">
                                          <p:stCondLst>
                                            <p:cond delay="864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(0.354*#ppt_w-0.172*#ppt_h)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5250"/>
                            </p:stCondLst>
                            <p:childTnLst>
                              <p:par>
                                <p:cTn id="22" presetID="16" presetClass="entr" presetSubtype="2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75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955580" y="1111535"/>
            <a:ext cx="496194" cy="564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1" name="5120 Grupo"/>
          <p:cNvGrpSpPr/>
          <p:nvPr/>
        </p:nvGrpSpPr>
        <p:grpSpPr>
          <a:xfrm>
            <a:off x="1259632" y="1003714"/>
            <a:ext cx="3168352" cy="2713318"/>
            <a:chOff x="2843808" y="1988840"/>
            <a:chExt cx="2761320" cy="2164106"/>
          </a:xfrm>
        </p:grpSpPr>
        <p:grpSp>
          <p:nvGrpSpPr>
            <p:cNvPr id="5120" name="5119 Grupo"/>
            <p:cNvGrpSpPr/>
            <p:nvPr/>
          </p:nvGrpSpPr>
          <p:grpSpPr>
            <a:xfrm>
              <a:off x="2843808" y="1988840"/>
              <a:ext cx="2736304" cy="2164106"/>
              <a:chOff x="2843808" y="1988840"/>
              <a:chExt cx="2736304" cy="2164106"/>
            </a:xfrm>
          </p:grpSpPr>
          <p:cxnSp>
            <p:nvCxnSpPr>
              <p:cNvPr id="11" name="10 Conector recto"/>
              <p:cNvCxnSpPr/>
              <p:nvPr/>
            </p:nvCxnSpPr>
            <p:spPr>
              <a:xfrm>
                <a:off x="3513366" y="1988840"/>
                <a:ext cx="0" cy="216410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11 Conector recto"/>
              <p:cNvCxnSpPr/>
              <p:nvPr/>
            </p:nvCxnSpPr>
            <p:spPr>
              <a:xfrm flipH="1">
                <a:off x="4188464" y="1988840"/>
                <a:ext cx="15720" cy="216024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12 Conector recto"/>
              <p:cNvCxnSpPr/>
              <p:nvPr/>
            </p:nvCxnSpPr>
            <p:spPr>
              <a:xfrm>
                <a:off x="4852782" y="2016224"/>
                <a:ext cx="0" cy="213672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13 Conector recto"/>
              <p:cNvCxnSpPr/>
              <p:nvPr/>
            </p:nvCxnSpPr>
            <p:spPr>
              <a:xfrm>
                <a:off x="2854288" y="2544918"/>
                <a:ext cx="272582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14 Conector recto"/>
              <p:cNvCxnSpPr/>
              <p:nvPr/>
            </p:nvCxnSpPr>
            <p:spPr>
              <a:xfrm>
                <a:off x="2854288" y="3064905"/>
                <a:ext cx="272582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15 Conector recto"/>
              <p:cNvCxnSpPr/>
              <p:nvPr/>
            </p:nvCxnSpPr>
            <p:spPr>
              <a:xfrm>
                <a:off x="2843808" y="3597935"/>
                <a:ext cx="273630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16 Conector recto"/>
            <p:cNvCxnSpPr/>
            <p:nvPr/>
          </p:nvCxnSpPr>
          <p:spPr>
            <a:xfrm>
              <a:off x="2843808" y="1988840"/>
              <a:ext cx="0" cy="21602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>
            <a:xfrm>
              <a:off x="5580112" y="2016224"/>
              <a:ext cx="0" cy="21328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Conector recto"/>
            <p:cNvCxnSpPr/>
            <p:nvPr/>
          </p:nvCxnSpPr>
          <p:spPr>
            <a:xfrm>
              <a:off x="2843808" y="1988840"/>
              <a:ext cx="27363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2843808" y="4149080"/>
              <a:ext cx="276132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4" name="5123 CuadroTexto"/>
          <p:cNvSpPr txBox="1"/>
          <p:nvPr/>
        </p:nvSpPr>
        <p:spPr>
          <a:xfrm>
            <a:off x="467544" y="4077072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Programamos a </a:t>
            </a:r>
            <a:r>
              <a:rPr lang="es-ES" sz="2800" dirty="0" err="1" smtClean="0"/>
              <a:t>Bee-bot</a:t>
            </a:r>
            <a:r>
              <a:rPr lang="es-ES" sz="2800" dirty="0" smtClean="0"/>
              <a:t> para llegar a la flor.</a:t>
            </a:r>
            <a:endParaRPr lang="es-ES" sz="2800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59642" y="2442880"/>
            <a:ext cx="470121" cy="40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097759" y="4797152"/>
            <a:ext cx="806059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3164" y="5009760"/>
            <a:ext cx="1104900" cy="1155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146491" y="4797152"/>
            <a:ext cx="806059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5229199"/>
            <a:ext cx="1208443" cy="1008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4" name="23 CuadroTexto"/>
          <p:cNvSpPr txBox="1"/>
          <p:nvPr/>
        </p:nvSpPr>
        <p:spPr>
          <a:xfrm>
            <a:off x="686031" y="5057200"/>
            <a:ext cx="1368152" cy="120032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7200" dirty="0">
                <a:solidFill>
                  <a:schemeClr val="bg1"/>
                </a:solidFill>
              </a:rPr>
              <a:t>X</a:t>
            </a:r>
            <a:endParaRPr lang="es-E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8271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0" y="-27384"/>
            <a:ext cx="9144000" cy="6885384"/>
            <a:chOff x="0" y="-27384"/>
            <a:chExt cx="9144000" cy="6885384"/>
          </a:xfrm>
        </p:grpSpPr>
        <p:cxnSp>
          <p:nvCxnSpPr>
            <p:cNvPr id="8" name="7 Conector recto"/>
            <p:cNvCxnSpPr/>
            <p:nvPr/>
          </p:nvCxnSpPr>
          <p:spPr>
            <a:xfrm>
              <a:off x="2267744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>
              <a:off x="4607496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"/>
            <p:cNvCxnSpPr/>
            <p:nvPr/>
          </p:nvCxnSpPr>
          <p:spPr>
            <a:xfrm>
              <a:off x="6804248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/>
            <p:cNvCxnSpPr/>
            <p:nvPr/>
          </p:nvCxnSpPr>
          <p:spPr>
            <a:xfrm>
              <a:off x="35496" y="1772816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>
              <a:off x="35496" y="3573016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>
              <a:off x="0" y="5418370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16016" y="3677691"/>
            <a:ext cx="1901338" cy="1623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04048" y="260647"/>
            <a:ext cx="1336958" cy="1294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95821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6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0.24189 L -0.00225 0.52338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22" y="1407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929169" y="3061034"/>
            <a:ext cx="496194" cy="564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1" name="5120 Grupo"/>
          <p:cNvGrpSpPr/>
          <p:nvPr/>
        </p:nvGrpSpPr>
        <p:grpSpPr>
          <a:xfrm>
            <a:off x="1259632" y="1003714"/>
            <a:ext cx="3168352" cy="2713318"/>
            <a:chOff x="2843808" y="1988840"/>
            <a:chExt cx="2761320" cy="2164106"/>
          </a:xfrm>
        </p:grpSpPr>
        <p:grpSp>
          <p:nvGrpSpPr>
            <p:cNvPr id="5120" name="5119 Grupo"/>
            <p:cNvGrpSpPr/>
            <p:nvPr/>
          </p:nvGrpSpPr>
          <p:grpSpPr>
            <a:xfrm>
              <a:off x="2843808" y="1988840"/>
              <a:ext cx="2736304" cy="2164106"/>
              <a:chOff x="2843808" y="1988840"/>
              <a:chExt cx="2736304" cy="2164106"/>
            </a:xfrm>
          </p:grpSpPr>
          <p:cxnSp>
            <p:nvCxnSpPr>
              <p:cNvPr id="11" name="10 Conector recto"/>
              <p:cNvCxnSpPr/>
              <p:nvPr/>
            </p:nvCxnSpPr>
            <p:spPr>
              <a:xfrm>
                <a:off x="3513366" y="1988840"/>
                <a:ext cx="0" cy="216410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11 Conector recto"/>
              <p:cNvCxnSpPr/>
              <p:nvPr/>
            </p:nvCxnSpPr>
            <p:spPr>
              <a:xfrm flipH="1">
                <a:off x="4188464" y="1988840"/>
                <a:ext cx="15720" cy="216024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12 Conector recto"/>
              <p:cNvCxnSpPr/>
              <p:nvPr/>
            </p:nvCxnSpPr>
            <p:spPr>
              <a:xfrm>
                <a:off x="4852782" y="2016224"/>
                <a:ext cx="0" cy="213672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13 Conector recto"/>
              <p:cNvCxnSpPr/>
              <p:nvPr/>
            </p:nvCxnSpPr>
            <p:spPr>
              <a:xfrm>
                <a:off x="2854288" y="2544918"/>
                <a:ext cx="272582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14 Conector recto"/>
              <p:cNvCxnSpPr/>
              <p:nvPr/>
            </p:nvCxnSpPr>
            <p:spPr>
              <a:xfrm>
                <a:off x="2854288" y="3064905"/>
                <a:ext cx="272582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15 Conector recto"/>
              <p:cNvCxnSpPr/>
              <p:nvPr/>
            </p:nvCxnSpPr>
            <p:spPr>
              <a:xfrm>
                <a:off x="2843808" y="3597935"/>
                <a:ext cx="273630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16 Conector recto"/>
            <p:cNvCxnSpPr/>
            <p:nvPr/>
          </p:nvCxnSpPr>
          <p:spPr>
            <a:xfrm>
              <a:off x="2843808" y="1988840"/>
              <a:ext cx="0" cy="21602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>
            <a:xfrm>
              <a:off x="5580112" y="2016224"/>
              <a:ext cx="0" cy="21328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Conector recto"/>
            <p:cNvCxnSpPr/>
            <p:nvPr/>
          </p:nvCxnSpPr>
          <p:spPr>
            <a:xfrm>
              <a:off x="2843808" y="1988840"/>
              <a:ext cx="27363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2843808" y="4149080"/>
              <a:ext cx="276132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4" name="5123 CuadroTexto"/>
          <p:cNvSpPr txBox="1"/>
          <p:nvPr/>
        </p:nvSpPr>
        <p:spPr>
          <a:xfrm>
            <a:off x="467544" y="3789040"/>
            <a:ext cx="80648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Programamos a </a:t>
            </a:r>
            <a:r>
              <a:rPr lang="es-ES" sz="2800" dirty="0" err="1" smtClean="0"/>
              <a:t>Bee-bot</a:t>
            </a:r>
            <a:r>
              <a:rPr lang="es-ES" sz="2800" dirty="0" smtClean="0"/>
              <a:t> para llegar a la flor (hay varias opciones)</a:t>
            </a:r>
            <a:endParaRPr lang="es-ES" sz="2800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79912" y="1772816"/>
            <a:ext cx="470121" cy="40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44776" y="4797152"/>
            <a:ext cx="806059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35452" y="4939460"/>
            <a:ext cx="1104900" cy="1155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932" y="4797152"/>
            <a:ext cx="806059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4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4216199" y="4797152"/>
            <a:ext cx="806059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55332" y="4725144"/>
            <a:ext cx="806059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722" y="5124288"/>
            <a:ext cx="1322635" cy="11033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6" name="25 CuadroTexto"/>
          <p:cNvSpPr txBox="1"/>
          <p:nvPr/>
        </p:nvSpPr>
        <p:spPr>
          <a:xfrm>
            <a:off x="450205" y="5047550"/>
            <a:ext cx="1368152" cy="120032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7200" dirty="0">
                <a:solidFill>
                  <a:schemeClr val="bg1"/>
                </a:solidFill>
              </a:rPr>
              <a:t>X</a:t>
            </a:r>
            <a:endParaRPr lang="es-E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16596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0" y="-27384"/>
            <a:ext cx="9144000" cy="6885384"/>
            <a:chOff x="0" y="-27384"/>
            <a:chExt cx="9144000" cy="6885384"/>
          </a:xfrm>
        </p:grpSpPr>
        <p:cxnSp>
          <p:nvCxnSpPr>
            <p:cNvPr id="8" name="7 Conector recto"/>
            <p:cNvCxnSpPr/>
            <p:nvPr/>
          </p:nvCxnSpPr>
          <p:spPr>
            <a:xfrm>
              <a:off x="2267744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>
              <a:off x="4607496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"/>
            <p:cNvCxnSpPr/>
            <p:nvPr/>
          </p:nvCxnSpPr>
          <p:spPr>
            <a:xfrm>
              <a:off x="6804248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/>
            <p:cNvCxnSpPr/>
            <p:nvPr/>
          </p:nvCxnSpPr>
          <p:spPr>
            <a:xfrm>
              <a:off x="35496" y="1772816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>
              <a:off x="35496" y="3573016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>
              <a:off x="0" y="5418370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142" y="1877491"/>
            <a:ext cx="1901338" cy="1623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234" y="5519315"/>
            <a:ext cx="1336958" cy="1294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93651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6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0.25 L 0.00226 -0.53564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04" y="-1428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400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2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6000"/>
                            </p:stCondLst>
                            <p:childTnLst>
                              <p:par>
                                <p:cTn id="14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26 -0.525 L 0.25226 -0.525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0" y="-27384"/>
            <a:ext cx="9144000" cy="6885384"/>
            <a:chOff x="0" y="-27384"/>
            <a:chExt cx="9144000" cy="6885384"/>
          </a:xfrm>
        </p:grpSpPr>
        <p:cxnSp>
          <p:nvCxnSpPr>
            <p:cNvPr id="8" name="7 Conector recto"/>
            <p:cNvCxnSpPr/>
            <p:nvPr/>
          </p:nvCxnSpPr>
          <p:spPr>
            <a:xfrm>
              <a:off x="2267744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>
              <a:off x="4607496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"/>
            <p:cNvCxnSpPr/>
            <p:nvPr/>
          </p:nvCxnSpPr>
          <p:spPr>
            <a:xfrm>
              <a:off x="6804248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/>
            <p:cNvCxnSpPr/>
            <p:nvPr/>
          </p:nvCxnSpPr>
          <p:spPr>
            <a:xfrm>
              <a:off x="35496" y="1772816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>
              <a:off x="35496" y="3573016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>
              <a:off x="0" y="5418370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91142" y="1877491"/>
            <a:ext cx="1901338" cy="1623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63234" y="5519315"/>
            <a:ext cx="1336958" cy="1294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7564913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6" dur="3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63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-1.66667E-6 -4.07407E-6 L 0.25 -4.07407E-6 " pathEditMode="relative" rAng="0" ptsTypes="AA">
                                      <p:cBhvr>
                                        <p:cTn id="9" dur="3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250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6500"/>
                            </p:stCondLst>
                            <p:childTnLst>
                              <p:par>
                                <p:cTn id="11" presetID="8" presetClass="emph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Rot by="-5400000">
                                      <p:cBhvr>
                                        <p:cTn id="12" dur="3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4" presetID="64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23854 -0.00208 L 0.23854 -0.25231 " pathEditMode="relative" rAng="0" ptsTypes="AA">
                                      <p:cBhvr>
                                        <p:cTn id="15" dur="3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3500"/>
                            </p:stCondLst>
                            <p:childTnLst>
                              <p:par>
                                <p:cTn id="17" presetID="64" presetClass="path" presetSubtype="0" accel="50000" decel="5000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23854 -0.24189 L 0.23854 -0.49213 " pathEditMode="relative" rAng="0" ptsTypes="AA">
                                      <p:cBhvr>
                                        <p:cTn id="18" dur="3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25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652120" y="2206724"/>
            <a:ext cx="2847975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1 Grupo"/>
          <p:cNvGrpSpPr/>
          <p:nvPr/>
        </p:nvGrpSpPr>
        <p:grpSpPr>
          <a:xfrm>
            <a:off x="539552" y="1239738"/>
            <a:ext cx="3838575" cy="4781550"/>
            <a:chOff x="539552" y="1003463"/>
            <a:chExt cx="3838575" cy="4781550"/>
          </a:xfrm>
        </p:grpSpPr>
        <p:pic>
          <p:nvPicPr>
            <p:cNvPr id="1026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539552" y="1003463"/>
              <a:ext cx="3838575" cy="4781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6 CuadroTexto"/>
            <p:cNvSpPr txBox="1"/>
            <p:nvPr/>
          </p:nvSpPr>
          <p:spPr>
            <a:xfrm>
              <a:off x="755576" y="4521314"/>
              <a:ext cx="3312368" cy="707886"/>
            </a:xfrm>
            <a:prstGeom prst="rect">
              <a:avLst/>
            </a:prstGeom>
            <a:solidFill>
              <a:srgbClr val="0070C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4000" dirty="0" smtClean="0">
                  <a:solidFill>
                    <a:schemeClr val="bg1"/>
                  </a:solidFill>
                </a:rPr>
                <a:t>AVANZAR</a:t>
              </a:r>
              <a:endParaRPr lang="es-ES" sz="4000" dirty="0">
                <a:solidFill>
                  <a:schemeClr val="bg1"/>
                </a:solidFill>
              </a:endParaRPr>
            </a:p>
          </p:txBody>
        </p:sp>
      </p:grpSp>
      <p:sp>
        <p:nvSpPr>
          <p:cNvPr id="3" name="2 CuadroTexto"/>
          <p:cNvSpPr txBox="1"/>
          <p:nvPr/>
        </p:nvSpPr>
        <p:spPr>
          <a:xfrm>
            <a:off x="141567" y="116632"/>
            <a:ext cx="5870593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dirty="0" smtClean="0"/>
              <a:t>Vamos a conocer cada uno de los botones que tiene el robot.</a:t>
            </a:r>
            <a:endParaRPr lang="es-ES" sz="3200" b="1" dirty="0"/>
          </a:p>
        </p:txBody>
      </p:sp>
    </p:spTree>
    <p:extLst>
      <p:ext uri="{BB962C8B-B14F-4D97-AF65-F5344CB8AC3E}">
        <p14:creationId xmlns:p14="http://schemas.microsoft.com/office/powerpoint/2010/main" val="36423532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-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652119" y="1988840"/>
            <a:ext cx="2847975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1 Grupo"/>
          <p:cNvGrpSpPr/>
          <p:nvPr/>
        </p:nvGrpSpPr>
        <p:grpSpPr>
          <a:xfrm>
            <a:off x="467544" y="908720"/>
            <a:ext cx="3848100" cy="4781550"/>
            <a:chOff x="467544" y="908720"/>
            <a:chExt cx="3848100" cy="4781550"/>
          </a:xfrm>
        </p:grpSpPr>
        <p:pic>
          <p:nvPicPr>
            <p:cNvPr id="2051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67544" y="908720"/>
              <a:ext cx="3848100" cy="478155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5" name="4 CuadroTexto"/>
            <p:cNvSpPr txBox="1"/>
            <p:nvPr/>
          </p:nvSpPr>
          <p:spPr>
            <a:xfrm>
              <a:off x="755576" y="4521314"/>
              <a:ext cx="3312368" cy="707886"/>
            </a:xfrm>
            <a:prstGeom prst="rect">
              <a:avLst/>
            </a:prstGeom>
            <a:solidFill>
              <a:srgbClr val="0070C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4000" dirty="0" smtClean="0">
                  <a:solidFill>
                    <a:schemeClr val="bg1"/>
                  </a:solidFill>
                </a:rPr>
                <a:t>RETROCEDER</a:t>
              </a:r>
              <a:endParaRPr lang="es-ES" sz="4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633927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42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L 0 0.25 E" pathEditMode="relative" ptsTypes="">
                                      <p:cBhvr>
                                        <p:cTn id="10" dur="2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662035" y="2048043"/>
            <a:ext cx="2847975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2" name="1 Grupo"/>
          <p:cNvGrpSpPr/>
          <p:nvPr/>
        </p:nvGrpSpPr>
        <p:grpSpPr>
          <a:xfrm>
            <a:off x="426077" y="1033462"/>
            <a:ext cx="3838575" cy="4791075"/>
            <a:chOff x="426077" y="1033462"/>
            <a:chExt cx="3838575" cy="4791075"/>
          </a:xfrm>
        </p:grpSpPr>
        <p:pic>
          <p:nvPicPr>
            <p:cNvPr id="3075" name="Picture 3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6077" y="1033462"/>
              <a:ext cx="3838575" cy="4791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6 CuadroTexto"/>
            <p:cNvSpPr txBox="1"/>
            <p:nvPr/>
          </p:nvSpPr>
          <p:spPr>
            <a:xfrm>
              <a:off x="689180" y="4725144"/>
              <a:ext cx="3312368" cy="707886"/>
            </a:xfrm>
            <a:prstGeom prst="rect">
              <a:avLst/>
            </a:prstGeom>
            <a:solidFill>
              <a:srgbClr val="0070C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4000" dirty="0" smtClean="0">
                  <a:solidFill>
                    <a:schemeClr val="bg1"/>
                  </a:solidFill>
                </a:rPr>
                <a:t>Giro derecha</a:t>
              </a:r>
              <a:endParaRPr lang="es-ES" sz="4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2081663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5400000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5662035" y="2048043"/>
            <a:ext cx="2847975" cy="3238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3" name="2 Grupo"/>
          <p:cNvGrpSpPr/>
          <p:nvPr/>
        </p:nvGrpSpPr>
        <p:grpSpPr>
          <a:xfrm>
            <a:off x="420464" y="1086197"/>
            <a:ext cx="3838575" cy="4791075"/>
            <a:chOff x="420464" y="1086197"/>
            <a:chExt cx="3838575" cy="4791075"/>
          </a:xfrm>
        </p:grpSpPr>
        <p:pic>
          <p:nvPicPr>
            <p:cNvPr id="4098" name="Picture 2"/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0464" y="1086197"/>
              <a:ext cx="3838575" cy="479107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7" name="6 CuadroTexto"/>
            <p:cNvSpPr txBox="1"/>
            <p:nvPr/>
          </p:nvSpPr>
          <p:spPr>
            <a:xfrm>
              <a:off x="683568" y="4725144"/>
              <a:ext cx="3312368" cy="707886"/>
            </a:xfrm>
            <a:prstGeom prst="rect">
              <a:avLst/>
            </a:prstGeom>
            <a:solidFill>
              <a:srgbClr val="0070C0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s-ES" sz="4000" dirty="0" smtClean="0">
                  <a:solidFill>
                    <a:schemeClr val="bg1"/>
                  </a:solidFill>
                </a:rPr>
                <a:t>Giro izquierda</a:t>
              </a:r>
              <a:endParaRPr lang="es-ES" sz="4000" dirty="0">
                <a:solidFill>
                  <a:schemeClr val="bg1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241730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8" presetClass="emph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-5400000">
                                      <p:cBhvr>
                                        <p:cTn id="1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1" y="548680"/>
            <a:ext cx="576064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6 CuadroTexto"/>
          <p:cNvSpPr txBox="1"/>
          <p:nvPr/>
        </p:nvSpPr>
        <p:spPr>
          <a:xfrm>
            <a:off x="539552" y="3933056"/>
            <a:ext cx="2160240" cy="120032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3600" dirty="0" smtClean="0">
                <a:solidFill>
                  <a:schemeClr val="bg1"/>
                </a:solidFill>
              </a:rPr>
              <a:t>Limpiar la memoria</a:t>
            </a:r>
            <a:endParaRPr lang="es-ES" sz="3600" dirty="0">
              <a:solidFill>
                <a:schemeClr val="bg1"/>
              </a:solidFill>
            </a:endParaRPr>
          </a:p>
        </p:txBody>
      </p:sp>
      <p:sp>
        <p:nvSpPr>
          <p:cNvPr id="6" name="5 CuadroTexto"/>
          <p:cNvSpPr txBox="1"/>
          <p:nvPr/>
        </p:nvSpPr>
        <p:spPr>
          <a:xfrm>
            <a:off x="3491880" y="4221088"/>
            <a:ext cx="2376264" cy="707886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4000" dirty="0" err="1" smtClean="0">
                <a:solidFill>
                  <a:schemeClr val="bg1"/>
                </a:solidFill>
              </a:rPr>
              <a:t>Comezar</a:t>
            </a:r>
            <a:endParaRPr lang="es-ES" sz="4000" dirty="0">
              <a:solidFill>
                <a:schemeClr val="bg1"/>
              </a:solidFill>
            </a:endParaRP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28184" y="586333"/>
            <a:ext cx="2581275" cy="4714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7 CuadroTexto"/>
          <p:cNvSpPr txBox="1"/>
          <p:nvPr/>
        </p:nvSpPr>
        <p:spPr>
          <a:xfrm>
            <a:off x="6330689" y="3861048"/>
            <a:ext cx="2376264" cy="1323439"/>
          </a:xfrm>
          <a:prstGeom prst="rect">
            <a:avLst/>
          </a:prstGeom>
          <a:solidFill>
            <a:srgbClr val="0070C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4000" dirty="0" smtClean="0">
                <a:solidFill>
                  <a:schemeClr val="bg1"/>
                </a:solidFill>
              </a:rPr>
              <a:t>Pausa </a:t>
            </a:r>
            <a:r>
              <a:rPr lang="es-ES" sz="4000" dirty="0" smtClean="0">
                <a:solidFill>
                  <a:schemeClr val="bg1"/>
                </a:solidFill>
              </a:rPr>
              <a:t>1 </a:t>
            </a:r>
            <a:r>
              <a:rPr lang="es-ES" sz="4000" dirty="0" smtClean="0">
                <a:solidFill>
                  <a:schemeClr val="bg1"/>
                </a:solidFill>
              </a:rPr>
              <a:t>segundo</a:t>
            </a:r>
            <a:endParaRPr lang="es-ES" sz="4000" dirty="0">
              <a:solidFill>
                <a:schemeClr val="bg1"/>
              </a:solidFill>
            </a:endParaRPr>
          </a:p>
        </p:txBody>
      </p:sp>
      <p:sp>
        <p:nvSpPr>
          <p:cNvPr id="2" name="1 CuadroTexto"/>
          <p:cNvSpPr txBox="1"/>
          <p:nvPr/>
        </p:nvSpPr>
        <p:spPr>
          <a:xfrm>
            <a:off x="6876256" y="1844824"/>
            <a:ext cx="1368152" cy="1107996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6600" dirty="0" smtClean="0">
                <a:solidFill>
                  <a:schemeClr val="bg1"/>
                </a:solidFill>
              </a:rPr>
              <a:t>II</a:t>
            </a:r>
            <a:endParaRPr lang="es-ES" sz="6600" dirty="0">
              <a:solidFill>
                <a:schemeClr val="bg1"/>
              </a:solidFill>
            </a:endParaRPr>
          </a:p>
        </p:txBody>
      </p:sp>
      <p:sp>
        <p:nvSpPr>
          <p:cNvPr id="9" name="8 CuadroTexto"/>
          <p:cNvSpPr txBox="1"/>
          <p:nvPr/>
        </p:nvSpPr>
        <p:spPr>
          <a:xfrm>
            <a:off x="935596" y="1772816"/>
            <a:ext cx="1368152" cy="120032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7200" dirty="0">
                <a:solidFill>
                  <a:schemeClr val="bg1"/>
                </a:solidFill>
              </a:rPr>
              <a:t>X</a:t>
            </a:r>
            <a:endParaRPr lang="es-E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178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6300192" y="789623"/>
            <a:ext cx="1139844" cy="12961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1" name="5120 Grupo"/>
          <p:cNvGrpSpPr/>
          <p:nvPr/>
        </p:nvGrpSpPr>
        <p:grpSpPr>
          <a:xfrm>
            <a:off x="2104747" y="355641"/>
            <a:ext cx="2448272" cy="2164106"/>
            <a:chOff x="2843808" y="1988840"/>
            <a:chExt cx="2761320" cy="2164106"/>
          </a:xfrm>
        </p:grpSpPr>
        <p:grpSp>
          <p:nvGrpSpPr>
            <p:cNvPr id="5120" name="5119 Grupo"/>
            <p:cNvGrpSpPr/>
            <p:nvPr/>
          </p:nvGrpSpPr>
          <p:grpSpPr>
            <a:xfrm>
              <a:off x="2843808" y="1988840"/>
              <a:ext cx="2736304" cy="2164106"/>
              <a:chOff x="2843808" y="1988840"/>
              <a:chExt cx="2736304" cy="2164106"/>
            </a:xfrm>
          </p:grpSpPr>
          <p:cxnSp>
            <p:nvCxnSpPr>
              <p:cNvPr id="11" name="10 Conector recto"/>
              <p:cNvCxnSpPr/>
              <p:nvPr/>
            </p:nvCxnSpPr>
            <p:spPr>
              <a:xfrm>
                <a:off x="3513366" y="1988840"/>
                <a:ext cx="0" cy="216410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11 Conector recto"/>
              <p:cNvCxnSpPr/>
              <p:nvPr/>
            </p:nvCxnSpPr>
            <p:spPr>
              <a:xfrm flipH="1">
                <a:off x="4188464" y="1988840"/>
                <a:ext cx="15720" cy="216024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12 Conector recto"/>
              <p:cNvCxnSpPr/>
              <p:nvPr/>
            </p:nvCxnSpPr>
            <p:spPr>
              <a:xfrm>
                <a:off x="4852782" y="2016224"/>
                <a:ext cx="0" cy="213672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13 Conector recto"/>
              <p:cNvCxnSpPr/>
              <p:nvPr/>
            </p:nvCxnSpPr>
            <p:spPr>
              <a:xfrm>
                <a:off x="2854288" y="2544918"/>
                <a:ext cx="272582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14 Conector recto"/>
              <p:cNvCxnSpPr/>
              <p:nvPr/>
            </p:nvCxnSpPr>
            <p:spPr>
              <a:xfrm>
                <a:off x="2854288" y="3064905"/>
                <a:ext cx="272582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15 Conector recto"/>
              <p:cNvCxnSpPr/>
              <p:nvPr/>
            </p:nvCxnSpPr>
            <p:spPr>
              <a:xfrm>
                <a:off x="2843808" y="3597935"/>
                <a:ext cx="273630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16 Conector recto"/>
            <p:cNvCxnSpPr/>
            <p:nvPr/>
          </p:nvCxnSpPr>
          <p:spPr>
            <a:xfrm>
              <a:off x="2843808" y="1988840"/>
              <a:ext cx="0" cy="21602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>
            <a:xfrm>
              <a:off x="5580112" y="2016224"/>
              <a:ext cx="0" cy="21328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Conector recto"/>
            <p:cNvCxnSpPr/>
            <p:nvPr/>
          </p:nvCxnSpPr>
          <p:spPr>
            <a:xfrm>
              <a:off x="2843808" y="1988840"/>
              <a:ext cx="27363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2843808" y="4149080"/>
              <a:ext cx="276132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4" name="5123 CuadroTexto"/>
          <p:cNvSpPr txBox="1"/>
          <p:nvPr/>
        </p:nvSpPr>
        <p:spPr>
          <a:xfrm>
            <a:off x="1979713" y="3557334"/>
            <a:ext cx="5616623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err="1" smtClean="0"/>
              <a:t>Bee-bot</a:t>
            </a:r>
            <a:r>
              <a:rPr lang="es-ES" sz="2800" dirty="0" smtClean="0"/>
              <a:t> se moverá sobre una cuadrícula. Desde una casilla de salida, tendrás que programarla para llegar a una casilla de llegada.</a:t>
            </a:r>
            <a:endParaRPr lang="es-ES" sz="2800" dirty="0"/>
          </a:p>
        </p:txBody>
      </p:sp>
    </p:spTree>
    <p:extLst>
      <p:ext uri="{BB962C8B-B14F-4D97-AF65-F5344CB8AC3E}">
        <p14:creationId xmlns:p14="http://schemas.microsoft.com/office/powerpoint/2010/main" val="30165321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2123729" y="3068960"/>
            <a:ext cx="496194" cy="56423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5121" name="5120 Grupo"/>
          <p:cNvGrpSpPr/>
          <p:nvPr/>
        </p:nvGrpSpPr>
        <p:grpSpPr>
          <a:xfrm>
            <a:off x="1259632" y="1003714"/>
            <a:ext cx="3168352" cy="2713318"/>
            <a:chOff x="2843808" y="1988840"/>
            <a:chExt cx="2761320" cy="2164106"/>
          </a:xfrm>
        </p:grpSpPr>
        <p:grpSp>
          <p:nvGrpSpPr>
            <p:cNvPr id="5120" name="5119 Grupo"/>
            <p:cNvGrpSpPr/>
            <p:nvPr/>
          </p:nvGrpSpPr>
          <p:grpSpPr>
            <a:xfrm>
              <a:off x="2843808" y="1988840"/>
              <a:ext cx="2736304" cy="2164106"/>
              <a:chOff x="2843808" y="1988840"/>
              <a:chExt cx="2736304" cy="2164106"/>
            </a:xfrm>
          </p:grpSpPr>
          <p:cxnSp>
            <p:nvCxnSpPr>
              <p:cNvPr id="11" name="10 Conector recto"/>
              <p:cNvCxnSpPr/>
              <p:nvPr/>
            </p:nvCxnSpPr>
            <p:spPr>
              <a:xfrm>
                <a:off x="3513366" y="1988840"/>
                <a:ext cx="0" cy="2164106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" name="11 Conector recto"/>
              <p:cNvCxnSpPr/>
              <p:nvPr/>
            </p:nvCxnSpPr>
            <p:spPr>
              <a:xfrm flipH="1">
                <a:off x="4188464" y="1988840"/>
                <a:ext cx="15720" cy="216024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12 Conector recto"/>
              <p:cNvCxnSpPr/>
              <p:nvPr/>
            </p:nvCxnSpPr>
            <p:spPr>
              <a:xfrm>
                <a:off x="4852782" y="2016224"/>
                <a:ext cx="0" cy="2136722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13 Conector recto"/>
              <p:cNvCxnSpPr/>
              <p:nvPr/>
            </p:nvCxnSpPr>
            <p:spPr>
              <a:xfrm>
                <a:off x="2854288" y="2544918"/>
                <a:ext cx="272582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14 Conector recto"/>
              <p:cNvCxnSpPr/>
              <p:nvPr/>
            </p:nvCxnSpPr>
            <p:spPr>
              <a:xfrm>
                <a:off x="2854288" y="3064905"/>
                <a:ext cx="272582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15 Conector recto"/>
              <p:cNvCxnSpPr/>
              <p:nvPr/>
            </p:nvCxnSpPr>
            <p:spPr>
              <a:xfrm>
                <a:off x="2843808" y="3597935"/>
                <a:ext cx="2736304" cy="0"/>
              </a:xfrm>
              <a:prstGeom prst="line">
                <a:avLst/>
              </a:prstGeom>
              <a:ln w="381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" name="16 Conector recto"/>
            <p:cNvCxnSpPr/>
            <p:nvPr/>
          </p:nvCxnSpPr>
          <p:spPr>
            <a:xfrm>
              <a:off x="2843808" y="1988840"/>
              <a:ext cx="0" cy="216024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17 Conector recto"/>
            <p:cNvCxnSpPr/>
            <p:nvPr/>
          </p:nvCxnSpPr>
          <p:spPr>
            <a:xfrm>
              <a:off x="5580112" y="2016224"/>
              <a:ext cx="0" cy="2132856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18 Conector recto"/>
            <p:cNvCxnSpPr/>
            <p:nvPr/>
          </p:nvCxnSpPr>
          <p:spPr>
            <a:xfrm>
              <a:off x="2843808" y="1988840"/>
              <a:ext cx="27363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>
              <a:off x="2843808" y="4149080"/>
              <a:ext cx="2761320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124" name="5123 CuadroTexto"/>
          <p:cNvSpPr txBox="1"/>
          <p:nvPr/>
        </p:nvSpPr>
        <p:spPr>
          <a:xfrm>
            <a:off x="467544" y="4077072"/>
            <a:ext cx="80648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800" dirty="0" smtClean="0"/>
              <a:t>Programamos a </a:t>
            </a:r>
            <a:r>
              <a:rPr lang="es-ES" sz="2800" dirty="0" err="1" smtClean="0"/>
              <a:t>Bee-bot</a:t>
            </a:r>
            <a:r>
              <a:rPr lang="es-ES" sz="2800" dirty="0" smtClean="0"/>
              <a:t> para llegar a </a:t>
            </a:r>
            <a:r>
              <a:rPr lang="es-ES" sz="2800" smtClean="0"/>
              <a:t>la flor.</a:t>
            </a:r>
            <a:endParaRPr lang="es-ES" sz="2800" dirty="0"/>
          </a:p>
        </p:txBody>
      </p:sp>
      <p:pic>
        <p:nvPicPr>
          <p:cNvPr id="21" name="Picture 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1844824"/>
            <a:ext cx="470121" cy="4014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2799" y="4797152"/>
            <a:ext cx="806059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2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25751" y="4797152"/>
            <a:ext cx="806059" cy="14401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1156" y="5009760"/>
            <a:ext cx="1104900" cy="11555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536" y="5009760"/>
            <a:ext cx="1408491" cy="11749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3" name="22 CuadroTexto"/>
          <p:cNvSpPr txBox="1"/>
          <p:nvPr/>
        </p:nvSpPr>
        <p:spPr>
          <a:xfrm>
            <a:off x="395536" y="5057199"/>
            <a:ext cx="1368152" cy="1200329"/>
          </a:xfrm>
          <a:prstGeom prst="rect">
            <a:avLst/>
          </a:prstGeom>
          <a:solidFill>
            <a:srgbClr val="00206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" sz="7200" dirty="0">
                <a:solidFill>
                  <a:schemeClr val="bg1"/>
                </a:solidFill>
              </a:rPr>
              <a:t>X</a:t>
            </a:r>
            <a:endParaRPr lang="es-ES" sz="7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804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4 Grupo"/>
          <p:cNvGrpSpPr/>
          <p:nvPr/>
        </p:nvGrpSpPr>
        <p:grpSpPr>
          <a:xfrm>
            <a:off x="0" y="-27384"/>
            <a:ext cx="9144000" cy="6885384"/>
            <a:chOff x="0" y="-27384"/>
            <a:chExt cx="9144000" cy="6885384"/>
          </a:xfrm>
        </p:grpSpPr>
        <p:cxnSp>
          <p:nvCxnSpPr>
            <p:cNvPr id="8" name="7 Conector recto"/>
            <p:cNvCxnSpPr/>
            <p:nvPr/>
          </p:nvCxnSpPr>
          <p:spPr>
            <a:xfrm>
              <a:off x="2267744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8 Conector recto"/>
            <p:cNvCxnSpPr/>
            <p:nvPr/>
          </p:nvCxnSpPr>
          <p:spPr>
            <a:xfrm>
              <a:off x="4607496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9 Conector recto"/>
            <p:cNvCxnSpPr/>
            <p:nvPr/>
          </p:nvCxnSpPr>
          <p:spPr>
            <a:xfrm>
              <a:off x="6804248" y="-27384"/>
              <a:ext cx="0" cy="6885384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10 Conector recto"/>
            <p:cNvCxnSpPr/>
            <p:nvPr/>
          </p:nvCxnSpPr>
          <p:spPr>
            <a:xfrm>
              <a:off x="35496" y="1772816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>
              <a:off x="35496" y="3573016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>
              <a:off x="0" y="5418370"/>
              <a:ext cx="9108504" cy="0"/>
            </a:xfrm>
            <a:prstGeom prst="line">
              <a:avLst/>
            </a:prstGeom>
            <a:ln w="381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1892" y="1844824"/>
            <a:ext cx="1901338" cy="162351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17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36829" y="5452049"/>
            <a:ext cx="1336958" cy="12940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299680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4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4.07407E-6 L 1.66667E-6 -0.23195 " pathEditMode="relative" rAng="0" ptsTypes="AA">
                                      <p:cBhvr>
                                        <p:cTn id="6" dur="3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1597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3000"/>
                            </p:stCondLst>
                            <p:childTnLst>
                              <p:par>
                                <p:cTn id="8" presetID="64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-0.22119 L 4.16667E-6 -0.50463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717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1418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Tema de Office">
  <a:themeElements>
    <a:clrScheme name="Oficin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cin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cin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</TotalTime>
  <Words>89</Words>
  <Application>Microsoft Office PowerPoint</Application>
  <PresentationFormat>Presentación en pantalla (4:3)</PresentationFormat>
  <Paragraphs>18</Paragraphs>
  <Slides>14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5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Administrador</dc:creator>
  <cp:lastModifiedBy>aaa</cp:lastModifiedBy>
  <cp:revision>17</cp:revision>
  <dcterms:created xsi:type="dcterms:W3CDTF">2016-03-27T19:11:33Z</dcterms:created>
  <dcterms:modified xsi:type="dcterms:W3CDTF">2016-04-18T18:04:35Z</dcterms:modified>
</cp:coreProperties>
</file>