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.jpeg" ContentType="image/jpeg"/>
  <Override PartName="/ppt/media/image2.jpeg" ContentType="image/jpeg"/>
  <Override PartName="/ppt/media/image8.png" ContentType="image/png"/>
  <Override PartName="/ppt/media/image3.jpeg" ContentType="image/jpeg"/>
  <Override PartName="/ppt/media/image5.png" ContentType="image/png"/>
  <Override PartName="/ppt/media/image4.png" ContentType="image/png"/>
  <Override PartName="/ppt/media/image6.png" ContentType="image/png"/>
  <Override PartName="/ppt/media/image7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907164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526280"/>
            <a:ext cx="907164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452628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452628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223200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223200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452628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452628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452628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2232000"/>
            <a:ext cx="9071640" cy="439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907164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969840"/>
            <a:ext cx="9071640" cy="4850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452628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2232000"/>
            <a:ext cx="9071640" cy="439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152680" y="452628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4000" y="4526280"/>
            <a:ext cx="907164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907164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4526280"/>
            <a:ext cx="907164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04000" y="452628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152680" y="452628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571200" y="223200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638040" y="223200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04000" y="452628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571200" y="452628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638040" y="452628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4000" y="2232000"/>
            <a:ext cx="9071640" cy="439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907164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907164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4000" y="969840"/>
            <a:ext cx="9071640" cy="4850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000" y="452628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152680" y="452628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526280"/>
            <a:ext cx="907164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907164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4526280"/>
            <a:ext cx="907164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000" y="452628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152680" y="452628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571200" y="223200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638040" y="223200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504000" y="452628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3571200" y="452628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6638040" y="4526280"/>
            <a:ext cx="292068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969840"/>
            <a:ext cx="9071640" cy="4850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452628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52628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2232000"/>
            <a:ext cx="442692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526280"/>
            <a:ext cx="9071640" cy="2094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1905480"/>
            <a:ext cx="9071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4400" spc="-1" strike="noStrike">
                <a:solidFill>
                  <a:srgbClr val="ffffff"/>
                </a:solidFill>
                <a:latin typeface="Arial"/>
              </a:rPr>
              <a:t>Pulse para editar el formato del texto de título</a:t>
            </a:r>
            <a:endParaRPr b="0" lang="es-E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3456000"/>
            <a:ext cx="9071640" cy="2697120"/>
          </a:xfrm>
          <a:prstGeom prst="rect">
            <a:avLst/>
          </a:prstGeom>
        </p:spPr>
        <p:txBody>
          <a:bodyPr lIns="0" rIns="0" tIns="0" bIns="0">
            <a:normAutofit fontScale="70000"/>
          </a:bodyPr>
          <a:p>
            <a:pPr marL="432000" indent="-324000"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ff"/>
                </a:solidFill>
                <a:latin typeface="Arial"/>
              </a:rPr>
              <a:t>Pulse para editar el formato de texto del esquema</a:t>
            </a:r>
            <a:endParaRPr b="0" lang="es-ES" sz="32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Aft>
                <a:spcPts val="1128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solidFill>
                  <a:srgbClr val="ffffff"/>
                </a:solidFill>
                <a:latin typeface="Arial"/>
              </a:rPr>
              <a:t>Segundo nivel del esquema</a:t>
            </a:r>
            <a:endParaRPr b="0" lang="es-ES" sz="2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Aft>
                <a:spcPts val="845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solidFill>
                  <a:srgbClr val="ffffff"/>
                </a:solidFill>
                <a:latin typeface="Arial"/>
              </a:rPr>
              <a:t>Tercer nivel del esquema</a:t>
            </a:r>
            <a:endParaRPr b="0" lang="es-ES" sz="24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Aft>
                <a:spcPts val="561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ffffff"/>
                </a:solidFill>
                <a:latin typeface="Arial"/>
              </a:rPr>
              <a:t>Cuarto nivel del esquema</a:t>
            </a:r>
            <a:endParaRPr b="0" lang="es-ES" sz="20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Aft>
                <a:spcPts val="278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ffffff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Aft>
                <a:spcPts val="278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ffffff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Aft>
                <a:spcPts val="278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ffffff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180000" y="6886800"/>
            <a:ext cx="2348280" cy="5212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Arial"/>
              </a:rPr>
              <a:t>&lt;fecha/hora&gt;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6800"/>
            <a:ext cx="3195000" cy="5212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ctr"/>
            <a:r>
              <a:rPr b="0" lang="es-ES" sz="1400" spc="-1" strike="noStrike">
                <a:latin typeface="Arial"/>
              </a:rPr>
              <a:t>&lt;pie de página&gt;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587360" y="6886800"/>
            <a:ext cx="2348280" cy="5212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4B4F27E2-DEED-4611-BD7C-7D0B9CA5E525}" type="slidenum">
              <a:rPr b="0" lang="es-ES" sz="1400" spc="-1" strike="noStrike">
                <a:latin typeface="Arial"/>
              </a:rPr>
              <a:t>&lt;número&gt;</a:t>
            </a:fld>
            <a:endParaRPr b="0" lang="es-E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408600"/>
            <a:ext cx="9071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4000" y="2020680"/>
            <a:ext cx="9071640" cy="467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Aft>
                <a:spcPts val="1128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Aft>
                <a:spcPts val="845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Aft>
                <a:spcPts val="561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Aft>
                <a:spcPts val="278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Aft>
                <a:spcPts val="278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Aft>
                <a:spcPts val="278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216000" y="6886800"/>
            <a:ext cx="2348280" cy="5212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Arial"/>
              </a:rPr>
              <a:t>&lt;fecha/hora&gt;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447360" y="6886800"/>
            <a:ext cx="3195000" cy="5212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ctr"/>
            <a:r>
              <a:rPr b="0" lang="es-ES" sz="1400" spc="-1" strike="noStrike">
                <a:latin typeface="Arial"/>
              </a:rPr>
              <a:t>&lt;pie de página&gt;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7623360" y="6886800"/>
            <a:ext cx="2348280" cy="5212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2706C399-FEF3-437F-BBE0-659AEC06B3A5}" type="slidenum">
              <a:rPr b="0" lang="es-ES" sz="1400" spc="-1" strike="noStrike">
                <a:latin typeface="Arial"/>
              </a:rPr>
              <a:t>&lt;número&gt;</a:t>
            </a:fld>
            <a:endParaRPr b="0" lang="es-E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2"/>
          <a:stretch/>
        </p:blipFill>
        <p:spPr>
          <a:xfrm>
            <a:off x="-16920" y="-12240"/>
            <a:ext cx="10096920" cy="94824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969840"/>
            <a:ext cx="9071640" cy="1046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2232000"/>
            <a:ext cx="9071640" cy="4392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180000" y="6887160"/>
            <a:ext cx="2348280" cy="5212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Arial"/>
              </a:rPr>
              <a:t>&lt;fecha/hora&gt;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ctr"/>
            <a:r>
              <a:rPr b="0" lang="es-ES" sz="1400" spc="-1" strike="noStrike">
                <a:latin typeface="Arial"/>
              </a:rPr>
              <a:t>&lt;pie de página&gt;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7587360" y="6887160"/>
            <a:ext cx="2348280" cy="52128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211FDFC1-8AE2-43E0-9EBE-5053A916D4A4}" type="slidenum">
              <a:rPr b="0" lang="es-ES" sz="1400" spc="-1" strike="noStrike">
                <a:latin typeface="Arial"/>
              </a:rPr>
              <a:t>&lt;número&gt;</a:t>
            </a:fld>
            <a:endParaRPr b="0" lang="es-E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504000" y="1905480"/>
            <a:ext cx="9071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s-ES" sz="4400" spc="-1" strike="noStrike">
                <a:solidFill>
                  <a:srgbClr val="ffffff"/>
                </a:solidFill>
                <a:latin typeface="Arial"/>
              </a:rPr>
              <a:t>FIND THE ELEMENT</a:t>
            </a:r>
            <a:endParaRPr b="0" lang="es-E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TextShape 2"/>
          <p:cNvSpPr txBox="1"/>
          <p:nvPr/>
        </p:nvSpPr>
        <p:spPr>
          <a:xfrm>
            <a:off x="504000" y="3456000"/>
            <a:ext cx="9071640" cy="2697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s-ES" sz="3200" spc="-1" strike="noStrike">
                <a:solidFill>
                  <a:srgbClr val="ffffff"/>
                </a:solidFill>
                <a:latin typeface="Arial"/>
              </a:rPr>
              <a:t>Follow the hints to find the unknown element</a:t>
            </a:r>
            <a:endParaRPr b="0" lang="es-ES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504000" y="408600"/>
            <a:ext cx="9071640" cy="126252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s-ES" sz="4400" spc="-1" strike="noStrike">
                <a:latin typeface="Arial"/>
              </a:rPr>
              <a:t>What element am I?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67" name="TextShape 2"/>
          <p:cNvSpPr txBox="1"/>
          <p:nvPr/>
        </p:nvSpPr>
        <p:spPr>
          <a:xfrm>
            <a:off x="576000" y="1948680"/>
            <a:ext cx="8424000" cy="11473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I am widely used in construction of buildings and bridges.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7344000" y="288000"/>
            <a:ext cx="2376000" cy="1546560"/>
          </a:xfrm>
          <a:prstGeom prst="rect">
            <a:avLst/>
          </a:prstGeom>
          <a:ln>
            <a:noFill/>
          </a:ln>
        </p:spPr>
      </p:pic>
      <p:sp>
        <p:nvSpPr>
          <p:cNvPr id="169" name="TextShape 3"/>
          <p:cNvSpPr txBox="1"/>
          <p:nvPr/>
        </p:nvSpPr>
        <p:spPr>
          <a:xfrm>
            <a:off x="2088000" y="2952000"/>
            <a:ext cx="8136000" cy="9954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help to carry oxygen in your blood.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70" name="TextShape 4"/>
          <p:cNvSpPr txBox="1"/>
          <p:nvPr/>
        </p:nvSpPr>
        <p:spPr>
          <a:xfrm>
            <a:off x="864000" y="6408000"/>
            <a:ext cx="7344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the major component of steel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71" name="TextShape 5"/>
          <p:cNvSpPr txBox="1"/>
          <p:nvPr/>
        </p:nvSpPr>
        <p:spPr>
          <a:xfrm>
            <a:off x="72000" y="3960000"/>
            <a:ext cx="7344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rust if not protected.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72" name="TextShape 6"/>
          <p:cNvSpPr txBox="1"/>
          <p:nvPr/>
        </p:nvSpPr>
        <p:spPr>
          <a:xfrm>
            <a:off x="5184000" y="5112000"/>
            <a:ext cx="4608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a very common metal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73" name="TextShape 7"/>
          <p:cNvSpPr txBox="1"/>
          <p:nvPr/>
        </p:nvSpPr>
        <p:spPr>
          <a:xfrm>
            <a:off x="288000" y="5257800"/>
            <a:ext cx="4608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symbol is Fe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3" dur="indefinite" restart="never" nodeType="tmRoot">
          <p:childTnLst>
            <p:seq>
              <p:cTn id="114" dur="indefinite" nodeType="mainSeq">
                <p:childTnLst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9" dur="50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50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504000" y="969840"/>
            <a:ext cx="9071640" cy="1046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Yes, I am Iron!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2304000" y="2448000"/>
            <a:ext cx="6233760" cy="4675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504000" y="408600"/>
            <a:ext cx="9071640" cy="126252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s-ES" sz="4400" spc="-1" strike="noStrike">
                <a:latin typeface="Arial"/>
              </a:rPr>
              <a:t>What element am I?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576000" y="1948680"/>
            <a:ext cx="8424000" cy="11473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My pure form is a firm silvery metal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178" name="" descr=""/>
          <p:cNvPicPr/>
          <p:nvPr/>
        </p:nvPicPr>
        <p:blipFill>
          <a:blip r:embed="rId1"/>
          <a:stretch/>
        </p:blipFill>
        <p:spPr>
          <a:xfrm>
            <a:off x="7344000" y="288000"/>
            <a:ext cx="2376000" cy="1546560"/>
          </a:xfrm>
          <a:prstGeom prst="rect">
            <a:avLst/>
          </a:prstGeom>
          <a:ln>
            <a:noFill/>
          </a:ln>
        </p:spPr>
      </p:pic>
      <p:sp>
        <p:nvSpPr>
          <p:cNvPr id="179" name="TextShape 3"/>
          <p:cNvSpPr txBox="1"/>
          <p:nvPr/>
        </p:nvSpPr>
        <p:spPr>
          <a:xfrm>
            <a:off x="2088000" y="2952000"/>
            <a:ext cx="8136000" cy="9954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a major component of seashells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80" name="TextShape 4"/>
          <p:cNvSpPr txBox="1"/>
          <p:nvPr/>
        </p:nvSpPr>
        <p:spPr>
          <a:xfrm>
            <a:off x="864000" y="6408000"/>
            <a:ext cx="7344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an alkaline earth metal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81" name="TextShape 5"/>
          <p:cNvSpPr txBox="1"/>
          <p:nvPr/>
        </p:nvSpPr>
        <p:spPr>
          <a:xfrm>
            <a:off x="72000" y="3960000"/>
            <a:ext cx="7344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also in chalk, as a sulphate.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82" name="TextShape 6"/>
          <p:cNvSpPr txBox="1"/>
          <p:nvPr/>
        </p:nvSpPr>
        <p:spPr>
          <a:xfrm>
            <a:off x="5256000" y="4752000"/>
            <a:ext cx="4608000" cy="145764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in your bones and the milk you drink.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83" name="TextShape 7"/>
          <p:cNvSpPr txBox="1"/>
          <p:nvPr/>
        </p:nvSpPr>
        <p:spPr>
          <a:xfrm>
            <a:off x="288000" y="5257800"/>
            <a:ext cx="4608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symbol is Ca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1" dur="indefinite" restart="never" nodeType="tmRoot">
          <p:childTnLst>
            <p:seq>
              <p:cTn id="142" dur="indefinite" nodeType="mainSeq">
                <p:childTnLst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7" dur="500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504000" y="969840"/>
            <a:ext cx="9071640" cy="1046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Yes, I am Calcium!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1224000" y="2111400"/>
            <a:ext cx="7421760" cy="494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504000" y="408600"/>
            <a:ext cx="9071640" cy="126252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s-ES" sz="4400" spc="-1" strike="noStrike">
                <a:latin typeface="Arial"/>
              </a:rPr>
              <a:t>What element am I?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87" name="TextShape 2"/>
          <p:cNvSpPr txBox="1"/>
          <p:nvPr/>
        </p:nvSpPr>
        <p:spPr>
          <a:xfrm>
            <a:off x="576000" y="1948680"/>
            <a:ext cx="8424000" cy="11473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I am one of the most abundant elements on Earth’s crust.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7344000" y="288000"/>
            <a:ext cx="2376000" cy="1546560"/>
          </a:xfrm>
          <a:prstGeom prst="rect">
            <a:avLst/>
          </a:prstGeom>
          <a:ln>
            <a:noFill/>
          </a:ln>
        </p:spPr>
      </p:pic>
      <p:sp>
        <p:nvSpPr>
          <p:cNvPr id="189" name="TextShape 3"/>
          <p:cNvSpPr txBox="1"/>
          <p:nvPr/>
        </p:nvSpPr>
        <p:spPr>
          <a:xfrm>
            <a:off x="2088000" y="2952000"/>
            <a:ext cx="8136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a very important component in computer chips.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90" name="TextShape 4"/>
          <p:cNvSpPr txBox="1"/>
          <p:nvPr/>
        </p:nvSpPr>
        <p:spPr>
          <a:xfrm>
            <a:off x="864000" y="6408000"/>
            <a:ext cx="7344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the element most similar to carbon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91" name="TextShape 5"/>
          <p:cNvSpPr txBox="1"/>
          <p:nvPr/>
        </p:nvSpPr>
        <p:spPr>
          <a:xfrm>
            <a:off x="72000" y="3960000"/>
            <a:ext cx="7344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have nothing to do with plastic surgery!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92" name="TextShape 6"/>
          <p:cNvSpPr txBox="1"/>
          <p:nvPr/>
        </p:nvSpPr>
        <p:spPr>
          <a:xfrm>
            <a:off x="5328000" y="4980600"/>
            <a:ext cx="4608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atomic mass is 28 a.m.u.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93" name="TextShape 7"/>
          <p:cNvSpPr txBox="1"/>
          <p:nvPr/>
        </p:nvSpPr>
        <p:spPr>
          <a:xfrm>
            <a:off x="288000" y="5257800"/>
            <a:ext cx="4608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symbol is Si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9" dur="indefinite" restart="never" nodeType="tmRoot">
          <p:childTnLst>
            <p:seq>
              <p:cTn id="170" dur="indefinite" nodeType="mainSeq">
                <p:childTnLst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5" dur="500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6" dur="500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504000" y="969840"/>
            <a:ext cx="9071640" cy="1046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Yes, I am Silicon!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2160000" y="2160000"/>
            <a:ext cx="5775840" cy="3864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504000" y="408600"/>
            <a:ext cx="9071640" cy="126252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s-ES" sz="4400" spc="-1" strike="noStrike">
                <a:latin typeface="Arial"/>
              </a:rPr>
              <a:t>What element am I?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576000" y="1948680"/>
            <a:ext cx="8424000" cy="11473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I was used in early photograph flashes and in fireworks.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7344000" y="288000"/>
            <a:ext cx="2376000" cy="1546560"/>
          </a:xfrm>
          <a:prstGeom prst="rect">
            <a:avLst/>
          </a:prstGeom>
          <a:ln>
            <a:noFill/>
          </a:ln>
        </p:spPr>
      </p:pic>
      <p:sp>
        <p:nvSpPr>
          <p:cNvPr id="199" name="TextShape 3"/>
          <p:cNvSpPr txBox="1"/>
          <p:nvPr/>
        </p:nvSpPr>
        <p:spPr>
          <a:xfrm>
            <a:off x="2088000" y="2952000"/>
            <a:ext cx="8136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a light metal, used in airplanes , race cars and bycicles.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00" name="TextShape 4"/>
          <p:cNvSpPr txBox="1"/>
          <p:nvPr/>
        </p:nvSpPr>
        <p:spPr>
          <a:xfrm>
            <a:off x="864000" y="6408000"/>
            <a:ext cx="7344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might have been in some of your parties.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01" name="TextShape 5"/>
          <p:cNvSpPr txBox="1"/>
          <p:nvPr/>
        </p:nvSpPr>
        <p:spPr>
          <a:xfrm>
            <a:off x="72000" y="3960000"/>
            <a:ext cx="7344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highly flammable. 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02" name="TextShape 6"/>
          <p:cNvSpPr txBox="1"/>
          <p:nvPr/>
        </p:nvSpPr>
        <p:spPr>
          <a:xfrm>
            <a:off x="5328000" y="4980600"/>
            <a:ext cx="4608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atomic number is 12.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03" name="TextShape 7"/>
          <p:cNvSpPr txBox="1"/>
          <p:nvPr/>
        </p:nvSpPr>
        <p:spPr>
          <a:xfrm>
            <a:off x="288000" y="5257800"/>
            <a:ext cx="4608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symbol is Mg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7" dur="indefinite" restart="never" nodeType="tmRoot">
          <p:childTnLst>
            <p:seq>
              <p:cTn id="198" dur="indefinite" nodeType="mainSeq">
                <p:childTnLst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3" dur="5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4" dur="5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504000" y="969840"/>
            <a:ext cx="9071640" cy="1046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Yes, I am Magnesium!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163800" y="1783080"/>
            <a:ext cx="9753120" cy="5486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504000" y="408600"/>
            <a:ext cx="9071640" cy="126252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s-ES" sz="4400" spc="-1" strike="noStrike">
                <a:latin typeface="Arial"/>
              </a:rPr>
              <a:t>What element am I?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207" name="TextShape 2"/>
          <p:cNvSpPr txBox="1"/>
          <p:nvPr/>
        </p:nvSpPr>
        <p:spPr>
          <a:xfrm>
            <a:off x="576000" y="1948680"/>
            <a:ext cx="8424000" cy="11473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I am a great electricity conductor.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7344000" y="288000"/>
            <a:ext cx="2376000" cy="1546560"/>
          </a:xfrm>
          <a:prstGeom prst="rect">
            <a:avLst/>
          </a:prstGeom>
          <a:ln>
            <a:noFill/>
          </a:ln>
        </p:spPr>
      </p:pic>
      <p:sp>
        <p:nvSpPr>
          <p:cNvPr id="209" name="TextShape 3"/>
          <p:cNvSpPr txBox="1"/>
          <p:nvPr/>
        </p:nvSpPr>
        <p:spPr>
          <a:xfrm>
            <a:off x="2088000" y="2952000"/>
            <a:ext cx="3600000" cy="9954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do not tarnish.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10" name="TextShape 4"/>
          <p:cNvSpPr txBox="1"/>
          <p:nvPr/>
        </p:nvSpPr>
        <p:spPr>
          <a:xfrm>
            <a:off x="864000" y="6204600"/>
            <a:ext cx="7344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was the dream of alchemists.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11" name="TextShape 5"/>
          <p:cNvSpPr txBox="1"/>
          <p:nvPr/>
        </p:nvSpPr>
        <p:spPr>
          <a:xfrm>
            <a:off x="72000" y="3960000"/>
            <a:ext cx="7344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have been lusted after for centuries. 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12" name="TextShape 6"/>
          <p:cNvSpPr txBox="1"/>
          <p:nvPr/>
        </p:nvSpPr>
        <p:spPr>
          <a:xfrm>
            <a:off x="5328000" y="4672080"/>
            <a:ext cx="4608000" cy="145764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in the same family as silver and copper.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13" name="TextShape 7"/>
          <p:cNvSpPr txBox="1"/>
          <p:nvPr/>
        </p:nvSpPr>
        <p:spPr>
          <a:xfrm>
            <a:off x="288000" y="5257800"/>
            <a:ext cx="4608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symbol is Au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5" dur="indefinite" restart="never" nodeType="tmRoot">
          <p:childTnLst>
            <p:seq>
              <p:cTn id="226" dur="indefinite" nodeType="mainSeq">
                <p:childTnLst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1" dur="500" fill="hold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" dur="500" fill="hold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504000" y="969840"/>
            <a:ext cx="9071640" cy="1046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Yes, I am Gold!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215" name="" descr=""/>
          <p:cNvPicPr/>
          <p:nvPr/>
        </p:nvPicPr>
        <p:blipFill>
          <a:blip r:embed="rId1"/>
          <a:stretch/>
        </p:blipFill>
        <p:spPr>
          <a:xfrm>
            <a:off x="1968480" y="2123640"/>
            <a:ext cx="6095520" cy="4716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504000" y="408600"/>
            <a:ext cx="9071640" cy="126252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s-ES" sz="4400" spc="-1" strike="noStrike">
                <a:latin typeface="Arial"/>
              </a:rPr>
              <a:t>What element am I?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576000" y="1948680"/>
            <a:ext cx="8424000" cy="6433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I am a colorless flammable gas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7344000" y="288000"/>
            <a:ext cx="2376000" cy="1546560"/>
          </a:xfrm>
          <a:prstGeom prst="rect">
            <a:avLst/>
          </a:prstGeom>
          <a:ln>
            <a:noFill/>
          </a:ln>
        </p:spPr>
      </p:pic>
      <p:sp>
        <p:nvSpPr>
          <p:cNvPr id="129" name="TextShape 3"/>
          <p:cNvSpPr txBox="1"/>
          <p:nvPr/>
        </p:nvSpPr>
        <p:spPr>
          <a:xfrm>
            <a:off x="1296000" y="2809800"/>
            <a:ext cx="8136000" cy="9954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the responsible of the Sun’s shine.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30" name="TextShape 4"/>
          <p:cNvSpPr txBox="1"/>
          <p:nvPr/>
        </p:nvSpPr>
        <p:spPr>
          <a:xfrm>
            <a:off x="864000" y="6408000"/>
            <a:ext cx="7344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the lightest gas.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31" name="TextShape 5"/>
          <p:cNvSpPr txBox="1"/>
          <p:nvPr/>
        </p:nvSpPr>
        <p:spPr>
          <a:xfrm>
            <a:off x="72000" y="3960000"/>
            <a:ext cx="7344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the most abundant element in the universe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32" name="TextShape 6"/>
          <p:cNvSpPr txBox="1"/>
          <p:nvPr/>
        </p:nvSpPr>
        <p:spPr>
          <a:xfrm>
            <a:off x="5184000" y="5112000"/>
            <a:ext cx="4608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atomic number is 1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33" name="TextShape 7"/>
          <p:cNvSpPr txBox="1"/>
          <p:nvPr/>
        </p:nvSpPr>
        <p:spPr>
          <a:xfrm>
            <a:off x="288000" y="5257800"/>
            <a:ext cx="4608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symbol is H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504000" y="408600"/>
            <a:ext cx="9071640" cy="126252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s-ES" sz="4400" spc="-1" strike="noStrike">
                <a:latin typeface="Arial"/>
              </a:rPr>
              <a:t>What element am I?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217" name="TextShape 2"/>
          <p:cNvSpPr txBox="1"/>
          <p:nvPr/>
        </p:nvSpPr>
        <p:spPr>
          <a:xfrm>
            <a:off x="576000" y="1948680"/>
            <a:ext cx="8424000" cy="11473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I am the 3rd most common element in the universe.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218" name="" descr=""/>
          <p:cNvPicPr/>
          <p:nvPr/>
        </p:nvPicPr>
        <p:blipFill>
          <a:blip r:embed="rId1"/>
          <a:stretch/>
        </p:blipFill>
        <p:spPr>
          <a:xfrm>
            <a:off x="7344000" y="288000"/>
            <a:ext cx="2376000" cy="1546560"/>
          </a:xfrm>
          <a:prstGeom prst="rect">
            <a:avLst/>
          </a:prstGeom>
          <a:ln>
            <a:noFill/>
          </a:ln>
        </p:spPr>
      </p:pic>
      <p:sp>
        <p:nvSpPr>
          <p:cNvPr id="219" name="TextShape 3"/>
          <p:cNvSpPr txBox="1"/>
          <p:nvPr/>
        </p:nvSpPr>
        <p:spPr>
          <a:xfrm>
            <a:off x="2088000" y="2952000"/>
            <a:ext cx="6840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the most abundant element on Earth’s crust.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20" name="TextShape 4"/>
          <p:cNvSpPr txBox="1"/>
          <p:nvPr/>
        </p:nvSpPr>
        <p:spPr>
          <a:xfrm>
            <a:off x="864000" y="6204600"/>
            <a:ext cx="7344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You need me to stay alive.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21" name="TextShape 5"/>
          <p:cNvSpPr txBox="1"/>
          <p:nvPr/>
        </p:nvSpPr>
        <p:spPr>
          <a:xfrm>
            <a:off x="360000" y="4032000"/>
            <a:ext cx="7344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the most abundant element in your body. 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22" name="TextShape 6"/>
          <p:cNvSpPr txBox="1"/>
          <p:nvPr/>
        </p:nvSpPr>
        <p:spPr>
          <a:xfrm>
            <a:off x="5328000" y="4672080"/>
            <a:ext cx="4608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the first element in group 16.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223" name="TextShape 7"/>
          <p:cNvSpPr txBox="1"/>
          <p:nvPr/>
        </p:nvSpPr>
        <p:spPr>
          <a:xfrm>
            <a:off x="288000" y="5257800"/>
            <a:ext cx="4608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symbol is O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3" dur="indefinite" restart="never" nodeType="tmRoot">
          <p:childTnLst>
            <p:seq>
              <p:cTn id="254" dur="indefinite" nodeType="mainSeq">
                <p:childTnLst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9" dur="5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0" dur="5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504000" y="969840"/>
            <a:ext cx="9071640" cy="1046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Yes, I am Oxygen!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225" name="" descr=""/>
          <p:cNvPicPr/>
          <p:nvPr/>
        </p:nvPicPr>
        <p:blipFill>
          <a:blip r:embed="rId1"/>
          <a:stretch/>
        </p:blipFill>
        <p:spPr>
          <a:xfrm>
            <a:off x="1440000" y="2259000"/>
            <a:ext cx="6984000" cy="436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504000" y="969840"/>
            <a:ext cx="9071640" cy="1046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Yes, I am Hydrogen!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254880" y="1929960"/>
            <a:ext cx="9753120" cy="5486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504000" y="408600"/>
            <a:ext cx="9071640" cy="126252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s-ES" sz="4400" spc="-1" strike="noStrike">
                <a:latin typeface="Arial"/>
              </a:rPr>
              <a:t>What element am I?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37" name="TextShape 2"/>
          <p:cNvSpPr txBox="1"/>
          <p:nvPr/>
        </p:nvSpPr>
        <p:spPr>
          <a:xfrm>
            <a:off x="576000" y="1948680"/>
            <a:ext cx="8424000" cy="6433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I am known since 500 B.C.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7344000" y="288000"/>
            <a:ext cx="2376000" cy="1546560"/>
          </a:xfrm>
          <a:prstGeom prst="rect">
            <a:avLst/>
          </a:prstGeom>
          <a:ln>
            <a:noFill/>
          </a:ln>
        </p:spPr>
      </p:pic>
      <p:sp>
        <p:nvSpPr>
          <p:cNvPr id="139" name="TextShape 3"/>
          <p:cNvSpPr txBox="1"/>
          <p:nvPr/>
        </p:nvSpPr>
        <p:spPr>
          <a:xfrm>
            <a:off x="1296000" y="2809800"/>
            <a:ext cx="8136000" cy="9954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yellow.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40" name="TextShape 4"/>
          <p:cNvSpPr txBox="1"/>
          <p:nvPr/>
        </p:nvSpPr>
        <p:spPr>
          <a:xfrm>
            <a:off x="864000" y="6408000"/>
            <a:ext cx="7344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in group 16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41" name="TextShape 5"/>
          <p:cNvSpPr txBox="1"/>
          <p:nvPr/>
        </p:nvSpPr>
        <p:spPr>
          <a:xfrm>
            <a:off x="72000" y="3960000"/>
            <a:ext cx="7344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have six electrons in my outermost level.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42" name="TextShape 6"/>
          <p:cNvSpPr txBox="1"/>
          <p:nvPr/>
        </p:nvSpPr>
        <p:spPr>
          <a:xfrm>
            <a:off x="5184000" y="5112000"/>
            <a:ext cx="4608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atomic mass is 32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43" name="TextShape 7"/>
          <p:cNvSpPr txBox="1"/>
          <p:nvPr/>
        </p:nvSpPr>
        <p:spPr>
          <a:xfrm>
            <a:off x="288000" y="5257800"/>
            <a:ext cx="4608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symbol is S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504000" y="969840"/>
            <a:ext cx="9071640" cy="1046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Yes, I am Sulphur!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3246480" y="2808000"/>
            <a:ext cx="3809520" cy="3809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504000" y="408600"/>
            <a:ext cx="9071640" cy="126252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s-ES" sz="4400" spc="-1" strike="noStrike">
                <a:latin typeface="Arial"/>
              </a:rPr>
              <a:t>What element am I?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47" name="TextShape 2"/>
          <p:cNvSpPr txBox="1"/>
          <p:nvPr/>
        </p:nvSpPr>
        <p:spPr>
          <a:xfrm>
            <a:off x="576000" y="1948680"/>
            <a:ext cx="8424000" cy="11473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I have a great responsability in your heart’s functioning.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7344000" y="288000"/>
            <a:ext cx="2376000" cy="1546560"/>
          </a:xfrm>
          <a:prstGeom prst="rect">
            <a:avLst/>
          </a:prstGeom>
          <a:ln>
            <a:noFill/>
          </a:ln>
        </p:spPr>
      </p:pic>
      <p:sp>
        <p:nvSpPr>
          <p:cNvPr id="149" name="TextShape 3"/>
          <p:cNvSpPr txBox="1"/>
          <p:nvPr/>
        </p:nvSpPr>
        <p:spPr>
          <a:xfrm>
            <a:off x="2088000" y="2952000"/>
            <a:ext cx="8136000" cy="9954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a metal.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50" name="TextShape 4"/>
          <p:cNvSpPr txBox="1"/>
          <p:nvPr/>
        </p:nvSpPr>
        <p:spPr>
          <a:xfrm>
            <a:off x="864000" y="6408000"/>
            <a:ext cx="7344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the third alkali metal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51" name="TextShape 5"/>
          <p:cNvSpPr txBox="1"/>
          <p:nvPr/>
        </p:nvSpPr>
        <p:spPr>
          <a:xfrm>
            <a:off x="72000" y="3960000"/>
            <a:ext cx="7344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a part of sodium-free salt.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52" name="TextShape 6"/>
          <p:cNvSpPr txBox="1"/>
          <p:nvPr/>
        </p:nvSpPr>
        <p:spPr>
          <a:xfrm>
            <a:off x="5184000" y="5112000"/>
            <a:ext cx="4608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have 19 electrons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53" name="TextShape 7"/>
          <p:cNvSpPr txBox="1"/>
          <p:nvPr/>
        </p:nvSpPr>
        <p:spPr>
          <a:xfrm>
            <a:off x="288000" y="5257800"/>
            <a:ext cx="4608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symbol is K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504000" y="969840"/>
            <a:ext cx="9071640" cy="1046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Yes, I am Potassium!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2736000" y="2465280"/>
            <a:ext cx="4752000" cy="467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504000" y="408600"/>
            <a:ext cx="9071640" cy="126252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lIns="0" rIns="0" tIns="0" bIns="0" anchor="ctr">
            <a:noAutofit/>
          </a:bodyPr>
          <a:p>
            <a:r>
              <a:rPr b="0" lang="es-ES" sz="4400" spc="-1" strike="noStrike">
                <a:latin typeface="Arial"/>
              </a:rPr>
              <a:t>What element am I?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57" name="TextShape 2"/>
          <p:cNvSpPr txBox="1"/>
          <p:nvPr/>
        </p:nvSpPr>
        <p:spPr>
          <a:xfrm>
            <a:off x="576000" y="1948680"/>
            <a:ext cx="8424000" cy="11473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I am used in the treatment of thyroid disease.</a:t>
            </a:r>
            <a:endParaRPr b="0" lang="es-ES" sz="320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7344000" y="288000"/>
            <a:ext cx="2376000" cy="1546560"/>
          </a:xfrm>
          <a:prstGeom prst="rect">
            <a:avLst/>
          </a:prstGeom>
          <a:ln>
            <a:noFill/>
          </a:ln>
        </p:spPr>
      </p:pic>
      <p:sp>
        <p:nvSpPr>
          <p:cNvPr id="159" name="TextShape 3"/>
          <p:cNvSpPr txBox="1"/>
          <p:nvPr/>
        </p:nvSpPr>
        <p:spPr>
          <a:xfrm>
            <a:off x="2088000" y="2952000"/>
            <a:ext cx="8136000" cy="9954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used as a disinfectant.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60" name="TextShape 4"/>
          <p:cNvSpPr txBox="1"/>
          <p:nvPr/>
        </p:nvSpPr>
        <p:spPr>
          <a:xfrm>
            <a:off x="864000" y="6408000"/>
            <a:ext cx="7344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am a solid that sublimates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61" name="TextShape 5"/>
          <p:cNvSpPr txBox="1"/>
          <p:nvPr/>
        </p:nvSpPr>
        <p:spPr>
          <a:xfrm>
            <a:off x="72000" y="3960000"/>
            <a:ext cx="7344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I have 7 electrons in my outermost level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62" name="TextShape 6"/>
          <p:cNvSpPr txBox="1"/>
          <p:nvPr/>
        </p:nvSpPr>
        <p:spPr>
          <a:xfrm>
            <a:off x="5184000" y="5112000"/>
            <a:ext cx="4608000" cy="100188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atomic number is 53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63" name="TextShape 7"/>
          <p:cNvSpPr txBox="1"/>
          <p:nvPr/>
        </p:nvSpPr>
        <p:spPr>
          <a:xfrm>
            <a:off x="288000" y="5257800"/>
            <a:ext cx="4608000" cy="574200"/>
          </a:xfrm>
          <a:prstGeom prst="rect">
            <a:avLst/>
          </a:prstGeom>
          <a:solidFill>
            <a:srgbClr val="e0c2cd">
              <a:alpha val="50000"/>
            </a:srgbClr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ffffd7"/>
                </a:solidFill>
                <a:latin typeface="Arial"/>
              </a:rPr>
              <a:t>My symbol is I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5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5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504000" y="969840"/>
            <a:ext cx="9071640" cy="1046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Yes, I am Iodine!</a:t>
            </a:r>
            <a:endParaRPr b="0" lang="es-ES" sz="4400" spc="-1" strike="noStrike"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3532680" y="2044440"/>
            <a:ext cx="3307320" cy="5011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Application>LibreOffice/6.4.5.2$Windows_X86_64 LibreOffice_project/a726b36747cf2001e06b58ad5db1aa3a9a1872d6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2020-11-09T19:26:58Z</dcterms:created>
  <dc:creator/>
  <dc:description/>
  <dc:language>es-ES</dc:language>
  <cp:lastModifiedBy/>
  <dcterms:modified xsi:type="dcterms:W3CDTF">2020-11-09T20:49:32Z</dcterms:modified>
  <cp:revision>3</cp:revision>
  <dc:subject/>
  <dc:title>Lights</dc:title>
</cp:coreProperties>
</file>