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9" r:id="rId1"/>
  </p:sldMasterIdLst>
  <p:notesMasterIdLst>
    <p:notesMasterId r:id="rId17"/>
  </p:notesMasterIdLst>
  <p:handoutMasterIdLst>
    <p:handoutMasterId r:id="rId18"/>
  </p:handoutMasterIdLst>
  <p:sldIdLst>
    <p:sldId id="394" r:id="rId2"/>
    <p:sldId id="398" r:id="rId3"/>
    <p:sldId id="390" r:id="rId4"/>
    <p:sldId id="403" r:id="rId5"/>
    <p:sldId id="402" r:id="rId6"/>
    <p:sldId id="397" r:id="rId7"/>
    <p:sldId id="399" r:id="rId8"/>
    <p:sldId id="400" r:id="rId9"/>
    <p:sldId id="395" r:id="rId10"/>
    <p:sldId id="401" r:id="rId11"/>
    <p:sldId id="404" r:id="rId12"/>
    <p:sldId id="405" r:id="rId13"/>
    <p:sldId id="406" r:id="rId14"/>
    <p:sldId id="407" r:id="rId15"/>
    <p:sldId id="408" r:id="rId16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4F40C"/>
    <a:srgbClr val="4A7056"/>
    <a:srgbClr val="C0504E"/>
    <a:srgbClr val="FFFF99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5" autoAdjust="0"/>
  </p:normalViewPr>
  <p:slideViewPr>
    <p:cSldViewPr>
      <p:cViewPr varScale="1">
        <p:scale>
          <a:sx n="63" d="100"/>
          <a:sy n="63" d="100"/>
        </p:scale>
        <p:origin x="48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-6270"/>
    </p:cViewPr>
  </p:sorterViewPr>
  <p:notesViewPr>
    <p:cSldViewPr>
      <p:cViewPr varScale="1">
        <p:scale>
          <a:sx n="74" d="100"/>
          <a:sy n="74" d="100"/>
        </p:scale>
        <p:origin x="213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87EF5-3108-45D4-9B11-6DDC1D2DD2CD}" type="datetimeFigureOut">
              <a:rPr lang="es-ES" smtClean="0"/>
              <a:t>10/05/2021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9FB53-F7A0-43CF-9ECE-34529F6F0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575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6" tIns="49523" rIns="99046" bIns="49523" rtlCol="0"/>
          <a:lstStyle>
            <a:lvl1pPr algn="l">
              <a:defRPr sz="14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6" tIns="49523" rIns="99046" bIns="49523" rtlCol="0"/>
          <a:lstStyle>
            <a:lvl1pPr algn="r">
              <a:defRPr sz="1400"/>
            </a:lvl1pPr>
          </a:lstStyle>
          <a:p>
            <a:fld id="{D71E1C07-0A2F-41B9-B98E-C45805E37C72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6" tIns="49523" rIns="99046" bIns="49523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6"/>
          </a:xfrm>
          <a:prstGeom prst="rect">
            <a:avLst/>
          </a:prstGeom>
        </p:spPr>
        <p:txBody>
          <a:bodyPr vert="horz" lIns="99046" tIns="49523" rIns="99046" bIns="49523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6" tIns="49523" rIns="99046" bIns="49523" rtlCol="0" anchor="b"/>
          <a:lstStyle>
            <a:lvl1pPr algn="l">
              <a:defRPr sz="14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6" tIns="49523" rIns="99046" bIns="49523" rtlCol="0" anchor="b"/>
          <a:lstStyle>
            <a:lvl1pPr algn="r">
              <a:defRPr sz="1400"/>
            </a:lvl1pPr>
          </a:lstStyle>
          <a:p>
            <a:fld id="{C640F56C-104B-4FA9-B4DE-14BFFEAEB1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96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0F56C-104B-4FA9-B4DE-14BFFEAEB191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884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0F56C-104B-4FA9-B4DE-14BFFEAEB191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006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0F56C-104B-4FA9-B4DE-14BFFEAEB191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448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0F56C-104B-4FA9-B4DE-14BFFEAEB191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911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0F56C-104B-4FA9-B4DE-14BFFEAEB191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95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0F56C-104B-4FA9-B4DE-14BFFEAEB191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350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0F56C-104B-4FA9-B4DE-14BFFEAEB191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26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s-ES" altLang="es-ES" smtClean="0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1429079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/>
              <a:pPr algn="r" eaLnBrk="1" hangingPunct="1">
                <a:spcBef>
                  <a:spcPct val="0"/>
                </a:spcBef>
              </a:pPr>
              <a:t>3</a:t>
            </a:fld>
            <a:endParaRPr lang="es-ES" altLang="es-E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229031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/>
              <a:pPr algn="r" eaLnBrk="1" hangingPunct="1">
                <a:spcBef>
                  <a:spcPct val="0"/>
                </a:spcBef>
              </a:pPr>
              <a:t>4</a:t>
            </a:fld>
            <a:endParaRPr lang="es-ES" altLang="es-E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207111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s-ES" altLang="es-ES" smtClean="0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166601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s-ES" altLang="es-ES" smtClean="0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741422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s-ES" altLang="es-ES" smtClean="0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861461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s-ES" altLang="es-ES" smtClean="0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58972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77F90-6DFB-4C39-BE8F-63DA3CDE7506}" type="slidenum">
              <a:rPr lang="es-ES" altLang="es-ES" smtClean="0"/>
              <a:pPr algn="r" eaLnBrk="1" hangingPunct="1">
                <a:spcBef>
                  <a:spcPct val="0"/>
                </a:spcBef>
              </a:pPr>
              <a:t>9</a:t>
            </a:fld>
            <a:endParaRPr lang="es-ES" altLang="es-E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57888"/>
            <a:ext cx="5202867" cy="46073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64863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1 Título"/>
          <p:cNvSpPr txBox="1">
            <a:spLocks/>
          </p:cNvSpPr>
          <p:nvPr userDrawn="1"/>
        </p:nvSpPr>
        <p:spPr>
          <a:xfrm>
            <a:off x="17375" y="6461957"/>
            <a:ext cx="4626633" cy="39604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400" b="1" cap="none" baseline="0" dirty="0" smtClean="0">
                <a:solidFill>
                  <a:srgbClr val="002060"/>
                </a:solidFill>
              </a:rPr>
              <a:t>“un sueño compartido de color  y calidad educativa”</a:t>
            </a:r>
            <a:endParaRPr lang="es-ES" sz="1400" b="1" cap="none" baseline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8F256-B814-4461-8A4C-E25D9849F2F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21851A-C7C3-4FA2-B78D-3AF8DA7A387F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656695"/>
            <a:ext cx="8321064" cy="64807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700" b="1" dirty="0" smtClean="0">
                <a:solidFill>
                  <a:srgbClr val="00B050"/>
                </a:solidFill>
              </a:rPr>
              <a:t>“dispositivos móviles y futuro digital”</a:t>
            </a:r>
            <a:r>
              <a:rPr lang="es-ES" sz="2700" b="1" dirty="0">
                <a:solidFill>
                  <a:srgbClr val="00B050"/>
                </a:solidFill>
              </a:rPr>
              <a:t/>
            </a:r>
            <a:br>
              <a:rPr lang="es-ES" sz="2700" b="1" dirty="0">
                <a:solidFill>
                  <a:srgbClr val="00B050"/>
                </a:solidFill>
              </a:rPr>
            </a:br>
            <a:r>
              <a:rPr lang="es-ES" sz="2700" b="1" dirty="0" smtClean="0">
                <a:solidFill>
                  <a:srgbClr val="00B050"/>
                </a:solidFill>
              </a:rPr>
              <a:t/>
            </a:r>
            <a:br>
              <a:rPr lang="es-ES" sz="2700" b="1" dirty="0" smtClean="0">
                <a:solidFill>
                  <a:srgbClr val="00B050"/>
                </a:solidFill>
              </a:rPr>
            </a:br>
            <a:r>
              <a:rPr lang="es-ES" sz="2200" b="1" dirty="0" smtClean="0">
                <a:solidFill>
                  <a:srgbClr val="00B050"/>
                </a:solidFill>
              </a:rPr>
              <a:t>“</a:t>
            </a:r>
            <a:r>
              <a:rPr lang="es-ES" sz="2000" b="1" dirty="0">
                <a:solidFill>
                  <a:srgbClr val="00B050"/>
                </a:solidFill>
              </a:rPr>
              <a:t>digitalización y transformación </a:t>
            </a:r>
            <a:r>
              <a:rPr lang="es-ES" sz="2200" b="1" dirty="0" smtClean="0">
                <a:solidFill>
                  <a:srgbClr val="00B050"/>
                </a:solidFill>
              </a:rPr>
              <a:t>8 m”</a:t>
            </a:r>
            <a:r>
              <a:rPr lang="es-ES" b="1" dirty="0">
                <a:solidFill>
                  <a:srgbClr val="00B050"/>
                </a:solidFill>
              </a:rPr>
              <a:t/>
            </a:r>
            <a:br>
              <a:rPr lang="es-ES" b="1" dirty="0">
                <a:solidFill>
                  <a:srgbClr val="00B050"/>
                </a:solidFill>
              </a:rPr>
            </a:b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23528" y="5900738"/>
            <a:ext cx="8568952" cy="936104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2800" b="1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r>
              <a:rPr lang="es-ES" sz="6400" b="1" dirty="0" smtClean="0">
                <a:solidFill>
                  <a:srgbClr val="00B050"/>
                </a:solidFill>
              </a:rPr>
              <a:t>Presentado por:     </a:t>
            </a:r>
          </a:p>
          <a:p>
            <a:r>
              <a:rPr lang="es-ES" sz="4600" b="1" dirty="0" smtClean="0">
                <a:solidFill>
                  <a:srgbClr val="00B050"/>
                </a:solidFill>
              </a:rPr>
              <a:t> </a:t>
            </a:r>
            <a:endParaRPr lang="es-ES" sz="4600" b="1" dirty="0">
              <a:solidFill>
                <a:srgbClr val="00B050"/>
              </a:solidFill>
            </a:endParaRPr>
          </a:p>
          <a:p>
            <a:r>
              <a:rPr lang="es-ES" sz="8000" b="1" dirty="0" smtClean="0">
                <a:solidFill>
                  <a:srgbClr val="00B050"/>
                </a:solidFill>
              </a:rPr>
              <a:t>Antonio </a:t>
            </a:r>
            <a:r>
              <a:rPr lang="es-ES" sz="8000" b="1" dirty="0">
                <a:solidFill>
                  <a:srgbClr val="00B050"/>
                </a:solidFill>
              </a:rPr>
              <a:t>José </a:t>
            </a:r>
            <a:r>
              <a:rPr lang="es-ES" sz="8000" b="1" dirty="0" smtClean="0">
                <a:solidFill>
                  <a:srgbClr val="00B050"/>
                </a:solidFill>
              </a:rPr>
              <a:t>Blázquez </a:t>
            </a:r>
            <a:r>
              <a:rPr lang="es-ES" sz="8000" b="1" dirty="0">
                <a:solidFill>
                  <a:srgbClr val="00B050"/>
                </a:solidFill>
              </a:rPr>
              <a:t>Fernández </a:t>
            </a:r>
            <a:endParaRPr lang="es-ES_tradnl" sz="8000" b="1" dirty="0">
              <a:solidFill>
                <a:srgbClr val="00B050"/>
              </a:solidFill>
            </a:endParaRPr>
          </a:p>
          <a:p>
            <a:pPr algn="r"/>
            <a:r>
              <a:rPr lang="es-ES_tradnl" sz="9600" b="1" dirty="0" smtClean="0">
                <a:solidFill>
                  <a:srgbClr val="F4F40C"/>
                </a:solidFill>
              </a:rPr>
              <a:t>MAYO 2021</a:t>
            </a:r>
            <a:endParaRPr lang="es-ES" sz="9600" b="1" dirty="0">
              <a:solidFill>
                <a:srgbClr val="F4F40C"/>
              </a:solidFill>
            </a:endParaRPr>
          </a:p>
          <a:p>
            <a:endParaRPr lang="es-ES" sz="4600" b="1" dirty="0">
              <a:solidFill>
                <a:srgbClr val="00B050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39552" y="4640598"/>
            <a:ext cx="2915816" cy="87663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900" b="1" dirty="0" smtClean="0">
                <a:solidFill>
                  <a:srgbClr val="00B050"/>
                </a:solidFill>
              </a:rPr>
              <a:t>IES VALLECAS I</a:t>
            </a:r>
          </a:p>
          <a:p>
            <a:pPr algn="ctr"/>
            <a:endParaRPr lang="es-ES" sz="1000" b="1" dirty="0" smtClean="0">
              <a:solidFill>
                <a:srgbClr val="00B05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5" b="78351"/>
          <a:stretch/>
        </p:blipFill>
        <p:spPr>
          <a:xfrm>
            <a:off x="4528375" y="4820618"/>
            <a:ext cx="2084857" cy="4762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t="16292" r="16370" b="55444"/>
          <a:stretch/>
        </p:blipFill>
        <p:spPr bwMode="auto">
          <a:xfrm>
            <a:off x="323529" y="1484785"/>
            <a:ext cx="4032447" cy="297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8301" t="14765" r="2596" b="9440"/>
          <a:stretch/>
        </p:blipFill>
        <p:spPr>
          <a:xfrm>
            <a:off x="4499993" y="1484785"/>
            <a:ext cx="4500397" cy="2975793"/>
          </a:xfrm>
          <a:prstGeom prst="rect">
            <a:avLst/>
          </a:prstGeom>
        </p:spPr>
      </p:pic>
      <p:pic>
        <p:nvPicPr>
          <p:cNvPr id="9" name="6 Imagen" descr="proyectos_innovac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667355"/>
            <a:ext cx="1554770" cy="6267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55" y="738598"/>
            <a:ext cx="1592873" cy="5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31421" cy="36450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1030" t="12892" r="19752" b="10967"/>
          <a:stretch/>
        </p:blipFill>
        <p:spPr>
          <a:xfrm>
            <a:off x="3185948" y="2825566"/>
            <a:ext cx="5976664" cy="432048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995936" y="188640"/>
            <a:ext cx="4968551" cy="2088232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5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700" b="1" dirty="0" smtClean="0">
                <a:solidFill>
                  <a:srgbClr val="00B050"/>
                </a:solidFill>
              </a:rPr>
              <a:t>“Teléfonos móviles, </a:t>
            </a:r>
            <a:r>
              <a:rPr lang="es-ES" sz="2700" b="1" dirty="0" err="1" smtClean="0">
                <a:solidFill>
                  <a:srgbClr val="00B050"/>
                </a:solidFill>
              </a:rPr>
              <a:t>tablets</a:t>
            </a:r>
            <a:r>
              <a:rPr lang="es-ES" sz="2700" b="1" dirty="0" smtClean="0">
                <a:solidFill>
                  <a:srgbClr val="00B050"/>
                </a:solidFill>
              </a:rPr>
              <a:t> y futuro digital”</a:t>
            </a:r>
            <a:br>
              <a:rPr lang="es-ES" sz="2700" b="1" dirty="0" smtClean="0">
                <a:solidFill>
                  <a:srgbClr val="00B050"/>
                </a:solidFill>
              </a:rPr>
            </a:br>
            <a:r>
              <a:rPr lang="es-ES" sz="2700" b="1" dirty="0" smtClean="0">
                <a:solidFill>
                  <a:srgbClr val="00B050"/>
                </a:solidFill>
              </a:rPr>
              <a:t/>
            </a:r>
            <a:br>
              <a:rPr lang="es-ES" sz="2700" b="1" dirty="0" smtClean="0">
                <a:solidFill>
                  <a:srgbClr val="00B050"/>
                </a:solidFill>
              </a:rPr>
            </a:br>
            <a:r>
              <a:rPr lang="es-ES" sz="2200" b="1" dirty="0" smtClean="0">
                <a:solidFill>
                  <a:srgbClr val="00B050"/>
                </a:solidFill>
              </a:rPr>
              <a:t>“</a:t>
            </a:r>
            <a:r>
              <a:rPr lang="es-ES" sz="2000" b="1" dirty="0" smtClean="0">
                <a:solidFill>
                  <a:srgbClr val="00B050"/>
                </a:solidFill>
              </a:rPr>
              <a:t>digitalización y transformación </a:t>
            </a:r>
            <a:r>
              <a:rPr lang="es-ES" sz="2200" b="1" dirty="0" smtClean="0">
                <a:solidFill>
                  <a:srgbClr val="00B050"/>
                </a:solidFill>
              </a:rPr>
              <a:t>8 m”</a:t>
            </a:r>
          </a:p>
          <a:p>
            <a:pPr algn="ctr"/>
            <a:endParaRPr lang="es-ES" sz="2200" b="1" dirty="0">
              <a:solidFill>
                <a:srgbClr val="00B050"/>
              </a:solidFill>
            </a:endParaRPr>
          </a:p>
          <a:p>
            <a:pPr algn="ctr"/>
            <a:endParaRPr lang="es-ES" sz="2200" b="1" dirty="0" smtClean="0">
              <a:solidFill>
                <a:srgbClr val="00B050"/>
              </a:solidFill>
            </a:endParaRPr>
          </a:p>
          <a:p>
            <a:pPr algn="ctr"/>
            <a:endParaRPr lang="es-ES" sz="2200" b="1" dirty="0">
              <a:solidFill>
                <a:srgbClr val="00B050"/>
              </a:solidFill>
            </a:endParaRPr>
          </a:p>
          <a:p>
            <a:pPr algn="ctr"/>
            <a:r>
              <a:rPr lang="es-ES" b="1" dirty="0">
                <a:solidFill>
                  <a:srgbClr val="00B050"/>
                </a:solidFill>
              </a:rPr>
              <a:t>“TRANSFORMACION ESPACIOS: AULA DE DIBUJO-ARTES”</a:t>
            </a:r>
            <a:br>
              <a:rPr lang="es-ES" b="1" dirty="0">
                <a:solidFill>
                  <a:srgbClr val="00B050"/>
                </a:solidFill>
              </a:rPr>
            </a:br>
            <a:r>
              <a:rPr lang="es-ES" b="1" dirty="0" smtClean="0">
                <a:solidFill>
                  <a:srgbClr val="00B050"/>
                </a:solidFill>
              </a:rPr>
              <a:t/>
            </a:r>
            <a:br>
              <a:rPr lang="es-ES" b="1" dirty="0" smtClean="0">
                <a:solidFill>
                  <a:srgbClr val="00B050"/>
                </a:solidFill>
              </a:rPr>
            </a:br>
            <a:endParaRPr lang="es-E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8310" t="11786" r="33121" b="13621"/>
          <a:stretch/>
        </p:blipFill>
        <p:spPr>
          <a:xfrm>
            <a:off x="0" y="1800171"/>
            <a:ext cx="5940152" cy="5057829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6084169" y="2204864"/>
            <a:ext cx="2880320" cy="352839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000" b="1" dirty="0" err="1" smtClean="0">
                <a:solidFill>
                  <a:srgbClr val="7030A0"/>
                </a:solidFill>
              </a:rPr>
              <a:t>Transf</a:t>
            </a:r>
            <a:r>
              <a:rPr lang="es-ES" sz="2000" b="1" dirty="0" smtClean="0">
                <a:solidFill>
                  <a:srgbClr val="7030A0"/>
                </a:solidFill>
              </a:rPr>
              <a:t> espacios: Aulas grandes t03B+t03a   ;    t04  ; A26G  </a:t>
            </a:r>
          </a:p>
          <a:p>
            <a:endParaRPr lang="es-ES" sz="2000" b="1" dirty="0" smtClean="0">
              <a:solidFill>
                <a:srgbClr val="7030A0"/>
              </a:solidFill>
            </a:endParaRPr>
          </a:p>
          <a:p>
            <a:r>
              <a:rPr lang="es-ES" sz="2000" b="1" dirty="0" err="1" smtClean="0">
                <a:solidFill>
                  <a:srgbClr val="7030A0"/>
                </a:solidFill>
              </a:rPr>
              <a:t>Aprend</a:t>
            </a:r>
            <a:r>
              <a:rPr lang="es-ES" sz="2000" b="1" dirty="0" smtClean="0">
                <a:solidFill>
                  <a:srgbClr val="7030A0"/>
                </a:solidFill>
              </a:rPr>
              <a:t> colaborativo</a:t>
            </a:r>
          </a:p>
          <a:p>
            <a:endParaRPr lang="es-ES" sz="2000" b="1" dirty="0">
              <a:solidFill>
                <a:srgbClr val="7030A0"/>
              </a:solidFill>
            </a:endParaRPr>
          </a:p>
          <a:p>
            <a:endParaRPr lang="es-ES" sz="2000" b="1" dirty="0" smtClean="0">
              <a:solidFill>
                <a:srgbClr val="7030A0"/>
              </a:solidFill>
            </a:endParaRPr>
          </a:p>
          <a:p>
            <a:r>
              <a:rPr lang="es-ES" sz="2000" b="1" dirty="0" err="1" smtClean="0">
                <a:solidFill>
                  <a:srgbClr val="7030A0"/>
                </a:solidFill>
              </a:rPr>
              <a:t>Agrup</a:t>
            </a:r>
            <a:r>
              <a:rPr lang="es-ES" sz="2000" b="1" dirty="0" smtClean="0">
                <a:solidFill>
                  <a:srgbClr val="7030A0"/>
                </a:solidFill>
              </a:rPr>
              <a:t> materias: </a:t>
            </a:r>
            <a:r>
              <a:rPr lang="es-ES" sz="2000" b="1" dirty="0" err="1" smtClean="0">
                <a:solidFill>
                  <a:srgbClr val="7030A0"/>
                </a:solidFill>
              </a:rPr>
              <a:t>geh+len</a:t>
            </a:r>
            <a:r>
              <a:rPr lang="es-ES" sz="2000" b="1" dirty="0" smtClean="0">
                <a:solidFill>
                  <a:srgbClr val="7030A0"/>
                </a:solidFill>
              </a:rPr>
              <a:t>  ; </a:t>
            </a:r>
            <a:r>
              <a:rPr lang="es-ES" sz="2000" b="1" dirty="0" err="1" smtClean="0">
                <a:solidFill>
                  <a:srgbClr val="7030A0"/>
                </a:solidFill>
              </a:rPr>
              <a:t>tpr+epv</a:t>
            </a:r>
            <a:r>
              <a:rPr lang="es-ES" sz="2000" b="1" dirty="0" smtClean="0">
                <a:solidFill>
                  <a:srgbClr val="7030A0"/>
                </a:solidFill>
              </a:rPr>
              <a:t>; </a:t>
            </a:r>
            <a:r>
              <a:rPr lang="es-ES" sz="2000" b="1" dirty="0" err="1" smtClean="0">
                <a:solidFill>
                  <a:srgbClr val="7030A0"/>
                </a:solidFill>
              </a:rPr>
              <a:t>ef+dep</a:t>
            </a:r>
            <a:endParaRPr lang="es-ES" sz="2000" b="1" dirty="0" smtClean="0">
              <a:solidFill>
                <a:srgbClr val="7030A0"/>
              </a:solidFill>
            </a:endParaRPr>
          </a:p>
          <a:p>
            <a:endParaRPr lang="es-ES" sz="2000" b="1" dirty="0">
              <a:solidFill>
                <a:srgbClr val="7030A0"/>
              </a:solidFill>
            </a:endParaRPr>
          </a:p>
          <a:p>
            <a:endParaRPr lang="es-ES" sz="2000" b="1" dirty="0">
              <a:solidFill>
                <a:srgbClr val="7030A0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827584" y="188640"/>
            <a:ext cx="8136903" cy="2232248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700" b="1" dirty="0" smtClean="0">
                <a:solidFill>
                  <a:srgbClr val="00B050"/>
                </a:solidFill>
              </a:rPr>
              <a:t>“Teléfonos móviles, </a:t>
            </a:r>
            <a:r>
              <a:rPr lang="es-ES" sz="2700" b="1" dirty="0" err="1" smtClean="0">
                <a:solidFill>
                  <a:srgbClr val="00B050"/>
                </a:solidFill>
              </a:rPr>
              <a:t>tablets</a:t>
            </a:r>
            <a:r>
              <a:rPr lang="es-ES" sz="2700" b="1" dirty="0" smtClean="0">
                <a:solidFill>
                  <a:srgbClr val="00B050"/>
                </a:solidFill>
              </a:rPr>
              <a:t> y futuro digital”</a:t>
            </a:r>
            <a:br>
              <a:rPr lang="es-ES" sz="2700" b="1" dirty="0" smtClean="0">
                <a:solidFill>
                  <a:srgbClr val="00B050"/>
                </a:solidFill>
              </a:rPr>
            </a:br>
            <a:r>
              <a:rPr lang="es-ES" sz="2700" b="1" dirty="0" smtClean="0">
                <a:solidFill>
                  <a:srgbClr val="00B050"/>
                </a:solidFill>
              </a:rPr>
              <a:t/>
            </a:r>
            <a:br>
              <a:rPr lang="es-ES" sz="2700" b="1" dirty="0" smtClean="0">
                <a:solidFill>
                  <a:srgbClr val="00B050"/>
                </a:solidFill>
              </a:rPr>
            </a:br>
            <a:r>
              <a:rPr lang="es-ES" sz="2200" b="1" dirty="0" smtClean="0">
                <a:solidFill>
                  <a:srgbClr val="00B050"/>
                </a:solidFill>
              </a:rPr>
              <a:t>“</a:t>
            </a:r>
            <a:r>
              <a:rPr lang="es-ES" sz="2000" b="1" dirty="0" smtClean="0">
                <a:solidFill>
                  <a:srgbClr val="00B050"/>
                </a:solidFill>
              </a:rPr>
              <a:t>digitalización y transformación </a:t>
            </a:r>
            <a:r>
              <a:rPr lang="es-ES" sz="2200" b="1" dirty="0" smtClean="0">
                <a:solidFill>
                  <a:srgbClr val="00B050"/>
                </a:solidFill>
              </a:rPr>
              <a:t>8 m”</a:t>
            </a:r>
          </a:p>
          <a:p>
            <a:pPr algn="ctr"/>
            <a:endParaRPr lang="es-ES" sz="2200" b="1" dirty="0">
              <a:solidFill>
                <a:srgbClr val="00B050"/>
              </a:solidFill>
            </a:endParaRPr>
          </a:p>
          <a:p>
            <a:pPr algn="ctr"/>
            <a:endParaRPr lang="es-ES" sz="2200" b="1" dirty="0" smtClean="0">
              <a:solidFill>
                <a:srgbClr val="00B050"/>
              </a:solidFill>
            </a:endParaRPr>
          </a:p>
          <a:p>
            <a:pPr algn="ctr"/>
            <a:endParaRPr lang="es-ES" sz="2200" b="1" dirty="0">
              <a:solidFill>
                <a:srgbClr val="00B050"/>
              </a:solidFill>
            </a:endParaRPr>
          </a:p>
          <a:p>
            <a:pPr algn="ctr"/>
            <a:r>
              <a:rPr lang="es-ES" b="1" dirty="0" smtClean="0">
                <a:solidFill>
                  <a:srgbClr val="00B050"/>
                </a:solidFill>
              </a:rPr>
              <a:t>TRANSFORMACION ESPACIOS</a:t>
            </a:r>
            <a:r>
              <a:rPr lang="es-ES" b="1" dirty="0">
                <a:solidFill>
                  <a:srgbClr val="00B050"/>
                </a:solidFill>
              </a:rPr>
              <a:t/>
            </a:r>
            <a:br>
              <a:rPr lang="es-ES" b="1" dirty="0">
                <a:solidFill>
                  <a:srgbClr val="00B050"/>
                </a:solidFill>
              </a:rPr>
            </a:br>
            <a:r>
              <a:rPr lang="es-ES" b="1" dirty="0" smtClean="0">
                <a:solidFill>
                  <a:srgbClr val="00B050"/>
                </a:solidFill>
              </a:rPr>
              <a:t/>
            </a:r>
            <a:br>
              <a:rPr lang="es-ES" b="1" dirty="0" smtClean="0">
                <a:solidFill>
                  <a:srgbClr val="00B050"/>
                </a:solidFill>
              </a:rPr>
            </a:br>
            <a:endParaRPr lang="es-E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615" t="33236" r="51382" b="11912"/>
          <a:stretch/>
        </p:blipFill>
        <p:spPr>
          <a:xfrm>
            <a:off x="107504" y="124086"/>
            <a:ext cx="8923725" cy="6624736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228184" y="1124744"/>
            <a:ext cx="15121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6228184" y="2032298"/>
            <a:ext cx="26642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4716016" y="3076414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4706094" y="3573016"/>
            <a:ext cx="136815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4716016" y="2579812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1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789" t="32613" r="61952" b="15274"/>
          <a:stretch/>
        </p:blipFill>
        <p:spPr>
          <a:xfrm>
            <a:off x="827584" y="141362"/>
            <a:ext cx="8136904" cy="657527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5436096" y="2276872"/>
            <a:ext cx="1368152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5508104" y="5877272"/>
            <a:ext cx="115212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4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29888" y="330923"/>
            <a:ext cx="2722414" cy="1830925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solidFill>
                  <a:schemeClr val="accent2"/>
                </a:solidFill>
              </a:rPr>
              <a:t>Mejorando resultados académicos</a:t>
            </a:r>
            <a:endParaRPr lang="es-ES" sz="2400" b="1" dirty="0">
              <a:solidFill>
                <a:schemeClr val="accent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8310" t="11786" r="33121" b="13621"/>
          <a:stretch/>
        </p:blipFill>
        <p:spPr>
          <a:xfrm>
            <a:off x="0" y="2564904"/>
            <a:ext cx="3419872" cy="42930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2973" t="20672" r="19199" b="14360"/>
          <a:stretch/>
        </p:blipFill>
        <p:spPr>
          <a:xfrm>
            <a:off x="2483768" y="150063"/>
            <a:ext cx="6660232" cy="6741368"/>
          </a:xfrm>
          <a:prstGeom prst="rect">
            <a:avLst/>
          </a:prstGeom>
        </p:spPr>
      </p:pic>
      <p:pic>
        <p:nvPicPr>
          <p:cNvPr id="5" name="6 Imagen" descr="proyectos_innovac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34" y="1861179"/>
            <a:ext cx="1554770" cy="6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868144" y="188640"/>
            <a:ext cx="3096343" cy="936104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700" b="1" dirty="0" smtClean="0">
                <a:solidFill>
                  <a:srgbClr val="00B050"/>
                </a:solidFill>
              </a:rPr>
              <a:t>“Teléfonos móviles, </a:t>
            </a:r>
            <a:r>
              <a:rPr lang="es-ES" sz="2700" b="1" dirty="0" err="1" smtClean="0">
                <a:solidFill>
                  <a:srgbClr val="00B050"/>
                </a:solidFill>
              </a:rPr>
              <a:t>tablets</a:t>
            </a:r>
            <a:r>
              <a:rPr lang="es-ES" sz="2700" b="1" dirty="0" smtClean="0">
                <a:solidFill>
                  <a:srgbClr val="00B050"/>
                </a:solidFill>
              </a:rPr>
              <a:t> y futuro digital”</a:t>
            </a:r>
            <a:br>
              <a:rPr lang="es-ES" sz="2700" b="1" dirty="0" smtClean="0">
                <a:solidFill>
                  <a:srgbClr val="00B050"/>
                </a:solidFill>
              </a:rPr>
            </a:br>
            <a:endParaRPr lang="es-ES" sz="2200" b="1" dirty="0">
              <a:solidFill>
                <a:srgbClr val="00B05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9761" t="18500" r="52520" b="13250"/>
          <a:stretch/>
        </p:blipFill>
        <p:spPr>
          <a:xfrm>
            <a:off x="0" y="0"/>
            <a:ext cx="550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189780" y="94650"/>
            <a:ext cx="8863003" cy="6142662"/>
          </a:xfrm>
          <a:noFill/>
        </p:spPr>
        <p:txBody>
          <a:bodyPr>
            <a:noAutofit/>
          </a:bodyPr>
          <a:lstStyle/>
          <a:p>
            <a:pPr marL="68580" indent="0">
              <a:buNone/>
            </a:pPr>
            <a:endParaRPr lang="es-ES" b="1" dirty="0">
              <a:solidFill>
                <a:srgbClr val="00B050"/>
              </a:solidFill>
            </a:endParaRPr>
          </a:p>
          <a:p>
            <a:pPr lvl="0"/>
            <a:r>
              <a:rPr lang="es-ES" sz="1600" b="1" dirty="0" smtClean="0">
                <a:solidFill>
                  <a:srgbClr val="00B050"/>
                </a:solidFill>
              </a:rPr>
              <a:t>OB1.- Mejorar </a:t>
            </a:r>
            <a:r>
              <a:rPr lang="es-ES" sz="1600" b="1" dirty="0">
                <a:solidFill>
                  <a:srgbClr val="00B050"/>
                </a:solidFill>
              </a:rPr>
              <a:t>los equipamientos TIC, la conectividad y aumentar la competencia digital:</a:t>
            </a: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I</a:t>
            </a:r>
            <a:r>
              <a:rPr lang="es-ES" b="1" dirty="0" smtClean="0">
                <a:solidFill>
                  <a:srgbClr val="00B050"/>
                </a:solidFill>
              </a:rPr>
              <a:t>nstalaciones </a:t>
            </a:r>
            <a:r>
              <a:rPr lang="es-ES" b="1" dirty="0">
                <a:solidFill>
                  <a:srgbClr val="00B050"/>
                </a:solidFill>
              </a:rPr>
              <a:t>de Monitores multitáctiles inteligentes de 65” en las aulas</a:t>
            </a:r>
            <a:r>
              <a:rPr lang="es-ES" b="1" dirty="0" smtClean="0">
                <a:solidFill>
                  <a:srgbClr val="00B050"/>
                </a:solidFill>
              </a:rPr>
              <a:t>. </a:t>
            </a:r>
            <a:r>
              <a:rPr lang="es-ES" b="1" dirty="0" smtClean="0">
                <a:solidFill>
                  <a:srgbClr val="FF0000"/>
                </a:solidFill>
              </a:rPr>
              <a:t>(4 +10+10+5)</a:t>
            </a:r>
            <a:endParaRPr lang="es-ES" b="1" dirty="0">
              <a:solidFill>
                <a:srgbClr val="FF0000"/>
              </a:solidFill>
            </a:endParaRP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Renovar los ordenadores de las aulas.</a:t>
            </a: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Instalar red WIFI por todo el centro</a:t>
            </a:r>
            <a:r>
              <a:rPr lang="es-ES" b="1" dirty="0" smtClean="0">
                <a:solidFill>
                  <a:srgbClr val="00B050"/>
                </a:solidFill>
              </a:rPr>
              <a:t>. </a:t>
            </a:r>
            <a:endParaRPr lang="es-ES" b="1" dirty="0">
              <a:solidFill>
                <a:srgbClr val="00B050"/>
              </a:solidFill>
            </a:endParaRP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Potenciar el uso del carnet inteligente para el profesorado y alumnado, con el sistema integrado de </a:t>
            </a:r>
            <a:r>
              <a:rPr lang="es-ES" b="1" dirty="0" err="1">
                <a:solidFill>
                  <a:srgbClr val="00B050"/>
                </a:solidFill>
              </a:rPr>
              <a:t>Clickcontrol</a:t>
            </a:r>
            <a:r>
              <a:rPr lang="es-ES" b="1" dirty="0" smtClean="0">
                <a:solidFill>
                  <a:srgbClr val="00B050"/>
                </a:solidFill>
              </a:rPr>
              <a:t>. </a:t>
            </a:r>
            <a:r>
              <a:rPr lang="es-ES" b="1" dirty="0" smtClean="0">
                <a:solidFill>
                  <a:srgbClr val="FF0000"/>
                </a:solidFill>
              </a:rPr>
              <a:t>(Máquinas multifunción centralizadas / Reducción fotocopias)</a:t>
            </a:r>
            <a:endParaRPr lang="es-ES" b="1" dirty="0">
              <a:solidFill>
                <a:srgbClr val="00B050"/>
              </a:solidFill>
            </a:endParaRP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Aumentar el uso de libros digitales y materiales digitales gratuitos</a:t>
            </a:r>
            <a:r>
              <a:rPr lang="es-ES" b="1" dirty="0" smtClean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 Realizar Seminarios de Formación </a:t>
            </a:r>
            <a:r>
              <a:rPr lang="es-ES" b="1" dirty="0" err="1" smtClean="0">
                <a:solidFill>
                  <a:srgbClr val="00B050"/>
                </a:solidFill>
              </a:rPr>
              <a:t>prof.</a:t>
            </a:r>
            <a:r>
              <a:rPr lang="es-ES" b="1" dirty="0" smtClean="0">
                <a:solidFill>
                  <a:srgbClr val="00B050"/>
                </a:solidFill>
              </a:rPr>
              <a:t> a </a:t>
            </a:r>
            <a:r>
              <a:rPr lang="es-ES" b="1" dirty="0">
                <a:solidFill>
                  <a:srgbClr val="00B050"/>
                </a:solidFill>
              </a:rPr>
              <a:t>través del </a:t>
            </a:r>
            <a:r>
              <a:rPr lang="es-ES" b="1" dirty="0" smtClean="0">
                <a:solidFill>
                  <a:srgbClr val="00B050"/>
                </a:solidFill>
              </a:rPr>
              <a:t>CTIF-CRIF </a:t>
            </a:r>
            <a:r>
              <a:rPr lang="es-ES" b="1" dirty="0" smtClean="0">
                <a:solidFill>
                  <a:srgbClr val="FF0000"/>
                </a:solidFill>
              </a:rPr>
              <a:t>(+ sesiones </a:t>
            </a:r>
            <a:r>
              <a:rPr lang="es-ES" b="1" dirty="0">
                <a:solidFill>
                  <a:srgbClr val="FF0000"/>
                </a:solidFill>
              </a:rPr>
              <a:t>formación 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sept</a:t>
            </a:r>
            <a:r>
              <a:rPr lang="es-ES" b="1" dirty="0" smtClean="0">
                <a:solidFill>
                  <a:srgbClr val="FF0000"/>
                </a:solidFill>
              </a:rPr>
              <a:t>)</a:t>
            </a:r>
            <a:endParaRPr lang="es-ES" b="1" dirty="0">
              <a:solidFill>
                <a:srgbClr val="FF0000"/>
              </a:solidFill>
            </a:endParaRP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Aumentar el uso de las plataformas educativas virtuales </a:t>
            </a:r>
            <a:r>
              <a:rPr lang="es-ES" b="1" dirty="0" smtClean="0">
                <a:solidFill>
                  <a:srgbClr val="00B050"/>
                </a:solidFill>
              </a:rPr>
              <a:t>Moodle </a:t>
            </a:r>
            <a:r>
              <a:rPr lang="es-ES" b="1" dirty="0" err="1" smtClean="0">
                <a:solidFill>
                  <a:srgbClr val="00B050"/>
                </a:solidFill>
              </a:rPr>
              <a:t>Educamadrid</a:t>
            </a:r>
            <a:r>
              <a:rPr lang="es-ES" b="1" dirty="0" smtClean="0">
                <a:solidFill>
                  <a:srgbClr val="00B050"/>
                </a:solidFill>
              </a:rPr>
              <a:t> </a:t>
            </a:r>
            <a:r>
              <a:rPr lang="es-ES" b="1" dirty="0">
                <a:solidFill>
                  <a:srgbClr val="00B050"/>
                </a:solidFill>
              </a:rPr>
              <a:t>y de Google </a:t>
            </a:r>
            <a:r>
              <a:rPr lang="es-ES" b="1" dirty="0" err="1">
                <a:solidFill>
                  <a:srgbClr val="00B050"/>
                </a:solidFill>
              </a:rPr>
              <a:t>Classroom</a:t>
            </a:r>
            <a:r>
              <a:rPr lang="es-ES" b="1" dirty="0" smtClean="0">
                <a:solidFill>
                  <a:srgbClr val="00B050"/>
                </a:solidFill>
              </a:rPr>
              <a:t>.</a:t>
            </a:r>
            <a:endParaRPr lang="es-ES" b="1" dirty="0">
              <a:solidFill>
                <a:srgbClr val="00B050"/>
              </a:solidFill>
            </a:endParaRPr>
          </a:p>
          <a:p>
            <a:pPr lvl="0"/>
            <a:r>
              <a:rPr lang="es-ES" sz="1600" b="1" dirty="0" smtClean="0">
                <a:solidFill>
                  <a:srgbClr val="00B050"/>
                </a:solidFill>
              </a:rPr>
              <a:t>OB2.- Integrar </a:t>
            </a:r>
            <a:r>
              <a:rPr lang="es-ES" sz="1600" b="1" dirty="0">
                <a:solidFill>
                  <a:srgbClr val="00B050"/>
                </a:solidFill>
              </a:rPr>
              <a:t>en el proceso de aprendizaje el uso de </a:t>
            </a:r>
            <a:r>
              <a:rPr lang="es-ES" sz="1600" b="1" dirty="0">
                <a:solidFill>
                  <a:srgbClr val="FF0000"/>
                </a:solidFill>
              </a:rPr>
              <a:t>teléfonos móviles y/o </a:t>
            </a:r>
            <a:r>
              <a:rPr lang="es-ES" sz="1600" b="1" dirty="0" err="1">
                <a:solidFill>
                  <a:srgbClr val="FF0000"/>
                </a:solidFill>
              </a:rPr>
              <a:t>tablets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r>
              <a:rPr lang="es-ES" sz="1600" b="1" dirty="0">
                <a:solidFill>
                  <a:srgbClr val="00B050"/>
                </a:solidFill>
              </a:rPr>
              <a:t> </a:t>
            </a:r>
            <a:r>
              <a:rPr lang="es-ES" sz="1600" b="1" dirty="0" smtClean="0">
                <a:solidFill>
                  <a:srgbClr val="00B050"/>
                </a:solidFill>
              </a:rPr>
              <a:t>cursos de </a:t>
            </a:r>
            <a:r>
              <a:rPr lang="es-ES" sz="1600" b="1" dirty="0">
                <a:solidFill>
                  <a:srgbClr val="00B050"/>
                </a:solidFill>
              </a:rPr>
              <a:t>ESO </a:t>
            </a: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Implantar, inicialmente, un plan experimental para un grupo de 3º ESO 2018/2019. Mejorar la motivación, la facilidad de acceso a la información, la interactividad, la resolución de ejercicios interactivos. </a:t>
            </a:r>
            <a:r>
              <a:rPr lang="es-ES" b="1" dirty="0" smtClean="0">
                <a:solidFill>
                  <a:srgbClr val="FF0000"/>
                </a:solidFill>
              </a:rPr>
              <a:t>(fomenta </a:t>
            </a:r>
            <a:r>
              <a:rPr lang="es-ES" b="1" dirty="0" err="1" smtClean="0">
                <a:solidFill>
                  <a:srgbClr val="FF0000"/>
                </a:solidFill>
              </a:rPr>
              <a:t>cohexión</a:t>
            </a:r>
            <a:r>
              <a:rPr lang="es-ES" b="1" dirty="0" smtClean="0">
                <a:solidFill>
                  <a:srgbClr val="FF0000"/>
                </a:solidFill>
              </a:rPr>
              <a:t> equipo docente)</a:t>
            </a:r>
            <a:endParaRPr lang="es-ES" b="1" dirty="0">
              <a:solidFill>
                <a:srgbClr val="FF0000"/>
              </a:solidFill>
            </a:endParaRPr>
          </a:p>
          <a:p>
            <a:pPr lvl="1"/>
            <a:r>
              <a:rPr lang="es-ES" b="1" dirty="0">
                <a:solidFill>
                  <a:srgbClr val="00B050"/>
                </a:solidFill>
              </a:rPr>
              <a:t>Mejorar los aprendizajes del alumnado de manera más visual, con simulaciones más eficaces y más acordes a la diversidad cognitiva del alumno.</a:t>
            </a:r>
          </a:p>
          <a:p>
            <a:pPr lvl="1"/>
            <a:r>
              <a:rPr lang="es-ES" sz="1200" b="1" dirty="0">
                <a:solidFill>
                  <a:srgbClr val="00B050"/>
                </a:solidFill>
              </a:rPr>
              <a:t>Fomentar la realización de exámenes de autoevaluación y autocorrección.</a:t>
            </a:r>
          </a:p>
          <a:p>
            <a:pPr lvl="1"/>
            <a:r>
              <a:rPr lang="es-ES" sz="1200" b="1" dirty="0">
                <a:solidFill>
                  <a:srgbClr val="00B050"/>
                </a:solidFill>
              </a:rPr>
              <a:t>Facilitar la realización de exámenes y su corrección.</a:t>
            </a:r>
          </a:p>
          <a:p>
            <a:pPr lvl="1"/>
            <a:r>
              <a:rPr lang="es-ES" sz="1200" b="1" dirty="0">
                <a:solidFill>
                  <a:srgbClr val="00B050"/>
                </a:solidFill>
              </a:rPr>
              <a:t>Aumentar la adquisición de conocimientos de manera más dinámica y aumentar su consolidación.</a:t>
            </a:r>
          </a:p>
          <a:p>
            <a:pPr lvl="0" algn="just">
              <a:buClr>
                <a:srgbClr val="86CE24"/>
              </a:buClr>
              <a:defRPr/>
            </a:pPr>
            <a:endParaRPr lang="es-ES_tradnl" b="1" dirty="0">
              <a:solidFill>
                <a:srgbClr val="FF0000"/>
              </a:solidFill>
            </a:endParaRPr>
          </a:p>
          <a:p>
            <a:pPr lvl="2">
              <a:buClr>
                <a:srgbClr val="86CE24"/>
              </a:buClr>
              <a:defRPr/>
            </a:pPr>
            <a:endParaRPr lang="es-ES_tradnl" sz="24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s-ES_tradnl" sz="2400" b="1" dirty="0" smtClean="0">
              <a:solidFill>
                <a:srgbClr val="FF0000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89780" y="6461957"/>
            <a:ext cx="6264696" cy="39604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1400" b="1" dirty="0">
              <a:solidFill>
                <a:srgbClr val="00B050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013180" y="-31959"/>
            <a:ext cx="7421957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800" b="1" dirty="0" smtClean="0">
                <a:solidFill>
                  <a:srgbClr val="00B050"/>
                </a:solidFill>
              </a:rPr>
              <a:t>OBJETIVOS </a:t>
            </a:r>
            <a:r>
              <a:rPr lang="es-ES" sz="2800" b="1" dirty="0">
                <a:solidFill>
                  <a:srgbClr val="00B050"/>
                </a:solidFill>
              </a:rPr>
              <a:t>DEL </a:t>
            </a:r>
            <a:r>
              <a:rPr lang="es-ES" sz="2800" b="1" dirty="0" smtClean="0">
                <a:solidFill>
                  <a:srgbClr val="00B050"/>
                </a:solidFill>
              </a:rPr>
              <a:t>PROYECTO: digitalización y transformación </a:t>
            </a:r>
            <a:endParaRPr lang="es-ES" sz="2800" b="1" dirty="0">
              <a:solidFill>
                <a:srgbClr val="00B050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Mejora de resultados académicos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755576" y="6138403"/>
            <a:ext cx="9361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2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D:\FOTOS VARIAS\fotos movil hasta 24nov2012\DSC_0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14230350"/>
            <a:ext cx="6632575" cy="197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24121" y="4876839"/>
            <a:ext cx="3095181" cy="935440"/>
          </a:xfrm>
        </p:spPr>
        <p:txBody>
          <a:bodyPr>
            <a:normAutofit/>
          </a:bodyPr>
          <a:lstStyle/>
          <a:p>
            <a:r>
              <a:rPr lang="es-ES" sz="1600" b="1" dirty="0" smtClean="0"/>
              <a:t>Móviles  EN OTROS GRUPOS OCASIONAL</a:t>
            </a:r>
            <a:endParaRPr lang="es-ES" sz="1600" b="1" dirty="0"/>
          </a:p>
        </p:txBody>
      </p:sp>
      <p:pic>
        <p:nvPicPr>
          <p:cNvPr id="8" name="Marcador de contenido 7" descr="C:\Users\nuevo\Dropbox\tríptico vallecas\fotos\ONGV0805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6" y="715760"/>
            <a:ext cx="2545681" cy="21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nuevo\Dropbox\tríptico vallecas\fotos\IMG_364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b="26772"/>
          <a:stretch/>
        </p:blipFill>
        <p:spPr bwMode="auto">
          <a:xfrm>
            <a:off x="4716016" y="3429000"/>
            <a:ext cx="4427984" cy="342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nuevo\Dropbox\tríptico vallecas\fotos\IMG_360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830" r="1944" b="19376"/>
          <a:stretch/>
        </p:blipFill>
        <p:spPr bwMode="auto">
          <a:xfrm>
            <a:off x="6012160" y="930932"/>
            <a:ext cx="2922905" cy="1450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C:\Users\nuevo\Dropbox\tríptico vallecas\fotos\JFKQ943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r="11814"/>
          <a:stretch/>
        </p:blipFill>
        <p:spPr bwMode="auto">
          <a:xfrm>
            <a:off x="3274693" y="715761"/>
            <a:ext cx="2521442" cy="2137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ítulo 2"/>
          <p:cNvSpPr txBox="1">
            <a:spLocks/>
          </p:cNvSpPr>
          <p:nvPr/>
        </p:nvSpPr>
        <p:spPr>
          <a:xfrm>
            <a:off x="370426" y="3422855"/>
            <a:ext cx="4061695" cy="1819506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dirty="0" smtClean="0">
                <a:solidFill>
                  <a:srgbClr val="FF0000"/>
                </a:solidFill>
              </a:rPr>
              <a:t>.- 19-20: MYT  en 3º eso b </a:t>
            </a:r>
            <a:r>
              <a:rPr lang="es-ES" sz="1200" dirty="0" smtClean="0">
                <a:solidFill>
                  <a:srgbClr val="FF0000"/>
                </a:solidFill>
              </a:rPr>
              <a:t>y</a:t>
            </a:r>
            <a:r>
              <a:rPr lang="es-ES" sz="2400" dirty="0" smtClean="0">
                <a:solidFill>
                  <a:srgbClr val="FF0000"/>
                </a:solidFill>
              </a:rPr>
              <a:t> C </a:t>
            </a:r>
            <a:r>
              <a:rPr lang="es-ES" sz="1600" dirty="0" smtClean="0">
                <a:solidFill>
                  <a:srgbClr val="FF0000"/>
                </a:solidFill>
              </a:rPr>
              <a:t>OCASIONAL. TRABAJO EN PAREJAS EN AULA DE PORTÁTILES 50% HORAS DEL CURRICULUM. + </a:t>
            </a:r>
            <a:r>
              <a:rPr lang="es-ES" sz="2400" dirty="0" err="1" smtClean="0">
                <a:solidFill>
                  <a:srgbClr val="FF0000"/>
                </a:solidFill>
              </a:rPr>
              <a:t>myt</a:t>
            </a:r>
            <a:r>
              <a:rPr lang="es-ES" sz="2400" dirty="0" smtClean="0">
                <a:solidFill>
                  <a:srgbClr val="FF0000"/>
                </a:solidFill>
              </a:rPr>
              <a:t>   4º eso A</a:t>
            </a:r>
          </a:p>
          <a:p>
            <a:endParaRPr lang="es-ES" sz="2400" dirty="0" smtClean="0">
              <a:solidFill>
                <a:srgbClr val="FF0000"/>
              </a:solidFill>
            </a:endParaRPr>
          </a:p>
        </p:txBody>
      </p:sp>
      <p:sp>
        <p:nvSpPr>
          <p:cNvPr id="14" name="Título 2"/>
          <p:cNvSpPr txBox="1">
            <a:spLocks/>
          </p:cNvSpPr>
          <p:nvPr/>
        </p:nvSpPr>
        <p:spPr>
          <a:xfrm>
            <a:off x="576625" y="54169"/>
            <a:ext cx="7772400" cy="84848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dirty="0" smtClean="0">
                <a:solidFill>
                  <a:srgbClr val="FF0000"/>
                </a:solidFill>
              </a:rPr>
              <a:t>.- 18-19: Móviles y </a:t>
            </a:r>
            <a:r>
              <a:rPr lang="es-ES" sz="2400" dirty="0" err="1" smtClean="0">
                <a:solidFill>
                  <a:srgbClr val="FF0000"/>
                </a:solidFill>
              </a:rPr>
              <a:t>Tablets</a:t>
            </a:r>
            <a:r>
              <a:rPr lang="es-ES" sz="2400" dirty="0" smtClean="0">
                <a:solidFill>
                  <a:srgbClr val="FF0000"/>
                </a:solidFill>
              </a:rPr>
              <a:t> en 3º eso a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791620" y="3469520"/>
            <a:ext cx="2988332" cy="87663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 smtClean="0">
                <a:solidFill>
                  <a:srgbClr val="FF0000"/>
                </a:solidFill>
              </a:rPr>
              <a:t>AULA DE TABLETS</a:t>
            </a:r>
          </a:p>
          <a:p>
            <a:pPr algn="ctr"/>
            <a:endParaRPr lang="es-ES" sz="10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D:\FOTOS VARIAS\fotos movil hasta 24nov2012\DSC_0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14230350"/>
            <a:ext cx="6632575" cy="197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C:\Users\nuevo\Dropbox\tríptico vallecas\fotos\IMG_36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b="26772"/>
          <a:stretch/>
        </p:blipFill>
        <p:spPr bwMode="auto">
          <a:xfrm>
            <a:off x="0" y="4481736"/>
            <a:ext cx="4578409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ítulo 2"/>
          <p:cNvSpPr txBox="1">
            <a:spLocks/>
          </p:cNvSpPr>
          <p:nvPr/>
        </p:nvSpPr>
        <p:spPr>
          <a:xfrm>
            <a:off x="425638" y="0"/>
            <a:ext cx="8610857" cy="83671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2400" dirty="0" smtClean="0">
              <a:solidFill>
                <a:srgbClr val="FF0000"/>
              </a:solidFill>
            </a:endParaRPr>
          </a:p>
          <a:p>
            <a:r>
              <a:rPr lang="es-ES" sz="2400" dirty="0" smtClean="0">
                <a:solidFill>
                  <a:srgbClr val="FF0000"/>
                </a:solidFill>
              </a:rPr>
              <a:t>.- 20-21: (</a:t>
            </a:r>
            <a:r>
              <a:rPr lang="es-ES" sz="2000" dirty="0" smtClean="0">
                <a:solidFill>
                  <a:srgbClr val="FF0000"/>
                </a:solidFill>
              </a:rPr>
              <a:t>COVID</a:t>
            </a:r>
            <a:r>
              <a:rPr lang="es-ES" sz="2400" dirty="0">
                <a:solidFill>
                  <a:srgbClr val="FF0000"/>
                </a:solidFill>
              </a:rPr>
              <a:t>)</a:t>
            </a:r>
            <a:r>
              <a:rPr lang="es-ES" sz="2400" dirty="0" smtClean="0">
                <a:solidFill>
                  <a:srgbClr val="FF0000"/>
                </a:solidFill>
              </a:rPr>
              <a:t> 2 G 3ºE + 1G 4ºE  + 1 GRUPO TABLET 1ºESO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-363" t="15547" r="1297" b="7673"/>
          <a:stretch/>
        </p:blipFill>
        <p:spPr>
          <a:xfrm>
            <a:off x="1826172" y="836712"/>
            <a:ext cx="7307593" cy="3575398"/>
          </a:xfrm>
          <a:prstGeom prst="rect">
            <a:avLst/>
          </a:prstGeom>
        </p:spPr>
      </p:pic>
      <p:sp>
        <p:nvSpPr>
          <p:cNvPr id="7" name="Título 2"/>
          <p:cNvSpPr txBox="1">
            <a:spLocks/>
          </p:cNvSpPr>
          <p:nvPr/>
        </p:nvSpPr>
        <p:spPr>
          <a:xfrm>
            <a:off x="4788024" y="4412110"/>
            <a:ext cx="4248471" cy="20412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000" b="1" dirty="0" err="1" smtClean="0">
                <a:solidFill>
                  <a:srgbClr val="7030A0"/>
                </a:solidFill>
              </a:rPr>
              <a:t>Transf</a:t>
            </a:r>
            <a:r>
              <a:rPr lang="es-ES" sz="2000" b="1" dirty="0" smtClean="0">
                <a:solidFill>
                  <a:srgbClr val="7030A0"/>
                </a:solidFill>
              </a:rPr>
              <a:t> espacios: Aulas grandes t03B+t03a   ;    t04  ; A26G  </a:t>
            </a:r>
          </a:p>
          <a:p>
            <a:endParaRPr lang="es-ES" sz="2000" b="1" dirty="0" smtClean="0">
              <a:solidFill>
                <a:srgbClr val="7030A0"/>
              </a:solidFill>
            </a:endParaRPr>
          </a:p>
          <a:p>
            <a:r>
              <a:rPr lang="es-ES" sz="2000" b="1" dirty="0" err="1" smtClean="0">
                <a:solidFill>
                  <a:srgbClr val="7030A0"/>
                </a:solidFill>
              </a:rPr>
              <a:t>Aprend</a:t>
            </a:r>
            <a:r>
              <a:rPr lang="es-ES" sz="2000" b="1" dirty="0" smtClean="0">
                <a:solidFill>
                  <a:srgbClr val="7030A0"/>
                </a:solidFill>
              </a:rPr>
              <a:t> colaborativo</a:t>
            </a:r>
          </a:p>
          <a:p>
            <a:endParaRPr lang="es-ES" sz="2000" b="1" dirty="0" smtClean="0">
              <a:solidFill>
                <a:srgbClr val="7030A0"/>
              </a:solidFill>
            </a:endParaRPr>
          </a:p>
          <a:p>
            <a:r>
              <a:rPr lang="es-ES" sz="2000" b="1" dirty="0" err="1" smtClean="0">
                <a:solidFill>
                  <a:srgbClr val="7030A0"/>
                </a:solidFill>
              </a:rPr>
              <a:t>Agrup</a:t>
            </a:r>
            <a:r>
              <a:rPr lang="es-ES" sz="2000" b="1" dirty="0" smtClean="0">
                <a:solidFill>
                  <a:srgbClr val="7030A0"/>
                </a:solidFill>
              </a:rPr>
              <a:t> materias: </a:t>
            </a:r>
            <a:r>
              <a:rPr lang="es-ES" sz="2000" b="1" dirty="0" err="1" smtClean="0">
                <a:solidFill>
                  <a:srgbClr val="7030A0"/>
                </a:solidFill>
              </a:rPr>
              <a:t>geh+len</a:t>
            </a:r>
            <a:r>
              <a:rPr lang="es-ES" sz="2000" b="1" dirty="0" smtClean="0">
                <a:solidFill>
                  <a:srgbClr val="7030A0"/>
                </a:solidFill>
              </a:rPr>
              <a:t>  ; </a:t>
            </a:r>
            <a:r>
              <a:rPr lang="es-ES" sz="2000" b="1" dirty="0" err="1" smtClean="0">
                <a:solidFill>
                  <a:srgbClr val="7030A0"/>
                </a:solidFill>
              </a:rPr>
              <a:t>tpr+epv</a:t>
            </a:r>
            <a:r>
              <a:rPr lang="es-ES" sz="2000" b="1" dirty="0" smtClean="0">
                <a:solidFill>
                  <a:srgbClr val="7030A0"/>
                </a:solidFill>
              </a:rPr>
              <a:t>; </a:t>
            </a:r>
            <a:r>
              <a:rPr lang="es-ES" sz="2000" b="1" dirty="0" err="1" smtClean="0">
                <a:solidFill>
                  <a:srgbClr val="7030A0"/>
                </a:solidFill>
              </a:rPr>
              <a:t>ef+dep</a:t>
            </a:r>
            <a:endParaRPr lang="es-ES" sz="2000" b="1" dirty="0">
              <a:solidFill>
                <a:srgbClr val="7030A0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043608" y="4390930"/>
            <a:ext cx="2988332" cy="87663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 smtClean="0">
                <a:solidFill>
                  <a:srgbClr val="FF0000"/>
                </a:solidFill>
              </a:rPr>
              <a:t>AULA DE TABLETS</a:t>
            </a:r>
          </a:p>
          <a:p>
            <a:pPr algn="ctr"/>
            <a:endParaRPr lang="es-ES" sz="1000" b="1" dirty="0" smtClean="0">
              <a:solidFill>
                <a:srgbClr val="00B050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25638" y="994542"/>
            <a:ext cx="1475656" cy="1366918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1800" b="1" dirty="0" smtClean="0">
                <a:solidFill>
                  <a:srgbClr val="FF0000"/>
                </a:solidFill>
              </a:rPr>
              <a:t>TABLETS</a:t>
            </a:r>
          </a:p>
          <a:p>
            <a:pPr algn="ctr"/>
            <a:r>
              <a:rPr lang="es-ES" sz="1800" b="1" dirty="0" smtClean="0">
                <a:solidFill>
                  <a:srgbClr val="FF0000"/>
                </a:solidFill>
              </a:rPr>
              <a:t>DEL </a:t>
            </a:r>
          </a:p>
          <a:p>
            <a:pPr algn="ctr"/>
            <a:r>
              <a:rPr lang="es-ES" sz="1800" b="1" dirty="0" smtClean="0">
                <a:solidFill>
                  <a:srgbClr val="FF0000"/>
                </a:solidFill>
              </a:rPr>
              <a:t>ALUMNADO</a:t>
            </a:r>
          </a:p>
          <a:p>
            <a:pPr algn="ctr"/>
            <a:endParaRPr lang="es-ES" sz="10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89780" y="6461957"/>
            <a:ext cx="6264696" cy="39604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1400" b="1" dirty="0">
              <a:solidFill>
                <a:srgbClr val="00B05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560" y="315379"/>
            <a:ext cx="4216397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Trabajamos en clase con </a:t>
            </a:r>
            <a:r>
              <a:rPr kumimoji="0" lang="es-ES" altLang="es-ES" sz="1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tablets</a:t>
            </a:r>
            <a:r>
              <a:rPr kumimoji="0" lang="es-ES" altLang="es-ES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, m</a:t>
            </a:r>
            <a:r>
              <a:rPr kumimoji="0" lang="es-ES" altLang="es-ES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ó</a:t>
            </a:r>
            <a:r>
              <a:rPr kumimoji="0" lang="es-ES" altLang="es-ES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viles y materiales digitales gratuitos (sin libros de texto en papel).  (20-21: 4 GRUPOS ESO +materias otros</a:t>
            </a:r>
            <a:r>
              <a:rPr kumimoji="0" lang="es-ES" altLang="es-ES" sz="16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ESO y </a:t>
            </a:r>
            <a:r>
              <a:rPr kumimoji="0" lang="es-ES" altLang="es-ES" sz="1600" b="0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bach</a:t>
            </a:r>
            <a:r>
              <a:rPr kumimoji="0" lang="es-ES" altLang="es-ES" sz="16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600" i="1" baseline="0" dirty="0" smtClean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600" i="1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E4A SEMIPRESENCIAL MÓVILES  20-21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600" i="1" baseline="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600" i="1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E3A </a:t>
            </a:r>
            <a:r>
              <a:rPr lang="es-ES" altLang="es-ES" sz="1600" b="1" i="1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SEMIPRESENCIAL</a:t>
            </a:r>
            <a:r>
              <a:rPr lang="es-ES" altLang="es-ES" sz="1600" i="1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MÓVILES 20-21</a:t>
            </a:r>
            <a:endParaRPr lang="es-ES" altLang="es-ES" sz="1600" i="1" baseline="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35496" y="588794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0062" t="13278" r="19614" b="11727"/>
          <a:stretch/>
        </p:blipFill>
        <p:spPr>
          <a:xfrm>
            <a:off x="4788024" y="0"/>
            <a:ext cx="4228281" cy="465860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6" t="18443" r="22655" b="10248"/>
          <a:stretch/>
        </p:blipFill>
        <p:spPr>
          <a:xfrm>
            <a:off x="-55599" y="2852936"/>
            <a:ext cx="4843623" cy="4005064"/>
          </a:xfrm>
          <a:prstGeom prst="rect">
            <a:avLst/>
          </a:prstGeom>
        </p:spPr>
      </p:pic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5004048" y="5178625"/>
            <a:ext cx="4012257" cy="763312"/>
          </a:xfrm>
        </p:spPr>
        <p:txBody>
          <a:bodyPr>
            <a:normAutofit/>
          </a:bodyPr>
          <a:lstStyle/>
          <a:p>
            <a:r>
              <a:rPr lang="es-ES" sz="1600" b="1" dirty="0" smtClean="0"/>
              <a:t>Aumento uso didáctico Móviles  EN OTROS GRUPOS OCASIONAL</a:t>
            </a:r>
            <a:endParaRPr lang="es-ES" sz="1600" b="1" dirty="0"/>
          </a:p>
        </p:txBody>
      </p:sp>
      <p:sp>
        <p:nvSpPr>
          <p:cNvPr id="11" name="Flecha derecha 10"/>
          <p:cNvSpPr/>
          <p:nvPr/>
        </p:nvSpPr>
        <p:spPr>
          <a:xfrm>
            <a:off x="4237903" y="1466628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derecha 11"/>
          <p:cNvSpPr/>
          <p:nvPr/>
        </p:nvSpPr>
        <p:spPr>
          <a:xfrm rot="4260000">
            <a:off x="1779312" y="2350609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0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2053594" y="4540670"/>
            <a:ext cx="3742052" cy="1959729"/>
          </a:xfrm>
        </p:spPr>
        <p:txBody>
          <a:bodyPr>
            <a:noAutofit/>
          </a:bodyPr>
          <a:lstStyle/>
          <a:p>
            <a:pPr marL="68580" indent="0">
              <a:buNone/>
              <a:defRPr/>
            </a:pPr>
            <a:r>
              <a:rPr lang="es-ES" sz="1400" b="1" i="1" dirty="0" smtClean="0">
                <a:solidFill>
                  <a:srgbClr val="FF0000"/>
                </a:solidFill>
              </a:rPr>
              <a:t>Si </a:t>
            </a:r>
            <a:r>
              <a:rPr lang="es-ES" sz="1400" b="1" i="1" dirty="0">
                <a:solidFill>
                  <a:srgbClr val="FF0000"/>
                </a:solidFill>
              </a:rPr>
              <a:t>estás interesado en las nuevas tecnologías y te gusta la programación de videojuegos, desarrollar </a:t>
            </a:r>
            <a:r>
              <a:rPr lang="es-ES" sz="1400" b="1" dirty="0" smtClean="0">
                <a:solidFill>
                  <a:srgbClr val="FF0000"/>
                </a:solidFill>
              </a:rPr>
              <a:t>apps</a:t>
            </a:r>
            <a:r>
              <a:rPr lang="es-ES" sz="1400" b="1" i="1" dirty="0" smtClean="0">
                <a:solidFill>
                  <a:srgbClr val="FF0000"/>
                </a:solidFill>
              </a:rPr>
              <a:t> </a:t>
            </a:r>
            <a:r>
              <a:rPr lang="es-ES" sz="1400" b="1" i="1" dirty="0">
                <a:solidFill>
                  <a:srgbClr val="FF0000"/>
                </a:solidFill>
              </a:rPr>
              <a:t>y la configuración de </a:t>
            </a:r>
            <a:r>
              <a:rPr lang="es-ES" sz="1400" b="1" dirty="0">
                <a:solidFill>
                  <a:srgbClr val="FF0000"/>
                </a:solidFill>
              </a:rPr>
              <a:t>hardware</a:t>
            </a:r>
            <a:r>
              <a:rPr lang="es-ES" sz="1400" b="1" i="1" dirty="0">
                <a:solidFill>
                  <a:srgbClr val="FF0000"/>
                </a:solidFill>
              </a:rPr>
              <a:t> y </a:t>
            </a:r>
            <a:r>
              <a:rPr lang="es-ES" sz="1400" b="1" dirty="0">
                <a:solidFill>
                  <a:srgbClr val="FF0000"/>
                </a:solidFill>
              </a:rPr>
              <a:t>software</a:t>
            </a:r>
            <a:r>
              <a:rPr lang="es-ES" sz="1400" b="1" i="1" dirty="0">
                <a:solidFill>
                  <a:srgbClr val="FF0000"/>
                </a:solidFill>
              </a:rPr>
              <a:t>, puedes apuntarte al </a:t>
            </a:r>
            <a:r>
              <a:rPr lang="es-ES" sz="1400" b="1" dirty="0">
                <a:solidFill>
                  <a:srgbClr val="0000CC"/>
                </a:solidFill>
              </a:rPr>
              <a:t>Club TIC</a:t>
            </a:r>
            <a:r>
              <a:rPr lang="es-ES" sz="1400" b="1" i="1" dirty="0">
                <a:solidFill>
                  <a:srgbClr val="0000CC"/>
                </a:solidFill>
              </a:rPr>
              <a:t>.</a:t>
            </a:r>
            <a:endParaRPr lang="es-ES" sz="1400" b="1" dirty="0" smtClean="0">
              <a:solidFill>
                <a:srgbClr val="0000CC"/>
              </a:solidFill>
            </a:endParaRPr>
          </a:p>
          <a:p>
            <a:pPr marL="68580" indent="0">
              <a:buNone/>
              <a:defRPr/>
            </a:pPr>
            <a:endParaRPr lang="es-ES" sz="1400" b="1" dirty="0">
              <a:solidFill>
                <a:srgbClr val="00B050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89780" y="6461957"/>
            <a:ext cx="6264696" cy="39604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1400" b="1" dirty="0">
              <a:solidFill>
                <a:srgbClr val="00B05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31640" y="316691"/>
            <a:ext cx="76328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Incorporamos en nuestras aulas monitores multit</a:t>
            </a: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á</a:t>
            </a: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ctiles </a:t>
            </a:r>
            <a:r>
              <a:rPr kumimoji="0" lang="es-ES" altLang="es-ES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ClickTouchDS</a:t>
            </a: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de </a:t>
            </a: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ú</a:t>
            </a: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ltima generaci</a:t>
            </a: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ó</a:t>
            </a:r>
            <a:r>
              <a:rPr kumimoji="0" lang="es-ES" altLang="es-ES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n, con los que profesores y alumnos pueden interactuar con una infinidad de aplicaciones educativas,</a:t>
            </a:r>
            <a:r>
              <a:rPr kumimoji="0" lang="es-ES" altLang="es-ES" sz="14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Y TAMBIÉN EN  BIBLIOTECA POLIFUNCIONAL, A MÚSICA, A DIBUJO-ARTES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n 8" descr="http://www.iesvallecasuno.com/wp-content/uploads/FOTOWEB3-1024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2" y="1326365"/>
            <a:ext cx="4500325" cy="275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701527" y="493427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1043608" y="4884903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1" r="2957" b="19549"/>
          <a:stretch/>
        </p:blipFill>
        <p:spPr bwMode="auto">
          <a:xfrm>
            <a:off x="5724128" y="1287068"/>
            <a:ext cx="2981139" cy="2792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99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514832"/>
            <a:ext cx="8191786" cy="5760640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PARTICIPACIÓN EN: IX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CONCURSO BUENAS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PRÁCTICAS EDUCATIVAS  “MEJORA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TU ESCUELA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PÚBLICA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” 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868680" lvl="2" indent="0">
              <a:buClr>
                <a:srgbClr val="86CE24"/>
              </a:buClr>
              <a:buNone/>
              <a:defRPr/>
            </a:pPr>
            <a:endParaRPr lang="es-ES_tradnl" sz="2400" b="1" dirty="0">
              <a:solidFill>
                <a:srgbClr val="FF0000"/>
              </a:solidFill>
            </a:endParaRPr>
          </a:p>
          <a:p>
            <a:r>
              <a:rPr lang="es-ES" sz="1400" dirty="0">
                <a:solidFill>
                  <a:srgbClr val="FF0000"/>
                </a:solidFill>
              </a:rPr>
              <a:t>Durante la celebración el día 11 de febrero del Día de la mujer y la niña científica hemos realizado una serie de fichas con científicas relevantes, algunas conocidas y otras, por desgracia, algo menos, pero que desde ahora ya conocen, con sus códigos QR que al escanearlos te dan toda la información relativa a estas grandes mujeres de la historia como Marie Curie, </a:t>
            </a:r>
            <a:r>
              <a:rPr lang="es-ES" sz="1400" dirty="0" err="1">
                <a:solidFill>
                  <a:srgbClr val="FF0000"/>
                </a:solidFill>
              </a:rPr>
              <a:t>Hady</a:t>
            </a:r>
            <a:r>
              <a:rPr lang="es-ES" sz="1400" dirty="0">
                <a:solidFill>
                  <a:srgbClr val="FF0000"/>
                </a:solidFill>
              </a:rPr>
              <a:t> Lamar o Jocelyn Bell-</a:t>
            </a:r>
            <a:r>
              <a:rPr lang="es-ES" sz="1400" dirty="0" err="1">
                <a:solidFill>
                  <a:srgbClr val="FF0000"/>
                </a:solidFill>
              </a:rPr>
              <a:t>Burner</a:t>
            </a:r>
            <a:r>
              <a:rPr lang="es-ES" sz="1400" dirty="0">
                <a:solidFill>
                  <a:srgbClr val="FF0000"/>
                </a:solidFill>
              </a:rPr>
              <a:t> entre otras. </a:t>
            </a:r>
          </a:p>
          <a:p>
            <a:r>
              <a:rPr lang="es-ES" sz="1400" dirty="0">
                <a:solidFill>
                  <a:srgbClr val="FF0000"/>
                </a:solidFill>
              </a:rPr>
              <a:t>Pero quizá la actividad en la que mejor se ven todos los objetivos marcados para este proyecto y en la que más nos hemos implicado profesores y alumnos ha sido el </a:t>
            </a:r>
            <a:r>
              <a:rPr lang="es-ES" sz="1400" b="1" dirty="0" err="1">
                <a:solidFill>
                  <a:srgbClr val="0000CC"/>
                </a:solidFill>
              </a:rPr>
              <a:t>scape-room</a:t>
            </a:r>
            <a:r>
              <a:rPr lang="es-ES" sz="1400" b="1" dirty="0">
                <a:solidFill>
                  <a:srgbClr val="0000CC"/>
                </a:solidFill>
              </a:rPr>
              <a:t> </a:t>
            </a:r>
            <a:r>
              <a:rPr lang="es-ES" sz="1400" dirty="0">
                <a:solidFill>
                  <a:srgbClr val="0000CC"/>
                </a:solidFill>
              </a:rPr>
              <a:t>(escape-</a:t>
            </a:r>
            <a:r>
              <a:rPr lang="es-ES" sz="1400" dirty="0" err="1">
                <a:solidFill>
                  <a:srgbClr val="0000CC"/>
                </a:solidFill>
              </a:rPr>
              <a:t>room</a:t>
            </a:r>
            <a:r>
              <a:rPr lang="es-ES" sz="1400" dirty="0">
                <a:solidFill>
                  <a:srgbClr val="0000CC"/>
                </a:solidFill>
              </a:rPr>
              <a:t>),  </a:t>
            </a:r>
            <a:r>
              <a:rPr lang="es-ES" sz="1400" dirty="0">
                <a:solidFill>
                  <a:srgbClr val="FF0000"/>
                </a:solidFill>
              </a:rPr>
              <a:t>realizado durante el mes de diciembre. </a:t>
            </a:r>
          </a:p>
          <a:p>
            <a:pPr marL="468630" lvl="1" indent="0">
              <a:buNone/>
            </a:pPr>
            <a:r>
              <a:rPr lang="es-ES" sz="1400" b="1" dirty="0">
                <a:solidFill>
                  <a:srgbClr val="FF0000"/>
                </a:solidFill>
              </a:rPr>
              <a:t>El </a:t>
            </a:r>
            <a:r>
              <a:rPr lang="es-ES" sz="1400" b="1" dirty="0" err="1">
                <a:solidFill>
                  <a:srgbClr val="0000CC"/>
                </a:solidFill>
              </a:rPr>
              <a:t>Scape-Room</a:t>
            </a:r>
            <a:r>
              <a:rPr lang="es-ES" sz="1400" dirty="0">
                <a:solidFill>
                  <a:srgbClr val="0000CC"/>
                </a:solidFill>
              </a:rPr>
              <a:t> </a:t>
            </a:r>
            <a:r>
              <a:rPr lang="es-ES" sz="1400" dirty="0">
                <a:solidFill>
                  <a:srgbClr val="FF0000"/>
                </a:solidFill>
              </a:rPr>
              <a:t>está basado​ en el desarrollo de las habilidades mentales para la solución de enigmas y problemas de manera que los estudiantes pongan en juego la creatividad y el pensamiento crítico. Se trata de crear un espacio en el que un grupo de estudiantes deben estar durante un tiempo determinado hasta resolver varios enigmas o problemas a través de un conjunto de pistas. De esta manera, se activan una serie de mecanismos cognitivos que potencian las capacidades de los participantes. El objetivo es salir del aula y para ello los alumnos y alumnas deberán usar todas sus capacidades intelectuales, creativas y de razonamiento deductivo. Se trata sin duda de una herramienta para desarrollar las habilidades cooperativas, cognitivas, deductivas y de razonamiento lógico de los estudiantes. </a:t>
            </a:r>
          </a:p>
          <a:p>
            <a:pPr marL="468630" lvl="1" indent="0">
              <a:buNone/>
            </a:pPr>
            <a:r>
              <a:rPr lang="es-ES" sz="1400" dirty="0" smtClean="0">
                <a:solidFill>
                  <a:srgbClr val="FF0000"/>
                </a:solidFill>
              </a:rPr>
              <a:t>Le </a:t>
            </a:r>
            <a:r>
              <a:rPr lang="es-ES" sz="1400" dirty="0">
                <a:solidFill>
                  <a:srgbClr val="FF0000"/>
                </a:solidFill>
              </a:rPr>
              <a:t>titulamos</a:t>
            </a:r>
            <a:r>
              <a:rPr lang="es-ES" sz="1400" b="1" dirty="0">
                <a:solidFill>
                  <a:srgbClr val="FF0000"/>
                </a:solidFill>
              </a:rPr>
              <a:t> ”</a:t>
            </a:r>
            <a:r>
              <a:rPr lang="es-ES" sz="1400" b="1" u="sng" dirty="0">
                <a:solidFill>
                  <a:srgbClr val="FF0000"/>
                </a:solidFill>
              </a:rPr>
              <a:t>La maldición de los informes”</a:t>
            </a:r>
            <a:r>
              <a:rPr lang="es-ES" sz="1400" dirty="0">
                <a:solidFill>
                  <a:srgbClr val="FF0000"/>
                </a:solidFill>
              </a:rPr>
              <a:t> y el contexto para poder llevarlo a cabo fue el siguiente: </a:t>
            </a:r>
          </a:p>
          <a:p>
            <a:pPr>
              <a:defRPr/>
            </a:pPr>
            <a:endParaRPr lang="es-ES_tradnl" sz="2400" b="1" dirty="0" smtClean="0">
              <a:solidFill>
                <a:srgbClr val="FF0000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89780" y="6461957"/>
            <a:ext cx="6264696" cy="39604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4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89780" y="6461957"/>
            <a:ext cx="6264696" cy="396043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1400" b="1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3"/>
          <a:srcRect l="6893" t="13132" r="6399" b="3111"/>
          <a:stretch/>
        </p:blipFill>
        <p:spPr>
          <a:xfrm>
            <a:off x="154359" y="260648"/>
            <a:ext cx="8640960" cy="64807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36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D:\FOTOS VARIAS\fotos movil hasta 24nov2012\DSC_01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14230350"/>
            <a:ext cx="6632575" cy="197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575335"/>
              </p:ext>
            </p:extLst>
          </p:nvPr>
        </p:nvGraphicFramePr>
        <p:xfrm>
          <a:off x="2915815" y="404664"/>
          <a:ext cx="6120680" cy="645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Acrobat Document" r:id="rId5" imgW="11344072" imgH="8019987" progId="AcroExch.Document.11">
                  <p:embed/>
                </p:oleObj>
              </mc:Choice>
              <mc:Fallback>
                <p:oleObj name="Acrobat Document" r:id="rId5" imgW="11344072" imgH="801998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5815" y="404664"/>
                        <a:ext cx="6120680" cy="645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22282" t="21651" r="48853" b="48950"/>
          <a:stretch/>
        </p:blipFill>
        <p:spPr>
          <a:xfrm>
            <a:off x="24312" y="4509120"/>
            <a:ext cx="2891503" cy="2348880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0" y="-99392"/>
            <a:ext cx="7272808" cy="720080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 smtClean="0">
                <a:solidFill>
                  <a:srgbClr val="0000CC"/>
                </a:solidFill>
              </a:rPr>
              <a:t>PROYECTO STEM / INNOVACIÓN EDUCATIVA </a:t>
            </a:r>
            <a:endParaRPr lang="es-ES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p urbano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op urban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158537</TotalTime>
  <Words>831</Words>
  <Application>Microsoft Office PowerPoint</Application>
  <PresentationFormat>Presentación en pantalla (4:3)</PresentationFormat>
  <Paragraphs>88</Paragraphs>
  <Slides>15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Calibri</vt:lpstr>
      <vt:lpstr>Monotype Corsiva</vt:lpstr>
      <vt:lpstr>Segoe UI Black</vt:lpstr>
      <vt:lpstr>Segoe UI Semibold</vt:lpstr>
      <vt:lpstr>Wingdings 3</vt:lpstr>
      <vt:lpstr>pop urbano</vt:lpstr>
      <vt:lpstr>Acrobat Document</vt:lpstr>
      <vt:lpstr>“dispositivos móviles y futuro digital”  “digitalización y transformación 8 m” </vt:lpstr>
      <vt:lpstr>Mejora de resultados académicos</vt:lpstr>
      <vt:lpstr>Móviles  EN OTROS GRUPOS OCASIONAL</vt:lpstr>
      <vt:lpstr>Presentación de PowerPoint</vt:lpstr>
      <vt:lpstr>Aumento uso didáctico Móviles  EN OTROS GRUPOS OCASIONAL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Mejorando resultados académicos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Jose Blazquez Fernandez</dc:creator>
  <cp:lastModifiedBy>MERAYO VACA, SONIA</cp:lastModifiedBy>
  <cp:revision>290</cp:revision>
  <cp:lastPrinted>2014-02-07T14:00:26Z</cp:lastPrinted>
  <dcterms:created xsi:type="dcterms:W3CDTF">2010-04-01T09:56:27Z</dcterms:created>
  <dcterms:modified xsi:type="dcterms:W3CDTF">2021-05-10T07:08:52Z</dcterms:modified>
</cp:coreProperties>
</file>