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6" r:id="rId3"/>
    <p:sldId id="257" r:id="rId4"/>
    <p:sldId id="269" r:id="rId5"/>
    <p:sldId id="258" r:id="rId6"/>
    <p:sldId id="259" r:id="rId7"/>
    <p:sldId id="260" r:id="rId8"/>
    <p:sldId id="261" r:id="rId9"/>
    <p:sldId id="270" r:id="rId10"/>
    <p:sldId id="262" r:id="rId11"/>
    <p:sldId id="263" r:id="rId12"/>
    <p:sldId id="264" r:id="rId13"/>
    <p:sldId id="265" r:id="rId14"/>
    <p:sldId id="267" r:id="rId15"/>
    <p:sldId id="271" r:id="rId16"/>
    <p:sldId id="268" r:id="rId17"/>
  </p:sldIdLst>
  <p:sldSz cx="9144000" cy="5143500" type="screen16x9"/>
  <p:notesSz cx="5143500" cy="9144000"/>
  <p:embeddedFontLst>
    <p:embeddedFont>
      <p:font typeface="Patrick Hand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Segoe UI" pitchFamily="34" charset="0"/>
      <p:regular r:id="rId24"/>
      <p:bold r:id="rId25"/>
      <p:italic r:id="rId26"/>
      <p:boldItalic r:id="rId2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0" d="100"/>
          <a:sy n="90" d="100"/>
        </p:scale>
        <p:origin x="-576" y="-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461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5128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412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5762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0.png"/><Relationship Id="rId7" Type="http://schemas.openxmlformats.org/officeDocument/2006/relationships/hyperlink" Target="https://www.adobe.com/express/create/animatio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napkin.ai/" TargetMode="External"/><Relationship Id="rId5" Type="http://schemas.openxmlformats.org/officeDocument/2006/relationships/hyperlink" Target="https://ideogram.ai/" TargetMode="External"/><Relationship Id="rId4" Type="http://schemas.openxmlformats.org/officeDocument/2006/relationships/hyperlink" Target="https://app.pixverse.ai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alkie.ai/es" TargetMode="External"/><Relationship Id="rId13" Type="http://schemas.openxmlformats.org/officeDocument/2006/relationships/image" Target="../media/image29.svg"/><Relationship Id="rId18" Type="http://schemas.openxmlformats.org/officeDocument/2006/relationships/image" Target="../media/image3.jpe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24.png"/><Relationship Id="rId17" Type="http://schemas.openxmlformats.org/officeDocument/2006/relationships/hyperlink" Target="https://www.classpoint.io/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11" Type="http://schemas.openxmlformats.org/officeDocument/2006/relationships/hyperlink" Target="https://curipod.com/lang/es-ES" TargetMode="External"/><Relationship Id="rId5" Type="http://schemas.openxmlformats.org/officeDocument/2006/relationships/hyperlink" Target="https://gamma.app/es" TargetMode="External"/><Relationship Id="rId15" Type="http://schemas.openxmlformats.org/officeDocument/2006/relationships/image" Target="../media/image25.png"/><Relationship Id="rId10" Type="http://schemas.openxmlformats.org/officeDocument/2006/relationships/image" Target="../media/image27.svg"/><Relationship Id="rId4" Type="http://schemas.openxmlformats.org/officeDocument/2006/relationships/image" Target="../media/image23.svg"/><Relationship Id="rId9" Type="http://schemas.openxmlformats.org/officeDocument/2006/relationships/image" Target="../media/image23.png"/><Relationship Id="rId14" Type="http://schemas.openxmlformats.org/officeDocument/2006/relationships/hyperlink" Target="https://www.slidesorator.com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elevenlabs.io/" TargetMode="External"/><Relationship Id="rId3" Type="http://schemas.openxmlformats.org/officeDocument/2006/relationships/hyperlink" Target="https://www.magicschool.ai/" TargetMode="External"/><Relationship Id="rId7" Type="http://schemas.openxmlformats.org/officeDocument/2006/relationships/hyperlink" Target="http://character.ai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learningapps.org/" TargetMode="External"/><Relationship Id="rId11" Type="http://schemas.openxmlformats.org/officeDocument/2006/relationships/image" Target="../media/image3.jpeg"/><Relationship Id="rId5" Type="http://schemas.openxmlformats.org/officeDocument/2006/relationships/hyperlink" Target="https://app.diffit.me/" TargetMode="External"/><Relationship Id="rId10" Type="http://schemas.openxmlformats.org/officeDocument/2006/relationships/hyperlink" Target="https://10minutemail.com/" TargetMode="External"/><Relationship Id="rId4" Type="http://schemas.openxmlformats.org/officeDocument/2006/relationships/hyperlink" Target="https://www.eduaide.ai/solutions/games" TargetMode="Externa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eg"/><Relationship Id="rId4" Type="http://schemas.openxmlformats.org/officeDocument/2006/relationships/hyperlink" Target="https://otter.ai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s://wayground.com/?lng=es-ES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blooket.com/" TargetMode="External"/><Relationship Id="rId5" Type="http://schemas.openxmlformats.org/officeDocument/2006/relationships/hyperlink" Target="https://questionwell.org/" TargetMode="External"/><Relationship Id="rId4" Type="http://schemas.openxmlformats.org/officeDocument/2006/relationships/hyperlink" Target="https://app.getquizwizard.com/auth/login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a1stem.weebl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a1stem.weebly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skteaching.com/es" TargetMode="External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hyperlink" Target="https://www.perplexity.ai/" TargetMode="External"/><Relationship Id="rId17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artsandculture.google.com/experiment/say-what-you-see/jwG3m7wQShZngw?hl=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mini.google.com/app?hl=es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hyperlink" Target="https://notebooklm.google.com/" TargetMode="External"/><Relationship Id="rId4" Type="http://schemas.openxmlformats.org/officeDocument/2006/relationships/hyperlink" Target="https://chatgpt.com/gpts" TargetMode="External"/><Relationship Id="rId9" Type="http://schemas.openxmlformats.org/officeDocument/2006/relationships/image" Target="../media/image14.png"/><Relationship Id="rId14" Type="http://schemas.openxmlformats.org/officeDocument/2006/relationships/hyperlink" Target="https://claude.ai/logi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24753" y="704389"/>
            <a:ext cx="7779223" cy="18673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s-ES" sz="4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Herramientas Digitales para Aulas Inclusivas y </a:t>
            </a:r>
            <a:r>
              <a:rPr lang="es-ES" sz="48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Multialfabetización</a:t>
            </a:r>
            <a:endParaRPr lang="es-ES" sz="4800" dirty="0"/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xmlns="" id="{A6776098-2F3D-C568-3C19-954601171EFA}"/>
              </a:ext>
            </a:extLst>
          </p:cNvPr>
          <p:cNvSpPr/>
          <p:nvPr/>
        </p:nvSpPr>
        <p:spPr>
          <a:xfrm>
            <a:off x="4840941" y="2572941"/>
            <a:ext cx="3110753" cy="13166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77500" lnSpcReduction="20000"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s-ES" sz="4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Atenas</a:t>
            </a:r>
          </a:p>
          <a:p>
            <a:pPr marL="0" indent="0" algn="ctr">
              <a:lnSpc>
                <a:spcPct val="104000"/>
              </a:lnSpc>
              <a:buNone/>
            </a:pPr>
            <a:r>
              <a:rPr lang="es-ES" sz="4600" dirty="0">
                <a:solidFill>
                  <a:srgbClr val="383838"/>
                </a:solidFill>
                <a:latin typeface="Patrick Hand" pitchFamily="34" charset="0"/>
              </a:rPr>
              <a:t>Mayo de 2026</a:t>
            </a:r>
          </a:p>
          <a:p>
            <a:pPr marL="0" indent="0" algn="ctr">
              <a:lnSpc>
                <a:spcPct val="104000"/>
              </a:lnSpc>
              <a:buNone/>
            </a:pPr>
            <a:r>
              <a:rPr lang="es-ES" sz="3700" dirty="0">
                <a:solidFill>
                  <a:srgbClr val="383838"/>
                </a:solidFill>
                <a:latin typeface="Patrick Hand" pitchFamily="34" charset="0"/>
              </a:rPr>
              <a:t>Movilidad Erasmus+</a:t>
            </a:r>
          </a:p>
          <a:p>
            <a:pPr marL="0" indent="0" algn="ctr">
              <a:lnSpc>
                <a:spcPct val="104000"/>
              </a:lnSpc>
              <a:buNone/>
            </a:pPr>
            <a:endParaRPr lang="es-ES" sz="2400" dirty="0"/>
          </a:p>
        </p:txBody>
      </p:sp>
      <p:pic>
        <p:nvPicPr>
          <p:cNvPr id="1026" name="Picture 2" descr="Partenón - Wikipedia, la enciclopedia libre">
            <a:extLst>
              <a:ext uri="{FF2B5EF4-FFF2-40B4-BE49-F238E27FC236}">
                <a16:creationId xmlns:a16="http://schemas.microsoft.com/office/drawing/2014/main" xmlns="" id="{B34D96DB-2D4F-906F-63FE-8AB911FE5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612" y="2419782"/>
            <a:ext cx="3110752" cy="218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Imagen que contiene Forma&#10;&#10;Descripción generada automáticamente">
            <a:extLst>
              <a:ext uri="{FF2B5EF4-FFF2-40B4-BE49-F238E27FC236}">
                <a16:creationId xmlns:a16="http://schemas.microsoft.com/office/drawing/2014/main" xmlns="" id="{0154B66C-6D4C-2157-71FA-56DFB3405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688" y="4392824"/>
            <a:ext cx="1242060" cy="67056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D96D5FD2-92E3-0ECE-BFF0-D39CE3990D88}"/>
              </a:ext>
            </a:extLst>
          </p:cNvPr>
          <p:cNvSpPr txBox="1"/>
          <p:nvPr/>
        </p:nvSpPr>
        <p:spPr>
          <a:xfrm>
            <a:off x="5997388" y="4204447"/>
            <a:ext cx="2796988" cy="67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dirty="0"/>
              <a:t>Carmen Díez Menéndez</a:t>
            </a:r>
          </a:p>
          <a:p>
            <a:pPr algn="r"/>
            <a:r>
              <a:rPr lang="es-ES" dirty="0" err="1"/>
              <a:t>EOI</a:t>
            </a:r>
            <a:r>
              <a:rPr lang="es-ES" dirty="0"/>
              <a:t> Leganés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1354" y="729853"/>
            <a:ext cx="2633886" cy="247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Fotos, Imágenes y Vídeo con IA</a:t>
            </a:r>
            <a:endParaRPr lang="en-US" sz="3200" b="1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4" y="1553793"/>
            <a:ext cx="4104592" cy="2325859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551884" y="740346"/>
            <a:ext cx="2680762" cy="672480"/>
          </a:xfrm>
          <a:prstGeom prst="roundRect">
            <a:avLst>
              <a:gd name="adj" fmla="val 10198"/>
            </a:avLst>
          </a:prstGeom>
          <a:solidFill>
            <a:srgbClr val="F7F7F7"/>
          </a:solidFill>
          <a:ln w="14288">
            <a:solidFill>
              <a:srgbClr val="CCCCCC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5537597" y="740346"/>
            <a:ext cx="57150" cy="672480"/>
          </a:xfrm>
          <a:prstGeom prst="roundRect">
            <a:avLst>
              <a:gd name="adj" fmla="val 72647"/>
            </a:avLst>
          </a:prstGeom>
          <a:solidFill>
            <a:srgbClr val="CCCCCC"/>
          </a:solidFill>
          <a:ln/>
        </p:spPr>
      </p:sp>
      <p:sp>
        <p:nvSpPr>
          <p:cNvPr id="6" name="Text 3"/>
          <p:cNvSpPr/>
          <p:nvPr/>
        </p:nvSpPr>
        <p:spPr>
          <a:xfrm>
            <a:off x="5707856" y="853455"/>
            <a:ext cx="1445716" cy="12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Pixverse</a:t>
            </a:r>
            <a:endParaRPr lang="en-US" sz="1400" b="1" dirty="0"/>
          </a:p>
        </p:txBody>
      </p:sp>
      <p:sp>
        <p:nvSpPr>
          <p:cNvPr id="7" name="Text 4"/>
          <p:cNvSpPr/>
          <p:nvPr/>
        </p:nvSpPr>
        <p:spPr>
          <a:xfrm>
            <a:off x="5707856" y="1040309"/>
            <a:ext cx="1483965" cy="2594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Imágenes, vídeos y transiciones.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pixverse.ai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5551884" y="1476152"/>
            <a:ext cx="2680762" cy="802184"/>
          </a:xfrm>
          <a:prstGeom prst="roundRect">
            <a:avLst>
              <a:gd name="adj" fmla="val 8549"/>
            </a:avLst>
          </a:prstGeom>
          <a:solidFill>
            <a:srgbClr val="F7F7F7"/>
          </a:solidFill>
          <a:ln w="14288">
            <a:solidFill>
              <a:srgbClr val="CCCCC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537597" y="1476152"/>
            <a:ext cx="57150" cy="802184"/>
          </a:xfrm>
          <a:prstGeom prst="roundRect">
            <a:avLst>
              <a:gd name="adj" fmla="val 72647"/>
            </a:avLst>
          </a:prstGeom>
          <a:solidFill>
            <a:srgbClr val="CCCCCC"/>
          </a:solidFill>
          <a:ln/>
        </p:spPr>
      </p:sp>
      <p:sp>
        <p:nvSpPr>
          <p:cNvPr id="10" name="Text 7"/>
          <p:cNvSpPr/>
          <p:nvPr/>
        </p:nvSpPr>
        <p:spPr>
          <a:xfrm>
            <a:off x="5707856" y="1589261"/>
            <a:ext cx="1445716" cy="12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</a:rPr>
              <a:t>Ideogram</a:t>
            </a:r>
          </a:p>
        </p:txBody>
      </p:sp>
      <p:sp>
        <p:nvSpPr>
          <p:cNvPr id="11" name="Text 8"/>
          <p:cNvSpPr/>
          <p:nvPr/>
        </p:nvSpPr>
        <p:spPr>
          <a:xfrm>
            <a:off x="5707856" y="1776115"/>
            <a:ext cx="2387273" cy="3891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Aprende a construir prompts responsables (sin racismo ni sexismo).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ideogram.ai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5551884" y="2341662"/>
            <a:ext cx="2680762" cy="672480"/>
          </a:xfrm>
          <a:prstGeom prst="roundRect">
            <a:avLst>
              <a:gd name="adj" fmla="val 10198"/>
            </a:avLst>
          </a:prstGeom>
          <a:solidFill>
            <a:srgbClr val="F7F7F7"/>
          </a:solidFill>
          <a:ln w="14288">
            <a:solidFill>
              <a:srgbClr val="CCCCC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5537597" y="2341662"/>
            <a:ext cx="57150" cy="672480"/>
          </a:xfrm>
          <a:prstGeom prst="roundRect">
            <a:avLst>
              <a:gd name="adj" fmla="val 72647"/>
            </a:avLst>
          </a:prstGeom>
          <a:solidFill>
            <a:srgbClr val="CCCCCC"/>
          </a:solidFill>
          <a:ln/>
        </p:spPr>
      </p:sp>
      <p:sp>
        <p:nvSpPr>
          <p:cNvPr id="14" name="Text 11"/>
          <p:cNvSpPr/>
          <p:nvPr/>
        </p:nvSpPr>
        <p:spPr>
          <a:xfrm>
            <a:off x="5707856" y="2454771"/>
            <a:ext cx="1445716" cy="12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</a:rPr>
              <a:t>Napkin</a:t>
            </a:r>
          </a:p>
        </p:txBody>
      </p:sp>
      <p:sp>
        <p:nvSpPr>
          <p:cNvPr id="15" name="Text 12"/>
          <p:cNvSpPr/>
          <p:nvPr/>
        </p:nvSpPr>
        <p:spPr>
          <a:xfrm>
            <a:off x="5707856" y="2641626"/>
            <a:ext cx="2387273" cy="2366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Convierte un párrafo en una infografía visual en segundos.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napkin.ai</a:t>
            </a:r>
            <a:endParaRPr lang="en-US" sz="1200" dirty="0"/>
          </a:p>
        </p:txBody>
      </p:sp>
      <p:sp>
        <p:nvSpPr>
          <p:cNvPr id="16" name="Shape 13"/>
          <p:cNvSpPr/>
          <p:nvPr/>
        </p:nvSpPr>
        <p:spPr>
          <a:xfrm>
            <a:off x="5551884" y="3077468"/>
            <a:ext cx="2680762" cy="802184"/>
          </a:xfrm>
          <a:prstGeom prst="roundRect">
            <a:avLst>
              <a:gd name="adj" fmla="val 8549"/>
            </a:avLst>
          </a:prstGeom>
          <a:solidFill>
            <a:srgbClr val="F7F7F7"/>
          </a:solidFill>
          <a:ln w="14288">
            <a:solidFill>
              <a:srgbClr val="CCCCCC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5537597" y="3077468"/>
            <a:ext cx="57150" cy="802184"/>
          </a:xfrm>
          <a:prstGeom prst="roundRect">
            <a:avLst>
              <a:gd name="adj" fmla="val 72647"/>
            </a:avLst>
          </a:prstGeom>
          <a:solidFill>
            <a:srgbClr val="CCCCCC"/>
          </a:solidFill>
          <a:ln/>
        </p:spPr>
      </p:sp>
      <p:sp>
        <p:nvSpPr>
          <p:cNvPr id="18" name="Text 15"/>
          <p:cNvSpPr/>
          <p:nvPr/>
        </p:nvSpPr>
        <p:spPr>
          <a:xfrm>
            <a:off x="5707856" y="3190577"/>
            <a:ext cx="1445716" cy="12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Vidnoz / HeyGen</a:t>
            </a:r>
            <a:endParaRPr lang="en-US" sz="1400" b="1" dirty="0"/>
          </a:p>
        </p:txBody>
      </p:sp>
      <p:sp>
        <p:nvSpPr>
          <p:cNvPr id="19" name="Text 16"/>
          <p:cNvSpPr/>
          <p:nvPr/>
        </p:nvSpPr>
        <p:spPr>
          <a:xfrm>
            <a:off x="5707856" y="3377431"/>
            <a:ext cx="2524789" cy="3891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Crea vídeos con avatares: escribe el texto y el avatar lo narra. </a:t>
            </a:r>
            <a:r>
              <a:rPr lang="es-E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Puedes</a:t>
            </a: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s-E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usar tu propia foto</a:t>
            </a: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</a:t>
            </a:r>
            <a:endParaRPr lang="en-US" sz="1200" dirty="0"/>
          </a:p>
        </p:txBody>
      </p:sp>
      <p:sp>
        <p:nvSpPr>
          <p:cNvPr id="20" name="Shape 17"/>
          <p:cNvSpPr/>
          <p:nvPr/>
        </p:nvSpPr>
        <p:spPr>
          <a:xfrm>
            <a:off x="5551884" y="3942978"/>
            <a:ext cx="2680762" cy="802184"/>
          </a:xfrm>
          <a:prstGeom prst="roundRect">
            <a:avLst>
              <a:gd name="adj" fmla="val 8549"/>
            </a:avLst>
          </a:prstGeom>
          <a:solidFill>
            <a:srgbClr val="F7F7F7"/>
          </a:solidFill>
          <a:ln w="14288">
            <a:solidFill>
              <a:srgbClr val="CCCCCC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5537597" y="3942978"/>
            <a:ext cx="57150" cy="802184"/>
          </a:xfrm>
          <a:prstGeom prst="roundRect">
            <a:avLst>
              <a:gd name="adj" fmla="val 72647"/>
            </a:avLst>
          </a:prstGeom>
          <a:solidFill>
            <a:srgbClr val="CCCCCC"/>
          </a:solidFill>
          <a:ln/>
        </p:spPr>
      </p:sp>
      <p:sp>
        <p:nvSpPr>
          <p:cNvPr id="22" name="Text 19"/>
          <p:cNvSpPr/>
          <p:nvPr/>
        </p:nvSpPr>
        <p:spPr>
          <a:xfrm>
            <a:off x="5707856" y="4056087"/>
            <a:ext cx="1445716" cy="12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</a:rPr>
              <a:t>Adobe</a:t>
            </a: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</a:rPr>
              <a:t>Express</a:t>
            </a:r>
          </a:p>
        </p:txBody>
      </p:sp>
      <p:sp>
        <p:nvSpPr>
          <p:cNvPr id="23" name="Text 20"/>
          <p:cNvSpPr/>
          <p:nvPr/>
        </p:nvSpPr>
        <p:spPr>
          <a:xfrm>
            <a:off x="5707856" y="4242941"/>
            <a:ext cx="2524790" cy="3891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Animaciones de hasta 2 minutos con tu propia voz. Gratuito y accesible.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adobe.com/express</a:t>
            </a:r>
            <a:endParaRPr lang="en-US" sz="1200" dirty="0"/>
          </a:p>
        </p:txBody>
      </p:sp>
      <p:pic>
        <p:nvPicPr>
          <p:cNvPr id="24" name="Imagen 23" descr="Imagen que contiene Forma&#10;&#10;Descripción generada automáticamente">
            <a:extLst>
              <a:ext uri="{FF2B5EF4-FFF2-40B4-BE49-F238E27FC236}">
                <a16:creationId xmlns:a16="http://schemas.microsoft.com/office/drawing/2014/main" xmlns="" id="{A9ED0929-5736-A149-4337-5DEBC7C557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688" y="4745162"/>
            <a:ext cx="1242060" cy="3182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0023" y="424309"/>
            <a:ext cx="5097587" cy="385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Herramientas de Presentación Interactiva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540023" y="1118592"/>
            <a:ext cx="2585145" cy="1723951"/>
          </a:xfrm>
          <a:prstGeom prst="roundRect">
            <a:avLst>
              <a:gd name="adj" fmla="val 3759"/>
            </a:avLst>
          </a:prstGeom>
          <a:solidFill>
            <a:srgbClr val="E6E6E6"/>
          </a:solidFill>
          <a:ln w="9525">
            <a:solidFill>
              <a:srgbClr val="CCCCC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03808" y="1282378"/>
            <a:ext cx="462855" cy="462855"/>
          </a:xfrm>
          <a:prstGeom prst="roundRect">
            <a:avLst>
              <a:gd name="adj" fmla="val 12346045"/>
            </a:avLst>
          </a:prstGeom>
          <a:solidFill>
            <a:srgbClr val="CCCCCC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1056" y="1409626"/>
            <a:ext cx="208285" cy="20828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03808" y="1899493"/>
            <a:ext cx="20002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Gamma</a:t>
            </a:r>
            <a:endParaRPr lang="en-US" sz="1400" b="1" dirty="0"/>
          </a:p>
        </p:txBody>
      </p:sp>
      <p:sp>
        <p:nvSpPr>
          <p:cNvPr id="7" name="Text 4"/>
          <p:cNvSpPr/>
          <p:nvPr/>
        </p:nvSpPr>
        <p:spPr>
          <a:xfrm>
            <a:off x="703808" y="2184946"/>
            <a:ext cx="2257574" cy="4938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Presentaciones con IA, responsivas y visuales. </a:t>
            </a:r>
            <a:r>
              <a:rPr lang="en-US" sz="14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gamma.app/es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3279428" y="1118592"/>
            <a:ext cx="2585145" cy="1723951"/>
          </a:xfrm>
          <a:prstGeom prst="roundRect">
            <a:avLst>
              <a:gd name="adj" fmla="val 3759"/>
            </a:avLst>
          </a:prstGeom>
          <a:solidFill>
            <a:srgbClr val="E6E6E6"/>
          </a:solidFill>
          <a:ln w="9525">
            <a:solidFill>
              <a:srgbClr val="CCCCC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443213" y="1282378"/>
            <a:ext cx="462855" cy="462855"/>
          </a:xfrm>
          <a:prstGeom prst="roundRect">
            <a:avLst>
              <a:gd name="adj" fmla="val 12346045"/>
            </a:avLst>
          </a:prstGeom>
          <a:solidFill>
            <a:srgbClr val="CCCCC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570461" y="1409626"/>
            <a:ext cx="208285" cy="20828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443213" y="1899493"/>
            <a:ext cx="20002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 err="1">
                <a:solidFill>
                  <a:srgbClr val="383838"/>
                </a:solidFill>
                <a:latin typeface="Patrick Hand" pitchFamily="34" charset="0"/>
              </a:rPr>
              <a:t>Chalkie</a:t>
            </a:r>
            <a:endParaRPr lang="en-US" sz="1400" b="1" dirty="0">
              <a:solidFill>
                <a:srgbClr val="383838"/>
              </a:solidFill>
              <a:latin typeface="Patrick Hand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3443213" y="2184945"/>
            <a:ext cx="2411834" cy="4938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Crea actividades tras cada diapositiva, incluidos ejercicios de escucha. </a:t>
            </a:r>
            <a:r>
              <a:rPr lang="en-US" sz="13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chalkie.ai</a:t>
            </a:r>
            <a:endParaRPr lang="en-US" sz="1300" dirty="0"/>
          </a:p>
        </p:txBody>
      </p:sp>
      <p:sp>
        <p:nvSpPr>
          <p:cNvPr id="13" name="Shape 9"/>
          <p:cNvSpPr/>
          <p:nvPr/>
        </p:nvSpPr>
        <p:spPr>
          <a:xfrm>
            <a:off x="6018833" y="1118592"/>
            <a:ext cx="2585145" cy="1723951"/>
          </a:xfrm>
          <a:prstGeom prst="roundRect">
            <a:avLst>
              <a:gd name="adj" fmla="val 3759"/>
            </a:avLst>
          </a:prstGeom>
          <a:solidFill>
            <a:srgbClr val="E6E6E6"/>
          </a:solidFill>
          <a:ln w="9525">
            <a:solidFill>
              <a:srgbClr val="CCCCCC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6182618" y="1282378"/>
            <a:ext cx="462855" cy="462855"/>
          </a:xfrm>
          <a:prstGeom prst="roundRect">
            <a:avLst>
              <a:gd name="adj" fmla="val 12346045"/>
            </a:avLst>
          </a:prstGeom>
          <a:solidFill>
            <a:srgbClr val="CCCCCC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309866" y="1409626"/>
            <a:ext cx="208285" cy="20828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6182618" y="1899493"/>
            <a:ext cx="20002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 err="1">
                <a:solidFill>
                  <a:srgbClr val="383838"/>
                </a:solidFill>
                <a:latin typeface="Patrick Hand" pitchFamily="34" charset="0"/>
              </a:rPr>
              <a:t>Curipod</a:t>
            </a:r>
            <a:endParaRPr lang="en-US" sz="1400" b="1" dirty="0">
              <a:solidFill>
                <a:srgbClr val="383838"/>
              </a:solidFill>
              <a:latin typeface="Patrick Hand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6182617" y="2184946"/>
            <a:ext cx="2421359" cy="4938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Gamificación con diapositivas de teoría y actividades personalizables. </a:t>
            </a:r>
            <a:r>
              <a:rPr lang="en-US" sz="13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curipod.com</a:t>
            </a:r>
            <a:endParaRPr lang="en-US" sz="1300" dirty="0"/>
          </a:p>
        </p:txBody>
      </p:sp>
      <p:sp>
        <p:nvSpPr>
          <p:cNvPr id="18" name="Shape 13"/>
          <p:cNvSpPr/>
          <p:nvPr/>
        </p:nvSpPr>
        <p:spPr>
          <a:xfrm>
            <a:off x="540023" y="2996803"/>
            <a:ext cx="3954810" cy="1723951"/>
          </a:xfrm>
          <a:prstGeom prst="roundRect">
            <a:avLst>
              <a:gd name="adj" fmla="val 3759"/>
            </a:avLst>
          </a:prstGeom>
          <a:solidFill>
            <a:srgbClr val="E6E6E6"/>
          </a:solidFill>
          <a:ln w="9525">
            <a:solidFill>
              <a:srgbClr val="CCCCCC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03808" y="3160588"/>
            <a:ext cx="462855" cy="462855"/>
          </a:xfrm>
          <a:prstGeom prst="roundRect">
            <a:avLst>
              <a:gd name="adj" fmla="val 12346045"/>
            </a:avLst>
          </a:prstGeom>
          <a:solidFill>
            <a:srgbClr val="CCCCCC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31056" y="3287837"/>
            <a:ext cx="208285" cy="208285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03808" y="3777704"/>
            <a:ext cx="20002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</a:rPr>
              <a:t>Slides Orator</a:t>
            </a:r>
          </a:p>
        </p:txBody>
      </p:sp>
      <p:sp>
        <p:nvSpPr>
          <p:cNvPr id="22" name="Text 16"/>
          <p:cNvSpPr/>
          <p:nvPr/>
        </p:nvSpPr>
        <p:spPr>
          <a:xfrm>
            <a:off x="703808" y="4063157"/>
            <a:ext cx="3627239" cy="4938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Tutor de IA para practicar presentaciones orales e interacción. </a:t>
            </a:r>
            <a:r>
              <a:rPr lang="en-US" sz="14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slidesorator.com</a:t>
            </a:r>
            <a:endParaRPr lang="en-US" sz="1400" dirty="0"/>
          </a:p>
        </p:txBody>
      </p:sp>
      <p:sp>
        <p:nvSpPr>
          <p:cNvPr id="23" name="Shape 17"/>
          <p:cNvSpPr/>
          <p:nvPr/>
        </p:nvSpPr>
        <p:spPr>
          <a:xfrm>
            <a:off x="4649093" y="2996803"/>
            <a:ext cx="3954884" cy="1723951"/>
          </a:xfrm>
          <a:prstGeom prst="roundRect">
            <a:avLst>
              <a:gd name="adj" fmla="val 3759"/>
            </a:avLst>
          </a:prstGeom>
          <a:solidFill>
            <a:srgbClr val="E6E6E6"/>
          </a:solidFill>
          <a:ln w="9525">
            <a:solidFill>
              <a:srgbClr val="CCCCCC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4812878" y="3160588"/>
            <a:ext cx="462855" cy="462855"/>
          </a:xfrm>
          <a:prstGeom prst="roundRect">
            <a:avLst>
              <a:gd name="adj" fmla="val 12346045"/>
            </a:avLst>
          </a:prstGeom>
          <a:solidFill>
            <a:srgbClr val="CCCCCC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940126" y="3287837"/>
            <a:ext cx="208285" cy="208285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4812878" y="3777704"/>
            <a:ext cx="20002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sz="1400" b="1" dirty="0" err="1">
                <a:solidFill>
                  <a:srgbClr val="383838"/>
                </a:solidFill>
                <a:latin typeface="Patrick Hand" pitchFamily="34" charset="0"/>
              </a:rPr>
              <a:t>ClassPoint</a:t>
            </a:r>
            <a:endParaRPr lang="en-US" sz="1400" b="1" dirty="0">
              <a:solidFill>
                <a:srgbClr val="383838"/>
              </a:solidFill>
              <a:latin typeface="Patrick Hand" pitchFamily="34" charset="0"/>
            </a:endParaRPr>
          </a:p>
        </p:txBody>
      </p:sp>
      <p:sp>
        <p:nvSpPr>
          <p:cNvPr id="27" name="Text 20"/>
          <p:cNvSpPr/>
          <p:nvPr/>
        </p:nvSpPr>
        <p:spPr>
          <a:xfrm>
            <a:off x="4812878" y="4063157"/>
            <a:ext cx="3627313" cy="4938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Complemento de PowerPoint que transforma presentaciones en lecciones interactivas. </a:t>
            </a:r>
            <a:r>
              <a:rPr lang="en-US" sz="14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classpoint.io</a:t>
            </a:r>
            <a:endParaRPr lang="en-US" sz="1400" dirty="0"/>
          </a:p>
        </p:txBody>
      </p:sp>
      <p:pic>
        <p:nvPicPr>
          <p:cNvPr id="28" name="Imagen 27" descr="Imagen que contiene Forma&#10;&#10;Descripción generada automáticamente">
            <a:extLst>
              <a:ext uri="{FF2B5EF4-FFF2-40B4-BE49-F238E27FC236}">
                <a16:creationId xmlns:a16="http://schemas.microsoft.com/office/drawing/2014/main" xmlns="" id="{17EEEB8D-AFAF-7F35-8361-5741A0BC03C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2688" y="4720754"/>
            <a:ext cx="1242060" cy="3426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440" y="401538"/>
            <a:ext cx="4397722" cy="349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Creación de Contenido Educativo con IA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712440" y="1083618"/>
            <a:ext cx="1781101" cy="1448172"/>
          </a:xfrm>
          <a:prstGeom prst="roundRect">
            <a:avLst>
              <a:gd name="adj" fmla="val 4056"/>
            </a:avLst>
          </a:prstGeom>
          <a:solidFill>
            <a:srgbClr val="E6E6E6"/>
          </a:solidFill>
          <a:ln w="4763">
            <a:solidFill>
              <a:srgbClr val="CCCCC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57027" y="1228204"/>
            <a:ext cx="1855589" cy="179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🎵</a:t>
            </a: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400" b="1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  </a:t>
            </a:r>
            <a:r>
              <a:rPr lang="en-US" sz="1400" b="1" dirty="0" err="1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Magicschool</a:t>
            </a:r>
            <a:endParaRPr lang="en-US" sz="1100" b="1" dirty="0"/>
          </a:p>
        </p:txBody>
      </p:sp>
      <p:sp>
        <p:nvSpPr>
          <p:cNvPr id="5" name="Text 3"/>
          <p:cNvSpPr/>
          <p:nvPr/>
        </p:nvSpPr>
        <p:spPr>
          <a:xfrm>
            <a:off x="857027" y="1534418"/>
            <a:ext cx="1491928" cy="8527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Canciones, imágenes y preguntas desde YouTube. Diferenciación por niveles.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magicschool.ai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2620268" y="1083618"/>
            <a:ext cx="1781101" cy="1448172"/>
          </a:xfrm>
          <a:prstGeom prst="roundRect">
            <a:avLst>
              <a:gd name="adj" fmla="val 4056"/>
            </a:avLst>
          </a:prstGeom>
          <a:solidFill>
            <a:srgbClr val="E6E6E6"/>
          </a:solidFill>
          <a:ln w="4763">
            <a:solidFill>
              <a:srgbClr val="CCCCC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2764854" y="1228204"/>
            <a:ext cx="1855589" cy="179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🎮</a:t>
            </a: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400" b="1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  </a:t>
            </a:r>
            <a:r>
              <a:rPr lang="en-US" sz="1400" b="1" dirty="0" err="1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Eduaide</a:t>
            </a:r>
            <a:endParaRPr lang="en-US" sz="1400" b="1" dirty="0"/>
          </a:p>
        </p:txBody>
      </p:sp>
      <p:sp>
        <p:nvSpPr>
          <p:cNvPr id="8" name="Text 6"/>
          <p:cNvSpPr/>
          <p:nvPr/>
        </p:nvSpPr>
        <p:spPr>
          <a:xfrm>
            <a:off x="2764854" y="1534418"/>
            <a:ext cx="1491928" cy="8527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Escape rooms, bingo y tic tac toe educativos. Aprendizaje gamificado desde bloques.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eduaide.ai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712440" y="2658517"/>
            <a:ext cx="3688928" cy="1021779"/>
          </a:xfrm>
          <a:prstGeom prst="roundRect">
            <a:avLst>
              <a:gd name="adj" fmla="val 5748"/>
            </a:avLst>
          </a:prstGeom>
          <a:solidFill>
            <a:srgbClr val="E6E6E6"/>
          </a:solidFill>
          <a:ln w="4763">
            <a:solidFill>
              <a:srgbClr val="CCCCCC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57027" y="2803103"/>
            <a:ext cx="1855589" cy="179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📄</a:t>
            </a: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400" b="1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  </a:t>
            </a:r>
            <a:r>
              <a:rPr lang="en-US" sz="1400" b="1" dirty="0" err="1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Diffit</a:t>
            </a:r>
            <a:endParaRPr lang="en-US" sz="1400" b="1" dirty="0"/>
          </a:p>
        </p:txBody>
      </p:sp>
      <p:sp>
        <p:nvSpPr>
          <p:cNvPr id="11" name="Text 9"/>
          <p:cNvSpPr/>
          <p:nvPr/>
        </p:nvSpPr>
        <p:spPr>
          <a:xfrm>
            <a:off x="857027" y="3109317"/>
            <a:ext cx="3399755" cy="4263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Crea y adapta materiales a diferentes niveles de lectura y comprensión.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diffit.me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4747245" y="1083618"/>
            <a:ext cx="1781101" cy="1448172"/>
          </a:xfrm>
          <a:prstGeom prst="roundRect">
            <a:avLst>
              <a:gd name="adj" fmla="val 4056"/>
            </a:avLst>
          </a:prstGeom>
          <a:solidFill>
            <a:srgbClr val="E6E6E6"/>
          </a:solidFill>
          <a:ln w="4763">
            <a:solidFill>
              <a:srgbClr val="CCCCC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4891832" y="1228204"/>
            <a:ext cx="1855589" cy="179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📦</a:t>
            </a: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400" b="1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  Learning </a:t>
            </a: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Apps</a:t>
            </a:r>
            <a:endParaRPr lang="en-US" sz="1400" b="1" dirty="0"/>
          </a:p>
        </p:txBody>
      </p:sp>
      <p:sp>
        <p:nvSpPr>
          <p:cNvPr id="14" name="Text 12"/>
          <p:cNvSpPr/>
          <p:nvPr/>
        </p:nvSpPr>
        <p:spPr>
          <a:xfrm>
            <a:off x="4891832" y="1534418"/>
            <a:ext cx="1491928" cy="8527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Paquetes SCORM y aplicaciones interactivas, similares a H5P.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learningapps.org</a:t>
            </a:r>
            <a:endParaRPr lang="en-US" sz="1200" dirty="0"/>
          </a:p>
        </p:txBody>
      </p:sp>
      <p:sp>
        <p:nvSpPr>
          <p:cNvPr id="15" name="Shape 13"/>
          <p:cNvSpPr/>
          <p:nvPr/>
        </p:nvSpPr>
        <p:spPr>
          <a:xfrm>
            <a:off x="6655073" y="1083618"/>
            <a:ext cx="1781101" cy="1448172"/>
          </a:xfrm>
          <a:prstGeom prst="roundRect">
            <a:avLst>
              <a:gd name="adj" fmla="val 4056"/>
            </a:avLst>
          </a:prstGeom>
          <a:solidFill>
            <a:srgbClr val="E6E6E6"/>
          </a:solidFill>
          <a:ln w="4763">
            <a:solidFill>
              <a:srgbClr val="CCCCCC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799659" y="1228204"/>
            <a:ext cx="1855589" cy="179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🎭</a:t>
            </a: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400" b="1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  Character.ai</a:t>
            </a:r>
            <a:endParaRPr lang="en-US" sz="1400" b="1" dirty="0"/>
          </a:p>
        </p:txBody>
      </p:sp>
      <p:sp>
        <p:nvSpPr>
          <p:cNvPr id="17" name="Text 15"/>
          <p:cNvSpPr/>
          <p:nvPr/>
        </p:nvSpPr>
        <p:spPr>
          <a:xfrm>
            <a:off x="6799659" y="1534418"/>
            <a:ext cx="1491928" cy="8527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Conversa con personajes históricos o famosos para contextualizar el aprendizaje.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character.ai</a:t>
            </a:r>
            <a:endParaRPr lang="en-US" sz="1200" dirty="0"/>
          </a:p>
        </p:txBody>
      </p:sp>
      <p:sp>
        <p:nvSpPr>
          <p:cNvPr id="18" name="Shape 16"/>
          <p:cNvSpPr/>
          <p:nvPr/>
        </p:nvSpPr>
        <p:spPr>
          <a:xfrm>
            <a:off x="4747245" y="2658517"/>
            <a:ext cx="3688928" cy="1021779"/>
          </a:xfrm>
          <a:prstGeom prst="roundRect">
            <a:avLst>
              <a:gd name="adj" fmla="val 5748"/>
            </a:avLst>
          </a:prstGeom>
          <a:solidFill>
            <a:srgbClr val="E6E6E6"/>
          </a:solidFill>
          <a:ln w="4763">
            <a:solidFill>
              <a:srgbClr val="CCCCCC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4891832" y="2803103"/>
            <a:ext cx="1855589" cy="179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🎙️</a:t>
            </a: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400" b="1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 </a:t>
            </a:r>
            <a:r>
              <a:rPr lang="en-US" sz="1400" b="1" dirty="0" err="1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ElevenLabs</a:t>
            </a:r>
            <a:endParaRPr lang="en-US" sz="1400" b="1" dirty="0"/>
          </a:p>
        </p:txBody>
      </p:sp>
      <p:sp>
        <p:nvSpPr>
          <p:cNvPr id="20" name="Text 18"/>
          <p:cNvSpPr/>
          <p:nvPr/>
        </p:nvSpPr>
        <p:spPr>
          <a:xfrm>
            <a:off x="4891832" y="3109317"/>
            <a:ext cx="3399755" cy="4263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Conversaciones con IA corregidas al instante. Audiolibros, efectos de sonido y cambio de voz.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elevenlabs.io</a:t>
            </a:r>
            <a:endParaRPr lang="en-US" sz="1200" dirty="0"/>
          </a:p>
        </p:txBody>
      </p:sp>
      <p:sp>
        <p:nvSpPr>
          <p:cNvPr id="21" name="Shape 19"/>
          <p:cNvSpPr/>
          <p:nvPr/>
        </p:nvSpPr>
        <p:spPr>
          <a:xfrm>
            <a:off x="712440" y="3965302"/>
            <a:ext cx="7719045" cy="776660"/>
          </a:xfrm>
          <a:prstGeom prst="roundRect">
            <a:avLst>
              <a:gd name="adj" fmla="val 7562"/>
            </a:avLst>
          </a:prstGeom>
          <a:solidFill>
            <a:srgbClr val="D9D9D9"/>
          </a:solidFill>
          <a:ln/>
        </p:spPr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264" y="4174778"/>
            <a:ext cx="174799" cy="139824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1166887" y="4126929"/>
            <a:ext cx="7124774" cy="4950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🔒 </a:t>
            </a:r>
            <a:r>
              <a:rPr lang="en-US" sz="1400" dirty="0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  </a:t>
            </a:r>
            <a:r>
              <a:rPr lang="en-US" sz="1400" b="1" dirty="0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10 </a:t>
            </a:r>
            <a:r>
              <a:rPr lang="en-US" sz="1400" b="1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Minute Mail</a:t>
            </a:r>
            <a:r>
              <a:rPr lang="en-US" sz="1400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— Dirección de correo desechable y gratuita para registrarte en herramientas sin exponer tu cuenta real. </a:t>
            </a:r>
            <a:r>
              <a:rPr lang="en-US" sz="14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10minutemail.com</a:t>
            </a:r>
            <a:endParaRPr lang="en-US" sz="1100" dirty="0"/>
          </a:p>
        </p:txBody>
      </p:sp>
      <p:pic>
        <p:nvPicPr>
          <p:cNvPr id="24" name="Imagen 23" descr="Imagen que contiene Forma&#10;&#10;Descripción generada automáticamente">
            <a:extLst>
              <a:ext uri="{FF2B5EF4-FFF2-40B4-BE49-F238E27FC236}">
                <a16:creationId xmlns:a16="http://schemas.microsoft.com/office/drawing/2014/main" xmlns="" id="{B5D522A9-A6F6-83C8-2D0D-03E7AF08C0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2688" y="4741962"/>
            <a:ext cx="1242060" cy="3214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2601" y="287988"/>
            <a:ext cx="2985492" cy="22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s-ES" sz="28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Transcripción</a:t>
            </a:r>
            <a:endParaRPr lang="es-ES" sz="2800" b="1" dirty="0"/>
          </a:p>
        </p:txBody>
      </p:sp>
      <p:pic>
        <p:nvPicPr>
          <p:cNvPr id="2052" name="Picture 4" descr="17 Herramientas Gratuitas Para Transcribir Audios A Textos. - Tecnología,  Ciencia Y Educación.">
            <a:extLst>
              <a:ext uri="{FF2B5EF4-FFF2-40B4-BE49-F238E27FC236}">
                <a16:creationId xmlns:a16="http://schemas.microsoft.com/office/drawing/2014/main" xmlns="" id="{DE2A0835-A824-6C86-3EBF-15997727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4875"/>
            <a:ext cx="4069976" cy="222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hape 2">
            <a:extLst>
              <a:ext uri="{FF2B5EF4-FFF2-40B4-BE49-F238E27FC236}">
                <a16:creationId xmlns:a16="http://schemas.microsoft.com/office/drawing/2014/main" xmlns="" id="{93AF48CE-4803-5CEB-02A2-0CEDE3A08897}"/>
              </a:ext>
            </a:extLst>
          </p:cNvPr>
          <p:cNvSpPr/>
          <p:nvPr/>
        </p:nvSpPr>
        <p:spPr>
          <a:xfrm>
            <a:off x="673076" y="3698562"/>
            <a:ext cx="4454736" cy="778595"/>
          </a:xfrm>
          <a:prstGeom prst="roundRect">
            <a:avLst>
              <a:gd name="adj" fmla="val 6338"/>
            </a:avLst>
          </a:prstGeom>
          <a:solidFill>
            <a:srgbClr val="F7F7F7"/>
          </a:solidFill>
          <a:ln w="9525">
            <a:solidFill>
              <a:srgbClr val="CCCCCC"/>
            </a:solidFill>
            <a:prstDash val="solid"/>
          </a:ln>
        </p:spPr>
      </p:sp>
      <p:sp>
        <p:nvSpPr>
          <p:cNvPr id="27" name="Shape 3">
            <a:extLst>
              <a:ext uri="{FF2B5EF4-FFF2-40B4-BE49-F238E27FC236}">
                <a16:creationId xmlns:a16="http://schemas.microsoft.com/office/drawing/2014/main" xmlns="" id="{9E71C963-72DB-D5DD-626E-DF8D8DB5A38A}"/>
              </a:ext>
            </a:extLst>
          </p:cNvPr>
          <p:cNvSpPr/>
          <p:nvPr/>
        </p:nvSpPr>
        <p:spPr>
          <a:xfrm>
            <a:off x="663551" y="3755788"/>
            <a:ext cx="38100" cy="721370"/>
          </a:xfrm>
          <a:prstGeom prst="roundRect">
            <a:avLst>
              <a:gd name="adj" fmla="val 100997"/>
            </a:avLst>
          </a:prstGeom>
          <a:solidFill>
            <a:srgbClr val="CCCCCC"/>
          </a:solidFill>
          <a:ln/>
        </p:spPr>
      </p:sp>
      <p:sp>
        <p:nvSpPr>
          <p:cNvPr id="28" name="Text 4">
            <a:extLst>
              <a:ext uri="{FF2B5EF4-FFF2-40B4-BE49-F238E27FC236}">
                <a16:creationId xmlns:a16="http://schemas.microsoft.com/office/drawing/2014/main" xmlns="" id="{860ADAD3-4CFE-FAB3-C7FA-693EB0FFF19C}"/>
              </a:ext>
            </a:extLst>
          </p:cNvPr>
          <p:cNvSpPr/>
          <p:nvPr/>
        </p:nvSpPr>
        <p:spPr>
          <a:xfrm>
            <a:off x="802779" y="3698563"/>
            <a:ext cx="1373386" cy="114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Otter.ai</a:t>
            </a:r>
            <a:endParaRPr lang="en-US" sz="1400" b="1" dirty="0"/>
          </a:p>
        </p:txBody>
      </p:sp>
      <p:sp>
        <p:nvSpPr>
          <p:cNvPr id="29" name="Text 5">
            <a:extLst>
              <a:ext uri="{FF2B5EF4-FFF2-40B4-BE49-F238E27FC236}">
                <a16:creationId xmlns:a16="http://schemas.microsoft.com/office/drawing/2014/main" xmlns="" id="{8650757A-8F25-81CB-4AF9-92A9E7C9DBD3}"/>
              </a:ext>
            </a:extLst>
          </p:cNvPr>
          <p:cNvSpPr/>
          <p:nvPr/>
        </p:nvSpPr>
        <p:spPr>
          <a:xfrm>
            <a:off x="802778" y="4025762"/>
            <a:ext cx="3554069" cy="3502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Transcribe tus explicaciones en tiempo real. Extrae ideas clave y genera tareas directamente desde la clase.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otter.ai</a:t>
            </a:r>
            <a:endParaRPr lang="en-US" sz="1200" dirty="0"/>
          </a:p>
        </p:txBody>
      </p:sp>
      <p:pic>
        <p:nvPicPr>
          <p:cNvPr id="30" name="Imagen 29" descr="Imagen que contiene Forma&#10;&#10;Descripción generada automáticamente">
            <a:extLst>
              <a:ext uri="{FF2B5EF4-FFF2-40B4-BE49-F238E27FC236}">
                <a16:creationId xmlns:a16="http://schemas.microsoft.com/office/drawing/2014/main" xmlns="" id="{5266A0D8-3D9E-1CD8-65AC-DABD837D9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688" y="4392824"/>
            <a:ext cx="1242060" cy="6705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2601" y="287988"/>
            <a:ext cx="2985492" cy="22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s-ES" sz="28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Evaluación Interactiva</a:t>
            </a:r>
            <a:endParaRPr lang="es-ES" sz="2800" b="1" dirty="0"/>
          </a:p>
        </p:txBody>
      </p:sp>
      <p:sp>
        <p:nvSpPr>
          <p:cNvPr id="8" name="Text 6"/>
          <p:cNvSpPr/>
          <p:nvPr/>
        </p:nvSpPr>
        <p:spPr>
          <a:xfrm>
            <a:off x="682601" y="972115"/>
            <a:ext cx="2135841" cy="119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🎯</a:t>
            </a: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400" b="1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  Quizzes </a:t>
            </a: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y Gamificación</a:t>
            </a:r>
            <a:endParaRPr lang="en-US" sz="1400" b="1" dirty="0"/>
          </a:p>
        </p:txBody>
      </p:sp>
      <p:sp>
        <p:nvSpPr>
          <p:cNvPr id="9" name="Shape 7"/>
          <p:cNvSpPr/>
          <p:nvPr/>
        </p:nvSpPr>
        <p:spPr>
          <a:xfrm>
            <a:off x="692124" y="1374358"/>
            <a:ext cx="3476464" cy="721370"/>
          </a:xfrm>
          <a:prstGeom prst="roundRect">
            <a:avLst>
              <a:gd name="adj" fmla="val 6338"/>
            </a:avLst>
          </a:prstGeom>
          <a:solidFill>
            <a:srgbClr val="F7F7F7"/>
          </a:solidFill>
          <a:ln w="9525">
            <a:solidFill>
              <a:srgbClr val="CCCCCC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682601" y="1374358"/>
            <a:ext cx="59252" cy="721370"/>
          </a:xfrm>
          <a:prstGeom prst="roundRect">
            <a:avLst>
              <a:gd name="adj" fmla="val 100997"/>
            </a:avLst>
          </a:prstGeom>
          <a:solidFill>
            <a:srgbClr val="CCCCCC"/>
          </a:solidFill>
          <a:ln/>
        </p:spPr>
      </p:sp>
      <p:sp>
        <p:nvSpPr>
          <p:cNvPr id="11" name="Text 9"/>
          <p:cNvSpPr/>
          <p:nvPr/>
        </p:nvSpPr>
        <p:spPr>
          <a:xfrm>
            <a:off x="821827" y="1388367"/>
            <a:ext cx="2135841" cy="114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Wayground</a:t>
            </a:r>
            <a:endParaRPr lang="en-US" sz="1400" b="1" dirty="0"/>
          </a:p>
        </p:txBody>
      </p:sp>
      <p:sp>
        <p:nvSpPr>
          <p:cNvPr id="12" name="Text 10"/>
          <p:cNvSpPr/>
          <p:nvPr/>
        </p:nvSpPr>
        <p:spPr>
          <a:xfrm>
            <a:off x="821828" y="1644332"/>
            <a:ext cx="3476464" cy="3502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Antiguo Quizziz. Convierte vídeos en actividades interactivas. Extensión para YouTube disponible.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wayground.com</a:t>
            </a:r>
            <a:endParaRPr lang="en-US" sz="1200" dirty="0"/>
          </a:p>
        </p:txBody>
      </p:sp>
      <p:sp>
        <p:nvSpPr>
          <p:cNvPr id="13" name="Shape 11"/>
          <p:cNvSpPr/>
          <p:nvPr/>
        </p:nvSpPr>
        <p:spPr>
          <a:xfrm>
            <a:off x="692126" y="2150124"/>
            <a:ext cx="3476462" cy="721370"/>
          </a:xfrm>
          <a:prstGeom prst="roundRect">
            <a:avLst>
              <a:gd name="adj" fmla="val 6338"/>
            </a:avLst>
          </a:prstGeom>
          <a:solidFill>
            <a:srgbClr val="F7F7F7"/>
          </a:solidFill>
          <a:ln w="9525">
            <a:solidFill>
              <a:srgbClr val="CCCCCC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682601" y="2150124"/>
            <a:ext cx="59252" cy="721370"/>
          </a:xfrm>
          <a:prstGeom prst="roundRect">
            <a:avLst>
              <a:gd name="adj" fmla="val 100997"/>
            </a:avLst>
          </a:prstGeom>
          <a:solidFill>
            <a:srgbClr val="CCCCCC"/>
          </a:solidFill>
          <a:ln/>
        </p:spPr>
      </p:sp>
      <p:sp>
        <p:nvSpPr>
          <p:cNvPr id="15" name="Text 13"/>
          <p:cNvSpPr/>
          <p:nvPr/>
        </p:nvSpPr>
        <p:spPr>
          <a:xfrm>
            <a:off x="821828" y="2207348"/>
            <a:ext cx="2135841" cy="114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Get Quiz Wizard</a:t>
            </a:r>
            <a:endParaRPr lang="en-US" sz="1400" b="1" dirty="0"/>
          </a:p>
        </p:txBody>
      </p:sp>
      <p:sp>
        <p:nvSpPr>
          <p:cNvPr id="16" name="Text 14"/>
          <p:cNvSpPr/>
          <p:nvPr/>
        </p:nvSpPr>
        <p:spPr>
          <a:xfrm>
            <a:off x="821828" y="2420099"/>
            <a:ext cx="3203325" cy="3502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Pruebas de escucha desde audio propio. Exporta a docs, Excel y H5P.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getquizwizard.com</a:t>
            </a:r>
            <a:endParaRPr lang="en-US" sz="1200" dirty="0"/>
          </a:p>
        </p:txBody>
      </p:sp>
      <p:sp>
        <p:nvSpPr>
          <p:cNvPr id="17" name="Shape 15"/>
          <p:cNvSpPr/>
          <p:nvPr/>
        </p:nvSpPr>
        <p:spPr>
          <a:xfrm>
            <a:off x="692126" y="2925891"/>
            <a:ext cx="3476462" cy="721370"/>
          </a:xfrm>
          <a:prstGeom prst="roundRect">
            <a:avLst>
              <a:gd name="adj" fmla="val 6338"/>
            </a:avLst>
          </a:prstGeom>
          <a:solidFill>
            <a:srgbClr val="F7F7F7"/>
          </a:solidFill>
          <a:ln w="9525">
            <a:solidFill>
              <a:srgbClr val="CCCCCC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682601" y="2925891"/>
            <a:ext cx="59252" cy="721370"/>
          </a:xfrm>
          <a:prstGeom prst="roundRect">
            <a:avLst>
              <a:gd name="adj" fmla="val 100997"/>
            </a:avLst>
          </a:prstGeom>
          <a:solidFill>
            <a:srgbClr val="CCCCCC"/>
          </a:solidFill>
          <a:ln/>
        </p:spPr>
      </p:sp>
      <p:sp>
        <p:nvSpPr>
          <p:cNvPr id="19" name="Text 17"/>
          <p:cNvSpPr/>
          <p:nvPr/>
        </p:nvSpPr>
        <p:spPr>
          <a:xfrm>
            <a:off x="821826" y="2983116"/>
            <a:ext cx="2135841" cy="11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Questionwell</a:t>
            </a:r>
            <a:endParaRPr lang="en-US" sz="1400" b="1" dirty="0"/>
          </a:p>
        </p:txBody>
      </p:sp>
      <p:sp>
        <p:nvSpPr>
          <p:cNvPr id="20" name="Text 18"/>
          <p:cNvSpPr/>
          <p:nvPr/>
        </p:nvSpPr>
        <p:spPr>
          <a:xfrm>
            <a:off x="821828" y="3195865"/>
            <a:ext cx="3287508" cy="3502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Incluido en Microsoft 365. Crea, personaliza y exporta cuestionarios a tus plataformas favoritas.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questionwell.org</a:t>
            </a:r>
            <a:endParaRPr lang="en-US" sz="1200" dirty="0"/>
          </a:p>
        </p:txBody>
      </p:sp>
      <p:sp>
        <p:nvSpPr>
          <p:cNvPr id="21" name="Shape 19"/>
          <p:cNvSpPr/>
          <p:nvPr/>
        </p:nvSpPr>
        <p:spPr>
          <a:xfrm>
            <a:off x="692126" y="3701658"/>
            <a:ext cx="3476462" cy="721370"/>
          </a:xfrm>
          <a:prstGeom prst="roundRect">
            <a:avLst>
              <a:gd name="adj" fmla="val 6338"/>
            </a:avLst>
          </a:prstGeom>
          <a:solidFill>
            <a:srgbClr val="F7F7F7"/>
          </a:solidFill>
          <a:ln w="9525">
            <a:solidFill>
              <a:srgbClr val="CCCCCC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682601" y="3701658"/>
            <a:ext cx="59252" cy="721370"/>
          </a:xfrm>
          <a:prstGeom prst="roundRect">
            <a:avLst>
              <a:gd name="adj" fmla="val 100997"/>
            </a:avLst>
          </a:prstGeom>
          <a:solidFill>
            <a:srgbClr val="CCCCCC"/>
          </a:solidFill>
          <a:ln/>
        </p:spPr>
      </p:sp>
      <p:sp>
        <p:nvSpPr>
          <p:cNvPr id="23" name="Text 21"/>
          <p:cNvSpPr/>
          <p:nvPr/>
        </p:nvSpPr>
        <p:spPr>
          <a:xfrm>
            <a:off x="821828" y="3802786"/>
            <a:ext cx="2135841" cy="114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Blooket</a:t>
            </a:r>
            <a:endParaRPr lang="en-US" sz="1400" b="1" dirty="0"/>
          </a:p>
        </p:txBody>
      </p:sp>
      <p:sp>
        <p:nvSpPr>
          <p:cNvPr id="24" name="Text 22"/>
          <p:cNvSpPr/>
          <p:nvPr/>
        </p:nvSpPr>
        <p:spPr>
          <a:xfrm>
            <a:off x="821828" y="3971632"/>
            <a:ext cx="3203325" cy="3502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Gamificación con vídeos interactivos y resultados del alumnado en tiempo real. </a:t>
            </a:r>
            <a:r>
              <a:rPr lang="en-US" sz="12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blooket.com</a:t>
            </a:r>
            <a:endParaRPr lang="en-US" sz="1200" dirty="0"/>
          </a:p>
        </p:txBody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8826" y="1071641"/>
            <a:ext cx="4366815" cy="2474491"/>
          </a:xfrm>
          <a:prstGeom prst="rect">
            <a:avLst/>
          </a:prstGeom>
        </p:spPr>
      </p:pic>
      <p:pic>
        <p:nvPicPr>
          <p:cNvPr id="26" name="Imagen 25" descr="Imagen que contiene Forma&#10;&#10;Descripción generada automáticamente">
            <a:extLst>
              <a:ext uri="{FF2B5EF4-FFF2-40B4-BE49-F238E27FC236}">
                <a16:creationId xmlns:a16="http://schemas.microsoft.com/office/drawing/2014/main" xmlns="" id="{82C60811-86DE-42BF-E38B-C7AB63F87C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688" y="4392824"/>
            <a:ext cx="1242060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3586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C378C46-9CEB-87E2-FF44-56FDEF5E0FF8}"/>
              </a:ext>
            </a:extLst>
          </p:cNvPr>
          <p:cNvSpPr txBox="1"/>
          <p:nvPr/>
        </p:nvSpPr>
        <p:spPr>
          <a:xfrm>
            <a:off x="663388" y="1062111"/>
            <a:ext cx="74407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La </a:t>
            </a:r>
            <a:r>
              <a:rPr lang="es-ES" b="1" dirty="0"/>
              <a:t>Inteligencia Artificial</a:t>
            </a:r>
            <a:r>
              <a:rPr lang="es-ES" dirty="0"/>
              <a:t> no reemplaza nuestra labor, sino que la potencia para crear una educación sin fronteras</a:t>
            </a:r>
            <a:r>
              <a:rPr lang="es-ES" dirty="0" smtClean="0"/>
              <a:t>.</a:t>
            </a:r>
          </a:p>
          <a:p>
            <a:pPr algn="just"/>
            <a:r>
              <a:rPr lang="es-ES" b="1" dirty="0" smtClean="0"/>
              <a:t>Erasmus</a:t>
            </a:r>
            <a:r>
              <a:rPr lang="es-ES" b="1" dirty="0"/>
              <a:t>+</a:t>
            </a:r>
            <a:r>
              <a:rPr lang="es-ES" dirty="0"/>
              <a:t> nos transforma y nos conecta con el futuro pedagógico y con docentes del resto de Europa.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CD945D77-2849-F0D0-2B01-2E79BA786054}"/>
              </a:ext>
            </a:extLst>
          </p:cNvPr>
          <p:cNvSpPr txBox="1"/>
          <p:nvPr/>
        </p:nvSpPr>
        <p:spPr>
          <a:xfrm>
            <a:off x="663388" y="565481"/>
            <a:ext cx="4572000" cy="58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s-ES" sz="32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Conclusión</a:t>
            </a:r>
            <a:endParaRPr lang="es-ES" sz="3200" b="1" dirty="0"/>
          </a:p>
        </p:txBody>
      </p:sp>
      <p:pic>
        <p:nvPicPr>
          <p:cNvPr id="2050" name="Picture 2" descr="You Speak Greek, You Just Don't Know It ...">
            <a:extLst>
              <a:ext uri="{FF2B5EF4-FFF2-40B4-BE49-F238E27FC236}">
                <a16:creationId xmlns:a16="http://schemas.microsoft.com/office/drawing/2014/main" xmlns="" id="{5A0D5AD7-6BE6-D298-78E9-D989338C8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7721" y="2074984"/>
            <a:ext cx="4416373" cy="273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29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FAE7B1B-2B4B-AFB6-BDBB-2A9921BD2DA7}"/>
              </a:ext>
            </a:extLst>
          </p:cNvPr>
          <p:cNvSpPr txBox="1"/>
          <p:nvPr/>
        </p:nvSpPr>
        <p:spPr>
          <a:xfrm>
            <a:off x="1743637" y="1958341"/>
            <a:ext cx="5656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/>
          </a:p>
          <a:p>
            <a:pPr algn="ctr"/>
            <a:r>
              <a:rPr lang="el-GR" sz="3600" b="1" dirty="0"/>
              <a:t>Ευχαριστώ</a:t>
            </a:r>
            <a:endParaRPr lang="es-ES" b="1" dirty="0"/>
          </a:p>
        </p:txBody>
      </p:sp>
      <p:pic>
        <p:nvPicPr>
          <p:cNvPr id="8" name="Imagen 7" descr="Imagen que contiene computer, computadora, joven, sonriendo&#10;&#10;Descripción generada automáticamente">
            <a:extLst>
              <a:ext uri="{FF2B5EF4-FFF2-40B4-BE49-F238E27FC236}">
                <a16:creationId xmlns:a16="http://schemas.microsoft.com/office/drawing/2014/main" xmlns="" id="{6416DB2E-88BA-42C6-24D5-2BDD6E539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51" y="197827"/>
            <a:ext cx="2611626" cy="2461133"/>
          </a:xfrm>
          <a:prstGeom prst="rect">
            <a:avLst/>
          </a:prstGeom>
        </p:spPr>
      </p:pic>
      <p:pic>
        <p:nvPicPr>
          <p:cNvPr id="10" name="Imagen 9" descr="Un joven sentado en una ventana&#10;&#10;Descripción generada automáticamente">
            <a:extLst>
              <a:ext uri="{FF2B5EF4-FFF2-40B4-BE49-F238E27FC236}">
                <a16:creationId xmlns:a16="http://schemas.microsoft.com/office/drawing/2014/main" xmlns="" id="{2E8DF72F-9DF3-A981-939E-F60A09F7E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82" y="2549222"/>
            <a:ext cx="1981200" cy="2178882"/>
          </a:xfrm>
          <a:prstGeom prst="rect">
            <a:avLst/>
          </a:prstGeom>
        </p:spPr>
      </p:pic>
      <p:pic>
        <p:nvPicPr>
          <p:cNvPr id="11" name="Imagen 10" descr="Imagen que contiene Forma&#10;&#10;Descripción generada automáticamente">
            <a:extLst>
              <a:ext uri="{FF2B5EF4-FFF2-40B4-BE49-F238E27FC236}">
                <a16:creationId xmlns:a16="http://schemas.microsoft.com/office/drawing/2014/main" xmlns="" id="{6804E01D-073B-9CB1-3722-B36439F2B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688" y="4392824"/>
            <a:ext cx="1242060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6336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5360894" y="1362636"/>
            <a:ext cx="3478306" cy="27073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Curso orientado a transformar el aula en un entorno de aprendizaje global mediante el uso de la tecnología y la multialfabetización, fomentando la comunicación intercultural, la inclusión y el desarrollo de competencias digitales.</a:t>
            </a:r>
            <a:endParaRPr lang="en-US" dirty="0"/>
          </a:p>
        </p:txBody>
      </p:sp>
      <p:pic>
        <p:nvPicPr>
          <p:cNvPr id="7" name="Imagen 6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xmlns="" id="{8AB1B46B-3C33-6754-3215-FE0E1FFF8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24" y="704389"/>
            <a:ext cx="4555300" cy="3365587"/>
          </a:xfrm>
          <a:prstGeom prst="rect">
            <a:avLst/>
          </a:prstGeom>
        </p:spPr>
      </p:pic>
      <p:pic>
        <p:nvPicPr>
          <p:cNvPr id="2" name="Imagen 1" descr="Imagen que contiene Forma&#10;&#10;Descripción generada automáticamente">
            <a:extLst>
              <a:ext uri="{FF2B5EF4-FFF2-40B4-BE49-F238E27FC236}">
                <a16:creationId xmlns:a16="http://schemas.microsoft.com/office/drawing/2014/main" xmlns="" id="{68E224B4-C449-5275-E562-40B82BC96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688" y="4392824"/>
            <a:ext cx="1242060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65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5104549" y="1343062"/>
            <a:ext cx="3564322" cy="5697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20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STEAM AI EDTECH — Erasmus+ Teacher Training Courses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85801" y="2644588"/>
            <a:ext cx="7797275" cy="130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33000"/>
              </a:lnSpc>
              <a:spcAft>
                <a:spcPts val="1050"/>
              </a:spcAft>
              <a:buNone/>
            </a:pPr>
            <a:r>
              <a:rPr lang="es-ES" sz="16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Apoyo a centros educativos y docentes en todo el proceso de movilidad Erasmus+, desde la elección de cursos hasta la participación y difusión. Adaptación de las actividades formativas a las prioridades del programa, como la transformación digital, la inclusión, la sostenibilidad y la colaboración internacional, ofreciendo además orientación KA1, certificados, ayuda con Europass y asesoramiento personalizado.</a:t>
            </a:r>
            <a:endParaRPr lang="en-US" sz="1400" dirty="0"/>
          </a:p>
        </p:txBody>
      </p:sp>
      <p:pic>
        <p:nvPicPr>
          <p:cNvPr id="8" name="Imagen 7" descr="Imagen que contiene Forma&#10;&#10;Descripción generada automáticamente">
            <a:extLst>
              <a:ext uri="{FF2B5EF4-FFF2-40B4-BE49-F238E27FC236}">
                <a16:creationId xmlns:a16="http://schemas.microsoft.com/office/drawing/2014/main" xmlns="" id="{D58DA55E-58F4-1FBD-AB36-FFED88F84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688" y="4392824"/>
            <a:ext cx="1242060" cy="670560"/>
          </a:xfrm>
          <a:prstGeom prst="rect">
            <a:avLst/>
          </a:prstGeom>
        </p:spPr>
      </p:pic>
      <p:sp>
        <p:nvSpPr>
          <p:cNvPr id="11" name="Text 2">
            <a:extLst>
              <a:ext uri="{FF2B5EF4-FFF2-40B4-BE49-F238E27FC236}">
                <a16:creationId xmlns:a16="http://schemas.microsoft.com/office/drawing/2014/main" xmlns="" id="{E261742E-D48F-0E45-9BE8-A248CCBB6398}"/>
              </a:ext>
            </a:extLst>
          </p:cNvPr>
          <p:cNvSpPr/>
          <p:nvPr/>
        </p:nvSpPr>
        <p:spPr>
          <a:xfrm>
            <a:off x="2789839" y="421089"/>
            <a:ext cx="3564322" cy="5697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s-ES" sz="36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INSTITUCIÓN</a:t>
            </a:r>
            <a:endParaRPr lang="es-ES" sz="3600" b="1" dirty="0"/>
          </a:p>
        </p:txBody>
      </p:sp>
      <p:pic>
        <p:nvPicPr>
          <p:cNvPr id="12290" name="Picture 2" descr="info - STEAM AI EDTECH">
            <a:extLst>
              <a:ext uri="{FF2B5EF4-FFF2-40B4-BE49-F238E27FC236}">
                <a16:creationId xmlns:a16="http://schemas.microsoft.com/office/drawing/2014/main" xmlns="" id="{3AA46F12-70B2-FFC5-4D82-C1985E93B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13689"/>
            <a:ext cx="38862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4918754" y="1070960"/>
            <a:ext cx="3564322" cy="5697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Dr. Petros Georgiakakis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4918754" y="1699477"/>
            <a:ext cx="3564321" cy="2006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33000"/>
              </a:lnSpc>
              <a:spcAft>
                <a:spcPts val="1050"/>
              </a:spcAft>
              <a:buNone/>
            </a:pPr>
            <a:r>
              <a:rPr lang="en-US" sz="16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STEM Mentor · eLearning Enthusiast</a:t>
            </a:r>
            <a:endParaRPr lang="en-US" sz="1600" dirty="0"/>
          </a:p>
          <a:p>
            <a:pPr marL="0" indent="0" algn="l">
              <a:lnSpc>
                <a:spcPct val="133000"/>
              </a:lnSpc>
              <a:spcAft>
                <a:spcPts val="1050"/>
              </a:spcAft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Especialista en formación docente, tecnología educativa e inclusión digital.</a:t>
            </a:r>
          </a:p>
          <a:p>
            <a:pPr marL="0" indent="0" algn="l">
              <a:lnSpc>
                <a:spcPct val="133000"/>
              </a:lnSpc>
              <a:spcAft>
                <a:spcPts val="1050"/>
              </a:spcAft>
              <a:buNone/>
            </a:pPr>
            <a:r>
              <a:rPr lang="es-E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Impulsor</a:t>
            </a: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de proyectos Erasmus+ para centros educativos en toda Europa.</a:t>
            </a:r>
            <a:endParaRPr lang="en-US" sz="16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STEAM AI EDTECH — Erasmus+ Teacher Training Courses</a:t>
            </a:r>
            <a:endParaRPr lang="en-US" dirty="0"/>
          </a:p>
        </p:txBody>
      </p:sp>
      <p:pic>
        <p:nvPicPr>
          <p:cNvPr id="7" name="Imagen 6" descr="Una persona sonriendo&#10;&#10;Descripción generada automáticamente">
            <a:extLst>
              <a:ext uri="{FF2B5EF4-FFF2-40B4-BE49-F238E27FC236}">
                <a16:creationId xmlns:a16="http://schemas.microsoft.com/office/drawing/2014/main" xmlns="" id="{652A83F2-F849-08D1-F54E-7CFA84887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66" y="1242194"/>
            <a:ext cx="3564322" cy="2677891"/>
          </a:xfrm>
          <a:prstGeom prst="rect">
            <a:avLst/>
          </a:prstGeom>
        </p:spPr>
      </p:pic>
      <p:pic>
        <p:nvPicPr>
          <p:cNvPr id="8" name="Imagen 7" descr="Imagen que contiene Forma&#10;&#10;Descripción generada automáticamente">
            <a:extLst>
              <a:ext uri="{FF2B5EF4-FFF2-40B4-BE49-F238E27FC236}">
                <a16:creationId xmlns:a16="http://schemas.microsoft.com/office/drawing/2014/main" xmlns="" id="{D58DA55E-58F4-1FBD-AB36-FFED88F84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688" y="4392824"/>
            <a:ext cx="1242060" cy="670560"/>
          </a:xfrm>
          <a:prstGeom prst="rect">
            <a:avLst/>
          </a:prstGeom>
        </p:spPr>
      </p:pic>
      <p:sp>
        <p:nvSpPr>
          <p:cNvPr id="11" name="Text 2">
            <a:extLst>
              <a:ext uri="{FF2B5EF4-FFF2-40B4-BE49-F238E27FC236}">
                <a16:creationId xmlns:a16="http://schemas.microsoft.com/office/drawing/2014/main" xmlns="" id="{E261742E-D48F-0E45-9BE8-A248CCBB6398}"/>
              </a:ext>
            </a:extLst>
          </p:cNvPr>
          <p:cNvSpPr/>
          <p:nvPr/>
        </p:nvSpPr>
        <p:spPr>
          <a:xfrm>
            <a:off x="2789839" y="421089"/>
            <a:ext cx="3564322" cy="5697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6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PONENTE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2731359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99" y="291486"/>
            <a:ext cx="3040352" cy="456052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84637" y="396776"/>
            <a:ext cx="3935090" cy="325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IA </a:t>
            </a:r>
            <a:r>
              <a:rPr lang="es-ES" sz="28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para aulas inclusivas y equitativas</a:t>
            </a:r>
            <a:endParaRPr lang="es-ES" sz="2800" b="1" dirty="0"/>
          </a:p>
        </p:txBody>
      </p:sp>
      <p:sp>
        <p:nvSpPr>
          <p:cNvPr id="4" name="Shape 1"/>
          <p:cNvSpPr/>
          <p:nvPr/>
        </p:nvSpPr>
        <p:spPr>
          <a:xfrm>
            <a:off x="3884637" y="886941"/>
            <a:ext cx="4803725" cy="882551"/>
          </a:xfrm>
          <a:prstGeom prst="roundRect">
            <a:avLst>
              <a:gd name="adj" fmla="val 6196"/>
            </a:avLst>
          </a:prstGeom>
          <a:solidFill>
            <a:srgbClr val="E6E6E6"/>
          </a:solidFill>
          <a:ln w="4763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019550" y="1021854"/>
            <a:ext cx="1759148" cy="162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Aprendizaje</a:t>
            </a:r>
            <a:r>
              <a:rPr lang="en-US" sz="12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de idiomas</a:t>
            </a:r>
            <a:endParaRPr lang="en-US" sz="1200" b="1" dirty="0"/>
          </a:p>
        </p:txBody>
      </p:sp>
      <p:sp>
        <p:nvSpPr>
          <p:cNvPr id="6" name="Text 3"/>
          <p:cNvSpPr/>
          <p:nvPr/>
        </p:nvSpPr>
        <p:spPr>
          <a:xfrm>
            <a:off x="4019550" y="1250454"/>
            <a:ext cx="4533900" cy="3841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Adaptación de contenidos y actividades para estudiantes en proceso de adquisición lingüística, con soporte multilingüe en tiempo real.</a:t>
            </a:r>
            <a:endParaRPr lang="en-US" sz="1200" dirty="0"/>
          </a:p>
        </p:txBody>
      </p:sp>
      <p:sp>
        <p:nvSpPr>
          <p:cNvPr id="7" name="Shape 4"/>
          <p:cNvSpPr/>
          <p:nvPr/>
        </p:nvSpPr>
        <p:spPr>
          <a:xfrm>
            <a:off x="3884637" y="1879327"/>
            <a:ext cx="4803725" cy="882551"/>
          </a:xfrm>
          <a:prstGeom prst="roundRect">
            <a:avLst>
              <a:gd name="adj" fmla="val 6196"/>
            </a:avLst>
          </a:prstGeom>
          <a:solidFill>
            <a:srgbClr val="E6E6E6"/>
          </a:solidFill>
          <a:ln w="4763">
            <a:solidFill>
              <a:srgbClr val="CCCC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019550" y="2014240"/>
            <a:ext cx="1759148" cy="162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Neurodiversidad</a:t>
            </a:r>
            <a:endParaRPr lang="en-US" sz="1000" b="1" dirty="0"/>
          </a:p>
        </p:txBody>
      </p:sp>
      <p:sp>
        <p:nvSpPr>
          <p:cNvPr id="9" name="Text 6"/>
          <p:cNvSpPr/>
          <p:nvPr/>
        </p:nvSpPr>
        <p:spPr>
          <a:xfrm>
            <a:off x="4019550" y="2242840"/>
            <a:ext cx="4533900" cy="3841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Herramientas de IA que personalizan ritmos, formatos y estilos de presentación para alumnado con TDAH, dislexia u otras necesidades.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3884637" y="2871713"/>
            <a:ext cx="4803725" cy="882551"/>
          </a:xfrm>
          <a:prstGeom prst="roundRect">
            <a:avLst>
              <a:gd name="adj" fmla="val 6196"/>
            </a:avLst>
          </a:prstGeom>
          <a:solidFill>
            <a:srgbClr val="E6E6E6"/>
          </a:solidFill>
          <a:ln w="4763">
            <a:solidFill>
              <a:srgbClr val="CCCC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019550" y="3006626"/>
            <a:ext cx="1759148" cy="162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Diferentes</a:t>
            </a:r>
            <a:r>
              <a:rPr lang="en-US" sz="11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capacidades</a:t>
            </a:r>
            <a:endParaRPr lang="en-US" sz="1400" b="1" dirty="0"/>
          </a:p>
        </p:txBody>
      </p:sp>
      <p:sp>
        <p:nvSpPr>
          <p:cNvPr id="12" name="Text 9"/>
          <p:cNvSpPr/>
          <p:nvPr/>
        </p:nvSpPr>
        <p:spPr>
          <a:xfrm>
            <a:off x="4019550" y="3235226"/>
            <a:ext cx="4533900" cy="3841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Contenidos ajustables al nivel cognitivo y sensorial de cada alumno, eliminando barreras de acceso al aprendizaje.</a:t>
            </a:r>
            <a:endParaRPr lang="en-US" sz="1200" dirty="0"/>
          </a:p>
        </p:txBody>
      </p:sp>
      <p:sp>
        <p:nvSpPr>
          <p:cNvPr id="13" name="Shape 10"/>
          <p:cNvSpPr/>
          <p:nvPr/>
        </p:nvSpPr>
        <p:spPr>
          <a:xfrm>
            <a:off x="3884637" y="3864099"/>
            <a:ext cx="4803725" cy="882551"/>
          </a:xfrm>
          <a:prstGeom prst="roundRect">
            <a:avLst>
              <a:gd name="adj" fmla="val 6196"/>
            </a:avLst>
          </a:prstGeom>
          <a:solidFill>
            <a:srgbClr val="E6E6E6"/>
          </a:solidFill>
          <a:ln w="4763">
            <a:solidFill>
              <a:srgbClr val="CCCCC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019550" y="3999012"/>
            <a:ext cx="1759148" cy="162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Sesgos</a:t>
            </a:r>
            <a:r>
              <a:rPr lang="en-US" sz="11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en la IA</a:t>
            </a:r>
            <a:endParaRPr lang="en-US" sz="1400" b="1" dirty="0"/>
          </a:p>
        </p:txBody>
      </p:sp>
      <p:sp>
        <p:nvSpPr>
          <p:cNvPr id="15" name="Text 12"/>
          <p:cNvSpPr/>
          <p:nvPr/>
        </p:nvSpPr>
        <p:spPr>
          <a:xfrm>
            <a:off x="4019550" y="4227612"/>
            <a:ext cx="4533900" cy="3841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Detección y mitigación de sesgos en los resultados generados por IA para garantizar equidad y representación en el aula.</a:t>
            </a:r>
            <a:endParaRPr lang="en-US" sz="1200" dirty="0"/>
          </a:p>
        </p:txBody>
      </p:sp>
      <p:pic>
        <p:nvPicPr>
          <p:cNvPr id="16" name="Imagen 15" descr="Imagen que contiene Forma&#10;&#10;Descripción generada automáticamente">
            <a:extLst>
              <a:ext uri="{FF2B5EF4-FFF2-40B4-BE49-F238E27FC236}">
                <a16:creationId xmlns:a16="http://schemas.microsoft.com/office/drawing/2014/main" xmlns="" id="{EC6FC131-0E03-3C72-63B2-3BCD749E3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688" y="4746650"/>
            <a:ext cx="1242060" cy="3167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2093" y="399529"/>
            <a:ext cx="4289524" cy="331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Aprendizaje Multimodal y Aulas Globales</a:t>
            </a:r>
            <a:endParaRPr lang="en-US" sz="2800" b="1" dirty="0"/>
          </a:p>
        </p:txBody>
      </p:sp>
      <p:sp>
        <p:nvSpPr>
          <p:cNvPr id="4" name="Text 1"/>
          <p:cNvSpPr/>
          <p:nvPr/>
        </p:nvSpPr>
        <p:spPr>
          <a:xfrm>
            <a:off x="5080620" y="1216902"/>
            <a:ext cx="2109788" cy="165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s-ES" sz="16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Transformación multimodal con </a:t>
            </a:r>
            <a:r>
              <a:rPr lang="en-US" sz="16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IA</a:t>
            </a:r>
            <a:endParaRPr lang="en-US" sz="1600" b="1" dirty="0"/>
          </a:p>
        </p:txBody>
      </p:sp>
      <p:sp>
        <p:nvSpPr>
          <p:cNvPr id="5" name="Text 2"/>
          <p:cNvSpPr/>
          <p:nvPr/>
        </p:nvSpPr>
        <p:spPr>
          <a:xfrm>
            <a:off x="5080620" y="1509779"/>
            <a:ext cx="2752068" cy="394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Las herramientas de IA permiten convertir contenidos entre </a:t>
            </a:r>
            <a:r>
              <a:rPr lang="es-E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múltiples formatos</a:t>
            </a: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765086" y="3800229"/>
            <a:ext cx="2120801" cy="165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Texto → Audio → Vídeo → Visual</a:t>
            </a:r>
            <a:endParaRPr lang="en-US" sz="1600" b="1" dirty="0"/>
          </a:p>
        </p:txBody>
      </p:sp>
      <p:sp>
        <p:nvSpPr>
          <p:cNvPr id="8" name="Text 4"/>
          <p:cNvSpPr/>
          <p:nvPr/>
        </p:nvSpPr>
        <p:spPr>
          <a:xfrm>
            <a:off x="765086" y="4043160"/>
            <a:ext cx="2184302" cy="394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s-E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Adaptación del mensaje al canal más efectivo para cada alumno</a:t>
            </a:r>
            <a:r>
              <a:rPr lang="en-US" sz="1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</a:t>
            </a:r>
            <a:endParaRPr lang="en-US" sz="1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87597" y="3819001"/>
            <a:ext cx="198909" cy="19890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851895" y="3800229"/>
            <a:ext cx="1892573" cy="165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s-ES" sz="1600" b="1" dirty="0">
                <a:solidFill>
                  <a:srgbClr val="383838"/>
                </a:solidFill>
                <a:latin typeface="Patrick Hand" pitchFamily="34" charset="0"/>
              </a:rPr>
              <a:t>Comunicación multilingüe</a:t>
            </a:r>
          </a:p>
        </p:txBody>
      </p:sp>
      <p:sp>
        <p:nvSpPr>
          <p:cNvPr id="11" name="Text 6"/>
          <p:cNvSpPr/>
          <p:nvPr/>
        </p:nvSpPr>
        <p:spPr>
          <a:xfrm>
            <a:off x="3851895" y="4035915"/>
            <a:ext cx="2084710" cy="394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s-ES" sz="1400" dirty="0">
                <a:solidFill>
                  <a:srgbClr val="383838"/>
                </a:solidFill>
                <a:latin typeface="Patrick Hand" pitchFamily="34" charset="0"/>
              </a:rPr>
              <a:t>Traducción, subtitulado y localización automática para conectar culturas</a:t>
            </a:r>
            <a:r>
              <a:rPr lang="en-US" sz="1400" dirty="0">
                <a:solidFill>
                  <a:srgbClr val="383838"/>
                </a:solidFill>
                <a:latin typeface="Patrick Hand" pitchFamily="34" charset="0"/>
              </a:rPr>
              <a:t>.</a:t>
            </a: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36605" y="3813258"/>
            <a:ext cx="198909" cy="19890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317828" y="3809128"/>
            <a:ext cx="1892573" cy="165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ct val="104000"/>
              </a:lnSpc>
              <a:buNone/>
            </a:pPr>
            <a:r>
              <a:rPr lang="es-ES" sz="1600" b="1" dirty="0">
                <a:solidFill>
                  <a:srgbClr val="383838"/>
                </a:solidFill>
                <a:latin typeface="Patrick Hand" pitchFamily="34" charset="0"/>
              </a:rPr>
              <a:t>Diseño culturalmente sensible</a:t>
            </a:r>
          </a:p>
        </p:txBody>
      </p:sp>
      <p:sp>
        <p:nvSpPr>
          <p:cNvPr id="14" name="Text 8"/>
          <p:cNvSpPr/>
          <p:nvPr/>
        </p:nvSpPr>
        <p:spPr>
          <a:xfrm>
            <a:off x="6317827" y="4043160"/>
            <a:ext cx="2351559" cy="5915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s-ES" sz="1400" dirty="0">
                <a:solidFill>
                  <a:srgbClr val="383838"/>
                </a:solidFill>
                <a:latin typeface="Patrick Hand" pitchFamily="34" charset="0"/>
              </a:rPr>
              <a:t>Tareas conectadas globalmente y adaptadas a la diversidad cultural del aula</a:t>
            </a:r>
            <a:r>
              <a:rPr lang="en-US" sz="1400" dirty="0">
                <a:solidFill>
                  <a:srgbClr val="383838"/>
                </a:solidFill>
                <a:latin typeface="Patrick Hand" pitchFamily="34" charset="0"/>
              </a:rPr>
              <a:t>.</a:t>
            </a:r>
          </a:p>
        </p:txBody>
      </p:sp>
      <p:pic>
        <p:nvPicPr>
          <p:cNvPr id="15" name="Imagen 14" descr="Imagen que contiene Forma&#10;&#10;Descripción generada automáticamente">
            <a:extLst>
              <a:ext uri="{FF2B5EF4-FFF2-40B4-BE49-F238E27FC236}">
                <a16:creationId xmlns:a16="http://schemas.microsoft.com/office/drawing/2014/main" xmlns="" id="{B77972BA-E367-4DB2-E3D5-221E3A209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688" y="4634752"/>
            <a:ext cx="1242060" cy="428631"/>
          </a:xfrm>
          <a:prstGeom prst="rect">
            <a:avLst/>
          </a:prstGeom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xmlns="" id="{CB8C691C-144C-1B72-64D3-37FD4D72784F}"/>
              </a:ext>
            </a:extLst>
          </p:cNvPr>
          <p:cNvSpPr/>
          <p:nvPr/>
        </p:nvSpPr>
        <p:spPr>
          <a:xfrm>
            <a:off x="5080620" y="2454231"/>
            <a:ext cx="2109788" cy="165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s-ES" sz="16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Aplicación de Taxonomía de Bloom</a:t>
            </a:r>
            <a:br>
              <a:rPr lang="es-ES" sz="16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</a:br>
            <a:r>
              <a:rPr lang="es-ES" sz="16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 Inteligencias múltiples, por ejemplo</a:t>
            </a:r>
            <a:endParaRPr lang="es-ES" sz="1600" b="1" dirty="0"/>
          </a:p>
        </p:txBody>
      </p:sp>
      <p:pic>
        <p:nvPicPr>
          <p:cNvPr id="1030" name="Picture 6" descr="actividad. Taxonomía de Bloom">
            <a:extLst>
              <a:ext uri="{FF2B5EF4-FFF2-40B4-BE49-F238E27FC236}">
                <a16:creationId xmlns:a16="http://schemas.microsoft.com/office/drawing/2014/main" xmlns="" id="{BD194161-8028-AAF5-6846-D828536F2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4706" y="1016371"/>
            <a:ext cx="3256275" cy="260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9938" y="396553"/>
            <a:ext cx="4753124" cy="6871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Diseño de Experiencias de Aprendizaje Inclusivas con IA</a:t>
            </a:r>
            <a:endParaRPr lang="en-US" sz="2400" b="1" dirty="0"/>
          </a:p>
        </p:txBody>
      </p:sp>
      <p:sp>
        <p:nvSpPr>
          <p:cNvPr id="4" name="Shape 1"/>
          <p:cNvSpPr/>
          <p:nvPr/>
        </p:nvSpPr>
        <p:spPr>
          <a:xfrm>
            <a:off x="3909938" y="1316980"/>
            <a:ext cx="2315394" cy="1784300"/>
          </a:xfrm>
          <a:prstGeom prst="roundRect">
            <a:avLst>
              <a:gd name="adj" fmla="val 5125"/>
            </a:avLst>
          </a:prstGeom>
          <a:solidFill>
            <a:srgbClr val="F7F7F7"/>
          </a:solidFill>
          <a:ln w="19050">
            <a:solidFill>
              <a:srgbClr val="CCCCCC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3909938" y="1297930"/>
            <a:ext cx="2315394" cy="76200"/>
          </a:xfrm>
          <a:prstGeom prst="roundRect">
            <a:avLst>
              <a:gd name="adj" fmla="val 75748"/>
            </a:avLst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4861471" y="1110853"/>
            <a:ext cx="412254" cy="412254"/>
          </a:xfrm>
          <a:prstGeom prst="roundRect">
            <a:avLst>
              <a:gd name="adj" fmla="val 138628"/>
            </a:avLst>
          </a:prstGeom>
          <a:solidFill>
            <a:srgbClr val="CCCCCC"/>
          </a:solidFill>
          <a:ln/>
        </p:spPr>
        <p:txBody>
          <a:bodyPr/>
          <a:lstStyle/>
          <a:p>
            <a:endParaRPr lang="es-ES" dirty="0"/>
          </a:p>
        </p:txBody>
      </p:sp>
      <p:sp>
        <p:nvSpPr>
          <p:cNvPr id="7" name="Text 4"/>
          <p:cNvSpPr/>
          <p:nvPr/>
        </p:nvSpPr>
        <p:spPr>
          <a:xfrm>
            <a:off x="4756547" y="1213917"/>
            <a:ext cx="393502" cy="20612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4066356" y="1660550"/>
            <a:ext cx="1831479" cy="171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DUA + IA</a:t>
            </a:r>
            <a:endParaRPr lang="en-US" sz="1400" b="1" dirty="0"/>
          </a:p>
        </p:txBody>
      </p:sp>
      <p:sp>
        <p:nvSpPr>
          <p:cNvPr id="9" name="Text 6"/>
          <p:cNvSpPr/>
          <p:nvPr/>
        </p:nvSpPr>
        <p:spPr>
          <a:xfrm>
            <a:off x="4066356" y="1905670"/>
            <a:ext cx="2002557" cy="10391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El Diseño Universal del Aprendizaje combinado con inteligencia artificial permite ofrecer múltiples medios de representación, acción y motivación adaptados a cada alumno.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6347668" y="1316980"/>
            <a:ext cx="2315394" cy="1784300"/>
          </a:xfrm>
          <a:prstGeom prst="roundRect">
            <a:avLst>
              <a:gd name="adj" fmla="val 5125"/>
            </a:avLst>
          </a:prstGeom>
          <a:solidFill>
            <a:srgbClr val="F7F7F7"/>
          </a:solidFill>
          <a:ln w="19050">
            <a:solidFill>
              <a:srgbClr val="CCCCCC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6347668" y="1297930"/>
            <a:ext cx="2315394" cy="76200"/>
          </a:xfrm>
          <a:prstGeom prst="roundRect">
            <a:avLst>
              <a:gd name="adj" fmla="val 75748"/>
            </a:avLst>
          </a:prstGeom>
          <a:solidFill>
            <a:srgbClr val="CCCCCC"/>
          </a:solidFill>
          <a:ln/>
        </p:spPr>
      </p:sp>
      <p:sp>
        <p:nvSpPr>
          <p:cNvPr id="12" name="Shape 9"/>
          <p:cNvSpPr/>
          <p:nvPr/>
        </p:nvSpPr>
        <p:spPr>
          <a:xfrm>
            <a:off x="7299201" y="1110853"/>
            <a:ext cx="412254" cy="412254"/>
          </a:xfrm>
          <a:prstGeom prst="roundRect">
            <a:avLst>
              <a:gd name="adj" fmla="val 138628"/>
            </a:avLst>
          </a:prstGeom>
          <a:solidFill>
            <a:srgbClr val="CCCCCC"/>
          </a:solidFill>
          <a:ln/>
        </p:spPr>
      </p:sp>
      <p:sp>
        <p:nvSpPr>
          <p:cNvPr id="13" name="Text 10"/>
          <p:cNvSpPr/>
          <p:nvPr/>
        </p:nvSpPr>
        <p:spPr>
          <a:xfrm>
            <a:off x="7194277" y="1213917"/>
            <a:ext cx="393502" cy="20612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6504087" y="1660550"/>
            <a:ext cx="1831479" cy="171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s-ES" sz="1400" b="1" dirty="0">
                <a:solidFill>
                  <a:srgbClr val="383838"/>
                </a:solidFill>
                <a:latin typeface="Patrick Hand" pitchFamily="34" charset="0"/>
              </a:rPr>
              <a:t>Aprendizaje Socioemocional</a:t>
            </a:r>
          </a:p>
        </p:txBody>
      </p:sp>
      <p:sp>
        <p:nvSpPr>
          <p:cNvPr id="15" name="Text 12"/>
          <p:cNvSpPr/>
          <p:nvPr/>
        </p:nvSpPr>
        <p:spPr>
          <a:xfrm>
            <a:off x="6504087" y="1905670"/>
            <a:ext cx="2066172" cy="8313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26000"/>
              </a:lnSpc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</a:rPr>
              <a:t>Las herramientas digitales refuerzan el bienestar emocional, la empatía y la colaboración, pilares esenciales del aula inclusiva del siglo XXI.</a:t>
            </a:r>
          </a:p>
        </p:txBody>
      </p:sp>
      <p:sp>
        <p:nvSpPr>
          <p:cNvPr id="16" name="Shape 13"/>
          <p:cNvSpPr/>
          <p:nvPr/>
        </p:nvSpPr>
        <p:spPr>
          <a:xfrm>
            <a:off x="3909938" y="3429745"/>
            <a:ext cx="4753124" cy="1160785"/>
          </a:xfrm>
          <a:prstGeom prst="roundRect">
            <a:avLst>
              <a:gd name="adj" fmla="val 7877"/>
            </a:avLst>
          </a:prstGeom>
          <a:solidFill>
            <a:srgbClr val="F7F7F7"/>
          </a:solidFill>
          <a:ln w="19050">
            <a:solidFill>
              <a:srgbClr val="CCCCCC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3909938" y="3410694"/>
            <a:ext cx="4753124" cy="76200"/>
          </a:xfrm>
          <a:prstGeom prst="roundRect">
            <a:avLst>
              <a:gd name="adj" fmla="val 75748"/>
            </a:avLst>
          </a:prstGeom>
          <a:solidFill>
            <a:srgbClr val="CCCCCC"/>
          </a:solidFill>
          <a:ln/>
        </p:spPr>
      </p:sp>
      <p:sp>
        <p:nvSpPr>
          <p:cNvPr id="18" name="Shape 15"/>
          <p:cNvSpPr/>
          <p:nvPr/>
        </p:nvSpPr>
        <p:spPr>
          <a:xfrm>
            <a:off x="6080373" y="3223618"/>
            <a:ext cx="412254" cy="412254"/>
          </a:xfrm>
          <a:prstGeom prst="roundRect">
            <a:avLst>
              <a:gd name="adj" fmla="val 138628"/>
            </a:avLst>
          </a:prstGeom>
          <a:solidFill>
            <a:srgbClr val="CCCCCC"/>
          </a:solidFill>
          <a:ln/>
        </p:spPr>
      </p:sp>
      <p:sp>
        <p:nvSpPr>
          <p:cNvPr id="19" name="Text 16"/>
          <p:cNvSpPr/>
          <p:nvPr/>
        </p:nvSpPr>
        <p:spPr>
          <a:xfrm>
            <a:off x="5975449" y="3326681"/>
            <a:ext cx="393502" cy="20612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endParaRPr lang="en-US" sz="1250" dirty="0"/>
          </a:p>
        </p:txBody>
      </p:sp>
      <p:sp>
        <p:nvSpPr>
          <p:cNvPr id="20" name="Text 17"/>
          <p:cNvSpPr/>
          <p:nvPr/>
        </p:nvSpPr>
        <p:spPr>
          <a:xfrm>
            <a:off x="4066356" y="3773314"/>
            <a:ext cx="1831479" cy="171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ct val="104000"/>
              </a:lnSpc>
              <a:buNone/>
            </a:pPr>
            <a:r>
              <a:rPr lang="es-ES" sz="1400" b="1" dirty="0">
                <a:solidFill>
                  <a:srgbClr val="383838"/>
                </a:solidFill>
                <a:latin typeface="Patrick Hand" pitchFamily="34" charset="0"/>
              </a:rPr>
              <a:t>Competencia Global</a:t>
            </a:r>
          </a:p>
        </p:txBody>
      </p:sp>
      <p:sp>
        <p:nvSpPr>
          <p:cNvPr id="21" name="Text 18"/>
          <p:cNvSpPr/>
          <p:nvPr/>
        </p:nvSpPr>
        <p:spPr>
          <a:xfrm>
            <a:off x="4066356" y="4018434"/>
            <a:ext cx="4440287" cy="4156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 expresión multimodal abre puertas a la comunicación intercultural, preparando al alumnado para entornos diversos y globalizados.</a:t>
            </a:r>
            <a:endParaRPr lang="en-US" sz="1200" dirty="0"/>
          </a:p>
        </p:txBody>
      </p:sp>
      <p:pic>
        <p:nvPicPr>
          <p:cNvPr id="22" name="Imagen 21" descr="Imagen que contiene Forma&#10;&#10;Descripción generada automáticamente">
            <a:extLst>
              <a:ext uri="{FF2B5EF4-FFF2-40B4-BE49-F238E27FC236}">
                <a16:creationId xmlns:a16="http://schemas.microsoft.com/office/drawing/2014/main" xmlns="" id="{4BEFC9C1-E2C8-0BA5-43FD-20720AE6A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688" y="4765998"/>
            <a:ext cx="1242060" cy="2973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44798" y="337765"/>
            <a:ext cx="5161359" cy="301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Chatbots e Inteligencias Artificiales Conversacionales</a:t>
            </a:r>
            <a:endParaRPr lang="en-US" sz="2800" b="1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798" y="827484"/>
            <a:ext cx="693093" cy="6930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44798" y="1638300"/>
            <a:ext cx="1662708" cy="150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ChatGPT / GPT</a:t>
            </a:r>
            <a:endParaRPr lang="en-US" sz="1200" b="1" dirty="0"/>
          </a:p>
        </p:txBody>
      </p:sp>
      <p:sp>
        <p:nvSpPr>
          <p:cNvPr id="5" name="Text 2"/>
          <p:cNvSpPr/>
          <p:nvPr/>
        </p:nvSpPr>
        <p:spPr>
          <a:xfrm>
            <a:off x="1244799" y="1845469"/>
            <a:ext cx="1830096" cy="5152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Versiones personalizadas con instrucciones y conocimientos adicionales. </a:t>
            </a:r>
            <a:r>
              <a:rPr lang="en-US" sz="11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chatgpt.com/gpts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466" y="819572"/>
            <a:ext cx="693093" cy="69309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725466" y="1618556"/>
            <a:ext cx="1662708" cy="150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83838"/>
                </a:solidFill>
                <a:latin typeface="Patrick Hand" pitchFamily="34" charset="0"/>
              </a:rPr>
              <a:t>Gemini</a:t>
            </a:r>
          </a:p>
        </p:txBody>
      </p:sp>
      <p:sp>
        <p:nvSpPr>
          <p:cNvPr id="8" name="Text 4"/>
          <p:cNvSpPr/>
          <p:nvPr/>
        </p:nvSpPr>
        <p:spPr>
          <a:xfrm>
            <a:off x="3721651" y="1808022"/>
            <a:ext cx="2078513" cy="5152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Ideal para aprender, crear música e imágenes. Potente para tareas creativas y </a:t>
            </a:r>
            <a:r>
              <a:rPr lang="en-US" sz="11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multimodales</a:t>
            </a:r>
            <a:r>
              <a:rPr lang="en-US" sz="1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 </a:t>
            </a:r>
            <a:r>
              <a:rPr lang="es-ES" sz="1100" u="sng" dirty="0">
                <a:solidFill>
                  <a:srgbClr val="666666"/>
                </a:solidFill>
                <a:latin typeface="Patrick Hand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Google Gemini</a:t>
            </a:r>
            <a:endParaRPr lang="en-US" sz="1100" u="sng" dirty="0">
              <a:solidFill>
                <a:srgbClr val="666666"/>
              </a:solidFill>
              <a:latin typeface="Patrick Hand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610" y="827484"/>
            <a:ext cx="693093" cy="69309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59610" y="1638300"/>
            <a:ext cx="1662708" cy="150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83838"/>
                </a:solidFill>
                <a:latin typeface="Patrick Hand" pitchFamily="34" charset="0"/>
              </a:rPr>
              <a:t>Brisk</a:t>
            </a: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200" b="1" dirty="0">
                <a:solidFill>
                  <a:srgbClr val="383838"/>
                </a:solidFill>
                <a:latin typeface="Patrick Hand" pitchFamily="34" charset="0"/>
              </a:rPr>
              <a:t>Teaching</a:t>
            </a:r>
          </a:p>
        </p:txBody>
      </p:sp>
      <p:sp>
        <p:nvSpPr>
          <p:cNvPr id="11" name="Text 6"/>
          <p:cNvSpPr/>
          <p:nvPr/>
        </p:nvSpPr>
        <p:spPr>
          <a:xfrm>
            <a:off x="6059610" y="1845469"/>
            <a:ext cx="1936908" cy="3434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Podcasts, presentaciones, feedback y Kahoots. </a:t>
            </a:r>
            <a:r>
              <a:rPr lang="en-US" sz="11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briskteaching.com</a:t>
            </a:r>
            <a:endParaRPr lang="en-US" sz="11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4797" y="2753097"/>
            <a:ext cx="693093" cy="69309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244797" y="3476737"/>
            <a:ext cx="1662708" cy="150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83838"/>
                </a:solidFill>
                <a:latin typeface="Patrick Hand" pitchFamily="34" charset="0"/>
              </a:rPr>
              <a:t>Notebook</a:t>
            </a:r>
            <a:r>
              <a:rPr lang="en-US" sz="1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200" b="1" dirty="0" err="1">
                <a:solidFill>
                  <a:srgbClr val="383838"/>
                </a:solidFill>
                <a:latin typeface="Patrick Hand" pitchFamily="34" charset="0"/>
              </a:rPr>
              <a:t>LM</a:t>
            </a:r>
            <a:endParaRPr lang="en-US" sz="1200" b="1" dirty="0">
              <a:solidFill>
                <a:srgbClr val="383838"/>
              </a:solidFill>
              <a:latin typeface="Patrick Hand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244797" y="3707198"/>
            <a:ext cx="1911994" cy="6869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Presentaciones, vídeos, mapas mentales, flashcards, cuestionarios e infografías. </a:t>
            </a:r>
            <a:r>
              <a:rPr lang="en-US" sz="11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notebooklm.google.com</a:t>
            </a:r>
            <a:endParaRPr lang="en-US" sz="11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9610" y="2647400"/>
            <a:ext cx="693093" cy="69309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059610" y="3529428"/>
            <a:ext cx="1662708" cy="150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Perplexity</a:t>
            </a:r>
            <a:endParaRPr lang="en-US" sz="1200" b="1" dirty="0"/>
          </a:p>
        </p:txBody>
      </p:sp>
      <p:sp>
        <p:nvSpPr>
          <p:cNvPr id="17" name="Text 10"/>
          <p:cNvSpPr/>
          <p:nvPr/>
        </p:nvSpPr>
        <p:spPr>
          <a:xfrm>
            <a:off x="6059610" y="3734596"/>
            <a:ext cx="2027041" cy="5152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Respuestas verificadas con sus fuentes citadas. Ideal para investigación rigurosa. </a:t>
            </a:r>
            <a:r>
              <a:rPr lang="en-US" sz="11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perplexity.ai</a:t>
            </a:r>
            <a:endParaRPr lang="en-US" sz="110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21652" y="2705791"/>
            <a:ext cx="693093" cy="693093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3721652" y="3496483"/>
            <a:ext cx="1662708" cy="150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Claude</a:t>
            </a:r>
            <a:endParaRPr lang="en-US" sz="1200" b="1" dirty="0"/>
          </a:p>
        </p:txBody>
      </p:sp>
      <p:sp>
        <p:nvSpPr>
          <p:cNvPr id="20" name="Text 12"/>
          <p:cNvSpPr/>
          <p:nvPr/>
        </p:nvSpPr>
        <p:spPr>
          <a:xfrm>
            <a:off x="3721651" y="3727501"/>
            <a:ext cx="1746819" cy="5152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Excelente para rúbricas, materiales imprimibles y </a:t>
            </a:r>
            <a:r>
              <a:rPr lang="en-US" sz="11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diseños</a:t>
            </a:r>
            <a:r>
              <a:rPr lang="en-US" sz="1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s-ES" sz="1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estructurados</a:t>
            </a:r>
            <a:r>
              <a:rPr lang="en-US" sz="1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 </a:t>
            </a:r>
            <a:r>
              <a:rPr lang="en-US" sz="1100" u="sng" dirty="0">
                <a:solidFill>
                  <a:srgbClr val="666666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claude.ai</a:t>
            </a:r>
            <a:endParaRPr lang="en-US" sz="1100" dirty="0"/>
          </a:p>
        </p:txBody>
      </p:sp>
      <p:sp>
        <p:nvSpPr>
          <p:cNvPr id="21" name="Shape 13"/>
          <p:cNvSpPr/>
          <p:nvPr/>
        </p:nvSpPr>
        <p:spPr>
          <a:xfrm>
            <a:off x="1244798" y="4359920"/>
            <a:ext cx="6654403" cy="607969"/>
          </a:xfrm>
          <a:prstGeom prst="roundRect">
            <a:avLst>
              <a:gd name="adj" fmla="val 11357"/>
            </a:avLst>
          </a:prstGeom>
          <a:solidFill>
            <a:srgbClr val="B6D6FC"/>
          </a:solidFill>
          <a:ln/>
        </p:spPr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5348" y="4533677"/>
            <a:ext cx="271239" cy="216992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1636588" y="4484191"/>
            <a:ext cx="6599262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200" dirty="0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💡    </a:t>
            </a:r>
            <a:r>
              <a:rPr lang="en-US" sz="1200" b="1" dirty="0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Say What You See</a:t>
            </a:r>
            <a:r>
              <a:rPr lang="en-US" sz="1200" dirty="0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— </a:t>
            </a:r>
            <a:r>
              <a:rPr lang="en-US" sz="1200" dirty="0" err="1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Herramienta</a:t>
            </a:r>
            <a:r>
              <a:rPr lang="en-US" sz="1200" dirty="0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de Google Arts &amp; Culture </a:t>
            </a:r>
            <a:r>
              <a:rPr lang="en-US" sz="1200" dirty="0" err="1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para</a:t>
            </a:r>
            <a:r>
              <a:rPr lang="en-US" sz="1200" dirty="0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s-ES" sz="1200" dirty="0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enseñar a los alumnos</a:t>
            </a:r>
          </a:p>
          <a:p>
            <a:pPr marL="0" indent="0" algn="l">
              <a:lnSpc>
                <a:spcPct val="119000"/>
              </a:lnSpc>
              <a:buNone/>
            </a:pPr>
            <a:r>
              <a:rPr lang="en-US" sz="1200" dirty="0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cómo</a:t>
            </a:r>
            <a:r>
              <a:rPr lang="en-US" sz="1200" dirty="0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construir</a:t>
            </a:r>
            <a:r>
              <a:rPr lang="en-US" sz="1200" dirty="0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prompts </a:t>
            </a:r>
            <a:r>
              <a:rPr lang="en-US" sz="1200" dirty="0" err="1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eficaces</a:t>
            </a:r>
            <a:r>
              <a:rPr lang="en-US" sz="1200" dirty="0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para</a:t>
            </a:r>
            <a:r>
              <a:rPr lang="en-US" sz="1200" dirty="0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la IA. </a:t>
            </a:r>
            <a:r>
              <a:rPr lang="en-US" sz="1200" dirty="0" smtClean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16"/>
              </a:rPr>
              <a:t>say-what-you-see</a:t>
            </a:r>
            <a:endParaRPr lang="en-US" sz="1200" dirty="0"/>
          </a:p>
        </p:txBody>
      </p:sp>
      <p:pic>
        <p:nvPicPr>
          <p:cNvPr id="24" name="Imagen 23" descr="Imagen que contiene Forma&#10;&#10;Descripción generada automáticamente">
            <a:extLst>
              <a:ext uri="{FF2B5EF4-FFF2-40B4-BE49-F238E27FC236}">
                <a16:creationId xmlns:a16="http://schemas.microsoft.com/office/drawing/2014/main" xmlns="" id="{526D171A-ED22-1FBB-F12B-69EB52CBD1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2688" y="4805734"/>
            <a:ext cx="1242060" cy="2576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xmlns="" id="{0B6A796C-FB7E-9117-67D6-909A95231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803" y="797859"/>
            <a:ext cx="6635903" cy="3621741"/>
          </a:xfrm>
          <a:prstGeom prst="rect">
            <a:avLst/>
          </a:prstGeom>
        </p:spPr>
      </p:pic>
      <p:pic>
        <p:nvPicPr>
          <p:cNvPr id="5" name="Imagen 4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122F458D-B812-8B1C-7804-B63A2ECEF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140" y="4373656"/>
            <a:ext cx="116586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3933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950</Words>
  <Application>Microsoft Office PowerPoint</Application>
  <PresentationFormat>Presentación en pantalla (16:9)</PresentationFormat>
  <Paragraphs>124</Paragraphs>
  <Slides>16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Patrick Hand</vt:lpstr>
      <vt:lpstr>Calibri</vt:lpstr>
      <vt:lpstr>Segoe UI</vt:lpstr>
      <vt:lpstr>Times New Roman</vt:lpstr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Carmen</dc:creator>
  <cp:lastModifiedBy>PROFESOR</cp:lastModifiedBy>
  <cp:revision>5</cp:revision>
  <dcterms:created xsi:type="dcterms:W3CDTF">2026-05-19T16:41:06Z</dcterms:created>
  <dcterms:modified xsi:type="dcterms:W3CDTF">2026-05-20T08:46:52Z</dcterms:modified>
</cp:coreProperties>
</file>