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7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99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1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31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7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7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26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0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0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01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07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5B12BD-C85D-2B0D-F25B-E68EDA8BEBB7}"/>
              </a:ext>
            </a:extLst>
          </p:cNvPr>
          <p:cNvSpPr txBox="1"/>
          <p:nvPr/>
        </p:nvSpPr>
        <p:spPr>
          <a:xfrm>
            <a:off x="4184542" y="174690"/>
            <a:ext cx="7363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INSTRUCCIONES PARA REALIZAR TU ESPACIO DE ACTIVIDADES</a:t>
            </a:r>
          </a:p>
        </p:txBody>
      </p:sp>
      <p:pic>
        <p:nvPicPr>
          <p:cNvPr id="10" name="Imagen 9" descr="Cuadernos y material de oficina">
            <a:extLst>
              <a:ext uri="{FF2B5EF4-FFF2-40B4-BE49-F238E27FC236}">
                <a16:creationId xmlns:a16="http://schemas.microsoft.com/office/drawing/2014/main" id="{60A2DCAF-5220-622F-D35D-AAF349F54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r="1" b="1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4" name="Picture 1" descr="Patrones coloridos en el cielo">
            <a:extLst>
              <a:ext uri="{FF2B5EF4-FFF2-40B4-BE49-F238E27FC236}">
                <a16:creationId xmlns:a16="http://schemas.microsoft.com/office/drawing/2014/main" id="{6B70B5F1-8AB2-0E5E-02CD-02A8DC91E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8" r="23334" b="3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AEA17DF-E151-1479-D74A-BBC1E90BAAD6}"/>
              </a:ext>
            </a:extLst>
          </p:cNvPr>
          <p:cNvSpPr txBox="1"/>
          <p:nvPr/>
        </p:nvSpPr>
        <p:spPr>
          <a:xfrm>
            <a:off x="4184542" y="1500253"/>
            <a:ext cx="73639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1. </a:t>
            </a:r>
            <a:r>
              <a:rPr lang="en-US" sz="1400" b="1" dirty="0" err="1">
                <a:effectLst/>
              </a:rPr>
              <a:t>Introducción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teórica</a:t>
            </a:r>
            <a:r>
              <a:rPr lang="en-US" sz="1400" b="1" dirty="0">
                <a:effectLst/>
              </a:rPr>
              <a:t>: El </a:t>
            </a:r>
            <a:r>
              <a:rPr lang="en-US" sz="1400" b="1" dirty="0" err="1">
                <a:effectLst/>
              </a:rPr>
              <a:t>profesor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explicará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los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conceptos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básicos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relacionados</a:t>
            </a:r>
            <a:r>
              <a:rPr lang="en-US" sz="1400" b="1" dirty="0">
                <a:effectLst/>
              </a:rPr>
              <a:t> con la </a:t>
            </a:r>
            <a:r>
              <a:rPr lang="en-US" sz="1400" b="1" dirty="0" err="1">
                <a:effectLst/>
              </a:rPr>
              <a:t>narración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presentando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ejemplos</a:t>
            </a:r>
            <a:r>
              <a:rPr lang="en-US" sz="1400" b="1" dirty="0">
                <a:effectLst/>
              </a:rPr>
              <a:t> de </a:t>
            </a:r>
            <a:r>
              <a:rPr lang="en-US" sz="1400" b="1" dirty="0" err="1">
                <a:effectLst/>
              </a:rPr>
              <a:t>textos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literarios</a:t>
            </a:r>
            <a:r>
              <a:rPr lang="en-US" sz="1400" b="1" dirty="0">
                <a:effectLst/>
              </a:rPr>
              <a:t> y </a:t>
            </a:r>
            <a:r>
              <a:rPr lang="en-US" sz="1400" b="1" dirty="0" err="1">
                <a:effectLst/>
              </a:rPr>
              <a:t>audiovisuales</a:t>
            </a:r>
            <a:r>
              <a:rPr lang="en-US" sz="1400" b="1" dirty="0">
                <a:effectLst/>
              </a:rPr>
              <a:t> que </a:t>
            </a:r>
            <a:r>
              <a:rPr lang="en-US" sz="1400" b="1" dirty="0" err="1">
                <a:effectLst/>
              </a:rPr>
              <a:t>contengan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los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elementos</a:t>
            </a:r>
            <a:r>
              <a:rPr lang="en-US" sz="1400" b="1" dirty="0">
                <a:effectLst/>
              </a:rPr>
              <a:t> de la </a:t>
            </a:r>
            <a:r>
              <a:rPr lang="en-US" sz="1400" b="1" dirty="0" err="1">
                <a:effectLst/>
              </a:rPr>
              <a:t>narración</a:t>
            </a:r>
            <a:r>
              <a:rPr lang="en-US" sz="1400" b="1" dirty="0">
                <a:effectLst/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effectLst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2. </a:t>
            </a:r>
            <a:r>
              <a:rPr lang="en-US" sz="1400" b="1" dirty="0" err="1">
                <a:effectLst/>
              </a:rPr>
              <a:t>Análisis</a:t>
            </a:r>
            <a:r>
              <a:rPr lang="en-US" sz="1400" b="1" dirty="0">
                <a:effectLst/>
              </a:rPr>
              <a:t> de </a:t>
            </a:r>
            <a:r>
              <a:rPr lang="en-US" sz="1400" b="1" dirty="0" err="1">
                <a:effectLst/>
              </a:rPr>
              <a:t>textos</a:t>
            </a:r>
            <a:r>
              <a:rPr lang="en-US" sz="1400" b="1" dirty="0">
                <a:effectLst/>
              </a:rPr>
              <a:t>: Los </a:t>
            </a:r>
            <a:r>
              <a:rPr lang="en-US" sz="1400" b="1" dirty="0" err="1">
                <a:effectLst/>
              </a:rPr>
              <a:t>estudiantes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analizarán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diferentes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textos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narrativos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identificando</a:t>
            </a:r>
            <a:r>
              <a:rPr lang="en-US" sz="1400" b="1" dirty="0">
                <a:effectLst/>
              </a:rPr>
              <a:t> y </a:t>
            </a:r>
            <a:r>
              <a:rPr lang="en-US" sz="1400" b="1" dirty="0" err="1">
                <a:effectLst/>
              </a:rPr>
              <a:t>discutiendo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los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elementos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presentes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cada</a:t>
            </a:r>
            <a:r>
              <a:rPr lang="en-US" sz="1400" b="1" dirty="0">
                <a:effectLst/>
              </a:rPr>
              <a:t> uno. Se </a:t>
            </a:r>
            <a:r>
              <a:rPr lang="en-US" sz="1400" b="1" dirty="0" err="1">
                <a:effectLst/>
              </a:rPr>
              <a:t>fomentará</a:t>
            </a:r>
            <a:r>
              <a:rPr lang="en-US" sz="1400" b="1" dirty="0">
                <a:effectLst/>
              </a:rPr>
              <a:t> la </a:t>
            </a:r>
            <a:r>
              <a:rPr lang="en-US" sz="1400" b="1" dirty="0" err="1">
                <a:effectLst/>
              </a:rPr>
              <a:t>participación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activa</a:t>
            </a:r>
            <a:r>
              <a:rPr lang="en-US" sz="1400" b="1" dirty="0">
                <a:effectLst/>
              </a:rPr>
              <a:t> y </a:t>
            </a:r>
            <a:r>
              <a:rPr lang="en-US" sz="1400" b="1" dirty="0" err="1">
                <a:effectLst/>
              </a:rPr>
              <a:t>el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intercambio</a:t>
            </a:r>
            <a:r>
              <a:rPr lang="en-US" sz="1400" b="1" dirty="0">
                <a:effectLst/>
              </a:rPr>
              <a:t> de ideas </a:t>
            </a:r>
            <a:r>
              <a:rPr lang="en-US" sz="1400" b="1" dirty="0" err="1">
                <a:effectLst/>
              </a:rPr>
              <a:t>en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grupos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pequeños</a:t>
            </a:r>
            <a:r>
              <a:rPr lang="en-US" sz="1400" b="1" dirty="0">
                <a:effectLst/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effectLst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3. </a:t>
            </a:r>
            <a:r>
              <a:rPr lang="en-US" sz="1400" b="1" dirty="0" err="1">
                <a:effectLst/>
              </a:rPr>
              <a:t>Creación</a:t>
            </a:r>
            <a:r>
              <a:rPr lang="en-US" sz="1400" b="1" dirty="0">
                <a:effectLst/>
              </a:rPr>
              <a:t> de </a:t>
            </a:r>
            <a:r>
              <a:rPr lang="en-US" sz="1400" b="1" dirty="0" err="1">
                <a:effectLst/>
              </a:rPr>
              <a:t>narraciones</a:t>
            </a:r>
            <a:r>
              <a:rPr lang="en-US" sz="1400" b="1" dirty="0">
                <a:effectLst/>
              </a:rPr>
              <a:t>: Los </a:t>
            </a:r>
            <a:r>
              <a:rPr lang="en-US" sz="1400" b="1" dirty="0" err="1">
                <a:effectLst/>
              </a:rPr>
              <a:t>estudiantes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realizarán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ejercicios</a:t>
            </a:r>
            <a:r>
              <a:rPr lang="en-US" sz="1400" b="1" dirty="0">
                <a:effectLst/>
              </a:rPr>
              <a:t> de </a:t>
            </a:r>
            <a:r>
              <a:rPr lang="en-US" sz="1400" b="1" dirty="0" err="1">
                <a:effectLst/>
              </a:rPr>
              <a:t>escritura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creativa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donde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deberán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aplicar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los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elementos</a:t>
            </a:r>
            <a:r>
              <a:rPr lang="en-US" sz="1400" b="1" dirty="0">
                <a:effectLst/>
              </a:rPr>
              <a:t> de la </a:t>
            </a:r>
            <a:r>
              <a:rPr lang="en-US" sz="1400" b="1" dirty="0" err="1">
                <a:effectLst/>
              </a:rPr>
              <a:t>narración</a:t>
            </a:r>
            <a:r>
              <a:rPr lang="en-US" sz="1400" b="1" dirty="0">
                <a:effectLst/>
              </a:rPr>
              <a:t> para </a:t>
            </a:r>
            <a:r>
              <a:rPr lang="en-US" sz="1400" b="1" dirty="0" err="1">
                <a:effectLst/>
              </a:rPr>
              <a:t>crear</a:t>
            </a:r>
            <a:r>
              <a:rPr lang="en-US" sz="1400" b="1" dirty="0">
                <a:effectLst/>
              </a:rPr>
              <a:t> sus </a:t>
            </a:r>
            <a:r>
              <a:rPr lang="en-US" sz="1400" b="1" dirty="0" err="1">
                <a:effectLst/>
              </a:rPr>
              <a:t>propias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historias</a:t>
            </a:r>
            <a:r>
              <a:rPr lang="en-US" sz="1400" b="1" dirty="0">
                <a:effectLst/>
              </a:rPr>
              <a:t>. Se les </a:t>
            </a:r>
            <a:r>
              <a:rPr lang="en-US" sz="1400" b="1" dirty="0" err="1">
                <a:effectLst/>
              </a:rPr>
              <a:t>proporcionará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retroalimentación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individualizada</a:t>
            </a:r>
            <a:r>
              <a:rPr lang="en-US" sz="1400" b="1" dirty="0">
                <a:effectLst/>
              </a:rPr>
              <a:t> para </a:t>
            </a:r>
            <a:r>
              <a:rPr lang="en-US" sz="1400" b="1" dirty="0" err="1">
                <a:effectLst/>
              </a:rPr>
              <a:t>mejorar</a:t>
            </a:r>
            <a:r>
              <a:rPr lang="en-US" sz="1400" b="1" dirty="0">
                <a:effectLst/>
              </a:rPr>
              <a:t> sus </a:t>
            </a:r>
            <a:r>
              <a:rPr lang="en-US" sz="1400" b="1" dirty="0" err="1">
                <a:effectLst/>
              </a:rPr>
              <a:t>habilidades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narrativas</a:t>
            </a:r>
            <a:r>
              <a:rPr lang="en-US" sz="1400" b="1" dirty="0">
                <a:effectLst/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effectLst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4. </a:t>
            </a:r>
            <a:r>
              <a:rPr lang="en-US" sz="1400" b="1" dirty="0" err="1">
                <a:effectLst/>
              </a:rPr>
              <a:t>Lectura</a:t>
            </a:r>
            <a:r>
              <a:rPr lang="en-US" sz="1400" b="1" dirty="0">
                <a:effectLst/>
              </a:rPr>
              <a:t> y </a:t>
            </a:r>
            <a:r>
              <a:rPr lang="en-US" sz="1400" b="1" dirty="0" err="1">
                <a:effectLst/>
              </a:rPr>
              <a:t>reflexión</a:t>
            </a:r>
            <a:r>
              <a:rPr lang="en-US" sz="1400" b="1" dirty="0">
                <a:effectLst/>
              </a:rPr>
              <a:t>: Los </a:t>
            </a:r>
            <a:r>
              <a:rPr lang="en-US" sz="1400" b="1" dirty="0" err="1">
                <a:effectLst/>
              </a:rPr>
              <a:t>estudiantes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leerán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textos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narrativos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seleccionados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analizando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su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estructura</a:t>
            </a:r>
            <a:r>
              <a:rPr lang="en-US" sz="1400" b="1" dirty="0">
                <a:effectLst/>
              </a:rPr>
              <a:t> y </a:t>
            </a:r>
            <a:r>
              <a:rPr lang="en-US" sz="1400" b="1" dirty="0" err="1">
                <a:effectLst/>
              </a:rPr>
              <a:t>los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elementos</a:t>
            </a:r>
            <a:r>
              <a:rPr lang="en-US" sz="1400" b="1" dirty="0">
                <a:effectLst/>
              </a:rPr>
              <a:t> de la </a:t>
            </a:r>
            <a:r>
              <a:rPr lang="en-US" sz="1400" b="1" dirty="0" err="1">
                <a:effectLst/>
              </a:rPr>
              <a:t>narración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presentes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ellos</a:t>
            </a:r>
            <a:r>
              <a:rPr lang="en-US" sz="1400" b="1" dirty="0">
                <a:effectLst/>
              </a:rPr>
              <a:t>. Se </a:t>
            </a:r>
            <a:r>
              <a:rPr lang="en-US" sz="1400" b="1" dirty="0" err="1">
                <a:effectLst/>
              </a:rPr>
              <a:t>realizarán</a:t>
            </a:r>
            <a:r>
              <a:rPr lang="en-US" sz="1400" b="1" dirty="0">
                <a:effectLst/>
              </a:rPr>
              <a:t> debates y </a:t>
            </a:r>
            <a:r>
              <a:rPr lang="en-US" sz="1400" b="1" dirty="0" err="1">
                <a:effectLst/>
              </a:rPr>
              <a:t>discusiones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grupales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sobre</a:t>
            </a:r>
            <a:r>
              <a:rPr lang="en-US" sz="1400" b="1" dirty="0">
                <a:effectLst/>
              </a:rPr>
              <a:t> las </a:t>
            </a:r>
            <a:r>
              <a:rPr lang="en-US" sz="1400" b="1" dirty="0" err="1">
                <a:effectLst/>
              </a:rPr>
              <a:t>temáticas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abordadas</a:t>
            </a:r>
            <a:r>
              <a:rPr lang="en-US" sz="1400" b="1" dirty="0">
                <a:effectLst/>
              </a:rPr>
              <a:t> y la </a:t>
            </a:r>
            <a:r>
              <a:rPr lang="en-US" sz="1400" b="1" dirty="0" err="1">
                <a:effectLst/>
              </a:rPr>
              <a:t>intención</a:t>
            </a:r>
            <a:r>
              <a:rPr lang="en-US" sz="1400" b="1" dirty="0">
                <a:effectLst/>
              </a:rPr>
              <a:t> del </a:t>
            </a:r>
            <a:r>
              <a:rPr lang="en-US" sz="1400" b="1" dirty="0" err="1">
                <a:effectLst/>
              </a:rPr>
              <a:t>autor</a:t>
            </a:r>
            <a:r>
              <a:rPr lang="en-US" sz="1400" b="1" dirty="0">
                <a:effectLst/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effectLst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5. </a:t>
            </a:r>
            <a:r>
              <a:rPr lang="en-US" sz="1400" b="1" dirty="0" err="1">
                <a:effectLst/>
              </a:rPr>
              <a:t>Uso</a:t>
            </a:r>
            <a:r>
              <a:rPr lang="en-US" sz="1400" b="1" dirty="0">
                <a:effectLst/>
              </a:rPr>
              <a:t> de </a:t>
            </a:r>
            <a:r>
              <a:rPr lang="en-US" sz="1400" b="1" dirty="0" err="1">
                <a:effectLst/>
              </a:rPr>
              <a:t>herramientas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digitales</a:t>
            </a:r>
            <a:r>
              <a:rPr lang="en-US" sz="1400" b="1" dirty="0">
                <a:effectLst/>
              </a:rPr>
              <a:t>: Los </a:t>
            </a:r>
            <a:r>
              <a:rPr lang="en-US" sz="1400" b="1" dirty="0" err="1">
                <a:effectLst/>
              </a:rPr>
              <a:t>estudiantes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utilizarán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recursos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digitales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como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páginas</a:t>
            </a:r>
            <a:r>
              <a:rPr lang="en-US" sz="1400" b="1" dirty="0">
                <a:effectLst/>
              </a:rPr>
              <a:t> web y </a:t>
            </a:r>
            <a:r>
              <a:rPr lang="en-US" sz="1400" b="1" dirty="0" err="1">
                <a:effectLst/>
              </a:rPr>
              <a:t>aplicaciones</a:t>
            </a:r>
            <a:r>
              <a:rPr lang="en-US" sz="1400" b="1" dirty="0">
                <a:effectLst/>
              </a:rPr>
              <a:t>, para </a:t>
            </a:r>
            <a:r>
              <a:rPr lang="en-US" sz="1400" b="1" dirty="0" err="1">
                <a:effectLst/>
              </a:rPr>
              <a:t>investigar</a:t>
            </a:r>
            <a:r>
              <a:rPr lang="en-US" sz="1400" b="1" dirty="0">
                <a:effectLst/>
              </a:rPr>
              <a:t> y </a:t>
            </a:r>
            <a:r>
              <a:rPr lang="en-US" sz="1400" b="1" dirty="0" err="1">
                <a:effectLst/>
              </a:rPr>
              <a:t>recopilar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información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sobre</a:t>
            </a:r>
            <a:r>
              <a:rPr lang="en-US" sz="1400" b="1" dirty="0">
                <a:effectLst/>
              </a:rPr>
              <a:t> la </a:t>
            </a:r>
            <a:r>
              <a:rPr lang="en-US" sz="1400" b="1" dirty="0" err="1">
                <a:effectLst/>
              </a:rPr>
              <a:t>narración</a:t>
            </a:r>
            <a:r>
              <a:rPr lang="en-US" sz="1400" b="1" dirty="0">
                <a:effectLst/>
              </a:rPr>
              <a:t> y sus </a:t>
            </a:r>
            <a:r>
              <a:rPr lang="en-US" sz="1400" b="1" dirty="0" err="1">
                <a:effectLst/>
              </a:rPr>
              <a:t>elementos</a:t>
            </a:r>
            <a:r>
              <a:rPr lang="en-US" sz="1400" b="1" dirty="0">
                <a:effectLst/>
              </a:rPr>
              <a:t>. </a:t>
            </a:r>
            <a:r>
              <a:rPr lang="en-US" sz="1400" b="1" dirty="0" err="1">
                <a:effectLst/>
              </a:rPr>
              <a:t>Además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podrán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utilizar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herramientas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digitales</a:t>
            </a:r>
            <a:r>
              <a:rPr lang="en-US" sz="1400" b="1" dirty="0">
                <a:effectLst/>
              </a:rPr>
              <a:t> para </a:t>
            </a:r>
            <a:r>
              <a:rPr lang="en-US" sz="1400" b="1" dirty="0" err="1">
                <a:effectLst/>
              </a:rPr>
              <a:t>crear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presentaciones</a:t>
            </a:r>
            <a:r>
              <a:rPr lang="en-US" sz="1400" b="1" dirty="0">
                <a:effectLst/>
              </a:rPr>
              <a:t> o </a:t>
            </a:r>
            <a:r>
              <a:rPr lang="en-US" sz="1400" b="1" dirty="0" err="1">
                <a:effectLst/>
              </a:rPr>
              <a:t>proyectos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visuales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relacionados</a:t>
            </a:r>
            <a:r>
              <a:rPr lang="en-US" sz="1400" b="1" dirty="0">
                <a:effectLst/>
              </a:rPr>
              <a:t> con la </a:t>
            </a:r>
            <a:r>
              <a:rPr lang="en-US" sz="1400" b="1" dirty="0" err="1">
                <a:effectLst/>
              </a:rPr>
              <a:t>temática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2830618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ED6BEF76988248B903ECBDDCF3C338" ma:contentTypeVersion="3" ma:contentTypeDescription="Crear nuevo documento." ma:contentTypeScope="" ma:versionID="fdceac566c6f4a180bc7465019740d38">
  <xsd:schema xmlns:xsd="http://www.w3.org/2001/XMLSchema" xmlns:xs="http://www.w3.org/2001/XMLSchema" xmlns:p="http://schemas.microsoft.com/office/2006/metadata/properties" xmlns:ns3="26840b0b-806b-467b-b6e2-e1db398dfde7" targetNamespace="http://schemas.microsoft.com/office/2006/metadata/properties" ma:root="true" ma:fieldsID="a2cfe1da30d72673976e28d5e34ecfe2" ns3:_="">
    <xsd:import namespace="26840b0b-806b-467b-b6e2-e1db398dfd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40b0b-806b-467b-b6e2-e1db398df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52C456-EF7F-4BC5-93CE-D6815FA44AB0}">
  <ds:schemaRefs>
    <ds:schemaRef ds:uri="http://schemas.microsoft.com/office/2006/documentManagement/types"/>
    <ds:schemaRef ds:uri="http://purl.org/dc/dcmitype/"/>
    <ds:schemaRef ds:uri="26840b0b-806b-467b-b6e2-e1db398dfde7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FAA6DF-B3E4-4A3E-A63B-882E16F00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9E089C-95A8-462A-8ABC-086AE4728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40b0b-806b-467b-b6e2-e1db398dfd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203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Aharoni</vt:lpstr>
      <vt:lpstr>Arial</vt:lpstr>
      <vt:lpstr>Avenir Next LT Pro</vt:lpstr>
      <vt:lpstr>Calibri</vt:lpstr>
      <vt:lpstr>ShapesVTI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Polo Huertas, Sonia</dc:creator>
  <cp:lastModifiedBy>Polo Huertas, Sonia</cp:lastModifiedBy>
  <cp:revision>1</cp:revision>
  <dcterms:created xsi:type="dcterms:W3CDTF">2023-06-06T15:56:10Z</dcterms:created>
  <dcterms:modified xsi:type="dcterms:W3CDTF">2023-06-06T16:10:50Z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0x010100DCED6BEF76988248B903ECBDDCF3C338</vt:lpwstr>
  </property>
</Properties>
</file>