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ppt/tags/tag68.xml" ContentType="application/vnd.openxmlformats-officedocument.presentationml.tags+xml"/>
  <Override PartName="/ppt/notesSlides/notesSlide67.xml" ContentType="application/vnd.openxmlformats-officedocument.presentationml.notesSlide+xml"/>
  <Override PartName="/ppt/tags/tag69.xml" ContentType="application/vnd.openxmlformats-officedocument.presentationml.tags+xml"/>
  <Override PartName="/ppt/notesSlides/notesSlide68.xml" ContentType="application/vnd.openxmlformats-officedocument.presentationml.notesSlide+xml"/>
  <Override PartName="/ppt/tags/tag70.xml" ContentType="application/vnd.openxmlformats-officedocument.presentationml.tags+xml"/>
  <Override PartName="/ppt/notesSlides/notesSlide69.xml" ContentType="application/vnd.openxmlformats-officedocument.presentationml.notesSlide+xml"/>
  <Override PartName="/ppt/tags/tag71.xml" ContentType="application/vnd.openxmlformats-officedocument.presentationml.tags+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72"/>
  </p:notesMasterIdLst>
  <p:sldIdLst>
    <p:sldId id="513" r:id="rId2"/>
    <p:sldId id="730" r:id="rId3"/>
    <p:sldId id="747" r:id="rId4"/>
    <p:sldId id="961" r:id="rId5"/>
    <p:sldId id="763" r:id="rId6"/>
    <p:sldId id="875" r:id="rId7"/>
    <p:sldId id="735" r:id="rId8"/>
    <p:sldId id="736" r:id="rId9"/>
    <p:sldId id="750" r:id="rId10"/>
    <p:sldId id="834" r:id="rId11"/>
    <p:sldId id="745" r:id="rId12"/>
    <p:sldId id="758" r:id="rId13"/>
    <p:sldId id="760" r:id="rId14"/>
    <p:sldId id="759" r:id="rId15"/>
    <p:sldId id="628" r:id="rId16"/>
    <p:sldId id="986" r:id="rId17"/>
    <p:sldId id="987" r:id="rId18"/>
    <p:sldId id="988" r:id="rId19"/>
    <p:sldId id="989" r:id="rId20"/>
    <p:sldId id="990" r:id="rId21"/>
    <p:sldId id="991" r:id="rId22"/>
    <p:sldId id="992" r:id="rId23"/>
    <p:sldId id="993" r:id="rId24"/>
    <p:sldId id="994" r:id="rId25"/>
    <p:sldId id="995" r:id="rId26"/>
    <p:sldId id="1034" r:id="rId27"/>
    <p:sldId id="996" r:id="rId28"/>
    <p:sldId id="997" r:id="rId29"/>
    <p:sldId id="998" r:id="rId30"/>
    <p:sldId id="999" r:id="rId31"/>
    <p:sldId id="1000" r:id="rId32"/>
    <p:sldId id="1035" r:id="rId33"/>
    <p:sldId id="1001" r:id="rId34"/>
    <p:sldId id="1002" r:id="rId35"/>
    <p:sldId id="1003" r:id="rId36"/>
    <p:sldId id="1004" r:id="rId37"/>
    <p:sldId id="1005" r:id="rId38"/>
    <p:sldId id="1006" r:id="rId39"/>
    <p:sldId id="1007" r:id="rId40"/>
    <p:sldId id="1008" r:id="rId41"/>
    <p:sldId id="1036" r:id="rId42"/>
    <p:sldId id="1009" r:id="rId43"/>
    <p:sldId id="1010" r:id="rId44"/>
    <p:sldId id="1011" r:id="rId45"/>
    <p:sldId id="1012" r:id="rId46"/>
    <p:sldId id="1013" r:id="rId47"/>
    <p:sldId id="1014" r:id="rId48"/>
    <p:sldId id="1015" r:id="rId49"/>
    <p:sldId id="1037" r:id="rId50"/>
    <p:sldId id="1016" r:id="rId51"/>
    <p:sldId id="1017" r:id="rId52"/>
    <p:sldId id="1018" r:id="rId53"/>
    <p:sldId id="1038" r:id="rId54"/>
    <p:sldId id="762" r:id="rId55"/>
    <p:sldId id="885" r:id="rId56"/>
    <p:sldId id="1019" r:id="rId57"/>
    <p:sldId id="1020" r:id="rId58"/>
    <p:sldId id="1021" r:id="rId59"/>
    <p:sldId id="1022" r:id="rId60"/>
    <p:sldId id="1023" r:id="rId61"/>
    <p:sldId id="1024" r:id="rId62"/>
    <p:sldId id="1025" r:id="rId63"/>
    <p:sldId id="1028" r:id="rId64"/>
    <p:sldId id="1030" r:id="rId65"/>
    <p:sldId id="1031" r:id="rId66"/>
    <p:sldId id="1033" r:id="rId67"/>
    <p:sldId id="985" r:id="rId68"/>
    <p:sldId id="1039" r:id="rId69"/>
    <p:sldId id="766" r:id="rId70"/>
    <p:sldId id="291" r:id="rId71"/>
  </p:sldIdLst>
  <p:sldSz cx="9144000" cy="5143500" type="screen16x9"/>
  <p:notesSz cx="6858000" cy="9144000"/>
  <p:custDataLst>
    <p:tags r:id="rId73"/>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xmlns="" userId="S-1-5-21-1708537768-1303643608-725345543-200204" providerId="AD"/>
      </p:ext>
    </p:extLst>
  </p:cmAuthor>
  <p:cmAuthor id="2" name="Bob Vachon" initials="BV" lastIdx="24" clrIdx="2">
    <p:extLst>
      <p:ext uri="{19B8F6BF-5375-455C-9EA6-DF929625EA0E}">
        <p15:presenceInfo xmlns:p15="http://schemas.microsoft.com/office/powerpoint/2012/main" xmlns="" userId="c7abe87968a0b63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5BFB"/>
    <a:srgbClr val="000000"/>
    <a:srgbClr val="E9E7E8"/>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8906" autoAdjust="0"/>
    <p:restoredTop sz="81049" autoAdjust="0"/>
  </p:normalViewPr>
  <p:slideViewPr>
    <p:cSldViewPr snapToGrid="0" showGuides="1">
      <p:cViewPr>
        <p:scale>
          <a:sx n="100" d="100"/>
          <a:sy n="100" d="100"/>
        </p:scale>
        <p:origin x="-72" y="-288"/>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notesViewPr>
    <p:cSldViewPr snapToGrid="0">
      <p:cViewPr varScale="1">
        <p:scale>
          <a:sx n="82" d="100"/>
          <a:sy n="82" d="100"/>
        </p:scale>
        <p:origin x="-92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gs" Target="tags/tag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12/2/2019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6: Redes aplicadas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10</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654350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5F7D0146-1035-4865-8A5B-0B1E8578604B}" type="slidenum">
              <a:rPr sz="800" b="0">
                <a:ea typeface="ＭＳ Ｐゴシック" pitchFamily="34" charset="-128"/>
              </a:rPr>
              <a:pPr algn="r"/>
              <a:t>11</a:t>
            </a:fld>
            <a:endParaRPr sz="800" b="0">
              <a:ea typeface="ＭＳ Ｐゴシック" pitchFamily="3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91573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6: Redes aplicadas </a:t>
            </a:r>
          </a:p>
        </p:txBody>
      </p:sp>
      <p:sp>
        <p:nvSpPr>
          <p:cNvPr id="4" name="Slide Number Placeholder 3"/>
          <p:cNvSpPr>
            <a:spLocks noGrp="1"/>
          </p:cNvSpPr>
          <p:nvPr>
            <p:ph type="sldNum" sz="quarter" idx="10"/>
          </p:nvPr>
        </p:nvSpPr>
        <p:spPr/>
        <p:txBody>
          <a:bodyPr/>
          <a:lstStyle/>
          <a:p>
            <a:pPr rtl="0"/>
            <a:fld id="{5641018C-6CAF-B84E-B92C-ECB119457FBA}" type="slidenum">
              <a:rPr/>
              <a:t>12</a:t>
            </a:fld>
            <a:endParaRPr/>
          </a:p>
        </p:txBody>
      </p:sp>
    </p:spTree>
    <p:extLst>
      <p:ext uri="{BB962C8B-B14F-4D97-AF65-F5344CB8AC3E}">
        <p14:creationId xmlns:p14="http://schemas.microsoft.com/office/powerpoint/2010/main" val="149680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13</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6: Redes aplicadas</a:t>
            </a:r>
          </a:p>
          <a:p>
            <a:endParaRPr lang="en-GB" dirty="0"/>
          </a:p>
        </p:txBody>
      </p:sp>
    </p:spTree>
    <p:extLst>
      <p:ext uri="{BB962C8B-B14F-4D97-AF65-F5344CB8AC3E}">
        <p14:creationId xmlns:p14="http://schemas.microsoft.com/office/powerpoint/2010/main" val="1024752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6 – Redes aplicadas </a:t>
            </a:r>
          </a:p>
          <a:p>
            <a:pPr rtl="0">
              <a:buFontTx/>
              <a:buNone/>
            </a:pPr>
            <a:r>
              <a:rPr lang="x-none" sz="1200" b="0"/>
              <a:t>6.1 – Asignación de direcciones de red</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14</a:t>
            </a:fld>
            <a:endParaRPr/>
          </a:p>
        </p:txBody>
      </p:sp>
    </p:spTree>
    <p:extLst>
      <p:ext uri="{BB962C8B-B14F-4D97-AF65-F5344CB8AC3E}">
        <p14:creationId xmlns:p14="http://schemas.microsoft.com/office/powerpoint/2010/main" val="625529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6.1.1 – Asignación de direcciones de red</a:t>
            </a:r>
          </a:p>
          <a:p>
            <a:pPr rtl="0">
              <a:buFontTx/>
              <a:buNone/>
            </a:pPr>
            <a:r>
              <a:rPr lang="x-none" sz="1200" b="0"/>
              <a:t>6.1.1.1 – Explicación en video: Asignación </a:t>
            </a:r>
            <a:r>
              <a:rPr lang="x-none" sz="1200" b="0" baseline="0"/>
              <a:t>de direcciones MAC</a:t>
            </a:r>
          </a:p>
        </p:txBody>
      </p:sp>
    </p:spTree>
    <p:extLst>
      <p:ext uri="{BB962C8B-B14F-4D97-AF65-F5344CB8AC3E}">
        <p14:creationId xmlns:p14="http://schemas.microsoft.com/office/powerpoint/2010/main" val="3525190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6.1.1 – Asignación de direcciones de red</a:t>
            </a:r>
          </a:p>
          <a:p>
            <a:pPr rtl="0">
              <a:buFontTx/>
              <a:buNone/>
            </a:pPr>
            <a:r>
              <a:rPr lang="x-none" sz="1200" b="0"/>
              <a:t>6.1.1.2 – Explicación en video:</a:t>
            </a:r>
            <a:r>
              <a:rPr lang="x-none" sz="1200" b="0" baseline="0"/>
              <a:t> Asignación de direcciones</a:t>
            </a:r>
            <a:r>
              <a:rPr lang="x-none" sz="1200" b="0"/>
              <a:t> IPv4</a:t>
            </a:r>
          </a:p>
        </p:txBody>
      </p:sp>
    </p:spTree>
    <p:extLst>
      <p:ext uri="{BB962C8B-B14F-4D97-AF65-F5344CB8AC3E}">
        <p14:creationId xmlns:p14="http://schemas.microsoft.com/office/powerpoint/2010/main" val="2042223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6.1.1 – Asignación de direcciones de red</a:t>
            </a:r>
          </a:p>
          <a:p>
            <a:pPr rtl="0">
              <a:buFontTx/>
              <a:buNone/>
            </a:pPr>
            <a:r>
              <a:rPr lang="x-none" sz="1200" b="0"/>
              <a:t>6.1.1.3 – Explicación en video: Asignación </a:t>
            </a:r>
            <a:r>
              <a:rPr lang="x-none" sz="1200" b="0" baseline="0"/>
              <a:t>de direcciones IPv6</a:t>
            </a:r>
          </a:p>
        </p:txBody>
      </p:sp>
    </p:spTree>
    <p:extLst>
      <p:ext uri="{BB962C8B-B14F-4D97-AF65-F5344CB8AC3E}">
        <p14:creationId xmlns:p14="http://schemas.microsoft.com/office/powerpoint/2010/main" val="14770956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6.1.1 – Asignación de direcciones de red</a:t>
            </a:r>
          </a:p>
          <a:p>
            <a:pPr rtl="0">
              <a:buFontTx/>
              <a:buNone/>
            </a:pPr>
            <a:r>
              <a:rPr lang="x-none" sz="1200" b="0"/>
              <a:t>6.1.1.4 – Dos direcciones de red</a:t>
            </a:r>
          </a:p>
        </p:txBody>
      </p:sp>
    </p:spTree>
    <p:extLst>
      <p:ext uri="{BB962C8B-B14F-4D97-AF65-F5344CB8AC3E}">
        <p14:creationId xmlns:p14="http://schemas.microsoft.com/office/powerpoint/2010/main" val="10028225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6.1.1 – Asignación de direcciones de red</a:t>
            </a:r>
          </a:p>
          <a:p>
            <a:pPr rtl="0">
              <a:buFontTx/>
              <a:buNone/>
            </a:pPr>
            <a:r>
              <a:rPr lang="x-none" sz="1200" b="0"/>
              <a:t>6.1.1.4 – Dos direcciones de red (cont.)</a:t>
            </a:r>
          </a:p>
        </p:txBody>
      </p:sp>
    </p:spTree>
    <p:extLst>
      <p:ext uri="{BB962C8B-B14F-4D97-AF65-F5344CB8AC3E}">
        <p14:creationId xmlns:p14="http://schemas.microsoft.com/office/powerpoint/2010/main" val="2187967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6.1.1 – Asignación de direcciones de red</a:t>
            </a:r>
          </a:p>
          <a:p>
            <a:pPr rtl="0">
              <a:buFontTx/>
              <a:buNone/>
            </a:pPr>
            <a:r>
              <a:rPr lang="x-none" sz="1200" b="0"/>
              <a:t>6.1.1.5 – Visualización de las direcciones</a:t>
            </a:r>
          </a:p>
        </p:txBody>
      </p:sp>
    </p:spTree>
    <p:extLst>
      <p:ext uri="{BB962C8B-B14F-4D97-AF65-F5344CB8AC3E}">
        <p14:creationId xmlns:p14="http://schemas.microsoft.com/office/powerpoint/2010/main" val="1267497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6.1.1 – Asignación de direcciones de red</a:t>
            </a:r>
          </a:p>
          <a:p>
            <a:pPr rtl="0">
              <a:buFontTx/>
              <a:buNone/>
            </a:pPr>
            <a:r>
              <a:rPr lang="x-none" sz="1200" b="0"/>
              <a:t>6.1.1.6 – Formato de direcciones IPv4</a:t>
            </a:r>
          </a:p>
        </p:txBody>
      </p:sp>
    </p:spTree>
    <p:extLst>
      <p:ext uri="{BB962C8B-B14F-4D97-AF65-F5344CB8AC3E}">
        <p14:creationId xmlns:p14="http://schemas.microsoft.com/office/powerpoint/2010/main" val="9898790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6.1.1 – Asignación de direcciones de red</a:t>
            </a:r>
          </a:p>
          <a:p>
            <a:pPr rtl="0">
              <a:buFontTx/>
              <a:buNone/>
            </a:pPr>
            <a:r>
              <a:rPr lang="x-none" sz="1200" b="0"/>
              <a:t>6.1.1.7 – Formato de direcciones IPv6</a:t>
            </a:r>
          </a:p>
        </p:txBody>
      </p:sp>
    </p:spTree>
    <p:extLst>
      <p:ext uri="{BB962C8B-B14F-4D97-AF65-F5344CB8AC3E}">
        <p14:creationId xmlns:p14="http://schemas.microsoft.com/office/powerpoint/2010/main" val="4555954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6.1.1 – Asignación de direcciones de red</a:t>
            </a:r>
          </a:p>
          <a:p>
            <a:pPr rtl="0">
              <a:buFontTx/>
              <a:buNone/>
            </a:pPr>
            <a:r>
              <a:rPr lang="x-none" sz="1200" b="0"/>
              <a:t>6.1.1.8 – Asignación de direcciones estáticas</a:t>
            </a:r>
          </a:p>
        </p:txBody>
      </p:sp>
    </p:spTree>
    <p:extLst>
      <p:ext uri="{BB962C8B-B14F-4D97-AF65-F5344CB8AC3E}">
        <p14:creationId xmlns:p14="http://schemas.microsoft.com/office/powerpoint/2010/main" val="2362307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6.1.1 – Asignación de direcciones de red</a:t>
            </a:r>
          </a:p>
          <a:p>
            <a:pPr rtl="0">
              <a:buFontTx/>
              <a:buNone/>
            </a:pPr>
            <a:r>
              <a:rPr lang="x-none" sz="1200" b="0"/>
              <a:t>6.1.1.9 – Asignación de direcciones dinámicas</a:t>
            </a:r>
          </a:p>
        </p:txBody>
      </p:sp>
    </p:spTree>
    <p:extLst>
      <p:ext uri="{BB962C8B-B14F-4D97-AF65-F5344CB8AC3E}">
        <p14:creationId xmlns:p14="http://schemas.microsoft.com/office/powerpoint/2010/main" val="9380967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6.1.1 – Asignación de direcciones de red</a:t>
            </a:r>
          </a:p>
          <a:p>
            <a:pPr rtl="0">
              <a:buFontTx/>
              <a:buNone/>
            </a:pPr>
            <a:r>
              <a:rPr lang="x-none" sz="1200" b="0"/>
              <a:t>6.1.1.10 – Direcciones IPv4 e IPv6 con vínculo local</a:t>
            </a:r>
          </a:p>
          <a:p>
            <a:pPr rtl="0">
              <a:buFontTx/>
              <a:buNone/>
            </a:pPr>
            <a:r>
              <a:rPr lang="x-none" sz="1200" b="0"/>
              <a:t>6.1.1.11 – Verifique su comprensión: Asignación de direcciones de red</a:t>
            </a:r>
          </a:p>
        </p:txBody>
      </p:sp>
    </p:spTree>
    <p:extLst>
      <p:ext uri="{BB962C8B-B14F-4D97-AF65-F5344CB8AC3E}">
        <p14:creationId xmlns:p14="http://schemas.microsoft.com/office/powerpoint/2010/main" val="17239611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6.1.2 – Configuración de una NIC</a:t>
            </a:r>
          </a:p>
          <a:p>
            <a:pPr rtl="0">
              <a:buFontTx/>
              <a:buNone/>
            </a:pPr>
            <a:r>
              <a:rPr lang="x-none" sz="1200" b="0"/>
              <a:t>6.1.2.1 – Packet Tracer:</a:t>
            </a:r>
            <a:r>
              <a:rPr lang="x-none" sz="1200" b="0" baseline="0"/>
              <a:t> Agregar computadoras a una red existente</a:t>
            </a:r>
          </a:p>
          <a:p>
            <a:pPr>
              <a:buFontTx/>
              <a:buNone/>
            </a:pPr>
            <a:endParaRPr lang="en-US" sz="1200" b="0" baseline="0" dirty="0"/>
          </a:p>
        </p:txBody>
      </p:sp>
    </p:spTree>
    <p:extLst>
      <p:ext uri="{BB962C8B-B14F-4D97-AF65-F5344CB8AC3E}">
        <p14:creationId xmlns:p14="http://schemas.microsoft.com/office/powerpoint/2010/main" val="39893738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6.1.2 – Configuración de una NIC</a:t>
            </a:r>
          </a:p>
          <a:p>
            <a:pPr rtl="0">
              <a:buFontTx/>
              <a:buNone/>
            </a:pPr>
            <a:r>
              <a:rPr lang="x-none" sz="1200" b="0"/>
              <a:t>6.1.2.2</a:t>
            </a:r>
            <a:r>
              <a:rPr lang="x-none" sz="1200" b="0" baseline="0"/>
              <a:t> </a:t>
            </a:r>
            <a:r>
              <a:rPr lang="x-none" sz="1200" b="0"/>
              <a:t>– Diseño de red</a:t>
            </a:r>
          </a:p>
        </p:txBody>
      </p:sp>
    </p:spTree>
    <p:extLst>
      <p:ext uri="{BB962C8B-B14F-4D97-AF65-F5344CB8AC3E}">
        <p14:creationId xmlns:p14="http://schemas.microsoft.com/office/powerpoint/2010/main" val="28499041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6.1.2 – Configuración de una NIC</a:t>
            </a:r>
          </a:p>
          <a:p>
            <a:pPr rtl="0">
              <a:buFontTx/>
              <a:buNone/>
            </a:pPr>
            <a:r>
              <a:rPr lang="x-none" sz="1200" b="0"/>
              <a:t>6.1.2.3</a:t>
            </a:r>
            <a:r>
              <a:rPr lang="x-none" sz="1200" b="0" baseline="0"/>
              <a:t> </a:t>
            </a:r>
            <a:r>
              <a:rPr lang="x-none" sz="1200" b="0"/>
              <a:t>– Elección de una NIC</a:t>
            </a:r>
          </a:p>
        </p:txBody>
      </p:sp>
    </p:spTree>
    <p:extLst>
      <p:ext uri="{BB962C8B-B14F-4D97-AF65-F5344CB8AC3E}">
        <p14:creationId xmlns:p14="http://schemas.microsoft.com/office/powerpoint/2010/main" val="27686750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6.1.2 – Configuración de una NIC</a:t>
            </a:r>
          </a:p>
          <a:p>
            <a:pPr rtl="0">
              <a:buFontTx/>
              <a:buNone/>
            </a:pPr>
            <a:r>
              <a:rPr lang="x-none" sz="1200" b="0"/>
              <a:t>6.1.2.4 – Instalación y actualización de una NIC</a:t>
            </a:r>
          </a:p>
        </p:txBody>
      </p:sp>
    </p:spTree>
    <p:extLst>
      <p:ext uri="{BB962C8B-B14F-4D97-AF65-F5344CB8AC3E}">
        <p14:creationId xmlns:p14="http://schemas.microsoft.com/office/powerpoint/2010/main" val="424745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6: Redes aplicadas</a:t>
            </a:r>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4150324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6.1.2 – Configuración de una NIC</a:t>
            </a:r>
          </a:p>
          <a:p>
            <a:pPr rtl="0">
              <a:buFontTx/>
              <a:buNone/>
            </a:pPr>
            <a:r>
              <a:rPr lang="x-none" sz="1200" b="0"/>
              <a:t>6.1.2.5 – Configuración de una NIC</a:t>
            </a:r>
          </a:p>
        </p:txBody>
      </p:sp>
    </p:spTree>
    <p:extLst>
      <p:ext uri="{BB962C8B-B14F-4D97-AF65-F5344CB8AC3E}">
        <p14:creationId xmlns:p14="http://schemas.microsoft.com/office/powerpoint/2010/main" val="1624822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6.1.2 – Configuración de una NIC</a:t>
            </a:r>
          </a:p>
          <a:p>
            <a:pPr rtl="0">
              <a:buFontTx/>
              <a:buNone/>
            </a:pPr>
            <a:r>
              <a:rPr lang="x-none" sz="1200" b="0"/>
              <a:t>6.1.2.6 – ICMP</a:t>
            </a:r>
          </a:p>
        </p:txBody>
      </p:sp>
    </p:spTree>
    <p:extLst>
      <p:ext uri="{BB962C8B-B14F-4D97-AF65-F5344CB8AC3E}">
        <p14:creationId xmlns:p14="http://schemas.microsoft.com/office/powerpoint/2010/main" val="13372196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6.1.2 – Configuración de una NIC</a:t>
            </a:r>
          </a:p>
          <a:p>
            <a:pPr rtl="0">
              <a:buFontTx/>
              <a:buNone/>
            </a:pPr>
            <a:r>
              <a:rPr lang="x-none" sz="1200" b="0"/>
              <a:t>6.1.2.7 – Práctica de laboratorio: Configuración de una NIC para usar DHCP</a:t>
            </a:r>
            <a:r>
              <a:rPr lang="x-none" sz="1200" b="0" baseline="0"/>
              <a:t> en Windows</a:t>
            </a:r>
          </a:p>
          <a:p>
            <a:pPr>
              <a:buFontTx/>
              <a:buNone/>
            </a:pPr>
            <a:endParaRPr lang="en-US" sz="1200" b="0" baseline="0" dirty="0"/>
          </a:p>
        </p:txBody>
      </p:sp>
    </p:spTree>
    <p:extLst>
      <p:ext uri="{BB962C8B-B14F-4D97-AF65-F5344CB8AC3E}">
        <p14:creationId xmlns:p14="http://schemas.microsoft.com/office/powerpoint/2010/main" val="27326711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6.1.3 – Configuración de una red cableada e inalámbrica </a:t>
            </a:r>
          </a:p>
          <a:p>
            <a:pPr rtl="0">
              <a:buFontTx/>
              <a:buNone/>
            </a:pPr>
            <a:r>
              <a:rPr lang="x-none" sz="1200" b="0"/>
              <a:t>6.1.3.1 – Explicación en video: Configuración de una red cableada e inalámbrica </a:t>
            </a:r>
          </a:p>
        </p:txBody>
      </p:sp>
    </p:spTree>
    <p:extLst>
      <p:ext uri="{BB962C8B-B14F-4D97-AF65-F5344CB8AC3E}">
        <p14:creationId xmlns:p14="http://schemas.microsoft.com/office/powerpoint/2010/main" val="3688903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6.1.3 – Configuración de una red cableada e inalámbrica </a:t>
            </a:r>
          </a:p>
          <a:p>
            <a:pPr rtl="0">
              <a:buFontTx/>
              <a:buNone/>
            </a:pPr>
            <a:r>
              <a:rPr lang="x-none" sz="1200" b="0"/>
              <a:t>6.1.3.2 – Conexión de dispositivos cableados a Internet</a:t>
            </a:r>
          </a:p>
        </p:txBody>
      </p:sp>
    </p:spTree>
    <p:extLst>
      <p:ext uri="{BB962C8B-B14F-4D97-AF65-F5344CB8AC3E}">
        <p14:creationId xmlns:p14="http://schemas.microsoft.com/office/powerpoint/2010/main" val="35601001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6.1.3 – Configuración de una red cableada e inalámbrica </a:t>
            </a:r>
          </a:p>
          <a:p>
            <a:pPr rtl="0">
              <a:buFontTx/>
              <a:buNone/>
            </a:pPr>
            <a:r>
              <a:rPr lang="x-none" sz="1200" b="0"/>
              <a:t>6.1.3.3 – Inició de sesión en el router</a:t>
            </a:r>
          </a:p>
        </p:txBody>
      </p:sp>
    </p:spTree>
    <p:extLst>
      <p:ext uri="{BB962C8B-B14F-4D97-AF65-F5344CB8AC3E}">
        <p14:creationId xmlns:p14="http://schemas.microsoft.com/office/powerpoint/2010/main" val="10484433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6.1.3 – Configuración de una red cableada e inalámbrica </a:t>
            </a:r>
          </a:p>
          <a:p>
            <a:pPr rtl="0">
              <a:buFontTx/>
              <a:buNone/>
            </a:pPr>
            <a:r>
              <a:rPr lang="x-none" sz="1200" b="0"/>
              <a:t>6.1.3.4 – Configuración básica de red</a:t>
            </a:r>
          </a:p>
        </p:txBody>
      </p:sp>
    </p:spTree>
    <p:extLst>
      <p:ext uri="{BB962C8B-B14F-4D97-AF65-F5344CB8AC3E}">
        <p14:creationId xmlns:p14="http://schemas.microsoft.com/office/powerpoint/2010/main" val="26573442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6.1.3 – Configuración de una red cableada e inalámbrica </a:t>
            </a:r>
          </a:p>
          <a:p>
            <a:pPr rtl="0">
              <a:buFontTx/>
              <a:buNone/>
            </a:pPr>
            <a:r>
              <a:rPr lang="x-none" sz="1200" b="0"/>
              <a:t>6.1.3.5 – Configuración</a:t>
            </a:r>
            <a:r>
              <a:rPr lang="x-none" sz="1200" b="0" baseline="0"/>
              <a:t> inalámbrica básica</a:t>
            </a:r>
          </a:p>
        </p:txBody>
      </p:sp>
    </p:spTree>
    <p:extLst>
      <p:ext uri="{BB962C8B-B14F-4D97-AF65-F5344CB8AC3E}">
        <p14:creationId xmlns:p14="http://schemas.microsoft.com/office/powerpoint/2010/main" val="1906845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6.1.3 – Configuración de una red cableada e inalámbrica </a:t>
            </a:r>
          </a:p>
          <a:p>
            <a:pPr rtl="0">
              <a:buFontTx/>
              <a:buNone/>
            </a:pPr>
            <a:r>
              <a:rPr lang="x-none" sz="1200" b="0"/>
              <a:t>6.1.3.6 – Configuración de una red de malla inalámbrica</a:t>
            </a:r>
          </a:p>
        </p:txBody>
      </p:sp>
    </p:spTree>
    <p:extLst>
      <p:ext uri="{BB962C8B-B14F-4D97-AF65-F5344CB8AC3E}">
        <p14:creationId xmlns:p14="http://schemas.microsoft.com/office/powerpoint/2010/main" val="13884266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6.1.3 – Configuración de una red cableada e inalámbrica </a:t>
            </a:r>
          </a:p>
          <a:p>
            <a:pPr rtl="0">
              <a:buFontTx/>
              <a:buNone/>
            </a:pPr>
            <a:r>
              <a:rPr lang="x-none" sz="1200" b="0"/>
              <a:t>6.1.3.7 – Configuración de una red de malla inalámbrica</a:t>
            </a:r>
          </a:p>
        </p:txBody>
      </p:sp>
    </p:spTree>
    <p:extLst>
      <p:ext uri="{BB962C8B-B14F-4D97-AF65-F5344CB8AC3E}">
        <p14:creationId xmlns:p14="http://schemas.microsoft.com/office/powerpoint/2010/main" val="1560279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4</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6.1.3 – Configuración de una red cableada e inalámbrica </a:t>
            </a:r>
          </a:p>
          <a:p>
            <a:pPr rtl="0">
              <a:buFontTx/>
              <a:buNone/>
            </a:pPr>
            <a:r>
              <a:rPr lang="x-none" sz="1200" b="0"/>
              <a:t>6.1.3.8 – Calidad de servicio</a:t>
            </a:r>
          </a:p>
          <a:p>
            <a:pPr rtl="0">
              <a:buFontTx/>
              <a:buNone/>
            </a:pPr>
            <a:r>
              <a:rPr lang="x-none" sz="1200" b="0"/>
              <a:t>6.1.3.9 – Packet Tracer: conexión a una red inalámbrica </a:t>
            </a:r>
          </a:p>
        </p:txBody>
      </p:sp>
    </p:spTree>
    <p:extLst>
      <p:ext uri="{BB962C8B-B14F-4D97-AF65-F5344CB8AC3E}">
        <p14:creationId xmlns:p14="http://schemas.microsoft.com/office/powerpoint/2010/main" val="38244140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6.1.3 – Configuración de una red cableada e inalámbrica </a:t>
            </a:r>
          </a:p>
          <a:p>
            <a:pPr rtl="0">
              <a:buFontTx/>
              <a:buNone/>
            </a:pPr>
            <a:r>
              <a:rPr lang="x-none" sz="1200" b="0"/>
              <a:t>6.1.3.9</a:t>
            </a:r>
            <a:r>
              <a:rPr lang="x-none" sz="1200" b="0" baseline="0"/>
              <a:t> </a:t>
            </a:r>
            <a:r>
              <a:rPr lang="x-none" sz="1200" b="0"/>
              <a:t>– Packet Tracer: conexión a una red inalámbrica</a:t>
            </a:r>
          </a:p>
        </p:txBody>
      </p:sp>
    </p:spTree>
    <p:extLst>
      <p:ext uri="{BB962C8B-B14F-4D97-AF65-F5344CB8AC3E}">
        <p14:creationId xmlns:p14="http://schemas.microsoft.com/office/powerpoint/2010/main" val="1850728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6.1.3 – Configuración de una red cableada e inalámbrica </a:t>
            </a:r>
          </a:p>
          <a:p>
            <a:pPr rtl="0">
              <a:buFontTx/>
              <a:buNone/>
            </a:pPr>
            <a:r>
              <a:rPr lang="x-none" sz="1200" b="0"/>
              <a:t>6.1.3.10</a:t>
            </a:r>
            <a:r>
              <a:rPr lang="x-none" sz="1200" b="0" baseline="0"/>
              <a:t> </a:t>
            </a:r>
            <a:r>
              <a:rPr lang="x-none" sz="1200" b="0"/>
              <a:t>– Práctica de laboratorio: Configuración de una red inalámbrica</a:t>
            </a:r>
          </a:p>
        </p:txBody>
      </p:sp>
    </p:spTree>
    <p:extLst>
      <p:ext uri="{BB962C8B-B14F-4D97-AF65-F5344CB8AC3E}">
        <p14:creationId xmlns:p14="http://schemas.microsoft.com/office/powerpoint/2010/main" val="19208484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6.1.4 – Configuración de Firewalls </a:t>
            </a:r>
          </a:p>
          <a:p>
            <a:pPr rtl="0">
              <a:buFontTx/>
              <a:buNone/>
            </a:pPr>
            <a:r>
              <a:rPr lang="x-none" sz="1200" b="0"/>
              <a:t>6.1.4.1 – Explicación en video: Configuración de Firewalls</a:t>
            </a:r>
          </a:p>
        </p:txBody>
      </p:sp>
    </p:spTree>
    <p:extLst>
      <p:ext uri="{BB962C8B-B14F-4D97-AF65-F5344CB8AC3E}">
        <p14:creationId xmlns:p14="http://schemas.microsoft.com/office/powerpoint/2010/main" val="34640936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6.1.4 – Configuración de Firewalls</a:t>
            </a:r>
          </a:p>
          <a:p>
            <a:pPr rtl="0">
              <a:buFontTx/>
              <a:buNone/>
            </a:pPr>
            <a:r>
              <a:rPr lang="x-none" sz="1200" b="0"/>
              <a:t>6.1.4.2 - UPnP</a:t>
            </a:r>
          </a:p>
        </p:txBody>
      </p:sp>
    </p:spTree>
    <p:extLst>
      <p:ext uri="{BB962C8B-B14F-4D97-AF65-F5344CB8AC3E}">
        <p14:creationId xmlns:p14="http://schemas.microsoft.com/office/powerpoint/2010/main" val="28988223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6.1.4 – Configuración de Firewalls</a:t>
            </a:r>
          </a:p>
          <a:p>
            <a:pPr rtl="0">
              <a:buFontTx/>
              <a:buNone/>
            </a:pPr>
            <a:r>
              <a:rPr lang="x-none" sz="1200" b="0"/>
              <a:t>6.1.4.3 - DMZ</a:t>
            </a:r>
          </a:p>
        </p:txBody>
      </p:sp>
    </p:spTree>
    <p:extLst>
      <p:ext uri="{BB962C8B-B14F-4D97-AF65-F5344CB8AC3E}">
        <p14:creationId xmlns:p14="http://schemas.microsoft.com/office/powerpoint/2010/main" val="9859516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6.1.4 – Configuración de Firewalls</a:t>
            </a:r>
          </a:p>
          <a:p>
            <a:pPr rtl="0">
              <a:buFontTx/>
              <a:buNone/>
            </a:pPr>
            <a:r>
              <a:rPr lang="x-none" sz="1200" b="0"/>
              <a:t>6.1.4.4 – Reenvío a puerto asignado</a:t>
            </a:r>
          </a:p>
        </p:txBody>
      </p:sp>
    </p:spTree>
    <p:extLst>
      <p:ext uri="{BB962C8B-B14F-4D97-AF65-F5344CB8AC3E}">
        <p14:creationId xmlns:p14="http://schemas.microsoft.com/office/powerpoint/2010/main" val="91617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6.1.4 – Configuración de Firewalls</a:t>
            </a:r>
          </a:p>
          <a:p>
            <a:pPr rtl="0">
              <a:buFontTx/>
              <a:buNone/>
            </a:pPr>
            <a:r>
              <a:rPr lang="x-none" sz="1200" b="0"/>
              <a:t>6.1.4.5 – Filtrado de direcciones MAC</a:t>
            </a:r>
          </a:p>
        </p:txBody>
      </p:sp>
    </p:spTree>
    <p:extLst>
      <p:ext uri="{BB962C8B-B14F-4D97-AF65-F5344CB8AC3E}">
        <p14:creationId xmlns:p14="http://schemas.microsoft.com/office/powerpoint/2010/main" val="25442002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6.1.4 – Configuración de Firewalls</a:t>
            </a:r>
          </a:p>
          <a:p>
            <a:pPr rtl="0">
              <a:buFontTx/>
              <a:buNone/>
            </a:pPr>
            <a:r>
              <a:rPr lang="x-none" sz="1200" b="0"/>
              <a:t>6.1.4.6 – Lista blanca y lista negra</a:t>
            </a:r>
          </a:p>
          <a:p>
            <a:pPr>
              <a:buFontTx/>
              <a:buNone/>
            </a:pPr>
            <a:endParaRPr lang="en-GB" b="0" dirty="0"/>
          </a:p>
        </p:txBody>
      </p:sp>
    </p:spTree>
    <p:extLst>
      <p:ext uri="{BB962C8B-B14F-4D97-AF65-F5344CB8AC3E}">
        <p14:creationId xmlns:p14="http://schemas.microsoft.com/office/powerpoint/2010/main" val="30172468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6.1.4 – Configuración de Firewalls</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6.1.4.7 – Packet Tracer: configuración de ajustes del Firewalls</a:t>
            </a:r>
          </a:p>
          <a:p>
            <a:pPr>
              <a:buFontTx/>
              <a:buNone/>
            </a:pPr>
            <a:endParaRPr lang="en-GB" b="0" dirty="0"/>
          </a:p>
        </p:txBody>
      </p:sp>
    </p:spTree>
    <p:extLst>
      <p:ext uri="{BB962C8B-B14F-4D97-AF65-F5344CB8AC3E}">
        <p14:creationId xmlns:p14="http://schemas.microsoft.com/office/powerpoint/2010/main" val="3539704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5</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6.1.4 – Configuración de Firewalls</a:t>
            </a:r>
          </a:p>
          <a:p>
            <a:pPr rtl="0">
              <a:buFontTx/>
              <a:buNone/>
            </a:pPr>
            <a:r>
              <a:rPr lang="x-none" sz="1200" b="0"/>
              <a:t>6.1.4.8 – Práctica de laboratorio: Configuración de ajustes del Firewall</a:t>
            </a:r>
          </a:p>
          <a:p>
            <a:pPr>
              <a:buFontTx/>
              <a:buNone/>
            </a:pPr>
            <a:endParaRPr lang="en-GB" b="0" dirty="0"/>
          </a:p>
        </p:txBody>
      </p:sp>
    </p:spTree>
    <p:extLst>
      <p:ext uri="{BB962C8B-B14F-4D97-AF65-F5344CB8AC3E}">
        <p14:creationId xmlns:p14="http://schemas.microsoft.com/office/powerpoint/2010/main" val="14886579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6.1.5 – Configuración de dispositivos de IdC</a:t>
            </a:r>
          </a:p>
          <a:p>
            <a:pPr rtl="0">
              <a:buFontTx/>
              <a:buNone/>
            </a:pPr>
            <a:r>
              <a:rPr lang="x-none" sz="1200" b="0"/>
              <a:t>6.1.5.1 – Internet de las cosas</a:t>
            </a:r>
          </a:p>
          <a:p>
            <a:pPr>
              <a:buFontTx/>
              <a:buNone/>
            </a:pPr>
            <a:endParaRPr lang="en-GB" b="0" dirty="0"/>
          </a:p>
        </p:txBody>
      </p:sp>
    </p:spTree>
    <p:extLst>
      <p:ext uri="{BB962C8B-B14F-4D97-AF65-F5344CB8AC3E}">
        <p14:creationId xmlns:p14="http://schemas.microsoft.com/office/powerpoint/2010/main" val="39493974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6.1.5 – Configuración de dispositivos de IdC</a:t>
            </a:r>
          </a:p>
          <a:p>
            <a:pPr rtl="0">
              <a:buFontTx/>
              <a:buNone/>
            </a:pPr>
            <a:r>
              <a:rPr lang="x-none" sz="1200" b="0"/>
              <a:t>6.1.5.2 – Dispositivos de IdC en Packet Tracer</a:t>
            </a:r>
          </a:p>
          <a:p>
            <a:pPr>
              <a:buFontTx/>
              <a:buNone/>
            </a:pPr>
            <a:endParaRPr lang="en-US" sz="1200" b="0" dirty="0"/>
          </a:p>
          <a:p>
            <a:pPr>
              <a:buFontTx/>
              <a:buNone/>
            </a:pPr>
            <a:endParaRPr lang="en-GB" b="0" dirty="0"/>
          </a:p>
        </p:txBody>
      </p:sp>
    </p:spTree>
    <p:extLst>
      <p:ext uri="{BB962C8B-B14F-4D97-AF65-F5344CB8AC3E}">
        <p14:creationId xmlns:p14="http://schemas.microsoft.com/office/powerpoint/2010/main" val="41062851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6.1 – Conexión de dispositivo a red</a:t>
            </a:r>
          </a:p>
          <a:p>
            <a:pPr rtl="0">
              <a:buFontTx/>
              <a:buNone/>
            </a:pPr>
            <a:r>
              <a:rPr lang="x-none" sz="1200" b="0"/>
              <a:t>6.1.5 – Configuración de dispositivos de IdC</a:t>
            </a:r>
          </a:p>
          <a:p>
            <a:pPr marL="0" marR="0" lvl="0" indent="0" algn="l" defTabSz="457200" rtl="0" eaLnBrk="1" fontAlgn="auto" latinLnBrk="0" hangingPunct="1">
              <a:lnSpc>
                <a:spcPct val="100000"/>
              </a:lnSpc>
              <a:spcBef>
                <a:spcPts val="0"/>
              </a:spcBef>
              <a:spcAft>
                <a:spcPts val="0"/>
              </a:spcAft>
              <a:buClrTx/>
              <a:buSzTx/>
              <a:buFontTx/>
              <a:buNone/>
              <a:tabLst/>
              <a:defRPr/>
            </a:pPr>
            <a:r>
              <a:rPr lang="x-none" sz="1200" b="0"/>
              <a:t>6.1.5.3 – Packet Tracer: configuración de los dispositivos de IdC</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dirty="0"/>
          </a:p>
          <a:p>
            <a:pPr>
              <a:buFontTx/>
              <a:buNone/>
            </a:pPr>
            <a:endParaRPr lang="en-GB" b="0" dirty="0"/>
          </a:p>
        </p:txBody>
      </p:sp>
    </p:spTree>
    <p:extLst>
      <p:ext uri="{BB962C8B-B14F-4D97-AF65-F5344CB8AC3E}">
        <p14:creationId xmlns:p14="http://schemas.microsoft.com/office/powerpoint/2010/main" val="18143467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6 – Redes aplicadas</a:t>
            </a:r>
          </a:p>
          <a:p>
            <a:pPr rtl="0">
              <a:buFontTx/>
              <a:buNone/>
            </a:pPr>
            <a:r>
              <a:rPr lang="x-none" sz="1200" b="0"/>
              <a:t>6.2 – Proceso de resolución de problemas de red</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54</a:t>
            </a:fld>
            <a:endParaRPr/>
          </a:p>
        </p:txBody>
      </p:sp>
    </p:spTree>
    <p:extLst>
      <p:ext uri="{BB962C8B-B14F-4D97-AF65-F5344CB8AC3E}">
        <p14:creationId xmlns:p14="http://schemas.microsoft.com/office/powerpoint/2010/main" val="12979326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6.2 – Solución de problemas de red</a:t>
            </a:r>
          </a:p>
          <a:p>
            <a:pPr rtl="0">
              <a:buFontTx/>
              <a:buNone/>
            </a:pPr>
            <a:r>
              <a:rPr lang="x-none" sz="1200" b="0" dirty="0"/>
              <a:t>6.2.1 – Proceso de resolución de problemas de red</a:t>
            </a:r>
          </a:p>
          <a:p>
            <a:pPr rtl="0">
              <a:buFontTx/>
              <a:buNone/>
            </a:pPr>
            <a:r>
              <a:rPr lang="x-none" sz="1200" b="0" dirty="0"/>
              <a:t>6.2.1.1 – </a:t>
            </a:r>
            <a:r>
              <a:rPr lang="x-none" sz="1200" b="0" dirty="0" smtClean="0"/>
              <a:t>El </a:t>
            </a:r>
            <a:r>
              <a:rPr lang="x-none" sz="1200" b="0" baseline="0" dirty="0" smtClean="0"/>
              <a:t>proceso </a:t>
            </a:r>
            <a:r>
              <a:rPr lang="x-none" sz="1200" b="0" baseline="0" dirty="0"/>
              <a:t>de solución de problemas</a:t>
            </a:r>
          </a:p>
        </p:txBody>
      </p:sp>
    </p:spTree>
    <p:extLst>
      <p:ext uri="{BB962C8B-B14F-4D97-AF65-F5344CB8AC3E}">
        <p14:creationId xmlns:p14="http://schemas.microsoft.com/office/powerpoint/2010/main" val="35188993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6.2 – Solución de problemas de red</a:t>
            </a:r>
          </a:p>
          <a:p>
            <a:pPr rtl="0">
              <a:buFontTx/>
              <a:buNone/>
            </a:pPr>
            <a:r>
              <a:rPr lang="x-none" sz="1200" b="0"/>
              <a:t>6.2.1 – Proceso de resolución de problemas de red</a:t>
            </a:r>
          </a:p>
          <a:p>
            <a:pPr rtl="0">
              <a:buFontTx/>
              <a:buNone/>
            </a:pPr>
            <a:r>
              <a:rPr lang="x-none" sz="1200" b="0"/>
              <a:t>6.2.1.2 – Los seis pasos para resolver problemas de una red: paso</a:t>
            </a:r>
            <a:r>
              <a:rPr lang="x-none" sz="1200" b="0" baseline="0"/>
              <a:t> 1</a:t>
            </a:r>
          </a:p>
        </p:txBody>
      </p:sp>
    </p:spTree>
    <p:extLst>
      <p:ext uri="{BB962C8B-B14F-4D97-AF65-F5344CB8AC3E}">
        <p14:creationId xmlns:p14="http://schemas.microsoft.com/office/powerpoint/2010/main" val="243944420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6.2 – Solución de problemas de red</a:t>
            </a:r>
          </a:p>
          <a:p>
            <a:pPr rtl="0">
              <a:buFontTx/>
              <a:buNone/>
            </a:pPr>
            <a:r>
              <a:rPr lang="x-none" sz="1200" b="0"/>
              <a:t>6.2.1 – Proceso de resolución de problemas de red</a:t>
            </a:r>
          </a:p>
          <a:p>
            <a:pPr rtl="0">
              <a:buFontTx/>
              <a:buNone/>
            </a:pPr>
            <a:r>
              <a:rPr lang="x-none" sz="1200" b="0"/>
              <a:t>6.2.1.3 – Los seis pasos para resolver problemas de una red: paso</a:t>
            </a:r>
            <a:r>
              <a:rPr lang="x-none" sz="1200" b="0" baseline="0"/>
              <a:t> 2</a:t>
            </a:r>
          </a:p>
        </p:txBody>
      </p:sp>
    </p:spTree>
    <p:extLst>
      <p:ext uri="{BB962C8B-B14F-4D97-AF65-F5344CB8AC3E}">
        <p14:creationId xmlns:p14="http://schemas.microsoft.com/office/powerpoint/2010/main" val="199369016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6.2 – Solución de problemas de red</a:t>
            </a:r>
          </a:p>
          <a:p>
            <a:pPr rtl="0">
              <a:buFontTx/>
              <a:buNone/>
            </a:pPr>
            <a:r>
              <a:rPr lang="x-none" sz="1200" b="0"/>
              <a:t>6.2.1 – Proceso de resolución de problemas de red</a:t>
            </a:r>
          </a:p>
          <a:p>
            <a:pPr rtl="0">
              <a:buFontTx/>
              <a:buNone/>
            </a:pPr>
            <a:r>
              <a:rPr lang="x-none" sz="1200" b="0"/>
              <a:t>6.2.1.4 – Los seis pasos para resolver problemas de una red: paso</a:t>
            </a:r>
            <a:r>
              <a:rPr lang="x-none" sz="1200" b="0" baseline="0"/>
              <a:t> 3</a:t>
            </a:r>
          </a:p>
        </p:txBody>
      </p:sp>
    </p:spTree>
    <p:extLst>
      <p:ext uri="{BB962C8B-B14F-4D97-AF65-F5344CB8AC3E}">
        <p14:creationId xmlns:p14="http://schemas.microsoft.com/office/powerpoint/2010/main" val="64190984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6.2 – Solución de problemas de red</a:t>
            </a:r>
          </a:p>
          <a:p>
            <a:pPr rtl="0">
              <a:buFontTx/>
              <a:buNone/>
            </a:pPr>
            <a:r>
              <a:rPr lang="x-none" sz="1200" b="0"/>
              <a:t>6.2.1 – Proceso de resolución de problemas de red</a:t>
            </a:r>
          </a:p>
          <a:p>
            <a:pPr rtl="0">
              <a:buFontTx/>
              <a:buNone/>
            </a:pPr>
            <a:r>
              <a:rPr lang="x-none" sz="1200" b="0"/>
              <a:t>6.2.1.5 – Los seis pasos para resolver problemas de una red: paso</a:t>
            </a:r>
            <a:r>
              <a:rPr lang="x-none" sz="1200" b="0" baseline="0"/>
              <a:t> 4</a:t>
            </a:r>
          </a:p>
        </p:txBody>
      </p:sp>
    </p:spTree>
    <p:extLst>
      <p:ext uri="{BB962C8B-B14F-4D97-AF65-F5344CB8AC3E}">
        <p14:creationId xmlns:p14="http://schemas.microsoft.com/office/powerpoint/2010/main" val="3612786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6</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04967561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6.2 – Solución de problemas de red</a:t>
            </a:r>
          </a:p>
          <a:p>
            <a:pPr rtl="0">
              <a:buFontTx/>
              <a:buNone/>
            </a:pPr>
            <a:r>
              <a:rPr lang="x-none" sz="1200" b="0"/>
              <a:t>6.2.1 – Proceso de resolución de problemas de red</a:t>
            </a:r>
          </a:p>
          <a:p>
            <a:pPr rtl="0">
              <a:buFontTx/>
              <a:buNone/>
            </a:pPr>
            <a:r>
              <a:rPr lang="x-none" sz="1200" b="0"/>
              <a:t>6.2.1.6 – Los seis pasos para resolver problemas de una red: paso</a:t>
            </a:r>
            <a:r>
              <a:rPr lang="x-none" sz="1200" b="0" baseline="0"/>
              <a:t> 5</a:t>
            </a:r>
          </a:p>
        </p:txBody>
      </p:sp>
    </p:spTree>
    <p:extLst>
      <p:ext uri="{BB962C8B-B14F-4D97-AF65-F5344CB8AC3E}">
        <p14:creationId xmlns:p14="http://schemas.microsoft.com/office/powerpoint/2010/main" val="11197009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6.2 – Solución de problemas de red</a:t>
            </a:r>
          </a:p>
          <a:p>
            <a:pPr rtl="0">
              <a:buFontTx/>
              <a:buNone/>
            </a:pPr>
            <a:r>
              <a:rPr lang="x-none" sz="1200" b="0"/>
              <a:t>6.2.1 – Proceso de resolución de problemas de red</a:t>
            </a:r>
          </a:p>
          <a:p>
            <a:pPr rtl="0">
              <a:buFontTx/>
              <a:buNone/>
            </a:pPr>
            <a:r>
              <a:rPr lang="x-none" sz="1200" b="0"/>
              <a:t>6.2.1.7 – Los seis pasos para resolver problemas de una red: paso</a:t>
            </a:r>
            <a:r>
              <a:rPr lang="x-none" sz="1200" b="0" baseline="0"/>
              <a:t> 6</a:t>
            </a:r>
          </a:p>
          <a:p>
            <a:pPr rtl="0">
              <a:buFontTx/>
              <a:buNone/>
            </a:pPr>
            <a:r>
              <a:rPr lang="x-none" sz="1200" b="0" baseline="0"/>
              <a:t>6.2.1.8 – Verifique su comprensión: Proceso de solución de problemas de red</a:t>
            </a:r>
          </a:p>
        </p:txBody>
      </p:sp>
    </p:spTree>
    <p:extLst>
      <p:ext uri="{BB962C8B-B14F-4D97-AF65-F5344CB8AC3E}">
        <p14:creationId xmlns:p14="http://schemas.microsoft.com/office/powerpoint/2010/main" val="161304240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6.2 – Solución de problemas de red</a:t>
            </a:r>
          </a:p>
          <a:p>
            <a:pPr rtl="0">
              <a:buFontTx/>
              <a:buNone/>
            </a:pPr>
            <a:r>
              <a:rPr lang="x-none" sz="1200" b="0"/>
              <a:t>6.2.2 – Problemas y soluciones de red</a:t>
            </a:r>
          </a:p>
          <a:p>
            <a:pPr rtl="0">
              <a:buFontTx/>
              <a:buNone/>
            </a:pPr>
            <a:r>
              <a:rPr lang="x-none" sz="1200" b="0"/>
              <a:t>6.2.2.1 – Problemas y soluciones comunes de las redes</a:t>
            </a:r>
          </a:p>
        </p:txBody>
      </p:sp>
    </p:spTree>
    <p:extLst>
      <p:ext uri="{BB962C8B-B14F-4D97-AF65-F5344CB8AC3E}">
        <p14:creationId xmlns:p14="http://schemas.microsoft.com/office/powerpoint/2010/main" val="7263097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6.2 – Solución de problemas de red</a:t>
            </a:r>
          </a:p>
          <a:p>
            <a:pPr rtl="0">
              <a:buFontTx/>
              <a:buNone/>
            </a:pPr>
            <a:r>
              <a:rPr lang="x-none" sz="1200" b="0"/>
              <a:t>6.2.2 – Problemas y soluciones de red</a:t>
            </a:r>
          </a:p>
          <a:p>
            <a:pPr rtl="0">
              <a:buFontTx/>
              <a:buNone/>
            </a:pPr>
            <a:r>
              <a:rPr lang="x-none" sz="1200" b="0"/>
              <a:t>6.2.2.2 – Problemas y soluciones avanzados de </a:t>
            </a:r>
            <a:r>
              <a:rPr lang="x-none" sz="1200" b="0" baseline="0"/>
              <a:t>conexiones de red</a:t>
            </a:r>
          </a:p>
        </p:txBody>
      </p:sp>
    </p:spTree>
    <p:extLst>
      <p:ext uri="{BB962C8B-B14F-4D97-AF65-F5344CB8AC3E}">
        <p14:creationId xmlns:p14="http://schemas.microsoft.com/office/powerpoint/2010/main" val="117616862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6.2 – Solución de problemas de red</a:t>
            </a:r>
          </a:p>
          <a:p>
            <a:pPr rtl="0">
              <a:buFontTx/>
              <a:buNone/>
            </a:pPr>
            <a:r>
              <a:rPr lang="x-none" sz="1200" b="0"/>
              <a:t>6.2.2 – Problemas y soluciones de red</a:t>
            </a:r>
          </a:p>
          <a:p>
            <a:pPr rtl="0">
              <a:buFontTx/>
              <a:buNone/>
            </a:pPr>
            <a:r>
              <a:rPr lang="x-none" sz="1200" b="0"/>
              <a:t>6.2.2.3 – Problemas y soluciones avanzados del FTP y de las conexiones de </a:t>
            </a:r>
            <a:r>
              <a:rPr lang="x-none" sz="1200" b="0" baseline="0"/>
              <a:t>Internet seguras</a:t>
            </a:r>
          </a:p>
        </p:txBody>
      </p:sp>
    </p:spTree>
    <p:extLst>
      <p:ext uri="{BB962C8B-B14F-4D97-AF65-F5344CB8AC3E}">
        <p14:creationId xmlns:p14="http://schemas.microsoft.com/office/powerpoint/2010/main" val="410482145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6.2 – Solución de problemas de red</a:t>
            </a:r>
          </a:p>
          <a:p>
            <a:pPr rtl="0">
              <a:buFontTx/>
              <a:buNone/>
            </a:pPr>
            <a:r>
              <a:rPr lang="x-none" sz="1200" b="0"/>
              <a:t>6.2.2 – Problemas y soluciones de red</a:t>
            </a:r>
          </a:p>
          <a:p>
            <a:pPr rtl="0">
              <a:buFontTx/>
              <a:buNone/>
            </a:pPr>
            <a:r>
              <a:rPr lang="x-none" sz="1200" b="0"/>
              <a:t>6.2.2.4 – Problemas y soluciones avanzados de herramientas de red</a:t>
            </a:r>
          </a:p>
        </p:txBody>
      </p:sp>
    </p:spTree>
    <p:extLst>
      <p:ext uri="{BB962C8B-B14F-4D97-AF65-F5344CB8AC3E}">
        <p14:creationId xmlns:p14="http://schemas.microsoft.com/office/powerpoint/2010/main" val="7463512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6.2 – Solución de problemas de red</a:t>
            </a:r>
          </a:p>
          <a:p>
            <a:pPr rtl="0">
              <a:buFontTx/>
              <a:buNone/>
            </a:pPr>
            <a:r>
              <a:rPr lang="x-none" sz="1200" b="0"/>
              <a:t>6.2.2 – Problemas y soluciones de red</a:t>
            </a:r>
          </a:p>
          <a:p>
            <a:pPr rtl="0">
              <a:buFontTx/>
              <a:buNone/>
            </a:pPr>
            <a:r>
              <a:rPr lang="x-none" sz="1200" b="0"/>
              <a:t>6.2.2.5 – Práctica de laboratorio: Solución de problemas de red</a:t>
            </a:r>
          </a:p>
        </p:txBody>
      </p:sp>
    </p:spTree>
    <p:extLst>
      <p:ext uri="{BB962C8B-B14F-4D97-AF65-F5344CB8AC3E}">
        <p14:creationId xmlns:p14="http://schemas.microsoft.com/office/powerpoint/2010/main" val="185532469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67</a:t>
            </a:fld>
            <a:endParaRPr/>
          </a:p>
        </p:txBody>
      </p:sp>
    </p:spTree>
    <p:extLst>
      <p:ext uri="{BB962C8B-B14F-4D97-AF65-F5344CB8AC3E}">
        <p14:creationId xmlns:p14="http://schemas.microsoft.com/office/powerpoint/2010/main" val="137597444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68</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6: Redes aplicadas</a:t>
            </a:r>
          </a:p>
          <a:p>
            <a:endParaRPr lang="en-GB" dirty="0"/>
          </a:p>
        </p:txBody>
      </p:sp>
    </p:spTree>
    <p:extLst>
      <p:ext uri="{BB962C8B-B14F-4D97-AF65-F5344CB8AC3E}">
        <p14:creationId xmlns:p14="http://schemas.microsoft.com/office/powerpoint/2010/main" val="101358980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69</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Capítulo 6: Nuevos términos y comandos</a:t>
            </a:r>
          </a:p>
        </p:txBody>
      </p:sp>
    </p:spTree>
    <p:extLst>
      <p:ext uri="{BB962C8B-B14F-4D97-AF65-F5344CB8AC3E}">
        <p14:creationId xmlns:p14="http://schemas.microsoft.com/office/powerpoint/2010/main" val="384664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7</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26138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70</a:t>
            </a:fld>
            <a:endParaRPr lang="en-US" dirty="0"/>
          </a:p>
        </p:txBody>
      </p:sp>
    </p:spTree>
    <p:extLst>
      <p:ext uri="{BB962C8B-B14F-4D97-AF65-F5344CB8AC3E}">
        <p14:creationId xmlns:p14="http://schemas.microsoft.com/office/powerpoint/2010/main" val="1367823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8</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60579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9</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5245468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mod="1">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mod="1">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mod="1">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6"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x-none" sz="600" kern="1200" dirty="0">
                <a:solidFill>
                  <a:schemeClr val="accent5">
                    <a:lumMod val="50000"/>
                  </a:schemeClr>
                </a:solidFill>
                <a:latin typeface="+mn-lt"/>
                <a:ea typeface="+mn-ea"/>
                <a:cs typeface="CiscoSans Thin"/>
              </a:rPr>
              <a:t>© 2016 Cisco y/o sus filiales. Todos los derechos reservados</a:t>
            </a:r>
            <a:r>
              <a:rPr lang="x-none" sz="600" kern="1200" dirty="0" smtClean="0">
                <a:solidFill>
                  <a:schemeClr val="accent5">
                    <a:lumMod val="50000"/>
                  </a:schemeClr>
                </a:solidFill>
                <a:latin typeface="+mn-lt"/>
                <a:ea typeface="+mn-ea"/>
                <a:cs typeface="CiscoSans Thin"/>
              </a:rPr>
              <a:t>.</a:t>
            </a:r>
            <a:r>
              <a:rPr lang="en-US" sz="600" kern="1200" dirty="0" smtClean="0">
                <a:solidFill>
                  <a:schemeClr val="accent5">
                    <a:lumMod val="50000"/>
                  </a:schemeClr>
                </a:solidFill>
                <a:latin typeface="+mn-lt"/>
                <a:ea typeface="+mn-ea"/>
                <a:cs typeface="CiscoSans Thin"/>
              </a:rPr>
              <a:t> </a:t>
            </a:r>
            <a:r>
              <a:rPr lang="x-none" sz="600" kern="1200" dirty="0" smtClean="0">
                <a:solidFill>
                  <a:schemeClr val="accent5">
                    <a:lumMod val="50000"/>
                  </a:schemeClr>
                </a:solidFill>
                <a:latin typeface="+mn-lt"/>
                <a:ea typeface="+mn-ea"/>
                <a:cs typeface="CiscoSans Thin"/>
              </a:rPr>
              <a:t>Información </a:t>
            </a:r>
            <a:r>
              <a:rPr lang="x-none" sz="600" kern="1200" dirty="0">
                <a:solidFill>
                  <a:schemeClr val="accent5">
                    <a:lumMod val="50000"/>
                  </a:schemeClr>
                </a:solidFill>
                <a:latin typeface="+mn-lt"/>
                <a:ea typeface="+mn-ea"/>
                <a:cs typeface="CiscoSans Thin"/>
              </a:rPr>
              <a:t>confidencial de Cisco.</a:t>
            </a:r>
          </a:p>
        </p:txBody>
      </p:sp>
    </p:spTree>
    <p:extLst>
      <p:ext uri="{BB962C8B-B14F-4D97-AF65-F5344CB8AC3E}">
        <p14:creationId xmlns:p14="http://schemas.microsoft.com/office/powerpoint/2010/main" val="1890854121"/>
      </p:ext>
    </p:extLst>
  </p:cSld>
  <p:clrMapOvr>
    <a:masterClrMapping/>
  </p:clrMapOvr>
  <p:transition spd="slow">
    <p:wip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15="http://schemas.microsoft.com/office/drawing/2012/chart" xmlns:c="http://schemas.openxmlformats.org/drawingml/2006/chart">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3"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3">
                    <a:lumMod val="85000"/>
                  </a:schemeClr>
                </a:solidFill>
                <a:latin typeface="+mn-lt"/>
                <a:ea typeface="+mn-ea"/>
                <a:cs typeface="CiscoSans Thin"/>
              </a:rPr>
              <a:t>© 2016 Cisco y/o sus filiales. Todos los derechos reservados</a:t>
            </a:r>
            <a:r>
              <a:rPr lang="x-none" sz="600" dirty="0" smtClean="0">
                <a:solidFill>
                  <a:schemeClr val="accent3">
                    <a:lumMod val="85000"/>
                  </a:schemeClr>
                </a:solidFill>
                <a:latin typeface="+mn-lt"/>
                <a:ea typeface="+mn-ea"/>
                <a:cs typeface="CiscoSans Thin"/>
              </a:rPr>
              <a:t>.</a:t>
            </a:r>
            <a:r>
              <a:rPr lang="en-US" sz="600" dirty="0" smtClean="0">
                <a:solidFill>
                  <a:schemeClr val="accent3">
                    <a:lumMod val="85000"/>
                  </a:schemeClr>
                </a:solidFill>
                <a:latin typeface="+mn-lt"/>
                <a:ea typeface="+mn-ea"/>
                <a:cs typeface="CiscoSans Thin"/>
              </a:rPr>
              <a:t> </a:t>
            </a:r>
            <a:r>
              <a:rPr lang="x-none" sz="600" dirty="0" smtClean="0">
                <a:solidFill>
                  <a:schemeClr val="accent3">
                    <a:lumMod val="85000"/>
                  </a:schemeClr>
                </a:solidFill>
                <a:latin typeface="+mn-lt"/>
                <a:ea typeface="+mn-ea"/>
                <a:cs typeface="CiscoSans Thin"/>
              </a:rPr>
              <a:t>Información </a:t>
            </a:r>
            <a:r>
              <a:rPr lang="x-none" sz="600" dirty="0">
                <a:solidFill>
                  <a:schemeClr val="accent3">
                    <a:lumMod val="85000"/>
                  </a:schemeClr>
                </a:solidFill>
                <a:latin typeface="+mn-lt"/>
                <a:ea typeface="+mn-ea"/>
                <a:cs typeface="CiscoSans Thin"/>
              </a:rPr>
              <a:t>confidencial de Cisco.</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iming>
    <p:tnLst>
      <p:par>
        <p:cTn id="1" dur="indefinite" restart="never" nodeType="tmRoot"/>
      </p:par>
    </p:tnLst>
  </p:timing>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xmlns:c15="http://schemas.microsoft.com/office/drawing/2012/chart" xmlns:c="http://schemas.openxmlformats.org/drawingml/2006/chart" xmlns="">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 Id="rId5" Type="http://schemas.openxmlformats.org/officeDocument/2006/relationships/hyperlink" Target="https://community.cisco.com/" TargetMode="External"/><Relationship Id="rId4" Type="http://schemas.openxmlformats.org/officeDocument/2006/relationships/hyperlink" Target="https://community.cisco.com/t5/networking-academy/ct-p/Netacad"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0.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2.xml"/><Relationship Id="rId5" Type="http://schemas.openxmlformats.org/officeDocument/2006/relationships/image" Target="../media/image9.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13.png"/><Relationship Id="rId2" Type="http://schemas.openxmlformats.org/officeDocument/2006/relationships/slideLayout" Target="../slideLayouts/slideLayout13.xml"/><Relationship Id="rId1" Type="http://schemas.openxmlformats.org/officeDocument/2006/relationships/tags" Target="../tags/tag2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4.xml"/><Relationship Id="rId5" Type="http://schemas.openxmlformats.org/officeDocument/2006/relationships/image" Target="../media/image15.pn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5.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6.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8.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0.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2.xml"/><Relationship Id="rId5" Type="http://schemas.openxmlformats.org/officeDocument/2006/relationships/image" Target="../media/image23.png"/><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image" Target="../media/image27.png"/><Relationship Id="rId2" Type="http://schemas.openxmlformats.org/officeDocument/2006/relationships/slideLayout" Target="../slideLayouts/slideLayout13.xml"/><Relationship Id="rId1" Type="http://schemas.openxmlformats.org/officeDocument/2006/relationships/tags" Target="../tags/tag3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6.xml"/><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7.xm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37.xml"/><Relationship Id="rId7" Type="http://schemas.openxmlformats.org/officeDocument/2006/relationships/image" Target="../media/image33.png"/><Relationship Id="rId2" Type="http://schemas.openxmlformats.org/officeDocument/2006/relationships/slideLayout" Target="../slideLayouts/slideLayout13.xml"/><Relationship Id="rId1" Type="http://schemas.openxmlformats.org/officeDocument/2006/relationships/tags" Target="../tags/tag38.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9.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3.xml"/><Relationship Id="rId1" Type="http://schemas.openxmlformats.org/officeDocument/2006/relationships/tags" Target="../tags/tag40.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41.xml"/><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45.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ags" Target="../tags/tag46.xml"/><Relationship Id="rId5" Type="http://schemas.openxmlformats.org/officeDocument/2006/relationships/image" Target="../media/image40.png"/><Relationship Id="rId4" Type="http://schemas.openxmlformats.org/officeDocument/2006/relationships/image" Target="../media/image39.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3.xml"/><Relationship Id="rId1" Type="http://schemas.openxmlformats.org/officeDocument/2006/relationships/tags" Target="../tags/tag47.xml"/><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tags" Target="../tags/tag48.xml"/><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ags" Target="../tags/tag49.xml"/><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3.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3.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3.xml"/><Relationship Id="rId1" Type="http://schemas.openxmlformats.org/officeDocument/2006/relationships/tags" Target="../tags/tag52.xml"/><Relationship Id="rId4" Type="http://schemas.openxmlformats.org/officeDocument/2006/relationships/image" Target="../media/image44.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3.xml"/><Relationship Id="rId1" Type="http://schemas.openxmlformats.org/officeDocument/2006/relationships/tags" Target="../tags/tag53.xml"/><Relationship Id="rId4" Type="http://schemas.openxmlformats.org/officeDocument/2006/relationships/image" Target="../media/image45.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4.xml"/><Relationship Id="rId1" Type="http://schemas.openxmlformats.org/officeDocument/2006/relationships/tags" Target="../tags/tag55.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3.xml"/><Relationship Id="rId1" Type="http://schemas.openxmlformats.org/officeDocument/2006/relationships/tags" Target="../tags/tag56.xml"/><Relationship Id="rId4" Type="http://schemas.openxmlformats.org/officeDocument/2006/relationships/image" Target="../media/image46.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tags" Target="../tags/tag57.xml"/><Relationship Id="rId4" Type="http://schemas.openxmlformats.org/officeDocument/2006/relationships/image" Target="../media/image47.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3.xml"/><Relationship Id="rId1" Type="http://schemas.openxmlformats.org/officeDocument/2006/relationships/tags" Target="../tags/tag58.xml"/><Relationship Id="rId4" Type="http://schemas.openxmlformats.org/officeDocument/2006/relationships/image" Target="../media/image48.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3.xml"/><Relationship Id="rId1" Type="http://schemas.openxmlformats.org/officeDocument/2006/relationships/tags" Target="../tags/tag59.xml"/><Relationship Id="rId4" Type="http://schemas.openxmlformats.org/officeDocument/2006/relationships/image" Target="../media/image49.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tags" Target="../tags/tag60.xml"/><Relationship Id="rId4" Type="http://schemas.openxmlformats.org/officeDocument/2006/relationships/image" Target="../media/image5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3.xml"/><Relationship Id="rId1" Type="http://schemas.openxmlformats.org/officeDocument/2006/relationships/tags" Target="../tags/tag61.xml"/><Relationship Id="rId4" Type="http://schemas.openxmlformats.org/officeDocument/2006/relationships/image" Target="../media/image51.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3.xml"/><Relationship Id="rId1" Type="http://schemas.openxmlformats.org/officeDocument/2006/relationships/tags" Target="../tags/tag62.xml"/><Relationship Id="rId4" Type="http://schemas.openxmlformats.org/officeDocument/2006/relationships/image" Target="../media/image52.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3.xml"/><Relationship Id="rId1" Type="http://schemas.openxmlformats.org/officeDocument/2006/relationships/tags" Target="../tags/tag63.xml"/><Relationship Id="rId4" Type="http://schemas.openxmlformats.org/officeDocument/2006/relationships/image" Target="../media/image53.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3.xml"/><Relationship Id="rId1" Type="http://schemas.openxmlformats.org/officeDocument/2006/relationships/tags" Target="../tags/tag64.xml"/><Relationship Id="rId4" Type="http://schemas.openxmlformats.org/officeDocument/2006/relationships/image" Target="../media/image54.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3.xml"/><Relationship Id="rId1" Type="http://schemas.openxmlformats.org/officeDocument/2006/relationships/tags" Target="../tags/tag65.xml"/><Relationship Id="rId4" Type="http://schemas.openxmlformats.org/officeDocument/2006/relationships/image" Target="../media/image55.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3.xml"/><Relationship Id="rId1" Type="http://schemas.openxmlformats.org/officeDocument/2006/relationships/tags" Target="../tags/tag66.xml"/><Relationship Id="rId4" Type="http://schemas.openxmlformats.org/officeDocument/2006/relationships/image" Target="../media/image56.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3.xml"/><Relationship Id="rId1" Type="http://schemas.openxmlformats.org/officeDocument/2006/relationships/tags" Target="../tags/tag67.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4.xml"/><Relationship Id="rId1" Type="http://schemas.openxmlformats.org/officeDocument/2006/relationships/tags" Target="../tags/tag68.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3.xml"/><Relationship Id="rId1" Type="http://schemas.openxmlformats.org/officeDocument/2006/relationships/tags" Target="../tags/tag69.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3.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0.xml"/><Relationship Id="rId1" Type="http://schemas.openxmlformats.org/officeDocument/2006/relationships/tags" Target="../tags/tag7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2300750"/>
            <a:ext cx="6773198" cy="644730"/>
          </a:xfrm>
        </p:spPr>
        <p:txBody>
          <a:bodyPr/>
          <a:lstStyle/>
          <a:p>
            <a:pPr rtl="0"/>
            <a:r>
              <a:rPr lang="x-none">
                <a:solidFill>
                  <a:schemeClr val="accent5">
                    <a:lumMod val="40000"/>
                    <a:lumOff val="60000"/>
                  </a:schemeClr>
                </a:solidFill>
              </a:rPr>
              <a:t>Capítulo 6: Redes aplicadas</a:t>
            </a:r>
          </a:p>
        </p:txBody>
      </p:sp>
      <p:sp>
        <p:nvSpPr>
          <p:cNvPr id="5" name="Text Placeholder 4"/>
          <p:cNvSpPr>
            <a:spLocks noGrp="1"/>
          </p:cNvSpPr>
          <p:nvPr>
            <p:ph type="body" sz="quarter" idx="13"/>
          </p:nvPr>
        </p:nvSpPr>
        <p:spPr/>
        <p:txBody>
          <a:bodyPr/>
          <a:lstStyle/>
          <a:p>
            <a:pPr rtl="0"/>
            <a:r>
              <a:rPr lang="x-none">
                <a:solidFill>
                  <a:schemeClr val="bg2">
                    <a:lumMod val="40000"/>
                    <a:lumOff val="60000"/>
                  </a:schemeClr>
                </a:solidFill>
              </a:rPr>
              <a:t>Materiales del Instructor</a:t>
            </a:r>
          </a:p>
        </p:txBody>
      </p:sp>
      <p:sp>
        <p:nvSpPr>
          <p:cNvPr id="7" name="Subtitle 6"/>
          <p:cNvSpPr>
            <a:spLocks noGrp="1"/>
          </p:cNvSpPr>
          <p:nvPr>
            <p:ph type="subTitle" idx="1"/>
          </p:nvPr>
        </p:nvSpPr>
        <p:spPr>
          <a:xfrm>
            <a:off x="469496" y="3809526"/>
            <a:ext cx="2986625" cy="902174"/>
          </a:xfrm>
        </p:spPr>
        <p:txBody>
          <a:bodyPr/>
          <a:lstStyle/>
          <a:p>
            <a:pPr rtl="0"/>
            <a:r>
              <a:rPr lang="x-none">
                <a:solidFill>
                  <a:schemeClr val="accent5">
                    <a:lumMod val="40000"/>
                    <a:lumOff val="60000"/>
                  </a:schemeClr>
                </a:solidFill>
              </a:rPr>
              <a:t>IT Essentials v7.0</a:t>
            </a:r>
          </a:p>
          <a:p>
            <a:endParaRPr lang="en-US" dirty="0"/>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6: Prácticas recomendadas (cont.)</a:t>
            </a:r>
          </a:p>
        </p:txBody>
      </p:sp>
      <p:sp>
        <p:nvSpPr>
          <p:cNvPr id="11266" name="Rectangle 34"/>
          <p:cNvSpPr>
            <a:spLocks noGrp="1" noChangeArrowheads="1"/>
          </p:cNvSpPr>
          <p:nvPr>
            <p:ph idx="1"/>
          </p:nvPr>
        </p:nvSpPr>
        <p:spPr/>
        <p:txBody>
          <a:bodyPr/>
          <a:lstStyle/>
          <a:p>
            <a:pPr rtl="0"/>
            <a:r>
              <a:rPr lang="x-none"/>
              <a:t>Si tiene puntos de acceso o routers inalámbricos, ponga a los estudiantes en equipos con un conjunto diferente de parámetros de configuración para configurar. Cada grupo debe configurar el SSID y cambiar los valores predeterminados de la configuración de seguridad básica. Todos deben aprender a restablecer el dispositivo inalámbrico a los valores predeterminados al final de la lección. Otras opciones pueden incluir DHCP, QoS, NAT o reenvío a puerto asignado, configuración de firewall, configuración de seguridad y filtrado de direcciones MAC. Deje tiempo para compartir los resultados y los momentos de descubrimiento.</a:t>
            </a:r>
          </a:p>
          <a:p>
            <a:pPr rtl="0"/>
            <a:r>
              <a:rPr lang="x-none"/>
              <a:t>El uso de IoT Packet Tracer en la clase resultará muy útil para los estudiantes que podrían no ser capaces de acceder a estos dispositivos.</a:t>
            </a:r>
          </a:p>
          <a:p>
            <a:pPr rtl="0"/>
            <a:r>
              <a:rPr lang="x-none"/>
              <a:t>Siempre es bueno solucionar problemas en situaciones ficticias con alguien que finge tener un problema y otra persona que hace del técnico. Es útil proporcionar al menos una pista del tipo de problema de red y les permita investigar una situación mientras el "técnico" está investigando las soluciones. Los juegos de roles siempre sirven para mejorar las habilidades de comunicación.</a:t>
            </a:r>
          </a:p>
        </p:txBody>
      </p:sp>
    </p:spTree>
    <p:custDataLst>
      <p:tags r:id="rId1"/>
    </p:custDataLst>
    <p:extLst>
      <p:ext uri="{BB962C8B-B14F-4D97-AF65-F5344CB8AC3E}">
        <p14:creationId xmlns:p14="http://schemas.microsoft.com/office/powerpoint/2010/main" val="3458310138"/>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33"/>
          <p:cNvSpPr>
            <a:spLocks noGrp="1" noChangeArrowheads="1"/>
          </p:cNvSpPr>
          <p:nvPr>
            <p:ph type="title"/>
          </p:nvPr>
        </p:nvSpPr>
        <p:spPr/>
        <p:txBody>
          <a:bodyPr/>
          <a:lstStyle/>
          <a:p>
            <a:pPr rtl="0" eaLnBrk="1" hangingPunct="1"/>
            <a:r>
              <a:rPr lang="x-none"/>
              <a:t>Capítulo 6: Ayuda adicional</a:t>
            </a:r>
          </a:p>
        </p:txBody>
      </p:sp>
      <p:sp>
        <p:nvSpPr>
          <p:cNvPr id="20483" name="Rectangle 34"/>
          <p:cNvSpPr>
            <a:spLocks noGrp="1" noChangeArrowheads="1"/>
          </p:cNvSpPr>
          <p:nvPr>
            <p:ph idx="1"/>
          </p:nvPr>
        </p:nvSpPr>
        <p:spPr/>
        <p:txBody>
          <a:bodyPr/>
          <a:lstStyle/>
          <a:p>
            <a:pPr rtl="0">
              <a:lnSpc>
                <a:spcPct val="85000"/>
              </a:lnSpc>
              <a:spcBef>
                <a:spcPct val="30000"/>
              </a:spcBef>
              <a:spcAft>
                <a:spcPts val="900"/>
              </a:spcAft>
              <a:defRPr/>
            </a:pPr>
            <a:r>
              <a:rPr lang="x-none"/>
              <a:t>Para obtener ayuda adicional sobre las estrategias de enseñanza, incluidos los planes de lección, analogías para los conceptos difíciles y temas de conversación, visite la Comunidad ITE en: </a:t>
            </a:r>
            <a:r>
              <a:rPr lang="x-none">
                <a:hlinkClick r:id="rId4"/>
              </a:rPr>
              <a:t>https://community.cisco.com/t5/networking-academy/ct-p/Netacad</a:t>
            </a:r>
            <a:r>
              <a:rPr lang="x-none"/>
              <a:t>, or vaya a </a:t>
            </a:r>
            <a:r>
              <a:rPr lang="x-none">
                <a:hlinkClick r:id="rId5"/>
              </a:rPr>
              <a:t>https://community.cisco.com</a:t>
            </a:r>
            <a:r>
              <a:rPr lang="x-none"/>
              <a:t>. </a:t>
            </a:r>
          </a:p>
          <a:p>
            <a:pPr rtl="0">
              <a:lnSpc>
                <a:spcPct val="85000"/>
              </a:lnSpc>
              <a:spcBef>
                <a:spcPct val="30000"/>
              </a:spcBef>
              <a:defRPr/>
            </a:pPr>
            <a:r>
              <a:rPr lang="x-none"/>
              <a:t>Si tiene planes o recursos de lección que desee compartir, cárguelos a la Comunidad ITE a fin de ayudar a otros instructores.</a:t>
            </a:r>
          </a:p>
        </p:txBody>
      </p:sp>
    </p:spTree>
    <p:custDataLst>
      <p:tags r:id="rId1"/>
    </p:custDataLst>
    <p:extLst>
      <p:ext uri="{BB962C8B-B14F-4D97-AF65-F5344CB8AC3E}">
        <p14:creationId xmlns:p14="http://schemas.microsoft.com/office/powerpoint/2010/main" val="1849301981"/>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1742536"/>
            <a:ext cx="5955513" cy="1202944"/>
          </a:xfrm>
        </p:spPr>
        <p:txBody>
          <a:bodyPr/>
          <a:lstStyle/>
          <a:p>
            <a:pPr rtl="0"/>
            <a:r>
              <a:rPr lang="x-none">
                <a:solidFill>
                  <a:schemeClr val="accent5">
                    <a:lumMod val="40000"/>
                    <a:lumOff val="60000"/>
                  </a:schemeClr>
                </a:solidFill>
              </a:rPr>
              <a:t>Capítulo 6: Redes aplicadas</a:t>
            </a:r>
          </a:p>
        </p:txBody>
      </p:sp>
      <p:sp>
        <p:nvSpPr>
          <p:cNvPr id="2" name="Subtitle 1"/>
          <p:cNvSpPr>
            <a:spLocks noGrp="1"/>
          </p:cNvSpPr>
          <p:nvPr>
            <p:ph type="subTitle" idx="1"/>
          </p:nvPr>
        </p:nvSpPr>
        <p:spPr/>
        <p:txBody>
          <a:bodyPr/>
          <a:lstStyle/>
          <a:p>
            <a:pPr rtl="0"/>
            <a:r>
              <a:rPr lang="x-none">
                <a:solidFill>
                  <a:schemeClr val="accent5">
                    <a:lumMod val="40000"/>
                    <a:lumOff val="60000"/>
                  </a:schemeClr>
                </a:solidFill>
              </a:rPr>
              <a:t>IT Essentials v7.0</a:t>
            </a:r>
          </a:p>
        </p:txBody>
      </p:sp>
    </p:spTree>
    <p:custDataLst>
      <p:tags r:id="rId1"/>
    </p:custDataLst>
    <p:extLst>
      <p:ext uri="{BB962C8B-B14F-4D97-AF65-F5344CB8AC3E}">
        <p14:creationId xmlns:p14="http://schemas.microsoft.com/office/powerpoint/2010/main" val="1782938014"/>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6: Secciones y objetivos</a:t>
            </a:r>
          </a:p>
        </p:txBody>
      </p:sp>
      <p:sp>
        <p:nvSpPr>
          <p:cNvPr id="4099" name="Rectangle 34"/>
          <p:cNvSpPr>
            <a:spLocks noGrp="1" noChangeArrowheads="1"/>
          </p:cNvSpPr>
          <p:nvPr>
            <p:ph idx="1"/>
          </p:nvPr>
        </p:nvSpPr>
        <p:spPr/>
        <p:txBody>
          <a:bodyPr/>
          <a:lstStyle/>
          <a:p>
            <a:pPr marL="0" indent="0" rtl="0">
              <a:buNone/>
            </a:pPr>
            <a:r>
              <a:rPr lang="x-none" sz="1600" dirty="0"/>
              <a:t>6.1 Conexión de un dispositivo a una red</a:t>
            </a:r>
          </a:p>
          <a:p>
            <a:pPr marL="280194" indent="-214313">
              <a:buFont typeface="Arial" panose="020B0604020202020204" pitchFamily="34" charset="0"/>
              <a:buChar char="•"/>
            </a:pPr>
            <a:r>
              <a:rPr lang="x-none" dirty="0"/>
              <a:t>Configurar dispositivos para redes cableadas e inalámbricas.</a:t>
            </a:r>
          </a:p>
          <a:p>
            <a:pPr marL="469106" lvl="1" indent="-214313" rtl="0">
              <a:buFont typeface="Arial" panose="020B0604020202020204" pitchFamily="34" charset="0"/>
              <a:buChar char="•"/>
            </a:pPr>
            <a:r>
              <a:rPr lang="x-none" dirty="0"/>
              <a:t>Explicar la asignación de direcciones MAC e IP para las redes de computadoras.</a:t>
            </a:r>
          </a:p>
          <a:p>
            <a:pPr marL="469106" lvl="1" indent="-214313" rtl="0">
              <a:buFont typeface="Arial" panose="020B0604020202020204" pitchFamily="34" charset="0"/>
              <a:buChar char="•"/>
            </a:pPr>
            <a:r>
              <a:rPr lang="x-none" dirty="0"/>
              <a:t>Configurar una NIC para redes cableadas e inalámbricas.</a:t>
            </a:r>
          </a:p>
          <a:p>
            <a:pPr marL="469106" lvl="1" indent="-214313" rtl="0">
              <a:buFont typeface="Arial" panose="020B0604020202020204" pitchFamily="34" charset="0"/>
              <a:buChar char="•"/>
            </a:pPr>
            <a:r>
              <a:rPr lang="x-none" dirty="0"/>
              <a:t>Configurar las redes inalámbricas en una LAN pequeña.</a:t>
            </a:r>
          </a:p>
          <a:p>
            <a:pPr marL="469106" lvl="1" indent="-214313" rtl="0">
              <a:buFont typeface="Arial" panose="020B0604020202020204" pitchFamily="34" charset="0"/>
              <a:buChar char="•"/>
            </a:pPr>
            <a:r>
              <a:rPr lang="x-none" dirty="0"/>
              <a:t>Configurar los ajustes del firewall.</a:t>
            </a:r>
          </a:p>
          <a:p>
            <a:pPr marL="469106" lvl="1" indent="-214313" rtl="0">
              <a:buFont typeface="Arial" panose="020B0604020202020204" pitchFamily="34" charset="0"/>
              <a:buChar char="•"/>
            </a:pPr>
            <a:r>
              <a:rPr lang="x-none" dirty="0"/>
              <a:t>Configurar los dispositivos de IdC.</a:t>
            </a:r>
          </a:p>
          <a:p>
            <a:pPr marL="1191" indent="0" rtl="0">
              <a:buNone/>
            </a:pPr>
            <a:r>
              <a:rPr lang="x-none" sz="1600" dirty="0"/>
              <a:t>6.2 Solución de problemas de red</a:t>
            </a:r>
          </a:p>
          <a:p>
            <a:pPr marL="280194" indent="-214313">
              <a:buFont typeface="Arial" panose="020B0604020202020204" pitchFamily="34" charset="0"/>
              <a:buChar char="•"/>
            </a:pPr>
            <a:r>
              <a:rPr lang="x-none" dirty="0"/>
              <a:t>Identificar y resolver problemas relacionados con redes.</a:t>
            </a:r>
          </a:p>
          <a:p>
            <a:pPr marL="469106" lvl="1" indent="-214313" rtl="0">
              <a:buFont typeface="Arial" panose="020B0604020202020204" pitchFamily="34" charset="0"/>
              <a:buChar char="•"/>
            </a:pPr>
            <a:r>
              <a:rPr lang="x-none" dirty="0"/>
              <a:t>Explicar los seis pasos del proceso de resolución de problemas de red.</a:t>
            </a:r>
          </a:p>
          <a:p>
            <a:pPr marL="469106" lvl="1" indent="-214313" rtl="0">
              <a:buFont typeface="Arial" panose="020B0604020202020204" pitchFamily="34" charset="0"/>
              <a:buChar char="•"/>
            </a:pPr>
            <a:r>
              <a:rPr lang="x-none" dirty="0"/>
              <a:t>Solucionar los problemas comunes y avanzados relacionados con las redes.</a:t>
            </a:r>
          </a:p>
        </p:txBody>
      </p:sp>
    </p:spTree>
    <p:custDataLst>
      <p:tags r:id="rId1"/>
    </p:custDataLst>
    <p:extLst>
      <p:ext uri="{BB962C8B-B14F-4D97-AF65-F5344CB8AC3E}">
        <p14:creationId xmlns:p14="http://schemas.microsoft.com/office/powerpoint/2010/main" val="1758868671"/>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6.1 Conexión de un dispositivo a una red</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Asignación de direcciones de red</a:t>
            </a:r>
            <a:r>
              <a:rPr lang="en-US" altLang="en-US" sz="1600" dirty="0"/>
              <a:t/>
            </a:r>
            <a:br>
              <a:rPr lang="en-US" altLang="en-US" sz="1600" dirty="0"/>
            </a:br>
            <a:r>
              <a:rPr lang="x-none"/>
              <a:t>Explicación en video: Asignación de direcciones MAC</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2B638926-D841-4245-88E5-55FE4C0C3B7D}"/>
              </a:ext>
            </a:extLst>
          </p:cNvPr>
          <p:cNvSpPr txBox="1"/>
          <p:nvPr/>
        </p:nvSpPr>
        <p:spPr>
          <a:xfrm>
            <a:off x="546340" y="1270958"/>
            <a:ext cx="5391284" cy="2031325"/>
          </a:xfrm>
          <a:prstGeom prst="rect">
            <a:avLst/>
          </a:prstGeom>
          <a:noFill/>
        </p:spPr>
        <p:txBody>
          <a:bodyPr wrap="none" rtlCol="0">
            <a:spAutoFit/>
          </a:bodyPr>
          <a:lstStyle/>
          <a:p>
            <a:pPr rtl="0"/>
            <a:r>
              <a:rPr lang="x-none"/>
              <a:t>Esta es una explicación en video sobre la asignación de direcciones MAC:</a:t>
            </a:r>
          </a:p>
          <a:p>
            <a:pPr marL="285750" indent="-285750" rtl="0">
              <a:buFont typeface="Arial" panose="020B0604020202020204" pitchFamily="34" charset="0"/>
              <a:buChar char="•"/>
            </a:pPr>
            <a:r>
              <a:rPr lang="x-none"/>
              <a:t>Analogía de la comunicación</a:t>
            </a:r>
          </a:p>
          <a:p>
            <a:pPr marL="285750" indent="-285750" rtl="0">
              <a:buFont typeface="Arial" panose="020B0604020202020204" pitchFamily="34" charset="0"/>
              <a:buChar char="•"/>
            </a:pPr>
            <a:r>
              <a:rPr lang="x-none"/>
              <a:t>Dirección MAC de la NIC</a:t>
            </a:r>
          </a:p>
          <a:p>
            <a:pPr marL="285750" indent="-285750" rtl="0">
              <a:buFont typeface="Arial" panose="020B0604020202020204" pitchFamily="34" charset="0"/>
              <a:buChar char="•"/>
            </a:pPr>
            <a:r>
              <a:rPr lang="x-none"/>
              <a:t>Dirección física</a:t>
            </a:r>
          </a:p>
          <a:p>
            <a:pPr marL="285750" indent="-285750" rtl="0">
              <a:buFont typeface="Arial" panose="020B0604020202020204" pitchFamily="34" charset="0"/>
              <a:buChar char="•"/>
            </a:pPr>
            <a:r>
              <a:rPr lang="x-none"/>
              <a:t>Asignado por el OUI y el proveedor</a:t>
            </a:r>
          </a:p>
          <a:p>
            <a:pPr marL="285750" indent="-285750" rtl="0">
              <a:buFont typeface="Arial" panose="020B0604020202020204" pitchFamily="34" charset="0"/>
              <a:buChar char="•"/>
            </a:pPr>
            <a:r>
              <a:rPr lang="x-none"/>
              <a:t>Comunicación en la misma red</a:t>
            </a:r>
          </a:p>
          <a:p>
            <a:pPr marL="285750" indent="-285750" rtl="0">
              <a:buFont typeface="Arial" panose="020B0604020202020204" pitchFamily="34" charset="0"/>
              <a:buChar char="•"/>
            </a:pPr>
            <a:r>
              <a:rPr lang="x-none"/>
              <a:t>Comunicación en otra red</a:t>
            </a:r>
          </a:p>
        </p:txBody>
      </p:sp>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Asignación de direcciones de red</a:t>
            </a:r>
            <a:r>
              <a:rPr lang="en-US" altLang="en-US" sz="1600" dirty="0"/>
              <a:t/>
            </a:r>
            <a:br>
              <a:rPr lang="en-US" altLang="en-US" sz="1600" dirty="0"/>
            </a:br>
            <a:r>
              <a:rPr lang="x-none"/>
              <a:t>Explicación en video: Asignación de direcciones IPv4</a:t>
            </a:r>
          </a:p>
        </p:txBody>
      </p:sp>
      <p:sp>
        <p:nvSpPr>
          <p:cNvPr id="4" name="TextBox 3">
            <a:extLst>
              <a:ext uri="{FF2B5EF4-FFF2-40B4-BE49-F238E27FC236}">
                <a16:creationId xmlns:a16="http://schemas.microsoft.com/office/drawing/2014/main" xmlns:c15="http://schemas.microsoft.com/office/drawing/2012/chart" xmlns:c="http://schemas.openxmlformats.org/drawingml/2006/chart" xmlns="" id="{35CA14A3-B9CE-4815-BE61-E785F1FF0B29}"/>
              </a:ext>
            </a:extLst>
          </p:cNvPr>
          <p:cNvSpPr txBox="1"/>
          <p:nvPr/>
        </p:nvSpPr>
        <p:spPr>
          <a:xfrm>
            <a:off x="546340" y="1270958"/>
            <a:ext cx="5339988" cy="2031325"/>
          </a:xfrm>
          <a:prstGeom prst="rect">
            <a:avLst/>
          </a:prstGeom>
          <a:noFill/>
        </p:spPr>
        <p:txBody>
          <a:bodyPr wrap="none" rtlCol="0">
            <a:spAutoFit/>
          </a:bodyPr>
          <a:lstStyle/>
          <a:p>
            <a:pPr rtl="0"/>
            <a:r>
              <a:rPr lang="x-none"/>
              <a:t>Esta es una explicación en video sobre la asignación de direcciones IPv4:</a:t>
            </a:r>
          </a:p>
          <a:p>
            <a:pPr marL="285750" indent="-285750" rtl="0">
              <a:buFont typeface="Arial" panose="020B0604020202020204" pitchFamily="34" charset="0"/>
              <a:buChar char="•"/>
            </a:pPr>
            <a:r>
              <a:rPr lang="x-none"/>
              <a:t>Analogía de la comunicación</a:t>
            </a:r>
          </a:p>
          <a:p>
            <a:pPr marL="285750" indent="-285750" rtl="0">
              <a:buFont typeface="Arial" panose="020B0604020202020204" pitchFamily="34" charset="0"/>
              <a:buChar char="•"/>
            </a:pPr>
            <a:r>
              <a:rPr lang="x-none"/>
              <a:t>Direcciones IPv4 frente a direcciones IPv6</a:t>
            </a:r>
          </a:p>
          <a:p>
            <a:pPr marL="285750" indent="-285750" rtl="0">
              <a:buFont typeface="Arial" panose="020B0604020202020204" pitchFamily="34" charset="0"/>
              <a:buChar char="•"/>
            </a:pPr>
            <a:r>
              <a:rPr lang="x-none"/>
              <a:t>Decimal frente a binario frente a hexadecimal</a:t>
            </a:r>
          </a:p>
          <a:p>
            <a:pPr marL="285750" indent="-285750" rtl="0">
              <a:buFont typeface="Arial" panose="020B0604020202020204" pitchFamily="34" charset="0"/>
              <a:buChar char="•"/>
            </a:pPr>
            <a:r>
              <a:rPr lang="x-none"/>
              <a:t>Máscaras de subred</a:t>
            </a:r>
          </a:p>
          <a:p>
            <a:pPr marL="285750" indent="-285750" rtl="0">
              <a:buFont typeface="Arial" panose="020B0604020202020204" pitchFamily="34" charset="0"/>
              <a:buChar char="•"/>
            </a:pPr>
            <a:r>
              <a:rPr lang="x-none"/>
              <a:t>Porciones de red y de host de una dirección IPv4</a:t>
            </a:r>
          </a:p>
          <a:p>
            <a:pPr marL="285750" indent="-285750" rtl="0">
              <a:buFont typeface="Arial" panose="020B0604020202020204" pitchFamily="34" charset="0"/>
              <a:buChar char="•"/>
            </a:pPr>
            <a:r>
              <a:rPr lang="x-none"/>
              <a:t>Ejemplo de asignación de direcciones IPv4</a:t>
            </a:r>
          </a:p>
        </p:txBody>
      </p:sp>
    </p:spTree>
    <p:custDataLst>
      <p:tags r:id="rId1"/>
    </p:custDataLst>
    <p:extLst>
      <p:ext uri="{BB962C8B-B14F-4D97-AF65-F5344CB8AC3E}">
        <p14:creationId xmlns:p14="http://schemas.microsoft.com/office/powerpoint/2010/main" val="1137867168"/>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Asignación de direcciones de red</a:t>
            </a:r>
            <a:r>
              <a:rPr lang="en-US" altLang="en-US" sz="1600" dirty="0"/>
              <a:t/>
            </a:r>
            <a:br>
              <a:rPr lang="en-US" altLang="en-US" sz="1600" dirty="0"/>
            </a:br>
            <a:r>
              <a:rPr lang="x-none"/>
              <a:t>Explicación en video: Asignación de direcciones IPv6</a:t>
            </a:r>
          </a:p>
        </p:txBody>
      </p:sp>
      <p:sp>
        <p:nvSpPr>
          <p:cNvPr id="4" name="TextBox 3">
            <a:extLst>
              <a:ext uri="{FF2B5EF4-FFF2-40B4-BE49-F238E27FC236}">
                <a16:creationId xmlns:a16="http://schemas.microsoft.com/office/drawing/2014/main" xmlns:c15="http://schemas.microsoft.com/office/drawing/2012/chart" xmlns:c="http://schemas.openxmlformats.org/drawingml/2006/chart" xmlns="" id="{51205F16-A114-4073-BF01-51D2C2F45548}"/>
              </a:ext>
            </a:extLst>
          </p:cNvPr>
          <p:cNvSpPr txBox="1"/>
          <p:nvPr/>
        </p:nvSpPr>
        <p:spPr>
          <a:xfrm>
            <a:off x="546340" y="1270958"/>
            <a:ext cx="5339988" cy="1477328"/>
          </a:xfrm>
          <a:prstGeom prst="rect">
            <a:avLst/>
          </a:prstGeom>
          <a:noFill/>
        </p:spPr>
        <p:txBody>
          <a:bodyPr wrap="none" rtlCol="0">
            <a:spAutoFit/>
          </a:bodyPr>
          <a:lstStyle/>
          <a:p>
            <a:pPr rtl="0"/>
            <a:r>
              <a:rPr lang="x-none"/>
              <a:t>Esta es una explicación de video sobre la asignación de direcciones IPv6:</a:t>
            </a:r>
          </a:p>
          <a:p>
            <a:pPr marL="285750" indent="-285750" rtl="0">
              <a:buFont typeface="Arial" panose="020B0604020202020204" pitchFamily="34" charset="0"/>
              <a:buChar char="•"/>
            </a:pPr>
            <a:r>
              <a:rPr lang="x-none"/>
              <a:t>Segmentos hexadecimales</a:t>
            </a:r>
          </a:p>
          <a:p>
            <a:pPr marL="285750" indent="-285750" rtl="0">
              <a:buFont typeface="Arial" panose="020B0604020202020204" pitchFamily="34" charset="0"/>
              <a:buChar char="•"/>
            </a:pPr>
            <a:r>
              <a:rPr lang="x-none"/>
              <a:t>Reglas de compresión de direcciones</a:t>
            </a:r>
          </a:p>
          <a:p>
            <a:pPr marL="285750" indent="-285750" rtl="0">
              <a:buFont typeface="Arial" panose="020B0604020202020204" pitchFamily="34" charset="0"/>
              <a:buChar char="•"/>
            </a:pPr>
            <a:r>
              <a:rPr lang="x-none"/>
              <a:t>Porciones de red y de host de una dirección IPv6</a:t>
            </a:r>
          </a:p>
          <a:p>
            <a:pPr marL="285750" indent="-285750" rtl="0">
              <a:buFont typeface="Arial" panose="020B0604020202020204" pitchFamily="34" charset="0"/>
              <a:buChar char="•"/>
            </a:pPr>
            <a:r>
              <a:rPr lang="x-none"/>
              <a:t>Ejemplo de asignación de direcciones IPv6</a:t>
            </a:r>
          </a:p>
        </p:txBody>
      </p:sp>
    </p:spTree>
    <p:custDataLst>
      <p:tags r:id="rId1"/>
    </p:custDataLst>
    <p:extLst>
      <p:ext uri="{BB962C8B-B14F-4D97-AF65-F5344CB8AC3E}">
        <p14:creationId xmlns:p14="http://schemas.microsoft.com/office/powerpoint/2010/main" val="1912213138"/>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Asignación de direcciones de red</a:t>
            </a:r>
            <a:r>
              <a:rPr lang="en-US" altLang="en-US" sz="1600" dirty="0"/>
              <a:t/>
            </a:r>
            <a:br>
              <a:rPr lang="en-US" altLang="en-US" sz="1600" dirty="0"/>
            </a:br>
            <a:r>
              <a:rPr lang="x-none"/>
              <a:t>Dos direcciones de red</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632" y="974564"/>
            <a:ext cx="3508208" cy="205254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4031" y="667753"/>
            <a:ext cx="4120398" cy="95250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1391" y="1724275"/>
            <a:ext cx="3361511" cy="2962275"/>
          </a:xfrm>
          <a:prstGeom prst="rect">
            <a:avLst/>
          </a:prstGeom>
        </p:spPr>
      </p:pic>
    </p:spTree>
    <p:custDataLst>
      <p:tags r:id="rId1"/>
    </p:custDataLst>
    <p:extLst>
      <p:ext uri="{BB962C8B-B14F-4D97-AF65-F5344CB8AC3E}">
        <p14:creationId xmlns:p14="http://schemas.microsoft.com/office/powerpoint/2010/main" val="4038795880"/>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Asignación de direcciones de red</a:t>
            </a:r>
            <a:r>
              <a:rPr lang="en-US" altLang="en-US" sz="1600" dirty="0"/>
              <a:t/>
            </a:r>
            <a:br>
              <a:rPr lang="en-US" altLang="en-US" sz="1600" dirty="0"/>
            </a:br>
            <a:r>
              <a:rPr lang="x-none"/>
              <a:t>Dos direcciones de red (cont.)</a:t>
            </a:r>
          </a:p>
        </p:txBody>
      </p:sp>
      <p:sp>
        <p:nvSpPr>
          <p:cNvPr id="7" name="Content Placeholder 2"/>
          <p:cNvSpPr>
            <a:spLocks noGrp="1"/>
          </p:cNvSpPr>
          <p:nvPr>
            <p:ph idx="1"/>
          </p:nvPr>
        </p:nvSpPr>
        <p:spPr>
          <a:xfrm>
            <a:off x="144065" y="798944"/>
            <a:ext cx="2414651" cy="4155319"/>
          </a:xfrm>
        </p:spPr>
        <p:txBody>
          <a:bodyPr/>
          <a:lstStyle/>
          <a:p>
            <a:pPr rtl="0"/>
            <a:r>
              <a:rPr lang="x-none" dirty="0"/>
              <a:t>Cuando se traslada una computadora portátil a una red diferente, la dirección MAC permanece igual, pero las direcciones IPv4 e IPv6 cambian.</a:t>
            </a:r>
          </a:p>
          <a:p>
            <a:pPr rtl="0"/>
            <a:r>
              <a:rPr lang="x-none" dirty="0"/>
              <a:t>Una dirección MAC es un número único que forma parte de la NIC.</a:t>
            </a:r>
          </a:p>
          <a:p>
            <a:pPr rtl="0"/>
            <a:r>
              <a:rPr lang="x-none" dirty="0"/>
              <a:t>Las direcciones IP son asignadas por la empresa o el proveedor de Internet.</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4863" y="847860"/>
            <a:ext cx="6120815" cy="3704453"/>
          </a:xfrm>
          <a:prstGeom prst="rect">
            <a:avLst/>
          </a:prstGeom>
        </p:spPr>
      </p:pic>
    </p:spTree>
    <p:custDataLst>
      <p:tags r:id="rId1"/>
    </p:custDataLst>
    <p:extLst>
      <p:ext uri="{BB962C8B-B14F-4D97-AF65-F5344CB8AC3E}">
        <p14:creationId xmlns:p14="http://schemas.microsoft.com/office/powerpoint/2010/main" val="2438807165"/>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a:r>
              <a:rPr lang="x-none"/>
              <a:t>Materiales del instructor: Guía de planificación del capítulo 6</a:t>
            </a:r>
          </a:p>
        </p:txBody>
      </p:sp>
      <p:sp>
        <p:nvSpPr>
          <p:cNvPr id="4099" name="Rectangle 34"/>
          <p:cNvSpPr>
            <a:spLocks noGrp="1" noChangeArrowheads="1"/>
          </p:cNvSpPr>
          <p:nvPr>
            <p:ph idx="1"/>
          </p:nvPr>
        </p:nvSpPr>
        <p:spPr/>
        <p:txBody>
          <a:bodyPr/>
          <a:lstStyle/>
          <a:p>
            <a:pPr rtl="0"/>
            <a:r>
              <a:rPr lang="x-none"/>
              <a:t>Esta presentación en PowerPoint se divide en dos partes:</a:t>
            </a:r>
          </a:p>
          <a:p>
            <a:pPr rtl="0"/>
            <a:r>
              <a:rPr lang="x-none"/>
              <a:t>Guía de planificación para el instructor</a:t>
            </a:r>
          </a:p>
          <a:p>
            <a:pPr lvl="1" rtl="0"/>
            <a:r>
              <a:rPr lang="x-none"/>
              <a:t>Información para ayudarlo a familiarizarse con el capítulo</a:t>
            </a:r>
          </a:p>
          <a:p>
            <a:pPr lvl="1" rtl="0"/>
            <a:r>
              <a:rPr lang="x-none"/>
              <a:t>Ayuda didáctica</a:t>
            </a:r>
          </a:p>
          <a:p>
            <a:pPr rtl="0"/>
            <a:r>
              <a:rPr lang="x-none"/>
              <a:t>Presentación de la clase del instructor</a:t>
            </a:r>
          </a:p>
          <a:p>
            <a:pPr lvl="1" rtl="0"/>
            <a:r>
              <a:rPr lang="x-none"/>
              <a:t>Diapositivas opcionales que puede utilizar en el aula</a:t>
            </a:r>
          </a:p>
          <a:p>
            <a:pPr lvl="1" rtl="0"/>
            <a:r>
              <a:rPr lang="x-none"/>
              <a:t>Comienza por la diapositiva #12</a:t>
            </a:r>
          </a:p>
          <a:p>
            <a:endParaRPr lang="en-CA" dirty="0"/>
          </a:p>
          <a:p>
            <a:pPr rtl="0"/>
            <a:r>
              <a:rPr lang="x-none" b="1"/>
              <a:t>Nota</a:t>
            </a:r>
            <a:r>
              <a:rPr lang="x-none"/>
              <a:t>: Elimine la Guía de Planificación de esta presentación antes de compartirla con otras personas.</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Asignación de direcciones de red</a:t>
            </a:r>
            <a:r>
              <a:rPr lang="en-US" altLang="en-US" sz="1600" dirty="0"/>
              <a:t/>
            </a:r>
            <a:br>
              <a:rPr lang="en-US" altLang="en-US" sz="1600" dirty="0"/>
            </a:br>
            <a:r>
              <a:rPr lang="x-none"/>
              <a:t>Visualización de las direcciones</a:t>
            </a:r>
          </a:p>
        </p:txBody>
      </p:sp>
      <p:pic>
        <p:nvPicPr>
          <p:cNvPr id="5" name="Picture 4" descr="&quot;Displaying the Addresses&quot;&#10;The figure on this page is an image of the Command Line Interface (CLI) output for the ipconfig /all command on the laptop. Included in the output are the MAC address and the two IP addresses. There is an arrow pointing to the first entry that reads Use the slash all switch with the ipconfig commands to see the MAC address. A smaller arrow points to the physical address line in the output which is 00-50-56-BE-07-87."/>
          <p:cNvPicPr>
            <a:picLocks noChangeAspect="1"/>
          </p:cNvPicPr>
          <p:nvPr/>
        </p:nvPicPr>
        <p:blipFill>
          <a:blip r:embed="rId4"/>
          <a:stretch>
            <a:fillRect/>
          </a:stretch>
        </p:blipFill>
        <p:spPr>
          <a:xfrm>
            <a:off x="3543550" y="1126206"/>
            <a:ext cx="4848225" cy="3324225"/>
          </a:xfrm>
          <a:prstGeom prst="rect">
            <a:avLst/>
          </a:prstGeom>
        </p:spPr>
      </p:pic>
      <p:sp>
        <p:nvSpPr>
          <p:cNvPr id="8" name="Striped Right Arrow 7"/>
          <p:cNvSpPr/>
          <p:nvPr/>
        </p:nvSpPr>
        <p:spPr>
          <a:xfrm rot="20304919">
            <a:off x="731620" y="1080079"/>
            <a:ext cx="2998451" cy="1432686"/>
          </a:xfrm>
          <a:prstGeom prst="stripedRightArrow">
            <a:avLst/>
          </a:prstGeom>
          <a:solidFill>
            <a:srgbClr val="36A4D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1200">
                <a:solidFill>
                  <a:schemeClr val="bg1"/>
                </a:solidFill>
              </a:rPr>
              <a:t>Use el switch </a:t>
            </a:r>
            <a:r>
              <a:rPr lang="x-none" sz="1200" b="1">
                <a:solidFill>
                  <a:schemeClr val="bg1"/>
                </a:solidFill>
                <a:latin typeface="Courier New" panose="02070309020205020404" pitchFamily="49" charset="0"/>
                <a:cs typeface="Courier New" panose="02070309020205020404" pitchFamily="49" charset="0"/>
              </a:rPr>
              <a:t>/all </a:t>
            </a:r>
            <a:r>
              <a:rPr lang="x-none" sz="1200">
                <a:solidFill>
                  <a:schemeClr val="bg1"/>
                </a:solidFill>
              </a:rPr>
              <a:t>con el comando </a:t>
            </a:r>
            <a:r>
              <a:rPr lang="x-none" sz="1200" b="1">
                <a:solidFill>
                  <a:schemeClr val="bg1"/>
                </a:solidFill>
                <a:latin typeface="Courier New" panose="02070309020205020404" pitchFamily="49" charset="0"/>
                <a:cs typeface="Courier New" panose="02070309020205020404" pitchFamily="49" charset="0"/>
              </a:rPr>
              <a:t>ipconfig</a:t>
            </a:r>
            <a:r>
              <a:rPr lang="x-none" sz="1200">
                <a:solidFill>
                  <a:schemeClr val="bg1"/>
                </a:solidFill>
              </a:rPr>
              <a:t> para ver la dirección MAC (física).</a:t>
            </a:r>
          </a:p>
        </p:txBody>
      </p:sp>
      <p:sp>
        <p:nvSpPr>
          <p:cNvPr id="9" name="Striped Right Arrow 8"/>
          <p:cNvSpPr/>
          <p:nvPr/>
        </p:nvSpPr>
        <p:spPr>
          <a:xfrm rot="20304919">
            <a:off x="2967567" y="3117962"/>
            <a:ext cx="843403" cy="309560"/>
          </a:xfrm>
          <a:prstGeom prst="stripedRightArrow">
            <a:avLst/>
          </a:prstGeom>
          <a:solidFill>
            <a:srgbClr val="36A4D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Tree>
    <p:custDataLst>
      <p:tags r:id="rId1"/>
    </p:custDataLst>
    <p:extLst>
      <p:ext uri="{BB962C8B-B14F-4D97-AF65-F5344CB8AC3E}">
        <p14:creationId xmlns:p14="http://schemas.microsoft.com/office/powerpoint/2010/main" val="3976512747"/>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07699"/>
          </a:xfrm>
        </p:spPr>
        <p:txBody>
          <a:bodyPr/>
          <a:lstStyle/>
          <a:p>
            <a:pPr rtl="0"/>
            <a:r>
              <a:rPr lang="x-none" sz="1600"/>
              <a:t>Asignación de direcciones de red</a:t>
            </a:r>
            <a:r>
              <a:rPr lang="en-US" altLang="en-US" sz="1600" dirty="0"/>
              <a:t/>
            </a:r>
            <a:br>
              <a:rPr lang="en-US" altLang="en-US" sz="1600" dirty="0"/>
            </a:br>
            <a:r>
              <a:rPr lang="x-none"/>
              <a:t>Formato de direcciones IPv4</a:t>
            </a:r>
          </a:p>
        </p:txBody>
      </p:sp>
      <p:sp>
        <p:nvSpPr>
          <p:cNvPr id="7" name="Content Placeholder 2"/>
          <p:cNvSpPr>
            <a:spLocks noGrp="1"/>
          </p:cNvSpPr>
          <p:nvPr>
            <p:ph idx="1"/>
          </p:nvPr>
        </p:nvSpPr>
        <p:spPr>
          <a:xfrm>
            <a:off x="144065" y="798944"/>
            <a:ext cx="3262075" cy="2095501"/>
          </a:xfrm>
        </p:spPr>
        <p:txBody>
          <a:bodyPr/>
          <a:lstStyle/>
          <a:p>
            <a:pPr rtl="0"/>
            <a:r>
              <a:rPr lang="x-none" dirty="0"/>
              <a:t>Dos partes de una dirección IP:</a:t>
            </a:r>
          </a:p>
          <a:p>
            <a:pPr lvl="1" rtl="0"/>
            <a:r>
              <a:rPr lang="x-none" dirty="0"/>
              <a:t>Red</a:t>
            </a:r>
          </a:p>
          <a:p>
            <a:pPr lvl="1" rtl="0"/>
            <a:r>
              <a:rPr lang="x-none" dirty="0"/>
              <a:t>Host</a:t>
            </a:r>
          </a:p>
          <a:p>
            <a:pPr rtl="0"/>
            <a:r>
              <a:rPr lang="x-none" dirty="0"/>
              <a:t>La máscara de subred define la parte de red de la dirección. </a:t>
            </a:r>
          </a:p>
        </p:txBody>
      </p:sp>
      <p:grpSp>
        <p:nvGrpSpPr>
          <p:cNvPr id="4" name="Group 3" descr="&quot;IPv4 Address Format&quot;&#10;There are three images on this slide. Figure 1 on this page is an image of the Internet Protocol Version 4 (TCP/IPv4) Properties dialog box that shows that when a host is configured with an IPv4 address, it is entered in the following dotted decimal format: 192.168.200.8. There is an arrow pointing to  the IP address which is 192.168.200 and the arrow has text which reads network portion of the address due to the subnet mask. Figure 2 on this page is a table that shows the following IPv4 address and Subnet mask converted to their binary equivalents. Dotted Decimal: 192.168.200.8, Network Portion: 11000000.10101000.11001000, Host Portion: .00001000. Dotted Decimal: 255.255.255.0, Network Portion: 11111111.11111111.11111111, Host Portion: .00000000. Dotted Decimal: 192.168.200.0, Network Portion: 11000000.10101000.11001000, Host Portion: .00000000."/>
          <p:cNvGrpSpPr/>
          <p:nvPr/>
        </p:nvGrpSpPr>
        <p:grpSpPr>
          <a:xfrm>
            <a:off x="3575900" y="751390"/>
            <a:ext cx="2857500" cy="2095500"/>
            <a:chOff x="6038850" y="160421"/>
            <a:chExt cx="2857500" cy="2095500"/>
          </a:xfrm>
        </p:grpSpPr>
        <p:pic>
          <p:nvPicPr>
            <p:cNvPr id="2" name="Picture 1"/>
            <p:cNvPicPr>
              <a:picLocks noChangeAspect="1"/>
            </p:cNvPicPr>
            <p:nvPr/>
          </p:nvPicPr>
          <p:blipFill>
            <a:blip r:embed="rId4"/>
            <a:stretch>
              <a:fillRect/>
            </a:stretch>
          </p:blipFill>
          <p:spPr>
            <a:xfrm>
              <a:off x="6038850" y="160421"/>
              <a:ext cx="2857500" cy="2095500"/>
            </a:xfrm>
            <a:prstGeom prst="rect">
              <a:avLst/>
            </a:prstGeom>
          </p:spPr>
        </p:pic>
        <p:sp>
          <p:nvSpPr>
            <p:cNvPr id="3" name="Rectangle 2"/>
            <p:cNvSpPr/>
            <p:nvPr/>
          </p:nvSpPr>
          <p:spPr>
            <a:xfrm>
              <a:off x="7780421" y="1515979"/>
              <a:ext cx="802105" cy="280737"/>
            </a:xfrm>
            <a:prstGeom prst="rect">
              <a:avLst/>
            </a:prstGeom>
            <a:no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Striped Right Arrow 7"/>
          <p:cNvSpPr/>
          <p:nvPr/>
        </p:nvSpPr>
        <p:spPr>
          <a:xfrm rot="20224229" flipH="1">
            <a:off x="5984923" y="836858"/>
            <a:ext cx="2998451" cy="1432686"/>
          </a:xfrm>
          <a:prstGeom prst="stripedRightArrow">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rtl="0"/>
            <a:r>
              <a:rPr lang="x-none" sz="1200" dirty="0">
                <a:solidFill>
                  <a:schemeClr val="bg1"/>
                </a:solidFill>
              </a:rPr>
              <a:t>La porción de red de la dirección proviene de la máscara de subred.</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1693" y="3057863"/>
            <a:ext cx="4886325" cy="1713109"/>
          </a:xfrm>
          <a:prstGeom prst="rect">
            <a:avLst/>
          </a:prstGeom>
        </p:spPr>
      </p:pic>
    </p:spTree>
    <p:custDataLst>
      <p:tags r:id="rId1"/>
    </p:custDataLst>
    <p:extLst>
      <p:ext uri="{BB962C8B-B14F-4D97-AF65-F5344CB8AC3E}">
        <p14:creationId xmlns:p14="http://schemas.microsoft.com/office/powerpoint/2010/main" val="1501479800"/>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Asignación de direcciones de red</a:t>
            </a:r>
            <a:r>
              <a:rPr lang="en-US" altLang="en-US" sz="1600" dirty="0"/>
              <a:t/>
            </a:r>
            <a:br>
              <a:rPr lang="en-US" altLang="en-US" sz="1600" dirty="0"/>
            </a:br>
            <a:r>
              <a:rPr lang="x-none"/>
              <a:t>Formato de direcciones IPv6</a:t>
            </a:r>
          </a:p>
        </p:txBody>
      </p:sp>
      <p:sp>
        <p:nvSpPr>
          <p:cNvPr id="7" name="Content Placeholder 2"/>
          <p:cNvSpPr>
            <a:spLocks noGrp="1"/>
          </p:cNvSpPr>
          <p:nvPr>
            <p:ph idx="1"/>
          </p:nvPr>
        </p:nvSpPr>
        <p:spPr>
          <a:xfrm>
            <a:off x="144065" y="798944"/>
            <a:ext cx="2960082" cy="4155319"/>
          </a:xfrm>
        </p:spPr>
        <p:txBody>
          <a:bodyPr/>
          <a:lstStyle/>
          <a:p>
            <a:pPr rtl="0"/>
            <a:r>
              <a:rPr lang="x-none"/>
              <a:t>Reglas:</a:t>
            </a:r>
          </a:p>
          <a:p>
            <a:pPr lvl="1" rtl="0"/>
            <a:r>
              <a:rPr lang="x-none"/>
              <a:t>Omitir ceros iniciales: 0db8 puede ser db8</a:t>
            </a:r>
          </a:p>
          <a:p>
            <a:pPr lvl="1" rtl="0"/>
            <a:r>
              <a:rPr lang="x-none"/>
              <a:t>Omita todos segmentos en 0: use dos puntos dobles (::)</a:t>
            </a:r>
          </a:p>
          <a:p>
            <a:pPr lvl="1"/>
            <a:endParaRPr lang="en-US" altLang="en-US" dirty="0"/>
          </a:p>
          <a:p>
            <a:pPr lvl="1"/>
            <a:endParaRPr lang="en-US" altLang="en-US" dirty="0"/>
          </a:p>
          <a:p>
            <a:pPr lvl="1"/>
            <a:endParaRPr lang="en-US" altLang="en-US" dirty="0"/>
          </a:p>
        </p:txBody>
      </p:sp>
      <p:pic>
        <p:nvPicPr>
          <p:cNvPr id="5" name="Picture 4" descr="&quot;Compressing an IPv6 Address Format&quot;&#10;There are four images on this slide. Figure 1 on this page is a diagram that shows the following fully expanded IPv6 addresses: 2001:0db8:0000:1111:0000:0000:0000:0200, fe80:0000:0000:0000:0123:4567:89ab:cdef, ff02:0000:0000:0000:0000:0000:0000:0001.Figure 2 on this page is a diagram that demonstrates how to compress an IPv6 address by omitting leading zeros as follows: Fully expanded, 2001:0db8:0000:1111:0000:0000:0000:0200. No leading zeroes, 2001:db8:0:1111:0:0:0:200 Compressed, 2001:db8:0:1111::200. Figure 3 on this page is a diagram that demonstrates how to compress an IPv6 address by omitting all zero segments as follows: Fully expanded, fe80:0000:0000:0000:0123:4567:89ab:cdef. No leading zeroes, fe80:0:0:0:123:4567:89ab:cdef Compressed, fe80::123:4567:89ab:cdef.Figure 4 on this page is a diagram that demonstrates another example of how to compress an IPv6 address by omitting all zero segments as follows: Fully expanded, ff02:0000:0000:0000:0000:0000:0000:0001. No leading zeroes, ff02:0:0:0:0:0:1 Compressed, ff02::1."/>
          <p:cNvPicPr>
            <a:picLocks noChangeAspect="1"/>
          </p:cNvPicPr>
          <p:nvPr/>
        </p:nvPicPr>
        <p:blipFill>
          <a:blip r:embed="rId4"/>
          <a:stretch>
            <a:fillRect/>
          </a:stretch>
        </p:blipFill>
        <p:spPr>
          <a:xfrm>
            <a:off x="3647825" y="1049250"/>
            <a:ext cx="4543425" cy="89535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12740" y="2128582"/>
            <a:ext cx="4797553" cy="533400"/>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82582" y="2882561"/>
            <a:ext cx="4810998" cy="533539"/>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99937" y="3628540"/>
            <a:ext cx="4791075" cy="533357"/>
          </a:xfrm>
          <a:prstGeom prst="rect">
            <a:avLst/>
          </a:prstGeom>
        </p:spPr>
      </p:pic>
    </p:spTree>
    <p:custDataLst>
      <p:tags r:id="rId1"/>
    </p:custDataLst>
    <p:extLst>
      <p:ext uri="{BB962C8B-B14F-4D97-AF65-F5344CB8AC3E}">
        <p14:creationId xmlns:p14="http://schemas.microsoft.com/office/powerpoint/2010/main" val="4087462584"/>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400" dirty="0"/>
              <a:t>Asignación de direcciones de red</a:t>
            </a:r>
            <a:r>
              <a:rPr lang="en-US" altLang="en-US" sz="1400" dirty="0"/>
              <a:t/>
            </a:r>
            <a:br>
              <a:rPr lang="en-US" altLang="en-US" sz="1400" dirty="0"/>
            </a:br>
            <a:r>
              <a:rPr lang="x-none" sz="1900" spc="-30" dirty="0"/>
              <a:t>Asignación de </a:t>
            </a:r>
            <a:r>
              <a:rPr lang="x-none" sz="1900" spc="-30" dirty="0" smtClean="0"/>
              <a:t>direcciones </a:t>
            </a:r>
            <a:r>
              <a:rPr lang="en-US" sz="1900" spc="-30" dirty="0" smtClean="0"/>
              <a:t/>
            </a:r>
            <a:br>
              <a:rPr lang="en-US" sz="1900" spc="-30" dirty="0" smtClean="0"/>
            </a:br>
            <a:r>
              <a:rPr lang="x-none" sz="1900" spc="-30" dirty="0" smtClean="0"/>
              <a:t>estáticas</a:t>
            </a:r>
            <a:endParaRPr lang="x-none" sz="1900" spc="-30" dirty="0"/>
          </a:p>
        </p:txBody>
      </p:sp>
      <p:sp>
        <p:nvSpPr>
          <p:cNvPr id="7" name="Content Placeholder 2"/>
          <p:cNvSpPr>
            <a:spLocks noGrp="1"/>
          </p:cNvSpPr>
          <p:nvPr>
            <p:ph idx="1"/>
          </p:nvPr>
        </p:nvSpPr>
        <p:spPr>
          <a:xfrm>
            <a:off x="63855" y="911239"/>
            <a:ext cx="2787500" cy="4155319"/>
          </a:xfrm>
        </p:spPr>
        <p:txBody>
          <a:bodyPr/>
          <a:lstStyle/>
          <a:p>
            <a:pPr rtl="0"/>
            <a:r>
              <a:rPr lang="x-none" sz="1400" dirty="0"/>
              <a:t>Información de direcciones estáticas necesaria para la comunicación con otras redes e Internet:</a:t>
            </a:r>
          </a:p>
          <a:p>
            <a:pPr lvl="1" rtl="0"/>
            <a:r>
              <a:rPr lang="x-none" sz="1200" dirty="0"/>
              <a:t>Dirección IP</a:t>
            </a:r>
          </a:p>
          <a:p>
            <a:pPr lvl="1" rtl="0"/>
            <a:r>
              <a:rPr lang="x-none" sz="1200" dirty="0"/>
              <a:t>Máscara de subred</a:t>
            </a:r>
          </a:p>
          <a:p>
            <a:pPr lvl="1" rtl="0"/>
            <a:r>
              <a:rPr lang="x-none" sz="1200" dirty="0"/>
              <a:t>Puerta de enlace predeterminada (dirección del router para que la información pueda enviarse a otras redes)</a:t>
            </a:r>
          </a:p>
          <a:p>
            <a:pPr lvl="1" rtl="0"/>
            <a:r>
              <a:rPr lang="x-none" sz="1200" dirty="0"/>
              <a:t>Servidor DNS (convierte los nombres de dominio o las URL en direcciones IP para facilitar la accesibilidad o los sitios web y dispositivos remotos)</a:t>
            </a:r>
          </a:p>
          <a:p>
            <a:pPr lvl="1"/>
            <a:endParaRPr lang="en-US" altLang="en-US" sz="1200" dirty="0"/>
          </a:p>
          <a:p>
            <a:pPr lvl="1"/>
            <a:endParaRPr lang="en-US" altLang="en-US" sz="1200" dirty="0"/>
          </a:p>
          <a:p>
            <a:pPr lvl="1"/>
            <a:endParaRPr lang="en-US" altLang="en-US" sz="1200" dirty="0"/>
          </a:p>
        </p:txBody>
      </p:sp>
      <p:pic>
        <p:nvPicPr>
          <p:cNvPr id="2" name="Picture 1" descr="&quot;Static Addressing&quot;&#10;There are two images on this slide. Figure 1 on this page is an image of the Internet Protocol Version 4 (TCP/IPv4) Properties dialog box that shows the following IP address configuration information assigned to a host. IP address: 192.168.200.8, Subnet mask: 255.255.255.0, Default gateway: 192.168.200.1, Preferred DNS server: 192.168.200.10. Figure 2 is an image of Internet Protocol Version 6 (TCP/IPv6) Properties box that shows an IPv6 address 2001:db8:cafe:200::8, subnet prefix length of 64, a default gateway of 2001:db8:cafe:200::1, and a DNS server address of 2001:4860:4860::8888"/>
          <p:cNvPicPr>
            <a:picLocks noChangeAspect="1"/>
          </p:cNvPicPr>
          <p:nvPr/>
        </p:nvPicPr>
        <p:blipFill>
          <a:blip r:embed="rId4"/>
          <a:stretch>
            <a:fillRect/>
          </a:stretch>
        </p:blipFill>
        <p:spPr>
          <a:xfrm>
            <a:off x="2899610" y="240882"/>
            <a:ext cx="2895600" cy="3057525"/>
          </a:xfrm>
          <a:prstGeom prst="rect">
            <a:avLst/>
          </a:prstGeom>
        </p:spPr>
      </p:pic>
      <p:pic>
        <p:nvPicPr>
          <p:cNvPr id="3" name="Picture 2"/>
          <p:cNvPicPr>
            <a:picLocks noChangeAspect="1"/>
          </p:cNvPicPr>
          <p:nvPr/>
        </p:nvPicPr>
        <p:blipFill>
          <a:blip r:embed="rId5"/>
          <a:stretch>
            <a:fillRect/>
          </a:stretch>
        </p:blipFill>
        <p:spPr>
          <a:xfrm>
            <a:off x="5705475" y="1445544"/>
            <a:ext cx="3438525" cy="2733675"/>
          </a:xfrm>
          <a:prstGeom prst="rect">
            <a:avLst/>
          </a:prstGeom>
        </p:spPr>
      </p:pic>
    </p:spTree>
    <p:custDataLst>
      <p:tags r:id="rId1"/>
    </p:custDataLst>
    <p:extLst>
      <p:ext uri="{BB962C8B-B14F-4D97-AF65-F5344CB8AC3E}">
        <p14:creationId xmlns:p14="http://schemas.microsoft.com/office/powerpoint/2010/main" val="1638109893"/>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Asignación de direcciones de red</a:t>
            </a:r>
            <a:r>
              <a:rPr lang="en-US" altLang="en-US" sz="1600" dirty="0"/>
              <a:t/>
            </a:r>
            <a:br>
              <a:rPr lang="en-US" altLang="en-US" sz="1600" dirty="0"/>
            </a:br>
            <a:r>
              <a:rPr lang="x-none"/>
              <a:t>Asignación de direcciones dinámicas</a:t>
            </a:r>
          </a:p>
        </p:txBody>
      </p:sp>
      <p:sp>
        <p:nvSpPr>
          <p:cNvPr id="7" name="Content Placeholder 2"/>
          <p:cNvSpPr>
            <a:spLocks noGrp="1"/>
          </p:cNvSpPr>
          <p:nvPr>
            <p:ph idx="1"/>
          </p:nvPr>
        </p:nvSpPr>
        <p:spPr>
          <a:xfrm>
            <a:off x="5758803" y="1973179"/>
            <a:ext cx="2960082" cy="2716390"/>
          </a:xfrm>
        </p:spPr>
        <p:txBody>
          <a:bodyPr/>
          <a:lstStyle/>
          <a:p>
            <a:pPr rtl="0"/>
            <a:r>
              <a:rPr lang="x-none"/>
              <a:t>La información de asignación de direcciones IP proviene de un servidor DHCP</a:t>
            </a:r>
          </a:p>
          <a:p>
            <a:pPr lvl="1"/>
            <a:endParaRPr lang="en-US" altLang="en-US" dirty="0"/>
          </a:p>
          <a:p>
            <a:pPr lvl="1"/>
            <a:endParaRPr lang="en-US" altLang="en-US" dirty="0"/>
          </a:p>
          <a:p>
            <a:pPr lvl="1"/>
            <a:endParaRPr lang="en-US" altLang="en-US" dirty="0"/>
          </a:p>
        </p:txBody>
      </p:sp>
      <p:pic>
        <p:nvPicPr>
          <p:cNvPr id="4" name="Picture 3" descr="&quot;Dynamic Addressing&quot;&#10;There is one image on this slide. The figure on this page is an image of the Internet Protocol Version 4 (TCP/IPv4) Properties dialog box that shows both the ‘Obtain an IP address automatically’ and ‘Obtain DNS server address automatically’ radio buttons selected. An arrow points to the Obtain an IP address automatically selection. Text on the arrow reads Use this setting."/>
          <p:cNvPicPr>
            <a:picLocks noChangeAspect="1"/>
          </p:cNvPicPr>
          <p:nvPr/>
        </p:nvPicPr>
        <p:blipFill>
          <a:blip r:embed="rId4"/>
          <a:stretch>
            <a:fillRect/>
          </a:stretch>
        </p:blipFill>
        <p:spPr>
          <a:xfrm>
            <a:off x="1888958" y="820654"/>
            <a:ext cx="3505200" cy="4095750"/>
          </a:xfrm>
          <a:prstGeom prst="rect">
            <a:avLst/>
          </a:prstGeom>
        </p:spPr>
      </p:pic>
      <p:sp>
        <p:nvSpPr>
          <p:cNvPr id="8" name="Striped Right Arrow 7"/>
          <p:cNvSpPr/>
          <p:nvPr/>
        </p:nvSpPr>
        <p:spPr>
          <a:xfrm rot="20304919">
            <a:off x="287827" y="1811823"/>
            <a:ext cx="1913664" cy="1130511"/>
          </a:xfrm>
          <a:prstGeom prst="stripedRightArrow">
            <a:avLst/>
          </a:prstGeom>
          <a:solidFill>
            <a:srgbClr val="36A4D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1200">
                <a:solidFill>
                  <a:schemeClr val="bg1"/>
                </a:solidFill>
              </a:rPr>
              <a:t>Use esta configuración</a:t>
            </a:r>
          </a:p>
        </p:txBody>
      </p:sp>
    </p:spTree>
    <p:custDataLst>
      <p:tags r:id="rId1"/>
    </p:custDataLst>
    <p:extLst>
      <p:ext uri="{BB962C8B-B14F-4D97-AF65-F5344CB8AC3E}">
        <p14:creationId xmlns:p14="http://schemas.microsoft.com/office/powerpoint/2010/main" val="3204920744"/>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Asignación de direcciones de red</a:t>
            </a:r>
            <a:r>
              <a:rPr lang="en-US" altLang="en-US" sz="1600" dirty="0"/>
              <a:t/>
            </a:r>
            <a:br>
              <a:rPr lang="en-US" altLang="en-US" sz="1600" dirty="0"/>
            </a:br>
            <a:r>
              <a:rPr lang="x-none"/>
              <a:t>Direcciones IPv4 e IPv6 con vínculos locales</a:t>
            </a:r>
          </a:p>
        </p:txBody>
      </p:sp>
      <p:sp>
        <p:nvSpPr>
          <p:cNvPr id="7" name="Content Placeholder 2"/>
          <p:cNvSpPr>
            <a:spLocks noGrp="1"/>
          </p:cNvSpPr>
          <p:nvPr>
            <p:ph idx="1"/>
          </p:nvPr>
        </p:nvSpPr>
        <p:spPr>
          <a:xfrm>
            <a:off x="144065" y="798944"/>
            <a:ext cx="3761042" cy="4155319"/>
          </a:xfrm>
        </p:spPr>
        <p:txBody>
          <a:bodyPr/>
          <a:lstStyle/>
          <a:p>
            <a:pPr rtl="0"/>
            <a:r>
              <a:rPr lang="x-none" dirty="0"/>
              <a:t>Se usa el dispositivo IPv4 si el dispositivo no puede obtener una dirección IP IPv4.</a:t>
            </a:r>
          </a:p>
          <a:p>
            <a:pPr rtl="0"/>
            <a:r>
              <a:rPr lang="x-none" dirty="0"/>
              <a:t>El dispositivo IPv6 siempre debe tener una dirección IP IPv6 dinámica o configurada manualmente con un vínculo local.</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5107" y="971475"/>
            <a:ext cx="3749484" cy="3542699"/>
          </a:xfrm>
          <a:prstGeom prst="rect">
            <a:avLst/>
          </a:prstGeom>
        </p:spPr>
      </p:pic>
    </p:spTree>
    <p:custDataLst>
      <p:tags r:id="rId1"/>
    </p:custDataLst>
    <p:extLst>
      <p:ext uri="{BB962C8B-B14F-4D97-AF65-F5344CB8AC3E}">
        <p14:creationId xmlns:p14="http://schemas.microsoft.com/office/powerpoint/2010/main" val="2869404730"/>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 NIC</a:t>
            </a:r>
            <a:r>
              <a:rPr lang="en-US" altLang="en-US" dirty="0"/>
              <a:t/>
            </a:r>
            <a:br>
              <a:rPr lang="en-US" altLang="en-US" dirty="0"/>
            </a:br>
            <a:r>
              <a:rPr lang="x-none"/>
              <a:t>Packet Tracer: Agregar computadoras a una red existente</a:t>
            </a:r>
          </a:p>
        </p:txBody>
      </p:sp>
      <p:sp>
        <p:nvSpPr>
          <p:cNvPr id="2" name="TextBox 1">
            <a:extLst>
              <a:ext uri="{FF2B5EF4-FFF2-40B4-BE49-F238E27FC236}">
                <a16:creationId xmlns:a16="http://schemas.microsoft.com/office/drawing/2014/main" xmlns:c15="http://schemas.microsoft.com/office/drawing/2012/chart" xmlns:c="http://schemas.openxmlformats.org/drawingml/2006/chart" xmlns="" id="{A803BDA6-B5D1-4AF9-BBA1-32E9F7009553}"/>
              </a:ext>
            </a:extLst>
          </p:cNvPr>
          <p:cNvSpPr txBox="1"/>
          <p:nvPr/>
        </p:nvSpPr>
        <p:spPr>
          <a:xfrm>
            <a:off x="986252" y="1676589"/>
            <a:ext cx="6466600" cy="1200329"/>
          </a:xfrm>
          <a:prstGeom prst="rect">
            <a:avLst/>
          </a:prstGeom>
          <a:noFill/>
        </p:spPr>
        <p:txBody>
          <a:bodyPr wrap="square" rtlCol="0">
            <a:spAutoFit/>
          </a:bodyPr>
          <a:lstStyle/>
          <a:p>
            <a:pPr rtl="0"/>
            <a:r>
              <a:rPr lang="x-none"/>
              <a:t>En esta actividad del Packet Tracer, configurará las computadoras para utilizar DHCP, configurar las direcciones estáticas, utilizará el comando ipconfig para recuperar la información IPv4 del host y utilizará un ping para verificar la conectividad.</a:t>
            </a:r>
          </a:p>
        </p:txBody>
      </p:sp>
    </p:spTree>
    <p:custDataLst>
      <p:tags r:id="rId1"/>
    </p:custDataLst>
    <p:extLst>
      <p:ext uri="{BB962C8B-B14F-4D97-AF65-F5344CB8AC3E}">
        <p14:creationId xmlns:p14="http://schemas.microsoft.com/office/powerpoint/2010/main" val="165273435"/>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661201"/>
          </a:xfrm>
        </p:spPr>
        <p:txBody>
          <a:bodyPr/>
          <a:lstStyle/>
          <a:p>
            <a:pPr rtl="0"/>
            <a:r>
              <a:rPr lang="x-none" sz="1600"/>
              <a:t>Configurar un </a:t>
            </a:r>
            <a:r>
              <a:rPr lang="en-US" altLang="en-US" sz="1600" dirty="0"/>
              <a:t/>
            </a:r>
            <a:br>
              <a:rPr lang="en-US" altLang="en-US" sz="1600" dirty="0"/>
            </a:br>
            <a:r>
              <a:rPr lang="x-none"/>
              <a:t>diseño de red de NIC</a:t>
            </a:r>
          </a:p>
        </p:txBody>
      </p:sp>
      <p:sp>
        <p:nvSpPr>
          <p:cNvPr id="7" name="Content Placeholder 2"/>
          <p:cNvSpPr>
            <a:spLocks noGrp="1"/>
          </p:cNvSpPr>
          <p:nvPr>
            <p:ph idx="1"/>
          </p:nvPr>
        </p:nvSpPr>
        <p:spPr>
          <a:xfrm>
            <a:off x="144066" y="798944"/>
            <a:ext cx="2576274" cy="4155319"/>
          </a:xfrm>
        </p:spPr>
        <p:txBody>
          <a:bodyPr/>
          <a:lstStyle/>
          <a:p>
            <a:pPr rtl="0"/>
            <a:r>
              <a:rPr lang="x-none" dirty="0"/>
              <a:t>Componentes de la red</a:t>
            </a:r>
          </a:p>
          <a:p>
            <a:pPr rtl="0"/>
            <a:r>
              <a:rPr lang="x-none" dirty="0"/>
              <a:t>Diseño de la red</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4247" y="948400"/>
            <a:ext cx="5760728" cy="3609975"/>
          </a:xfrm>
          <a:prstGeom prst="rect">
            <a:avLst/>
          </a:prstGeom>
        </p:spPr>
      </p:pic>
      <p:sp>
        <p:nvSpPr>
          <p:cNvPr id="6" name="TextBox 5"/>
          <p:cNvSpPr txBox="1"/>
          <p:nvPr/>
        </p:nvSpPr>
        <p:spPr>
          <a:xfrm>
            <a:off x="3715447" y="1472844"/>
            <a:ext cx="1542353" cy="52322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a:solidFill>
                  <a:srgbClr val="000000"/>
                </a:solidFill>
              </a:rPr>
              <a:t>Red doméstica típica</a:t>
            </a:r>
          </a:p>
        </p:txBody>
      </p:sp>
    </p:spTree>
    <p:custDataLst>
      <p:tags r:id="rId1"/>
    </p:custDataLst>
    <p:extLst>
      <p:ext uri="{BB962C8B-B14F-4D97-AF65-F5344CB8AC3E}">
        <p14:creationId xmlns:p14="http://schemas.microsoft.com/office/powerpoint/2010/main" val="726851564"/>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NIC</a:t>
            </a:r>
            <a:r>
              <a:rPr lang="en-US" altLang="en-US" sz="1600" dirty="0"/>
              <a:t/>
            </a:r>
            <a:br>
              <a:rPr lang="en-US" altLang="en-US" sz="1600" dirty="0"/>
            </a:br>
            <a:r>
              <a:rPr lang="x-none"/>
              <a:t>Selección de una NIC</a:t>
            </a:r>
          </a:p>
        </p:txBody>
      </p:sp>
      <p:pic>
        <p:nvPicPr>
          <p:cNvPr id="4" name="Picture 3" descr="&quot;Selecting a NIC&quot;&#10;The figure on this page shows images of the following three different network interface cards (NICs): Ethernet PCI Express interface card, Wireless PCI Express interface card, and a Wireless USB."/>
          <p:cNvPicPr>
            <a:picLocks noChangeAspect="1"/>
          </p:cNvPicPr>
          <p:nvPr/>
        </p:nvPicPr>
        <p:blipFill>
          <a:blip r:embed="rId4"/>
          <a:stretch>
            <a:fillRect/>
          </a:stretch>
        </p:blipFill>
        <p:spPr>
          <a:xfrm>
            <a:off x="2576262" y="762200"/>
            <a:ext cx="5162550" cy="3467100"/>
          </a:xfrm>
          <a:prstGeom prst="rect">
            <a:avLst/>
          </a:prstGeom>
        </p:spPr>
      </p:pic>
      <p:sp>
        <p:nvSpPr>
          <p:cNvPr id="6" name="TextBox 5"/>
          <p:cNvSpPr txBox="1"/>
          <p:nvPr/>
        </p:nvSpPr>
        <p:spPr>
          <a:xfrm>
            <a:off x="3105847" y="2182907"/>
            <a:ext cx="1305733" cy="52322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dirty="0">
                <a:solidFill>
                  <a:srgbClr val="000000"/>
                </a:solidFill>
              </a:rPr>
              <a:t>Ethernet </a:t>
            </a:r>
            <a:r>
              <a:rPr lang="en-US" sz="1400" dirty="0" smtClean="0">
                <a:solidFill>
                  <a:srgbClr val="000000"/>
                </a:solidFill>
              </a:rPr>
              <a:t/>
            </a:r>
            <a:br>
              <a:rPr lang="en-US" sz="1400" dirty="0" smtClean="0">
                <a:solidFill>
                  <a:srgbClr val="000000"/>
                </a:solidFill>
              </a:rPr>
            </a:br>
            <a:r>
              <a:rPr lang="x-none" sz="1400" dirty="0" smtClean="0">
                <a:solidFill>
                  <a:srgbClr val="000000"/>
                </a:solidFill>
              </a:rPr>
              <a:t>por </a:t>
            </a:r>
            <a:r>
              <a:rPr lang="x-none" sz="1400" dirty="0">
                <a:solidFill>
                  <a:srgbClr val="000000"/>
                </a:solidFill>
              </a:rPr>
              <a:t>cable</a:t>
            </a:r>
          </a:p>
        </p:txBody>
      </p:sp>
      <p:sp>
        <p:nvSpPr>
          <p:cNvPr id="8" name="TextBox 7"/>
          <p:cNvSpPr txBox="1"/>
          <p:nvPr/>
        </p:nvSpPr>
        <p:spPr>
          <a:xfrm>
            <a:off x="5800921" y="2102697"/>
            <a:ext cx="1305733" cy="52322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a:solidFill>
                  <a:srgbClr val="000000"/>
                </a:solidFill>
              </a:rPr>
              <a:t>Ethernet inalámbrica</a:t>
            </a:r>
          </a:p>
        </p:txBody>
      </p:sp>
      <p:sp>
        <p:nvSpPr>
          <p:cNvPr id="9" name="TextBox 8"/>
          <p:cNvSpPr txBox="1"/>
          <p:nvPr/>
        </p:nvSpPr>
        <p:spPr>
          <a:xfrm>
            <a:off x="4389215" y="4003686"/>
            <a:ext cx="1305733" cy="52322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a:solidFill>
                  <a:srgbClr val="000000"/>
                </a:solidFill>
              </a:rPr>
              <a:t>Ethernet inalámbrica</a:t>
            </a:r>
          </a:p>
        </p:txBody>
      </p:sp>
    </p:spTree>
    <p:custDataLst>
      <p:tags r:id="rId1"/>
    </p:custDataLst>
    <p:extLst>
      <p:ext uri="{BB962C8B-B14F-4D97-AF65-F5344CB8AC3E}">
        <p14:creationId xmlns:p14="http://schemas.microsoft.com/office/powerpoint/2010/main" val="580560758"/>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NIC</a:t>
            </a:r>
            <a:r>
              <a:rPr lang="en-US" altLang="en-US" sz="1600" dirty="0"/>
              <a:t/>
            </a:r>
            <a:br>
              <a:rPr lang="en-US" altLang="en-US" sz="1600" dirty="0"/>
            </a:br>
            <a:r>
              <a:rPr lang="x-none"/>
              <a:t>Instalación y actualización de una NIC</a:t>
            </a:r>
          </a:p>
        </p:txBody>
      </p:sp>
      <p:sp>
        <p:nvSpPr>
          <p:cNvPr id="7" name="Content Placeholder 2"/>
          <p:cNvSpPr>
            <a:spLocks noGrp="1"/>
          </p:cNvSpPr>
          <p:nvPr>
            <p:ph idx="1"/>
          </p:nvPr>
        </p:nvSpPr>
        <p:spPr>
          <a:xfrm>
            <a:off x="144065" y="798944"/>
            <a:ext cx="3075385" cy="4155319"/>
          </a:xfrm>
        </p:spPr>
        <p:txBody>
          <a:bodyPr/>
          <a:lstStyle/>
          <a:p>
            <a:pPr rtl="0"/>
            <a:r>
              <a:rPr lang="x-none" dirty="0"/>
              <a:t>Si se instala una NIC inalámbrica, asegúrese de que la antena esté posicionada para lograr un alcance óptimo.</a:t>
            </a:r>
          </a:p>
          <a:p>
            <a:pPr rtl="0"/>
            <a:r>
              <a:rPr lang="x-none" dirty="0"/>
              <a:t>Use el </a:t>
            </a:r>
            <a:r>
              <a:rPr lang="x-none" b="1" dirty="0"/>
              <a:t>Administrador de dispositivos </a:t>
            </a:r>
            <a:r>
              <a:rPr lang="x-none" dirty="0"/>
              <a:t>para ver los detalles del controlador:</a:t>
            </a:r>
          </a:p>
          <a:p>
            <a:pPr lvl="1" rtl="0"/>
            <a:r>
              <a:rPr lang="x-none" dirty="0"/>
              <a:t>Expanda la categoría de </a:t>
            </a:r>
            <a:r>
              <a:rPr lang="x-none" i="1" dirty="0"/>
              <a:t>Adaptadores de red</a:t>
            </a:r>
          </a:p>
          <a:p>
            <a:pPr lvl="1" rtl="0"/>
            <a:r>
              <a:rPr lang="x-none" dirty="0"/>
              <a:t>Haga clic con el botón secundario en la NIC específica &gt;</a:t>
            </a:r>
            <a:r>
              <a:rPr lang="x-none" i="1" dirty="0"/>
              <a:t>Propiedades</a:t>
            </a:r>
            <a:r>
              <a:rPr lang="x-none" dirty="0"/>
              <a:t> o </a:t>
            </a:r>
            <a:r>
              <a:rPr lang="x-none" i="1" dirty="0"/>
              <a:t>Actualizar controlador</a:t>
            </a:r>
          </a:p>
        </p:txBody>
      </p:sp>
      <p:pic>
        <p:nvPicPr>
          <p:cNvPr id="3" name="Picture 2" descr="&quot;Installing and Updating a NIC&quot;&#10;The figure on this page is an image of the Windows Device Manager utility. The figure also shows an image of the Broadcom NetXtreme Gigabit Ethernet Properties dialog box with the ‘Driver Details’ button selected."/>
          <p:cNvPicPr>
            <a:picLocks noChangeAspect="1"/>
          </p:cNvPicPr>
          <p:nvPr/>
        </p:nvPicPr>
        <p:blipFill>
          <a:blip r:embed="rId4"/>
          <a:stretch>
            <a:fillRect/>
          </a:stretch>
        </p:blipFill>
        <p:spPr>
          <a:xfrm>
            <a:off x="3219450" y="760496"/>
            <a:ext cx="5753100" cy="3943350"/>
          </a:xfrm>
          <a:prstGeom prst="rect">
            <a:avLst/>
          </a:prstGeom>
        </p:spPr>
      </p:pic>
    </p:spTree>
    <p:custDataLst>
      <p:tags r:id="rId1"/>
    </p:custDataLst>
    <p:extLst>
      <p:ext uri="{BB962C8B-B14F-4D97-AF65-F5344CB8AC3E}">
        <p14:creationId xmlns:p14="http://schemas.microsoft.com/office/powerpoint/2010/main" val="1408904669"/>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479603" cy="1802391"/>
          </a:xfrm>
        </p:spPr>
        <p:txBody>
          <a:bodyPr/>
          <a:lstStyle/>
          <a:p>
            <a:pPr rtl="0"/>
            <a:r>
              <a:rPr lang="x-none">
                <a:solidFill>
                  <a:schemeClr val="accent5">
                    <a:lumMod val="40000"/>
                    <a:lumOff val="60000"/>
                  </a:schemeClr>
                </a:solidFill>
              </a:rPr>
              <a:t>Capítulo 6: Redes aplicadas </a:t>
            </a:r>
          </a:p>
        </p:txBody>
      </p:sp>
      <p:sp>
        <p:nvSpPr>
          <p:cNvPr id="3" name="Rectangle 2"/>
          <p:cNvSpPr/>
          <p:nvPr/>
        </p:nvSpPr>
        <p:spPr>
          <a:xfrm>
            <a:off x="628650" y="3436035"/>
            <a:ext cx="4949190" cy="369332"/>
          </a:xfrm>
          <a:prstGeom prst="rect">
            <a:avLst/>
          </a:prstGeom>
        </p:spPr>
        <p:txBody>
          <a:bodyPr wrap="square">
            <a:spAutoFit/>
          </a:bodyPr>
          <a:lstStyle/>
          <a:p>
            <a:pPr rtl="0"/>
            <a:r>
              <a:rPr lang="x-none" b="1" dirty="0">
                <a:solidFill>
                  <a:schemeClr val="bg2">
                    <a:lumMod val="40000"/>
                    <a:lumOff val="60000"/>
                  </a:schemeClr>
                </a:solidFill>
              </a:rPr>
              <a:t>Guía de planificación de IT Essentials 7.0</a:t>
            </a:r>
          </a:p>
        </p:txBody>
      </p:sp>
    </p:spTree>
    <p:custDataLst>
      <p:tags r:id="rId1"/>
    </p:custDataLst>
    <p:extLst>
      <p:ext uri="{BB962C8B-B14F-4D97-AF65-F5344CB8AC3E}">
        <p14:creationId xmlns:p14="http://schemas.microsoft.com/office/powerpoint/2010/main" val="914249568"/>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NIC</a:t>
            </a:r>
            <a:r>
              <a:rPr lang="en-US" altLang="en-US" sz="1600" dirty="0"/>
              <a:t/>
            </a:r>
            <a:br>
              <a:rPr lang="en-US" altLang="en-US" sz="1600" dirty="0"/>
            </a:br>
            <a:r>
              <a:rPr lang="x-none"/>
              <a:t>Configuración de una NIC</a:t>
            </a:r>
          </a:p>
        </p:txBody>
      </p:sp>
      <p:sp>
        <p:nvSpPr>
          <p:cNvPr id="8" name="Content Placeholder 2"/>
          <p:cNvSpPr>
            <a:spLocks noGrp="1"/>
          </p:cNvSpPr>
          <p:nvPr>
            <p:ph idx="1"/>
          </p:nvPr>
        </p:nvSpPr>
        <p:spPr>
          <a:xfrm>
            <a:off x="5582339" y="1276939"/>
            <a:ext cx="3207331" cy="1634703"/>
          </a:xfrm>
        </p:spPr>
        <p:txBody>
          <a:bodyPr/>
          <a:lstStyle/>
          <a:p>
            <a:pPr rtl="0"/>
            <a:r>
              <a:rPr lang="x-none" dirty="0"/>
              <a:t>Los dispositivos inalámbricos, incluidos los smartphones, también necesitan direcciones IP para participar en una red inalámbrica.</a:t>
            </a:r>
          </a:p>
        </p:txBody>
      </p:sp>
      <p:pic>
        <p:nvPicPr>
          <p:cNvPr id="4" name="Picture 3" descr="&quot;iPhone IP Address Settings&quot;&#10;This figure shows two images of iPhone IP address settings screens. The first image is of the HomeOffice-WLAN settings screen showing that automatic IP addressing is used and that the phone has IP address 10.10.10.30. The second images is the Configure IPv4 settings screen showing where static addressing is configured."/>
          <p:cNvPicPr>
            <a:picLocks noChangeAspect="1"/>
          </p:cNvPicPr>
          <p:nvPr/>
        </p:nvPicPr>
        <p:blipFill>
          <a:blip r:embed="rId4"/>
          <a:stretch>
            <a:fillRect/>
          </a:stretch>
        </p:blipFill>
        <p:spPr>
          <a:xfrm>
            <a:off x="681791" y="773037"/>
            <a:ext cx="4583530" cy="3842327"/>
          </a:xfrm>
          <a:prstGeom prst="rect">
            <a:avLst/>
          </a:prstGeom>
        </p:spPr>
      </p:pic>
    </p:spTree>
    <p:custDataLst>
      <p:tags r:id="rId1"/>
    </p:custDataLst>
    <p:extLst>
      <p:ext uri="{BB962C8B-B14F-4D97-AF65-F5344CB8AC3E}">
        <p14:creationId xmlns:p14="http://schemas.microsoft.com/office/powerpoint/2010/main" val="1532306718"/>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NIC</a:t>
            </a:r>
            <a:r>
              <a:rPr lang="en-US" altLang="en-US" sz="1600" dirty="0"/>
              <a:t/>
            </a:r>
            <a:br>
              <a:rPr lang="en-US" altLang="en-US" sz="1600" dirty="0"/>
            </a:br>
            <a:r>
              <a:rPr lang="x-none"/>
              <a:t>ICMP</a:t>
            </a:r>
          </a:p>
        </p:txBody>
      </p:sp>
      <p:sp>
        <p:nvSpPr>
          <p:cNvPr id="8" name="Content Placeholder 2"/>
          <p:cNvSpPr>
            <a:spLocks noGrp="1"/>
          </p:cNvSpPr>
          <p:nvPr>
            <p:ph idx="1"/>
          </p:nvPr>
        </p:nvSpPr>
        <p:spPr>
          <a:xfrm>
            <a:off x="224276" y="1814052"/>
            <a:ext cx="4219575" cy="889043"/>
          </a:xfrm>
        </p:spPr>
        <p:txBody>
          <a:bodyPr/>
          <a:lstStyle/>
          <a:p>
            <a:pPr rtl="0"/>
            <a:r>
              <a:rPr lang="x-none" sz="1200"/>
              <a:t>El protocolo de mensajes de control de Internet (ICMP) se usa para probar la conectividad y enviar mensajes de control y de error.</a:t>
            </a:r>
          </a:p>
          <a:p>
            <a:pPr rtl="0"/>
            <a:r>
              <a:rPr lang="x-none" sz="1200"/>
              <a:t>El comando </a:t>
            </a:r>
            <a:r>
              <a:rPr lang="x-none" sz="1200" b="1">
                <a:latin typeface="Courier New" panose="02070309020205020404" pitchFamily="49" charset="0"/>
                <a:cs typeface="Courier New" panose="02070309020205020404" pitchFamily="49" charset="0"/>
              </a:rPr>
              <a:t>ping</a:t>
            </a:r>
            <a:r>
              <a:rPr lang="x-none" sz="1200"/>
              <a:t> es parte de ICMP.</a:t>
            </a:r>
          </a:p>
        </p:txBody>
      </p:sp>
      <p:pic>
        <p:nvPicPr>
          <p:cNvPr id="2" name="Picture 1" descr="&quot;Testing Connectivity with Ping&quot;&#10;There are two images on this slide. Figure 1 on this page is an image of the Command Line Interface (CLI) output for the ping /? command, listing the following options that you can use with the ping command:Option: “-t”, ping the specified host until stopped. To see statistics and continue – type Control-Break; to stop – type Control-C. Option: “-a”, resolve addresses to host names. Option: “-n count”, number of echo requests to send. “-1 size”, send buffer size. “-f”, set Don’t fragment flag in packet (IPv4-only). “-i TTL”, time to Live. “-v TOS”, Type of Service (IPV4-only. This setting has been deprecated and has no effect on the type of service field in the IP Header). “-r count”, record route for count hops (IPv4-only). “-s count”, timestamp for count hops (IPv4-only). “-j host-list”, loose source route along host-list (IPv4-only). “-k host-list”, strict source route along host-list (IPv4-only). “-w timeout”, timeout in milliseconds to wait for each reply. “-R”, use routing header to test reverse route also (IPv6-only). “-S srcaddr”, source address to use. “-4”, Force using IPv4. “-6”, force using IPv6. It has an arrow pointing to the usage ping output with text which reads ping command switch options. Figure 2 on this page shows the CLI output for ping www.cisco.com"/>
          <p:cNvPicPr>
            <a:picLocks noChangeAspect="1"/>
          </p:cNvPicPr>
          <p:nvPr/>
        </p:nvPicPr>
        <p:blipFill>
          <a:blip r:embed="rId4"/>
          <a:stretch>
            <a:fillRect/>
          </a:stretch>
        </p:blipFill>
        <p:spPr>
          <a:xfrm>
            <a:off x="5022207" y="1068392"/>
            <a:ext cx="4121793" cy="2928436"/>
          </a:xfrm>
          <a:prstGeom prst="rect">
            <a:avLst/>
          </a:prstGeom>
        </p:spPr>
      </p:pic>
      <p:pic>
        <p:nvPicPr>
          <p:cNvPr id="3" name="Picture 2"/>
          <p:cNvPicPr>
            <a:picLocks noChangeAspect="1"/>
          </p:cNvPicPr>
          <p:nvPr/>
        </p:nvPicPr>
        <p:blipFill>
          <a:blip r:embed="rId5"/>
          <a:stretch>
            <a:fillRect/>
          </a:stretch>
        </p:blipFill>
        <p:spPr>
          <a:xfrm>
            <a:off x="264443" y="2907881"/>
            <a:ext cx="4219575" cy="1685925"/>
          </a:xfrm>
          <a:prstGeom prst="rect">
            <a:avLst/>
          </a:prstGeom>
        </p:spPr>
      </p:pic>
      <p:sp>
        <p:nvSpPr>
          <p:cNvPr id="7" name="Striped Right Arrow 6"/>
          <p:cNvSpPr/>
          <p:nvPr/>
        </p:nvSpPr>
        <p:spPr>
          <a:xfrm>
            <a:off x="1983589" y="925009"/>
            <a:ext cx="2998451" cy="889043"/>
          </a:xfrm>
          <a:prstGeom prst="stripedRightArrow">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1200" dirty="0">
                <a:solidFill>
                  <a:schemeClr val="bg1"/>
                </a:solidFill>
              </a:rPr>
              <a:t>Opciones del comando </a:t>
            </a:r>
            <a:r>
              <a:rPr lang="en-US" sz="1200" dirty="0" smtClean="0">
                <a:solidFill>
                  <a:schemeClr val="bg1"/>
                </a:solidFill>
              </a:rPr>
              <a:t/>
            </a:r>
            <a:br>
              <a:rPr lang="en-US" sz="1200" dirty="0" smtClean="0">
                <a:solidFill>
                  <a:schemeClr val="bg1"/>
                </a:solidFill>
              </a:rPr>
            </a:br>
            <a:r>
              <a:rPr lang="x-none" sz="1200" b="1" dirty="0" smtClean="0">
                <a:solidFill>
                  <a:schemeClr val="bg1"/>
                </a:solidFill>
                <a:latin typeface="Courier New" panose="02070309020205020404" pitchFamily="49" charset="0"/>
                <a:cs typeface="Courier New" panose="02070309020205020404" pitchFamily="49" charset="0"/>
              </a:rPr>
              <a:t>ping</a:t>
            </a:r>
            <a:r>
              <a:rPr lang="x-none" sz="1200" dirty="0" smtClean="0">
                <a:solidFill>
                  <a:schemeClr val="bg1"/>
                </a:solidFill>
              </a:rPr>
              <a:t> </a:t>
            </a:r>
            <a:r>
              <a:rPr lang="x-none" sz="1200" dirty="0">
                <a:solidFill>
                  <a:schemeClr val="bg1"/>
                </a:solidFill>
              </a:rPr>
              <a:t>del switch</a:t>
            </a:r>
          </a:p>
        </p:txBody>
      </p:sp>
    </p:spTree>
    <p:custDataLst>
      <p:tags r:id="rId1"/>
    </p:custDataLst>
    <p:extLst>
      <p:ext uri="{BB962C8B-B14F-4D97-AF65-F5344CB8AC3E}">
        <p14:creationId xmlns:p14="http://schemas.microsoft.com/office/powerpoint/2010/main" val="1058214036"/>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55693"/>
            <a:ext cx="9144000" cy="757551"/>
          </a:xfrm>
        </p:spPr>
        <p:txBody>
          <a:bodyPr/>
          <a:lstStyle/>
          <a:p>
            <a:pPr rtl="0"/>
            <a:r>
              <a:rPr lang="x-none" sz="1600" dirty="0"/>
              <a:t>Configuración de una NIC</a:t>
            </a:r>
            <a:r>
              <a:rPr lang="en-US" altLang="en-US" dirty="0"/>
              <a:t/>
            </a:r>
            <a:br>
              <a:rPr lang="en-US" altLang="en-US" dirty="0"/>
            </a:br>
            <a:r>
              <a:rPr lang="x-none" dirty="0"/>
              <a:t>Práctica de laboratorio: Configuración de una NIC para usar DHCP en Windows</a:t>
            </a:r>
          </a:p>
        </p:txBody>
      </p:sp>
      <p:sp>
        <p:nvSpPr>
          <p:cNvPr id="2" name="TextBox 1">
            <a:extLst>
              <a:ext uri="{FF2B5EF4-FFF2-40B4-BE49-F238E27FC236}">
                <a16:creationId xmlns:a16="http://schemas.microsoft.com/office/drawing/2014/main" xmlns:c15="http://schemas.microsoft.com/office/drawing/2012/chart" xmlns:c="http://schemas.openxmlformats.org/drawingml/2006/chart" xmlns="" id="{A803BDA6-B5D1-4AF9-BBA1-32E9F7009553}"/>
              </a:ext>
            </a:extLst>
          </p:cNvPr>
          <p:cNvSpPr txBox="1"/>
          <p:nvPr/>
        </p:nvSpPr>
        <p:spPr>
          <a:xfrm>
            <a:off x="1143567" y="1597931"/>
            <a:ext cx="6151968" cy="923330"/>
          </a:xfrm>
          <a:prstGeom prst="rect">
            <a:avLst/>
          </a:prstGeom>
          <a:noFill/>
        </p:spPr>
        <p:txBody>
          <a:bodyPr wrap="square" rtlCol="0">
            <a:spAutoFit/>
          </a:bodyPr>
          <a:lstStyle/>
          <a:p>
            <a:pPr rtl="0"/>
            <a:r>
              <a:rPr lang="x-none"/>
              <a:t>En esta práctica de laboratorio, configurará una NIC Ethernet para utilizar DHCP a fin de obtener una dirección IP y probar la conectividad entre dos computadoras.</a:t>
            </a:r>
          </a:p>
        </p:txBody>
      </p:sp>
    </p:spTree>
    <p:custDataLst>
      <p:tags r:id="rId1"/>
    </p:custDataLst>
    <p:extLst>
      <p:ext uri="{BB962C8B-B14F-4D97-AF65-F5344CB8AC3E}">
        <p14:creationId xmlns:p14="http://schemas.microsoft.com/office/powerpoint/2010/main" val="3952458554"/>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55693"/>
            <a:ext cx="9144000" cy="757551"/>
          </a:xfrm>
        </p:spPr>
        <p:txBody>
          <a:bodyPr/>
          <a:lstStyle/>
          <a:p>
            <a:pPr rtl="0"/>
            <a:r>
              <a:rPr lang="x-none" sz="1600" dirty="0"/>
              <a:t>Configuración de una red cableada e inalámbrica</a:t>
            </a:r>
            <a:r>
              <a:rPr lang="en-US" altLang="en-US" sz="1600" dirty="0"/>
              <a:t/>
            </a:r>
            <a:br>
              <a:rPr lang="en-US" altLang="en-US" sz="1600" dirty="0"/>
            </a:br>
            <a:r>
              <a:rPr lang="x-none" dirty="0" smtClean="0"/>
              <a:t>Explicación </a:t>
            </a:r>
            <a:r>
              <a:rPr lang="x-none" dirty="0"/>
              <a:t>en video: Configuración de una red cableada e inalámbrica</a:t>
            </a:r>
          </a:p>
        </p:txBody>
      </p:sp>
      <p:sp>
        <p:nvSpPr>
          <p:cNvPr id="4" name="TextBox 3">
            <a:extLst>
              <a:ext uri="{FF2B5EF4-FFF2-40B4-BE49-F238E27FC236}">
                <a16:creationId xmlns:a16="http://schemas.microsoft.com/office/drawing/2014/main" xmlns:c15="http://schemas.microsoft.com/office/drawing/2012/chart" xmlns:c="http://schemas.openxmlformats.org/drawingml/2006/chart" xmlns="" id="{03477EFC-F452-4510-B760-C12321A9065E}"/>
              </a:ext>
            </a:extLst>
          </p:cNvPr>
          <p:cNvSpPr txBox="1"/>
          <p:nvPr/>
        </p:nvSpPr>
        <p:spPr>
          <a:xfrm>
            <a:off x="546340" y="1270958"/>
            <a:ext cx="8026160" cy="2585323"/>
          </a:xfrm>
          <a:prstGeom prst="rect">
            <a:avLst/>
          </a:prstGeom>
          <a:noFill/>
        </p:spPr>
        <p:txBody>
          <a:bodyPr wrap="square" rtlCol="0">
            <a:spAutoFit/>
          </a:bodyPr>
          <a:lstStyle/>
          <a:p>
            <a:pPr rtl="0"/>
            <a:r>
              <a:rPr lang="x-none" dirty="0"/>
              <a:t>Esta es una explicación en video sobre la configuración de una red cableada e inalámbrica:</a:t>
            </a:r>
          </a:p>
          <a:p>
            <a:pPr marL="285750" indent="-285750" rtl="0">
              <a:buFont typeface="Arial" panose="020B0604020202020204" pitchFamily="34" charset="0"/>
              <a:buChar char="•"/>
            </a:pPr>
            <a:r>
              <a:rPr lang="x-none" dirty="0"/>
              <a:t>Conectar cables</a:t>
            </a:r>
          </a:p>
          <a:p>
            <a:pPr marL="285750" indent="-285750" rtl="0">
              <a:buFont typeface="Arial" panose="020B0604020202020204" pitchFamily="34" charset="0"/>
              <a:buChar char="•"/>
            </a:pPr>
            <a:r>
              <a:rPr lang="x-none" dirty="0"/>
              <a:t>Página web del router inalámbrico</a:t>
            </a:r>
          </a:p>
          <a:p>
            <a:pPr marL="285750" indent="-285750" rtl="0">
              <a:buFont typeface="Arial" panose="020B0604020202020204" pitchFamily="34" charset="0"/>
              <a:buChar char="•"/>
            </a:pPr>
            <a:r>
              <a:rPr lang="x-none" dirty="0"/>
              <a:t>Cambiar contraseña</a:t>
            </a:r>
          </a:p>
          <a:p>
            <a:pPr marL="285750" indent="-285750" rtl="0">
              <a:buFont typeface="Arial" panose="020B0604020202020204" pitchFamily="34" charset="0"/>
              <a:buChar char="•"/>
            </a:pPr>
            <a:r>
              <a:rPr lang="x-none" dirty="0"/>
              <a:t>Configuración de WAN</a:t>
            </a:r>
          </a:p>
          <a:p>
            <a:pPr marL="285750" indent="-285750" rtl="0">
              <a:buFont typeface="Arial" panose="020B0604020202020204" pitchFamily="34" charset="0"/>
              <a:buChar char="•"/>
            </a:pPr>
            <a:r>
              <a:rPr lang="x-none" dirty="0"/>
              <a:t>Configuración de LAN</a:t>
            </a:r>
          </a:p>
          <a:p>
            <a:pPr marL="285750" indent="-285750" rtl="0">
              <a:buFont typeface="Arial" panose="020B0604020202020204" pitchFamily="34" charset="0"/>
              <a:buChar char="•"/>
            </a:pPr>
            <a:r>
              <a:rPr lang="x-none" dirty="0"/>
              <a:t>Configuración inalámbrica</a:t>
            </a:r>
          </a:p>
          <a:p>
            <a:pPr marL="285750" indent="-285750" rtl="0">
              <a:buFont typeface="Arial" panose="020B0604020202020204" pitchFamily="34" charset="0"/>
              <a:buChar char="•"/>
            </a:pPr>
            <a:r>
              <a:rPr lang="x-none" dirty="0"/>
              <a:t>Conectarse a la red inalámbrica</a:t>
            </a:r>
          </a:p>
        </p:txBody>
      </p:sp>
    </p:spTree>
    <p:custDataLst>
      <p:tags r:id="rId1"/>
    </p:custDataLst>
    <p:extLst>
      <p:ext uri="{BB962C8B-B14F-4D97-AF65-F5344CB8AC3E}">
        <p14:creationId xmlns:p14="http://schemas.microsoft.com/office/powerpoint/2010/main" val="1294328820"/>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red cableada e inalámbrica</a:t>
            </a:r>
            <a:r>
              <a:rPr lang="en-US" altLang="en-US" sz="1600" dirty="0"/>
              <a:t/>
            </a:r>
            <a:br>
              <a:rPr lang="en-US" altLang="en-US" sz="1600" dirty="0"/>
            </a:br>
            <a:r>
              <a:rPr lang="x-none"/>
              <a:t>Conexión de dispositivos cableados a Internet</a:t>
            </a:r>
          </a:p>
        </p:txBody>
      </p:sp>
      <p:sp>
        <p:nvSpPr>
          <p:cNvPr id="4" name="Content Placeholder 2"/>
          <p:cNvSpPr>
            <a:spLocks noGrp="1"/>
          </p:cNvSpPr>
          <p:nvPr>
            <p:ph idx="1"/>
          </p:nvPr>
        </p:nvSpPr>
        <p:spPr>
          <a:xfrm>
            <a:off x="136046" y="875887"/>
            <a:ext cx="2703408" cy="3214797"/>
          </a:xfrm>
        </p:spPr>
        <p:txBody>
          <a:bodyPr/>
          <a:lstStyle/>
          <a:p>
            <a:pPr marL="0" indent="0" rtl="0">
              <a:buNone/>
            </a:pPr>
            <a:r>
              <a:rPr lang="x-none" dirty="0"/>
              <a:t>Para conectar un dispositivo de red cableada de oficina pequeña o doméstica:</a:t>
            </a:r>
          </a:p>
          <a:p>
            <a:pPr marL="342900" indent="-342900" rtl="0">
              <a:buFont typeface="+mj-lt"/>
              <a:buAutoNum type="arabicPeriod"/>
            </a:pPr>
            <a:r>
              <a:rPr lang="x-none" dirty="0"/>
              <a:t>Conecte el cable al dispositivo.</a:t>
            </a:r>
          </a:p>
          <a:p>
            <a:pPr marL="342900" indent="-342900" rtl="0">
              <a:buFont typeface="+mj-lt"/>
              <a:buAutoNum type="arabicPeriod"/>
            </a:pPr>
            <a:r>
              <a:rPr lang="x-none" dirty="0"/>
              <a:t>Conecte el otro extremo del cable al switch (puerto amarillo).</a:t>
            </a:r>
          </a:p>
          <a:p>
            <a:pPr marL="342900" indent="-342900" rtl="0">
              <a:buFont typeface="+mj-lt"/>
              <a:buAutoNum type="arabicPeriod"/>
            </a:pPr>
            <a:r>
              <a:rPr lang="x-none" dirty="0"/>
              <a:t>Conecte el cable entre el router inalámbrico (puerto azul) y el módem de banda ancha.</a:t>
            </a:r>
          </a:p>
          <a:p>
            <a:pPr marL="342900" indent="-342900">
              <a:buFont typeface="+mj-lt"/>
              <a:buAutoNum type="arabicPeriod"/>
            </a:pPr>
            <a:endParaRPr lang="en-US" altLang="en-US" dirty="0"/>
          </a:p>
          <a:p>
            <a:pPr marL="342900" indent="-342900">
              <a:buFont typeface="+mj-lt"/>
              <a:buAutoNum type="arabicPeriod"/>
            </a:pPr>
            <a:endParaRPr lang="en-US" altLang="en-US" dirty="0"/>
          </a:p>
        </p:txBody>
      </p:sp>
      <p:pic>
        <p:nvPicPr>
          <p:cNvPr id="5" name="Picture 4" descr="&quot;Connecting Wired Devices to the Internet&quot;&#10;There are four images on this slide. Figure 1 shows an image of an Ethernet cable being plugged into a laptop. Figure 2 shows the back of a wireless access point with the power cable and two Ethernet cables plugged in. The left connector goes to the modem and the right connector goes to your PC. Figure 3 shows a DLS modem with Ethernet cables connected. Figure 4 on this page is a topology that shows a laptop computer connected to a wireless router. "/>
          <p:cNvPicPr>
            <a:picLocks noChangeAspect="1"/>
          </p:cNvPicPr>
          <p:nvPr/>
        </p:nvPicPr>
        <p:blipFill>
          <a:blip r:embed="rId4"/>
          <a:stretch>
            <a:fillRect/>
          </a:stretch>
        </p:blipFill>
        <p:spPr>
          <a:xfrm>
            <a:off x="2878362" y="859940"/>
            <a:ext cx="1693638" cy="1425044"/>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0297" y="3019404"/>
            <a:ext cx="2593479" cy="1512357"/>
          </a:xfrm>
          <a:prstGeom prst="rect">
            <a:avLst/>
          </a:prstGeom>
        </p:spPr>
      </p:pic>
      <p:pic>
        <p:nvPicPr>
          <p:cNvPr id="6" name="Picture 5"/>
          <p:cNvPicPr>
            <a:picLocks noChangeAspect="1"/>
          </p:cNvPicPr>
          <p:nvPr/>
        </p:nvPicPr>
        <p:blipFill>
          <a:blip r:embed="rId6"/>
          <a:stretch>
            <a:fillRect/>
          </a:stretch>
        </p:blipFill>
        <p:spPr>
          <a:xfrm>
            <a:off x="5557917" y="875887"/>
            <a:ext cx="2158915" cy="1573379"/>
          </a:xfrm>
          <a:prstGeom prst="rect">
            <a:avLst/>
          </a:prstGeom>
        </p:spPr>
      </p:pic>
      <p:sp>
        <p:nvSpPr>
          <p:cNvPr id="8" name="TextBox 7"/>
          <p:cNvSpPr txBox="1"/>
          <p:nvPr/>
        </p:nvSpPr>
        <p:spPr>
          <a:xfrm>
            <a:off x="6885847" y="2348731"/>
            <a:ext cx="1305733" cy="307777"/>
          </a:xfrm>
          <a:prstGeom prst="rect">
            <a:avLst/>
          </a:prstGeom>
          <a:solidFill>
            <a:schemeClr val="accent5">
              <a:lumMod val="50000"/>
            </a:schemeClr>
          </a:solidFill>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a:solidFill>
                  <a:schemeClr val="bg1"/>
                </a:solidFill>
              </a:rPr>
              <a:t>A la PC</a:t>
            </a:r>
          </a:p>
        </p:txBody>
      </p:sp>
      <p:sp>
        <p:nvSpPr>
          <p:cNvPr id="9" name="TextBox 8"/>
          <p:cNvSpPr txBox="1"/>
          <p:nvPr/>
        </p:nvSpPr>
        <p:spPr>
          <a:xfrm>
            <a:off x="5562373" y="2340710"/>
            <a:ext cx="1305733" cy="307777"/>
          </a:xfrm>
          <a:prstGeom prst="rect">
            <a:avLst/>
          </a:prstGeom>
          <a:solidFill>
            <a:schemeClr val="accent5">
              <a:lumMod val="50000"/>
            </a:schemeClr>
          </a:solidFill>
          <a:ln/>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rtl="0"/>
            <a:r>
              <a:rPr lang="x-none" sz="1400">
                <a:solidFill>
                  <a:schemeClr val="bg1"/>
                </a:solidFill>
              </a:rPr>
              <a:t>Al módem</a:t>
            </a:r>
          </a:p>
        </p:txBody>
      </p:sp>
      <p:pic>
        <p:nvPicPr>
          <p:cNvPr id="7" name="Picture 6"/>
          <p:cNvPicPr>
            <a:picLocks noChangeAspect="1"/>
          </p:cNvPicPr>
          <p:nvPr/>
        </p:nvPicPr>
        <p:blipFill rotWithShape="1">
          <a:blip r:embed="rId7"/>
          <a:srcRect t="27156"/>
          <a:stretch/>
        </p:blipFill>
        <p:spPr>
          <a:xfrm>
            <a:off x="2878362" y="3096127"/>
            <a:ext cx="2351643" cy="1623761"/>
          </a:xfrm>
          <a:prstGeom prst="rect">
            <a:avLst/>
          </a:prstGeom>
        </p:spPr>
      </p:pic>
    </p:spTree>
    <p:custDataLst>
      <p:tags r:id="rId1"/>
    </p:custDataLst>
    <p:extLst>
      <p:ext uri="{BB962C8B-B14F-4D97-AF65-F5344CB8AC3E}">
        <p14:creationId xmlns:p14="http://schemas.microsoft.com/office/powerpoint/2010/main" val="1698993643"/>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red cableada e inalámbrica</a:t>
            </a:r>
            <a:r>
              <a:rPr lang="en-US" altLang="en-US" sz="1600" dirty="0"/>
              <a:t/>
            </a:r>
            <a:br>
              <a:rPr lang="en-US" altLang="en-US" sz="1600" dirty="0"/>
            </a:br>
            <a:r>
              <a:rPr lang="x-none"/>
              <a:t>Inicio de sesión en el router</a:t>
            </a:r>
          </a:p>
        </p:txBody>
      </p:sp>
      <p:sp>
        <p:nvSpPr>
          <p:cNvPr id="4" name="Content Placeholder 2"/>
          <p:cNvSpPr>
            <a:spLocks noGrp="1"/>
          </p:cNvSpPr>
          <p:nvPr>
            <p:ph idx="1"/>
          </p:nvPr>
        </p:nvSpPr>
        <p:spPr>
          <a:xfrm>
            <a:off x="232297" y="1180687"/>
            <a:ext cx="3391014" cy="1634703"/>
          </a:xfrm>
        </p:spPr>
        <p:txBody>
          <a:bodyPr/>
          <a:lstStyle/>
          <a:p>
            <a:pPr rtl="0"/>
            <a:r>
              <a:rPr lang="x-none" dirty="0"/>
              <a:t>Abra un navegador e ingrese la dirección IP predeterminada del router.</a:t>
            </a:r>
          </a:p>
          <a:p>
            <a:pPr rtl="0"/>
            <a:r>
              <a:rPr lang="x-none" dirty="0"/>
              <a:t>Cambie de inmediato los nombres de usuario y las contraseñas predeterminadas.</a:t>
            </a:r>
          </a:p>
        </p:txBody>
      </p:sp>
      <p:pic>
        <p:nvPicPr>
          <p:cNvPr id="3" name="Picture 2" descr="&quot;Logging in to the Router&quot;&#10;The figure on this page is an image of a web browser with the default private IP address of the Wireless-N Broadband router. The figure also shows an image of the router’s Authorization dialog box that shows the default username and password."/>
          <p:cNvPicPr>
            <a:picLocks noChangeAspect="1"/>
          </p:cNvPicPr>
          <p:nvPr/>
        </p:nvPicPr>
        <p:blipFill>
          <a:blip r:embed="rId4"/>
          <a:stretch>
            <a:fillRect/>
          </a:stretch>
        </p:blipFill>
        <p:spPr>
          <a:xfrm>
            <a:off x="4040104" y="1190877"/>
            <a:ext cx="3790950" cy="2809875"/>
          </a:xfrm>
          <a:prstGeom prst="rect">
            <a:avLst/>
          </a:prstGeom>
        </p:spPr>
      </p:pic>
    </p:spTree>
    <p:custDataLst>
      <p:tags r:id="rId1"/>
    </p:custDataLst>
    <p:extLst>
      <p:ext uri="{BB962C8B-B14F-4D97-AF65-F5344CB8AC3E}">
        <p14:creationId xmlns:p14="http://schemas.microsoft.com/office/powerpoint/2010/main" val="1577475841"/>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red cableada e inalámbrica</a:t>
            </a:r>
            <a:r>
              <a:rPr lang="en-US" altLang="en-US" sz="1600" dirty="0"/>
              <a:t/>
            </a:r>
            <a:br>
              <a:rPr lang="en-US" altLang="en-US" sz="1600" dirty="0"/>
            </a:br>
            <a:r>
              <a:rPr lang="x-none"/>
              <a:t>Configuración básica de red</a:t>
            </a:r>
          </a:p>
        </p:txBody>
      </p:sp>
      <p:sp>
        <p:nvSpPr>
          <p:cNvPr id="4" name="Content Placeholder 2"/>
          <p:cNvSpPr>
            <a:spLocks noGrp="1"/>
          </p:cNvSpPr>
          <p:nvPr>
            <p:ph idx="1"/>
          </p:nvPr>
        </p:nvSpPr>
        <p:spPr>
          <a:xfrm>
            <a:off x="232297" y="1180687"/>
            <a:ext cx="3711554" cy="3279520"/>
          </a:xfrm>
        </p:spPr>
        <p:txBody>
          <a:bodyPr/>
          <a:lstStyle/>
          <a:p>
            <a:pPr marL="342900" indent="-342900" rtl="0">
              <a:buFont typeface="+mj-lt"/>
              <a:buAutoNum type="arabicPeriod"/>
            </a:pPr>
            <a:r>
              <a:rPr lang="x-none" sz="1400" dirty="0"/>
              <a:t>Inicie sesión en el router.</a:t>
            </a:r>
          </a:p>
          <a:p>
            <a:pPr marL="342900" indent="-342900" rtl="0">
              <a:buFont typeface="+mj-lt"/>
              <a:buAutoNum type="arabicPeriod"/>
            </a:pPr>
            <a:r>
              <a:rPr lang="x-none" sz="1400" spc="-30" dirty="0"/>
              <a:t>Cambie la contraseña predeterminada.</a:t>
            </a:r>
          </a:p>
          <a:p>
            <a:pPr marL="342900" indent="-342900" rtl="0">
              <a:buFont typeface="+mj-lt"/>
              <a:buAutoNum type="arabicPeriod"/>
            </a:pPr>
            <a:r>
              <a:rPr lang="x-none" sz="1400" spc="-30" dirty="0"/>
              <a:t>Inicie sesión con la contraseña nueva.</a:t>
            </a:r>
          </a:p>
          <a:p>
            <a:pPr marL="342900" indent="-342900" rtl="0">
              <a:buFont typeface="+mj-lt"/>
              <a:buAutoNum type="arabicPeriod"/>
            </a:pPr>
            <a:r>
              <a:rPr lang="x-none" sz="1400" spc="-30" dirty="0"/>
              <a:t>Establezca el rango de direcciones DHCP.</a:t>
            </a:r>
          </a:p>
          <a:p>
            <a:pPr marL="342900" indent="-342900" rtl="0">
              <a:buFont typeface="+mj-lt"/>
              <a:buAutoNum type="arabicPeriod"/>
            </a:pPr>
            <a:r>
              <a:rPr lang="x-none" sz="1400" dirty="0"/>
              <a:t>Renueve las direcciones IP en los dispositivos (use los comandos </a:t>
            </a:r>
            <a:r>
              <a:rPr lang="x-none" sz="1400" b="1" dirty="0">
                <a:latin typeface="Courier New" panose="02070309020205020404" pitchFamily="49" charset="0"/>
                <a:cs typeface="Courier New" panose="02070309020205020404" pitchFamily="49" charset="0"/>
              </a:rPr>
              <a:t>ipconfig/release </a:t>
            </a:r>
            <a:r>
              <a:rPr lang="x-none" sz="1400" dirty="0"/>
              <a:t>e </a:t>
            </a:r>
            <a:r>
              <a:rPr lang="x-none" sz="1400" b="1" dirty="0">
                <a:latin typeface="Courier New" panose="02070309020205020404" pitchFamily="49" charset="0"/>
                <a:cs typeface="Courier New" panose="02070309020205020404" pitchFamily="49" charset="0"/>
              </a:rPr>
              <a:t>ipconfig/renew</a:t>
            </a:r>
            <a:r>
              <a:rPr lang="x-none" sz="1400" dirty="0"/>
              <a:t>).</a:t>
            </a:r>
          </a:p>
          <a:p>
            <a:pPr marL="342900" indent="-342900">
              <a:buFont typeface="+mj-lt"/>
              <a:buAutoNum type="arabicPeriod"/>
            </a:pPr>
            <a:r>
              <a:rPr lang="x-none" sz="1400" spc="-30" dirty="0"/>
              <a:t>Cambie la dirección IP predeterminada e inicie sesión con la nueva dirección IP.</a:t>
            </a:r>
          </a:p>
        </p:txBody>
      </p:sp>
      <p:pic>
        <p:nvPicPr>
          <p:cNvPr id="2" name="Picture 1" descr="&quot;Basic Network Setup&quot;&#10;This figure is the interface of a Wireless-N Broadband router."/>
          <p:cNvPicPr>
            <a:picLocks noChangeAspect="1"/>
          </p:cNvPicPr>
          <p:nvPr/>
        </p:nvPicPr>
        <p:blipFill>
          <a:blip r:embed="rId4"/>
          <a:stretch>
            <a:fillRect/>
          </a:stretch>
        </p:blipFill>
        <p:spPr>
          <a:xfrm>
            <a:off x="3943851" y="859757"/>
            <a:ext cx="5010150" cy="3600450"/>
          </a:xfrm>
          <a:prstGeom prst="rect">
            <a:avLst/>
          </a:prstGeom>
        </p:spPr>
      </p:pic>
    </p:spTree>
    <p:custDataLst>
      <p:tags r:id="rId1"/>
    </p:custDataLst>
    <p:extLst>
      <p:ext uri="{BB962C8B-B14F-4D97-AF65-F5344CB8AC3E}">
        <p14:creationId xmlns:p14="http://schemas.microsoft.com/office/powerpoint/2010/main" val="3482020091"/>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628183" cy="757551"/>
          </a:xfrm>
        </p:spPr>
        <p:txBody>
          <a:bodyPr/>
          <a:lstStyle/>
          <a:p>
            <a:pPr rtl="0"/>
            <a:r>
              <a:rPr lang="x-none" sz="1600" spc="-30" dirty="0"/>
              <a:t>Configuración de una red cableada e inalámbrica</a:t>
            </a:r>
            <a:r>
              <a:rPr lang="en-US" altLang="en-US" sz="1600" spc="-30" dirty="0"/>
              <a:t/>
            </a:r>
            <a:br>
              <a:rPr lang="en-US" altLang="en-US" sz="1600" spc="-30" dirty="0"/>
            </a:br>
            <a:r>
              <a:rPr lang="x-none" sz="2200" spc="-30" dirty="0"/>
              <a:t>Configuración inalámbrica básica</a:t>
            </a:r>
          </a:p>
        </p:txBody>
      </p:sp>
      <p:sp>
        <p:nvSpPr>
          <p:cNvPr id="4" name="Content Placeholder 2"/>
          <p:cNvSpPr>
            <a:spLocks noGrp="1"/>
          </p:cNvSpPr>
          <p:nvPr>
            <p:ph idx="1"/>
          </p:nvPr>
        </p:nvSpPr>
        <p:spPr>
          <a:xfrm>
            <a:off x="232297" y="1180687"/>
            <a:ext cx="3425304" cy="2690765"/>
          </a:xfrm>
        </p:spPr>
        <p:txBody>
          <a:bodyPr/>
          <a:lstStyle/>
          <a:p>
            <a:pPr marL="342900" indent="-342900" rtl="0">
              <a:buFont typeface="+mj-lt"/>
              <a:buAutoNum type="arabicPeriod"/>
            </a:pPr>
            <a:r>
              <a:rPr lang="x-none" dirty="0"/>
              <a:t>Vea los valores predeterminados de WLAN.</a:t>
            </a:r>
          </a:p>
          <a:p>
            <a:pPr marL="342900" indent="-342900" rtl="0">
              <a:buFont typeface="+mj-lt"/>
              <a:buAutoNum type="arabicPeriod"/>
            </a:pPr>
            <a:r>
              <a:rPr lang="x-none" dirty="0"/>
              <a:t>Cambie el modo de red.</a:t>
            </a:r>
          </a:p>
          <a:p>
            <a:pPr marL="342900" indent="-342900" rtl="0">
              <a:buFont typeface="+mj-lt"/>
              <a:buAutoNum type="arabicPeriod"/>
            </a:pPr>
            <a:r>
              <a:rPr lang="x-none" dirty="0"/>
              <a:t>Configure el SSID.</a:t>
            </a:r>
          </a:p>
          <a:p>
            <a:pPr marL="342900" indent="-342900" rtl="0">
              <a:buFont typeface="+mj-lt"/>
              <a:buAutoNum type="arabicPeriod"/>
            </a:pPr>
            <a:r>
              <a:rPr lang="x-none" dirty="0"/>
              <a:t>Configure el canal.</a:t>
            </a:r>
          </a:p>
          <a:p>
            <a:pPr marL="342900" indent="-342900" rtl="0">
              <a:buFont typeface="+mj-lt"/>
              <a:buAutoNum type="arabicPeriod"/>
            </a:pPr>
            <a:r>
              <a:rPr lang="x-none" dirty="0"/>
              <a:t>Configure el modo de seguridad</a:t>
            </a:r>
          </a:p>
          <a:p>
            <a:pPr marL="342900" indent="-342900" rtl="0">
              <a:buFont typeface="+mj-lt"/>
              <a:buAutoNum type="arabicPeriod"/>
            </a:pPr>
            <a:r>
              <a:rPr lang="x-none" dirty="0"/>
              <a:t>Configure la contraseña.</a:t>
            </a:r>
          </a:p>
        </p:txBody>
      </p:sp>
      <p:pic>
        <p:nvPicPr>
          <p:cNvPr id="3" name="Picture 2" descr="&quot;Basic Wireless Settings&quot;&#10;There are five images on this slide. They are all settings you can select in the router interface. figure 1 shows the Network mode selection of mixed. figure 2 shows the network name, the SSID, of OfficeNet. Figure 3 shows the standard channel of 1 - 2.412GHz&#10;Figure 4 shows security mode of WPA2 Personal, and the encryption selection of AES. figure 5 shows the passphrase entry of cisco123."/>
          <p:cNvPicPr>
            <a:picLocks noChangeAspect="1"/>
          </p:cNvPicPr>
          <p:nvPr/>
        </p:nvPicPr>
        <p:blipFill>
          <a:blip r:embed="rId4"/>
          <a:stretch>
            <a:fillRect/>
          </a:stretch>
        </p:blipFill>
        <p:spPr>
          <a:xfrm>
            <a:off x="4659225" y="118313"/>
            <a:ext cx="3971925" cy="1409700"/>
          </a:xfrm>
          <a:prstGeom prst="rect">
            <a:avLst/>
          </a:prstGeom>
        </p:spPr>
      </p:pic>
      <p:pic>
        <p:nvPicPr>
          <p:cNvPr id="5" name="Picture 4"/>
          <p:cNvPicPr>
            <a:picLocks noChangeAspect="1"/>
          </p:cNvPicPr>
          <p:nvPr/>
        </p:nvPicPr>
        <p:blipFill>
          <a:blip r:embed="rId5"/>
          <a:stretch>
            <a:fillRect/>
          </a:stretch>
        </p:blipFill>
        <p:spPr>
          <a:xfrm>
            <a:off x="4659225" y="1641059"/>
            <a:ext cx="2028825" cy="257175"/>
          </a:xfrm>
          <a:prstGeom prst="rect">
            <a:avLst/>
          </a:prstGeom>
        </p:spPr>
      </p:pic>
      <p:grpSp>
        <p:nvGrpSpPr>
          <p:cNvPr id="8" name="Group 7"/>
          <p:cNvGrpSpPr/>
          <p:nvPr/>
        </p:nvGrpSpPr>
        <p:grpSpPr>
          <a:xfrm>
            <a:off x="4659225" y="2006518"/>
            <a:ext cx="3124200" cy="809625"/>
            <a:chOff x="5143500" y="2086726"/>
            <a:chExt cx="3124200" cy="809625"/>
          </a:xfrm>
        </p:grpSpPr>
        <p:pic>
          <p:nvPicPr>
            <p:cNvPr id="6" name="Picture 5"/>
            <p:cNvPicPr>
              <a:picLocks noChangeAspect="1"/>
            </p:cNvPicPr>
            <p:nvPr/>
          </p:nvPicPr>
          <p:blipFill>
            <a:blip r:embed="rId6"/>
            <a:stretch>
              <a:fillRect/>
            </a:stretch>
          </p:blipFill>
          <p:spPr>
            <a:xfrm>
              <a:off x="5143500" y="2086726"/>
              <a:ext cx="3124200" cy="809625"/>
            </a:xfrm>
            <a:prstGeom prst="rect">
              <a:avLst/>
            </a:prstGeom>
          </p:spPr>
        </p:pic>
        <p:sp>
          <p:nvSpPr>
            <p:cNvPr id="7" name="Rectangle 6"/>
            <p:cNvSpPr/>
            <p:nvPr/>
          </p:nvSpPr>
          <p:spPr>
            <a:xfrm>
              <a:off x="5173579" y="2390274"/>
              <a:ext cx="826168" cy="112294"/>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8"/>
          <p:cNvPicPr>
            <a:picLocks noChangeAspect="1"/>
          </p:cNvPicPr>
          <p:nvPr/>
        </p:nvPicPr>
        <p:blipFill>
          <a:blip r:embed="rId7"/>
          <a:stretch>
            <a:fillRect/>
          </a:stretch>
        </p:blipFill>
        <p:spPr>
          <a:xfrm>
            <a:off x="4659225" y="2909889"/>
            <a:ext cx="3162300" cy="1152525"/>
          </a:xfrm>
          <a:prstGeom prst="rect">
            <a:avLst/>
          </a:prstGeom>
        </p:spPr>
      </p:pic>
      <p:pic>
        <p:nvPicPr>
          <p:cNvPr id="10" name="Picture 9"/>
          <p:cNvPicPr>
            <a:picLocks noChangeAspect="1"/>
          </p:cNvPicPr>
          <p:nvPr/>
        </p:nvPicPr>
        <p:blipFill>
          <a:blip r:embed="rId8"/>
          <a:stretch>
            <a:fillRect/>
          </a:stretch>
        </p:blipFill>
        <p:spPr>
          <a:xfrm>
            <a:off x="4659225" y="4207543"/>
            <a:ext cx="2409825" cy="209550"/>
          </a:xfrm>
          <a:prstGeom prst="rect">
            <a:avLst/>
          </a:prstGeom>
        </p:spPr>
      </p:pic>
      <p:sp>
        <p:nvSpPr>
          <p:cNvPr id="11" name="TextBox 10"/>
          <p:cNvSpPr txBox="1"/>
          <p:nvPr/>
        </p:nvSpPr>
        <p:spPr>
          <a:xfrm>
            <a:off x="4251158" y="457203"/>
            <a:ext cx="377026" cy="369332"/>
          </a:xfrm>
          <a:prstGeom prst="rect">
            <a:avLst/>
          </a:prstGeom>
          <a:noFill/>
        </p:spPr>
        <p:txBody>
          <a:bodyPr wrap="none" rtlCol="0">
            <a:spAutoFit/>
          </a:bodyPr>
          <a:lstStyle/>
          <a:p>
            <a:pPr rtl="0"/>
            <a:r>
              <a:rPr lang="x-none">
                <a:solidFill>
                  <a:schemeClr val="accent5">
                    <a:lumMod val="50000"/>
                  </a:schemeClr>
                </a:solidFill>
              </a:rPr>
              <a:t>2.</a:t>
            </a:r>
          </a:p>
        </p:txBody>
      </p:sp>
      <p:sp>
        <p:nvSpPr>
          <p:cNvPr id="13" name="TextBox 12"/>
          <p:cNvSpPr txBox="1"/>
          <p:nvPr/>
        </p:nvSpPr>
        <p:spPr>
          <a:xfrm>
            <a:off x="4251158" y="1540044"/>
            <a:ext cx="377026" cy="369332"/>
          </a:xfrm>
          <a:prstGeom prst="rect">
            <a:avLst/>
          </a:prstGeom>
          <a:noFill/>
        </p:spPr>
        <p:txBody>
          <a:bodyPr wrap="none" rtlCol="0">
            <a:spAutoFit/>
          </a:bodyPr>
          <a:lstStyle/>
          <a:p>
            <a:pPr rtl="0"/>
            <a:r>
              <a:rPr lang="x-none">
                <a:solidFill>
                  <a:schemeClr val="accent5">
                    <a:lumMod val="50000"/>
                  </a:schemeClr>
                </a:solidFill>
              </a:rPr>
              <a:t>3.</a:t>
            </a:r>
          </a:p>
        </p:txBody>
      </p:sp>
      <p:sp>
        <p:nvSpPr>
          <p:cNvPr id="14" name="TextBox 13"/>
          <p:cNvSpPr txBox="1"/>
          <p:nvPr/>
        </p:nvSpPr>
        <p:spPr>
          <a:xfrm>
            <a:off x="4251158" y="1933076"/>
            <a:ext cx="377026" cy="369332"/>
          </a:xfrm>
          <a:prstGeom prst="rect">
            <a:avLst/>
          </a:prstGeom>
          <a:noFill/>
        </p:spPr>
        <p:txBody>
          <a:bodyPr wrap="none" rtlCol="0">
            <a:spAutoFit/>
          </a:bodyPr>
          <a:lstStyle/>
          <a:p>
            <a:pPr rtl="0"/>
            <a:r>
              <a:rPr lang="x-none">
                <a:solidFill>
                  <a:schemeClr val="accent5">
                    <a:lumMod val="50000"/>
                  </a:schemeClr>
                </a:solidFill>
              </a:rPr>
              <a:t>4.</a:t>
            </a:r>
          </a:p>
        </p:txBody>
      </p:sp>
      <p:sp>
        <p:nvSpPr>
          <p:cNvPr id="15" name="TextBox 14"/>
          <p:cNvSpPr txBox="1"/>
          <p:nvPr/>
        </p:nvSpPr>
        <p:spPr>
          <a:xfrm>
            <a:off x="4251158" y="2991855"/>
            <a:ext cx="377026" cy="369332"/>
          </a:xfrm>
          <a:prstGeom prst="rect">
            <a:avLst/>
          </a:prstGeom>
          <a:noFill/>
        </p:spPr>
        <p:txBody>
          <a:bodyPr wrap="none" rtlCol="0">
            <a:spAutoFit/>
          </a:bodyPr>
          <a:lstStyle/>
          <a:p>
            <a:pPr rtl="0"/>
            <a:r>
              <a:rPr lang="x-none">
                <a:solidFill>
                  <a:schemeClr val="accent5">
                    <a:lumMod val="50000"/>
                  </a:schemeClr>
                </a:solidFill>
              </a:rPr>
              <a:t>5.</a:t>
            </a:r>
          </a:p>
        </p:txBody>
      </p:sp>
      <p:sp>
        <p:nvSpPr>
          <p:cNvPr id="16" name="TextBox 15"/>
          <p:cNvSpPr txBox="1"/>
          <p:nvPr/>
        </p:nvSpPr>
        <p:spPr>
          <a:xfrm>
            <a:off x="4251158" y="4114801"/>
            <a:ext cx="377026" cy="369332"/>
          </a:xfrm>
          <a:prstGeom prst="rect">
            <a:avLst/>
          </a:prstGeom>
          <a:noFill/>
        </p:spPr>
        <p:txBody>
          <a:bodyPr wrap="none" rtlCol="0">
            <a:spAutoFit/>
          </a:bodyPr>
          <a:lstStyle/>
          <a:p>
            <a:pPr rtl="0"/>
            <a:r>
              <a:rPr lang="x-none">
                <a:solidFill>
                  <a:schemeClr val="accent5">
                    <a:lumMod val="50000"/>
                  </a:schemeClr>
                </a:solidFill>
              </a:rPr>
              <a:t>6.</a:t>
            </a:r>
          </a:p>
        </p:txBody>
      </p:sp>
    </p:spTree>
    <p:custDataLst>
      <p:tags r:id="rId1"/>
    </p:custDataLst>
    <p:extLst>
      <p:ext uri="{BB962C8B-B14F-4D97-AF65-F5344CB8AC3E}">
        <p14:creationId xmlns:p14="http://schemas.microsoft.com/office/powerpoint/2010/main" val="574109142"/>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red cableada e inalámbrica</a:t>
            </a:r>
            <a:r>
              <a:rPr lang="en-US" altLang="en-US" sz="1600" dirty="0"/>
              <a:t/>
            </a:r>
            <a:br>
              <a:rPr lang="en-US" altLang="en-US" sz="1600" dirty="0"/>
            </a:br>
            <a:r>
              <a:rPr lang="x-none"/>
              <a:t>Configuración de una red de malla inalámbrica</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8961" y="996949"/>
            <a:ext cx="4705519" cy="3532187"/>
          </a:xfrm>
          <a:prstGeom prst="rect">
            <a:avLst/>
          </a:prstGeom>
        </p:spPr>
      </p:pic>
    </p:spTree>
    <p:custDataLst>
      <p:tags r:id="rId1"/>
    </p:custDataLst>
    <p:extLst>
      <p:ext uri="{BB962C8B-B14F-4D97-AF65-F5344CB8AC3E}">
        <p14:creationId xmlns:p14="http://schemas.microsoft.com/office/powerpoint/2010/main" val="474562071"/>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red cableada e inalámbrica</a:t>
            </a:r>
            <a:r>
              <a:rPr lang="en-US" altLang="en-US" sz="1600" dirty="0"/>
              <a:t/>
            </a:r>
            <a:br>
              <a:rPr lang="en-US" altLang="en-US" sz="1600" dirty="0"/>
            </a:br>
            <a:r>
              <a:rPr lang="x-none"/>
              <a:t>NAT para IPv4</a:t>
            </a:r>
          </a:p>
        </p:txBody>
      </p:sp>
      <p:sp>
        <p:nvSpPr>
          <p:cNvPr id="4" name="Content Placeholder 2"/>
          <p:cNvSpPr>
            <a:spLocks noGrp="1"/>
          </p:cNvSpPr>
          <p:nvPr>
            <p:ph idx="1"/>
          </p:nvPr>
        </p:nvSpPr>
        <p:spPr>
          <a:xfrm>
            <a:off x="232297" y="1180687"/>
            <a:ext cx="3665333" cy="1634703"/>
          </a:xfrm>
        </p:spPr>
        <p:txBody>
          <a:bodyPr/>
          <a:lstStyle/>
          <a:p>
            <a:pPr rtl="0"/>
            <a:r>
              <a:rPr lang="x-none" dirty="0"/>
              <a:t>El proceso que se usa para convertir las direcciones IPv4 privadas en direcciones IPv4 públicas enrutables de Internet se denomina traducción de direcciones de red (NAT, Network Address Translation).</a:t>
            </a:r>
          </a:p>
        </p:txBody>
      </p:sp>
      <p:pic>
        <p:nvPicPr>
          <p:cNvPr id="2" name="Picture 1" descr="&quot;NAt for IPv4&quot;&#10;This figure shows a picture of Wireless router Status page that displays device and network information such as firmware version, MAC address, and IP addressing."/>
          <p:cNvPicPr>
            <a:picLocks noChangeAspect="1"/>
          </p:cNvPicPr>
          <p:nvPr/>
        </p:nvPicPr>
        <p:blipFill>
          <a:blip r:embed="rId4"/>
          <a:stretch>
            <a:fillRect/>
          </a:stretch>
        </p:blipFill>
        <p:spPr>
          <a:xfrm>
            <a:off x="4113045" y="830179"/>
            <a:ext cx="3019425" cy="3467100"/>
          </a:xfrm>
          <a:prstGeom prst="rect">
            <a:avLst/>
          </a:prstGeom>
        </p:spPr>
      </p:pic>
    </p:spTree>
    <p:custDataLst>
      <p:tags r:id="rId1"/>
    </p:custDataLst>
    <p:extLst>
      <p:ext uri="{BB962C8B-B14F-4D97-AF65-F5344CB8AC3E}">
        <p14:creationId xmlns:p14="http://schemas.microsoft.com/office/powerpoint/2010/main" val="2909092318"/>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Verifique su comprensión y ¿Qué conoce hasta ahora? </a:t>
            </a:r>
          </a:p>
        </p:txBody>
      </p:sp>
      <p:sp>
        <p:nvSpPr>
          <p:cNvPr id="7171" name="Rectangle 34"/>
          <p:cNvSpPr>
            <a:spLocks noGrp="1" noChangeArrowheads="1"/>
          </p:cNvSpPr>
          <p:nvPr>
            <p:ph idx="1"/>
          </p:nvPr>
        </p:nvSpPr>
        <p:spPr>
          <a:xfrm>
            <a:off x="145356" y="1103744"/>
            <a:ext cx="8998643" cy="3418829"/>
          </a:xfrm>
        </p:spPr>
        <p:txBody>
          <a:bodyPr/>
          <a:lstStyle/>
          <a:p>
            <a:pPr rtl="0" eaLnBrk="1" hangingPunct="1">
              <a:spcBef>
                <a:spcPct val="30000"/>
              </a:spcBef>
            </a:pPr>
            <a:r>
              <a:rPr lang="x-none" sz="1400" dirty="0"/>
              <a:t>Las actividades de "Verifique su Comprensión" solían denominarse Actividades Interactivas. Simplemente tienen un nuevo nombre. Fueron diseñadas para permitir que los alumnos determinen rápidamente si comprenden el contenido y pueden continuar, o si necesitan repasar. </a:t>
            </a:r>
          </a:p>
          <a:p>
            <a:pPr rtl="0" eaLnBrk="1" hangingPunct="1">
              <a:spcBef>
                <a:spcPct val="30000"/>
              </a:spcBef>
            </a:pPr>
            <a:r>
              <a:rPr lang="x-none" sz="1400" dirty="0"/>
              <a:t>Las actividades de "Verifique su Comprensión" </a:t>
            </a:r>
            <a:r>
              <a:rPr lang="x-none" sz="1400" b="1" i="1" dirty="0"/>
              <a:t>no </a:t>
            </a:r>
            <a:r>
              <a:rPr lang="x-none" sz="1400" dirty="0"/>
              <a:t>afectan las calificaciones de los alumnos.</a:t>
            </a:r>
          </a:p>
          <a:p>
            <a:pPr rtl="0" eaLnBrk="1" hangingPunct="1">
              <a:spcBef>
                <a:spcPct val="30000"/>
              </a:spcBef>
            </a:pPr>
            <a:r>
              <a:rPr lang="x-none" sz="1400" dirty="0"/>
              <a:t>Las actividades denominadas "¿Qué conoce hasta ahora?" son un tipo de actividad en el que solicitamos al alumno que simplemente adivine. No pretende evaluar su conocimiento. Solo pretende introducir diferentes temas para que piensen en ellos antes de ser presentados en el curso. Los alumnos reciben contenido adicional en forma de comentarios para </a:t>
            </a:r>
            <a:r>
              <a:rPr lang="x-none" sz="1400" b="1" i="1" dirty="0"/>
              <a:t>cualquier</a:t>
            </a:r>
            <a:r>
              <a:rPr lang="x-none" sz="1400" dirty="0"/>
              <a:t> respuesta que seleccionen. </a:t>
            </a:r>
          </a:p>
          <a:p>
            <a:pPr rtl="0" eaLnBrk="1" hangingPunct="1">
              <a:spcBef>
                <a:spcPct val="30000"/>
              </a:spcBef>
            </a:pPr>
            <a:r>
              <a:rPr lang="x-none" sz="1400" dirty="0"/>
              <a:t>Las actividades de ¿Qué conoce hasta ahora? </a:t>
            </a:r>
            <a:r>
              <a:rPr lang="x-none" sz="1400" b="1" i="1" dirty="0"/>
              <a:t>no afectan directamente </a:t>
            </a:r>
            <a:r>
              <a:rPr lang="x-none" sz="1400" dirty="0"/>
              <a:t>las calificaciones de los alumnos; no </a:t>
            </a:r>
            <a:r>
              <a:rPr lang="x-none" sz="1400" spc="-30" dirty="0"/>
              <a:t>obstante, los comentarios pueden presentar contenido que aparece posteriormente en pruebas y exámenes, por lo que es importante que los alumnos completen las actividades de ¿Qué conoce hasta ahora? </a:t>
            </a:r>
          </a:p>
          <a:p>
            <a:pPr rtl="0">
              <a:spcBef>
                <a:spcPct val="30000"/>
              </a:spcBef>
            </a:pPr>
            <a:r>
              <a:rPr lang="x-none" sz="1400" dirty="0"/>
              <a:t>No hay diapositivas separadas para estas actividades en el PPT. Se enumeran en el área de notas de la diapositiva que aparece antes de estas actividades.</a:t>
            </a:r>
          </a:p>
          <a:p>
            <a:pPr marL="0" indent="0" eaLnBrk="1" hangingPunct="1">
              <a:spcBef>
                <a:spcPct val="30000"/>
              </a:spcBef>
              <a:buNone/>
            </a:pPr>
            <a:endParaRPr lang="en-US" sz="1400" dirty="0"/>
          </a:p>
        </p:txBody>
      </p:sp>
    </p:spTree>
    <p:custDataLst>
      <p:tags r:id="rId1"/>
    </p:custDataLst>
    <p:extLst>
      <p:ext uri="{BB962C8B-B14F-4D97-AF65-F5344CB8AC3E}">
        <p14:creationId xmlns:p14="http://schemas.microsoft.com/office/powerpoint/2010/main" val="1533357529"/>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red cableada e inalámbrica</a:t>
            </a:r>
            <a:r>
              <a:rPr lang="en-US" altLang="en-US" sz="1600" dirty="0"/>
              <a:t/>
            </a:r>
            <a:br>
              <a:rPr lang="en-US" altLang="en-US" sz="1600" dirty="0"/>
            </a:br>
            <a:r>
              <a:rPr lang="x-none"/>
              <a:t>Calidad de servicio</a:t>
            </a:r>
          </a:p>
        </p:txBody>
      </p:sp>
      <p:sp>
        <p:nvSpPr>
          <p:cNvPr id="4" name="Content Placeholder 2"/>
          <p:cNvSpPr>
            <a:spLocks noGrp="1"/>
          </p:cNvSpPr>
          <p:nvPr>
            <p:ph idx="1"/>
          </p:nvPr>
        </p:nvSpPr>
        <p:spPr>
          <a:xfrm>
            <a:off x="232297" y="1180687"/>
            <a:ext cx="2772000" cy="1634703"/>
          </a:xfrm>
        </p:spPr>
        <p:txBody>
          <a:bodyPr/>
          <a:lstStyle/>
          <a:p>
            <a:pPr rtl="0"/>
            <a:r>
              <a:rPr lang="x-none" dirty="0"/>
              <a:t>La configuración de calidad de servicio (QoS) permite la priorización de tipos de tráfico específicos.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5283" y="805109"/>
            <a:ext cx="5924550" cy="3693701"/>
          </a:xfrm>
          <a:prstGeom prst="rect">
            <a:avLst/>
          </a:prstGeom>
        </p:spPr>
      </p:pic>
    </p:spTree>
    <p:custDataLst>
      <p:tags r:id="rId1"/>
    </p:custDataLst>
    <p:extLst>
      <p:ext uri="{BB962C8B-B14F-4D97-AF65-F5344CB8AC3E}">
        <p14:creationId xmlns:p14="http://schemas.microsoft.com/office/powerpoint/2010/main" val="1578785629"/>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red cableada e inalámbrica</a:t>
            </a:r>
            <a:r>
              <a:rPr lang="en-US" altLang="en-US" sz="1600" dirty="0"/>
              <a:t/>
            </a:r>
            <a:br>
              <a:rPr lang="en-US" altLang="en-US" sz="1600" dirty="0"/>
            </a:br>
            <a:r>
              <a:rPr lang="x-none"/>
              <a:t>Packet Tracer: conexión a una red inalámbrica</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C724800F-BC06-4861-AA4C-DC12768B9EA4}"/>
              </a:ext>
            </a:extLst>
          </p:cNvPr>
          <p:cNvSpPr txBox="1"/>
          <p:nvPr/>
        </p:nvSpPr>
        <p:spPr>
          <a:xfrm>
            <a:off x="1217311" y="1730666"/>
            <a:ext cx="5920909" cy="1200329"/>
          </a:xfrm>
          <a:prstGeom prst="rect">
            <a:avLst/>
          </a:prstGeom>
          <a:noFill/>
        </p:spPr>
        <p:txBody>
          <a:bodyPr wrap="square" rtlCol="0">
            <a:spAutoFit/>
          </a:bodyPr>
          <a:lstStyle/>
          <a:p>
            <a:pPr rtl="0"/>
            <a:r>
              <a:rPr lang="x-none" dirty="0"/>
              <a:t>Durante esta actividad de Packet Tracer, configurará un router inalámbrico y un punto de acceso para que admitan clientes inalámbricos y enruten los paquetes IP. También actualizará algunas de las configuraciones predeterminadas.</a:t>
            </a:r>
          </a:p>
        </p:txBody>
      </p:sp>
    </p:spTree>
    <p:custDataLst>
      <p:tags r:id="rId1"/>
    </p:custDataLst>
    <p:extLst>
      <p:ext uri="{BB962C8B-B14F-4D97-AF65-F5344CB8AC3E}">
        <p14:creationId xmlns:p14="http://schemas.microsoft.com/office/powerpoint/2010/main" val="2776179646"/>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una red cableada e inalámbrica</a:t>
            </a:r>
            <a:r>
              <a:rPr lang="en-US" altLang="en-US" sz="1600" dirty="0"/>
              <a:t/>
            </a:r>
            <a:br>
              <a:rPr lang="en-US" altLang="en-US" sz="1600" dirty="0"/>
            </a:br>
            <a:r>
              <a:rPr lang="x-none"/>
              <a:t>Práctica de laboratorio: configuración de una red inalámbrica</a:t>
            </a:r>
          </a:p>
        </p:txBody>
      </p:sp>
      <p:sp>
        <p:nvSpPr>
          <p:cNvPr id="2" name="Rectangle 1">
            <a:extLst>
              <a:ext uri="{FF2B5EF4-FFF2-40B4-BE49-F238E27FC236}">
                <a16:creationId xmlns:a16="http://schemas.microsoft.com/office/drawing/2014/main" xmlns:c15="http://schemas.microsoft.com/office/drawing/2012/chart" xmlns:c="http://schemas.openxmlformats.org/drawingml/2006/chart" xmlns="" id="{FC929B1C-887A-4F73-8720-A2596E38CE4F}"/>
              </a:ext>
            </a:extLst>
          </p:cNvPr>
          <p:cNvSpPr/>
          <p:nvPr/>
        </p:nvSpPr>
        <p:spPr>
          <a:xfrm>
            <a:off x="1784555" y="1648420"/>
            <a:ext cx="4572000" cy="923330"/>
          </a:xfrm>
          <a:prstGeom prst="rect">
            <a:avLst/>
          </a:prstGeom>
        </p:spPr>
        <p:txBody>
          <a:bodyPr>
            <a:spAutoFit/>
          </a:bodyPr>
          <a:lstStyle/>
          <a:p>
            <a:pPr rtl="0"/>
            <a:r>
              <a:rPr lang="x-none"/>
              <a:t>En esta práctica de laboratorio, hará una configuración básica de un router inalámbrico y conectará una PC al router de manera inalámbrica. </a:t>
            </a:r>
          </a:p>
        </p:txBody>
      </p:sp>
    </p:spTree>
    <p:custDataLst>
      <p:tags r:id="rId1"/>
    </p:custDataLst>
    <p:extLst>
      <p:ext uri="{BB962C8B-B14F-4D97-AF65-F5344CB8AC3E}">
        <p14:creationId xmlns:p14="http://schemas.microsoft.com/office/powerpoint/2010/main" val="2786635598"/>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Firewalls</a:t>
            </a:r>
            <a:r>
              <a:rPr lang="en-US" altLang="en-US" sz="1600" dirty="0"/>
              <a:t/>
            </a:r>
            <a:br>
              <a:rPr lang="en-US" altLang="en-US" sz="1600" dirty="0"/>
            </a:br>
            <a:r>
              <a:rPr lang="x-none"/>
              <a:t>Explicación en video: Configuración de Firewalls</a:t>
            </a:r>
          </a:p>
        </p:txBody>
      </p:sp>
      <p:sp>
        <p:nvSpPr>
          <p:cNvPr id="4" name="TextBox 3">
            <a:extLst>
              <a:ext uri="{FF2B5EF4-FFF2-40B4-BE49-F238E27FC236}">
                <a16:creationId xmlns:a16="http://schemas.microsoft.com/office/drawing/2014/main" xmlns:c15="http://schemas.microsoft.com/office/drawing/2012/chart" xmlns:c="http://schemas.openxmlformats.org/drawingml/2006/chart" xmlns="" id="{EAA1D852-4756-4D08-B2AE-727527EE3C3C}"/>
              </a:ext>
            </a:extLst>
          </p:cNvPr>
          <p:cNvSpPr txBox="1"/>
          <p:nvPr/>
        </p:nvSpPr>
        <p:spPr>
          <a:xfrm>
            <a:off x="546340" y="1270958"/>
            <a:ext cx="5365571" cy="923330"/>
          </a:xfrm>
          <a:prstGeom prst="rect">
            <a:avLst/>
          </a:prstGeom>
          <a:noFill/>
        </p:spPr>
        <p:txBody>
          <a:bodyPr wrap="none" rtlCol="0">
            <a:spAutoFit/>
          </a:bodyPr>
          <a:lstStyle/>
          <a:p>
            <a:pPr rtl="0"/>
            <a:r>
              <a:rPr lang="x-none"/>
              <a:t>Esta es una explicación en video sobre la Configuración de Firewalls:</a:t>
            </a:r>
          </a:p>
          <a:p>
            <a:pPr marL="285750" indent="-285750" rtl="0">
              <a:buFont typeface="Arial" panose="020B0604020202020204" pitchFamily="34" charset="0"/>
              <a:buChar char="•"/>
            </a:pPr>
            <a:r>
              <a:rPr lang="x-none"/>
              <a:t>Configuración de DMZ en la LAN</a:t>
            </a:r>
          </a:p>
          <a:p>
            <a:pPr marL="285750" indent="-285750" rtl="0">
              <a:buFont typeface="Arial" panose="020B0604020202020204" pitchFamily="34" charset="0"/>
              <a:buChar char="•"/>
            </a:pPr>
            <a:r>
              <a:rPr lang="x-none"/>
              <a:t>Reglas de Firewalls</a:t>
            </a:r>
          </a:p>
        </p:txBody>
      </p:sp>
    </p:spTree>
    <p:custDataLst>
      <p:tags r:id="rId1"/>
    </p:custDataLst>
    <p:extLst>
      <p:ext uri="{BB962C8B-B14F-4D97-AF65-F5344CB8AC3E}">
        <p14:creationId xmlns:p14="http://schemas.microsoft.com/office/powerpoint/2010/main" val="2647602932"/>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Firewalls</a:t>
            </a:r>
            <a:r>
              <a:rPr lang="en-US" altLang="en-US" sz="1600" dirty="0"/>
              <a:t/>
            </a:r>
            <a:br>
              <a:rPr lang="en-US" altLang="en-US" sz="1600" dirty="0"/>
            </a:br>
            <a:r>
              <a:rPr lang="x-none"/>
              <a:t>UPnP</a:t>
            </a:r>
          </a:p>
        </p:txBody>
      </p:sp>
      <p:sp>
        <p:nvSpPr>
          <p:cNvPr id="4" name="Content Placeholder 2"/>
          <p:cNvSpPr>
            <a:spLocks noGrp="1"/>
          </p:cNvSpPr>
          <p:nvPr>
            <p:ph idx="1"/>
          </p:nvPr>
        </p:nvSpPr>
        <p:spPr>
          <a:xfrm>
            <a:off x="232296" y="1180687"/>
            <a:ext cx="3551033" cy="1949375"/>
          </a:xfrm>
        </p:spPr>
        <p:txBody>
          <a:bodyPr/>
          <a:lstStyle/>
          <a:p>
            <a:pPr rtl="0"/>
            <a:r>
              <a:rPr lang="x-none" dirty="0"/>
              <a:t>Plug and Play universal (UPnP) no es seguro y es un riesgo de seguridad.</a:t>
            </a:r>
          </a:p>
          <a:p>
            <a:pPr rtl="0"/>
            <a:r>
              <a:rPr lang="x-none" dirty="0"/>
              <a:t>UPnP permite que los dispositivos se agreguen de forma dinámica a una red inalámbrica sin intervención ni configuración.</a:t>
            </a:r>
          </a:p>
        </p:txBody>
      </p:sp>
      <p:pic>
        <p:nvPicPr>
          <p:cNvPr id="3" name="Picture 2" descr="&quot;Universal Plug and Play&quot;&#10;The image is a router’s UPnP options. UPnP is Disabled."/>
          <p:cNvPicPr>
            <a:picLocks noChangeAspect="1"/>
          </p:cNvPicPr>
          <p:nvPr/>
        </p:nvPicPr>
        <p:blipFill>
          <a:blip r:embed="rId4"/>
          <a:stretch>
            <a:fillRect/>
          </a:stretch>
        </p:blipFill>
        <p:spPr>
          <a:xfrm>
            <a:off x="3839627" y="1350795"/>
            <a:ext cx="3648075" cy="3324225"/>
          </a:xfrm>
          <a:prstGeom prst="rect">
            <a:avLst/>
          </a:prstGeom>
        </p:spPr>
      </p:pic>
    </p:spTree>
    <p:custDataLst>
      <p:tags r:id="rId1"/>
    </p:custDataLst>
    <p:extLst>
      <p:ext uri="{BB962C8B-B14F-4D97-AF65-F5344CB8AC3E}">
        <p14:creationId xmlns:p14="http://schemas.microsoft.com/office/powerpoint/2010/main" val="383922575"/>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Firewalls</a:t>
            </a:r>
            <a:r>
              <a:rPr lang="en-US" altLang="en-US" sz="1600" dirty="0"/>
              <a:t/>
            </a:r>
            <a:br>
              <a:rPr lang="en-US" altLang="en-US" sz="1600" dirty="0"/>
            </a:br>
            <a:r>
              <a:rPr lang="x-none"/>
              <a:t>DMZ</a:t>
            </a:r>
          </a:p>
        </p:txBody>
      </p:sp>
      <p:sp>
        <p:nvSpPr>
          <p:cNvPr id="4" name="Content Placeholder 2"/>
          <p:cNvSpPr>
            <a:spLocks noGrp="1"/>
          </p:cNvSpPr>
          <p:nvPr>
            <p:ph idx="1"/>
          </p:nvPr>
        </p:nvSpPr>
        <p:spPr>
          <a:xfrm>
            <a:off x="129058" y="1007532"/>
            <a:ext cx="3771880" cy="1634703"/>
          </a:xfrm>
        </p:spPr>
        <p:txBody>
          <a:bodyPr/>
          <a:lstStyle/>
          <a:p>
            <a:pPr rtl="0">
              <a:spcAft>
                <a:spcPts val="500"/>
              </a:spcAft>
            </a:pPr>
            <a:r>
              <a:rPr lang="x-none" sz="1400" dirty="0"/>
              <a:t>Una zona desmilitarizada (DMZ, demilitarized zone) es una red que proporciona servicios a una red no confiable.</a:t>
            </a:r>
          </a:p>
          <a:p>
            <a:pPr rtl="0">
              <a:spcAft>
                <a:spcPts val="500"/>
              </a:spcAft>
            </a:pPr>
            <a:r>
              <a:rPr lang="x-none" sz="1400" dirty="0"/>
              <a:t>Una DMZ suele contener servidores.</a:t>
            </a:r>
          </a:p>
          <a:p>
            <a:pPr rtl="0">
              <a:spcAft>
                <a:spcPts val="500"/>
              </a:spcAft>
            </a:pPr>
            <a:r>
              <a:rPr lang="x-none" sz="1400" dirty="0"/>
              <a:t>Algunos routers inalámbricos admiten la creación de una DMZ.</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0938" y="1008832"/>
            <a:ext cx="4838492" cy="2049279"/>
          </a:xfrm>
          <a:prstGeom prst="rect">
            <a:avLst/>
          </a:prstGeom>
        </p:spPr>
      </p:pic>
      <p:pic>
        <p:nvPicPr>
          <p:cNvPr id="6" name="Picture 5"/>
          <p:cNvPicPr>
            <a:picLocks noChangeAspect="1"/>
          </p:cNvPicPr>
          <p:nvPr/>
        </p:nvPicPr>
        <p:blipFill>
          <a:blip r:embed="rId5"/>
          <a:stretch>
            <a:fillRect/>
          </a:stretch>
        </p:blipFill>
        <p:spPr>
          <a:xfrm>
            <a:off x="285652" y="2850823"/>
            <a:ext cx="3318639" cy="1933824"/>
          </a:xfrm>
          <a:prstGeom prst="rect">
            <a:avLst/>
          </a:prstGeom>
        </p:spPr>
      </p:pic>
    </p:spTree>
    <p:custDataLst>
      <p:tags r:id="rId1"/>
    </p:custDataLst>
    <p:extLst>
      <p:ext uri="{BB962C8B-B14F-4D97-AF65-F5344CB8AC3E}">
        <p14:creationId xmlns:p14="http://schemas.microsoft.com/office/powerpoint/2010/main" val="3767107884"/>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Firewalls</a:t>
            </a:r>
            <a:r>
              <a:rPr lang="en-US" altLang="en-US" sz="1600" dirty="0"/>
              <a:t/>
            </a:r>
            <a:br>
              <a:rPr lang="en-US" altLang="en-US" sz="1600" dirty="0"/>
            </a:br>
            <a:r>
              <a:rPr lang="x-none"/>
              <a:t>Reenvío a puerto asignado</a:t>
            </a:r>
          </a:p>
        </p:txBody>
      </p:sp>
      <p:sp>
        <p:nvSpPr>
          <p:cNvPr id="4" name="Content Placeholder 2"/>
          <p:cNvSpPr>
            <a:spLocks noGrp="1"/>
          </p:cNvSpPr>
          <p:nvPr>
            <p:ph idx="1"/>
          </p:nvPr>
        </p:nvSpPr>
        <p:spPr>
          <a:xfrm>
            <a:off x="232297" y="1180687"/>
            <a:ext cx="3329050" cy="1634703"/>
          </a:xfrm>
        </p:spPr>
        <p:txBody>
          <a:bodyPr/>
          <a:lstStyle/>
          <a:p>
            <a:pPr rtl="0"/>
            <a:r>
              <a:rPr lang="x-none"/>
              <a:t>El reenvío a puerto asignado permite el tráfico a los puertos específicos.</a:t>
            </a:r>
          </a:p>
          <a:p>
            <a:pPr rtl="0"/>
            <a:r>
              <a:rPr lang="x-none"/>
              <a:t>La activación de puertos permite una apertura temporal en el firewall para permitir datos en puertos específicos de entrada o en un rango de puertos para una aplicación o un juego.</a:t>
            </a:r>
          </a:p>
        </p:txBody>
      </p:sp>
      <p:pic>
        <p:nvPicPr>
          <p:cNvPr id="3" name="Picture 2" descr="&quot;Port Forwarding&quot;&#10;This figure shows the Applications &amp; Gaming page of a wireless router. Port forwarding has been configured for a Web Server on TCP Port 80 with IP address 10.10.10.50."/>
          <p:cNvPicPr>
            <a:picLocks noChangeAspect="1"/>
          </p:cNvPicPr>
          <p:nvPr/>
        </p:nvPicPr>
        <p:blipFill>
          <a:blip r:embed="rId4"/>
          <a:stretch>
            <a:fillRect/>
          </a:stretch>
        </p:blipFill>
        <p:spPr>
          <a:xfrm>
            <a:off x="3600700" y="812633"/>
            <a:ext cx="4429125" cy="3486150"/>
          </a:xfrm>
          <a:prstGeom prst="rect">
            <a:avLst/>
          </a:prstGeom>
        </p:spPr>
      </p:pic>
    </p:spTree>
    <p:custDataLst>
      <p:tags r:id="rId1"/>
    </p:custDataLst>
    <p:extLst>
      <p:ext uri="{BB962C8B-B14F-4D97-AF65-F5344CB8AC3E}">
        <p14:creationId xmlns:p14="http://schemas.microsoft.com/office/powerpoint/2010/main" val="3599398741"/>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Firewalls</a:t>
            </a:r>
            <a:r>
              <a:rPr lang="en-US" altLang="en-US" sz="1600" dirty="0"/>
              <a:t/>
            </a:r>
            <a:br>
              <a:rPr lang="en-US" altLang="en-US" sz="1600" dirty="0"/>
            </a:br>
            <a:r>
              <a:rPr lang="x-none"/>
              <a:t>Filtrado de direcciones MAC</a:t>
            </a:r>
          </a:p>
        </p:txBody>
      </p:sp>
      <p:sp>
        <p:nvSpPr>
          <p:cNvPr id="4" name="Content Placeholder 2"/>
          <p:cNvSpPr>
            <a:spLocks noGrp="1"/>
          </p:cNvSpPr>
          <p:nvPr>
            <p:ph idx="1"/>
          </p:nvPr>
        </p:nvSpPr>
        <p:spPr>
          <a:xfrm>
            <a:off x="188052" y="967039"/>
            <a:ext cx="3709578" cy="1326335"/>
          </a:xfrm>
        </p:spPr>
        <p:txBody>
          <a:bodyPr/>
          <a:lstStyle/>
          <a:p>
            <a:pPr rtl="0"/>
            <a:r>
              <a:rPr lang="x-none" dirty="0"/>
              <a:t>El filtrado de direcciones MAC se usa para especificar las direcciones MAC que se permiten en la red inalámbrica.</a:t>
            </a:r>
          </a:p>
        </p:txBody>
      </p:sp>
      <p:pic>
        <p:nvPicPr>
          <p:cNvPr id="2" name="Picture 1" descr="&quot;MAC Address filter configuration GUI&quot;&#10;The image is of the Wireless configuration page of a wireless router. Wireless MAC filtering is Enabled. An arrow points to the MAC address filter list. Text in the arrow reads: The MAC addresses have not yet been entered into the MAC Address filter list on the wireless router configuration."/>
          <p:cNvPicPr>
            <a:picLocks noChangeAspect="1"/>
          </p:cNvPicPr>
          <p:nvPr/>
        </p:nvPicPr>
        <p:blipFill>
          <a:blip r:embed="rId4"/>
          <a:stretch>
            <a:fillRect/>
          </a:stretch>
        </p:blipFill>
        <p:spPr>
          <a:xfrm>
            <a:off x="4252589" y="967039"/>
            <a:ext cx="3762375" cy="2952750"/>
          </a:xfrm>
          <a:prstGeom prst="rect">
            <a:avLst/>
          </a:prstGeom>
        </p:spPr>
      </p:pic>
      <p:sp>
        <p:nvSpPr>
          <p:cNvPr id="7" name="Striped Right Arrow 6"/>
          <p:cNvSpPr/>
          <p:nvPr/>
        </p:nvSpPr>
        <p:spPr>
          <a:xfrm rot="20304919">
            <a:off x="1103339" y="2153207"/>
            <a:ext cx="3456704" cy="1956874"/>
          </a:xfrm>
          <a:prstGeom prst="stripedRightArrow">
            <a:avLst/>
          </a:prstGeom>
          <a:solidFill>
            <a:srgbClr val="36A4D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1200">
                <a:solidFill>
                  <a:schemeClr val="bg1"/>
                </a:solidFill>
              </a:rPr>
              <a:t>Las direcciones MAC aún no se ingresaron en la lista de filtro de direcciones MAC en la configuración del router inalámbrico de la izquierda. </a:t>
            </a:r>
          </a:p>
        </p:txBody>
      </p:sp>
    </p:spTree>
    <p:custDataLst>
      <p:tags r:id="rId1"/>
    </p:custDataLst>
    <p:extLst>
      <p:ext uri="{BB962C8B-B14F-4D97-AF65-F5344CB8AC3E}">
        <p14:creationId xmlns:p14="http://schemas.microsoft.com/office/powerpoint/2010/main" val="79716362"/>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Firewalls</a:t>
            </a:r>
            <a:r>
              <a:rPr lang="en-US" altLang="en-US" sz="1600" dirty="0"/>
              <a:t/>
            </a:r>
            <a:br>
              <a:rPr lang="en-US" altLang="en-US" sz="1600" dirty="0"/>
            </a:br>
            <a:r>
              <a:rPr lang="x-none"/>
              <a:t>Lista blanca y lista negra</a:t>
            </a:r>
          </a:p>
        </p:txBody>
      </p:sp>
      <p:sp>
        <p:nvSpPr>
          <p:cNvPr id="4" name="Content Placeholder 2"/>
          <p:cNvSpPr>
            <a:spLocks noGrp="1"/>
          </p:cNvSpPr>
          <p:nvPr>
            <p:ph idx="1"/>
          </p:nvPr>
        </p:nvSpPr>
        <p:spPr>
          <a:xfrm>
            <a:off x="232296" y="1180687"/>
            <a:ext cx="3642473" cy="1634703"/>
          </a:xfrm>
        </p:spPr>
        <p:txBody>
          <a:bodyPr/>
          <a:lstStyle/>
          <a:p>
            <a:pPr rtl="0"/>
            <a:r>
              <a:rPr lang="x-none" b="1" dirty="0"/>
              <a:t>Listas blancas</a:t>
            </a:r>
            <a:r>
              <a:rPr lang="x-none" dirty="0"/>
              <a:t>: permiten que los usuarios, como los niños o los empleados, accedan a direcciones IP específicas.</a:t>
            </a:r>
          </a:p>
          <a:p>
            <a:pPr rtl="0"/>
            <a:r>
              <a:rPr lang="x-none" b="1" dirty="0"/>
              <a:t>Listas negras</a:t>
            </a:r>
            <a:r>
              <a:rPr lang="x-none" dirty="0"/>
              <a:t>: bloquean sitios web conocidos</a:t>
            </a:r>
          </a:p>
        </p:txBody>
      </p:sp>
      <p:pic>
        <p:nvPicPr>
          <p:cNvPr id="3" name="Picture 2" descr="&quot;Whitelisting and Blacklisting&quot;&#10;This figure shows the Access Restrictions page of a wireless router. A whitelist access policy is enabled."/>
          <p:cNvPicPr>
            <a:picLocks noChangeAspect="1"/>
          </p:cNvPicPr>
          <p:nvPr/>
        </p:nvPicPr>
        <p:blipFill>
          <a:blip r:embed="rId4"/>
          <a:stretch>
            <a:fillRect/>
          </a:stretch>
        </p:blipFill>
        <p:spPr>
          <a:xfrm>
            <a:off x="4104523" y="944980"/>
            <a:ext cx="4448175" cy="3333750"/>
          </a:xfrm>
          <a:prstGeom prst="rect">
            <a:avLst/>
          </a:prstGeom>
        </p:spPr>
      </p:pic>
    </p:spTree>
    <p:custDataLst>
      <p:tags r:id="rId1"/>
    </p:custDataLst>
    <p:extLst>
      <p:ext uri="{BB962C8B-B14F-4D97-AF65-F5344CB8AC3E}">
        <p14:creationId xmlns:p14="http://schemas.microsoft.com/office/powerpoint/2010/main" val="614255197"/>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Firewalls</a:t>
            </a:r>
            <a:r>
              <a:rPr lang="en-US" altLang="en-US" sz="1600" dirty="0"/>
              <a:t/>
            </a:r>
            <a:br>
              <a:rPr lang="en-US" altLang="en-US" sz="1600" dirty="0"/>
            </a:br>
            <a:r>
              <a:rPr lang="x-none"/>
              <a:t>Packet Tracer: configuración de ajustes del Firewalls</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0BADCDC3-4E20-446A-AB8C-AE777EB92F91}"/>
              </a:ext>
            </a:extLst>
          </p:cNvPr>
          <p:cNvSpPr txBox="1"/>
          <p:nvPr/>
        </p:nvSpPr>
        <p:spPr>
          <a:xfrm>
            <a:off x="1969478" y="1951892"/>
            <a:ext cx="5848642" cy="1754326"/>
          </a:xfrm>
          <a:prstGeom prst="rect">
            <a:avLst/>
          </a:prstGeom>
          <a:noFill/>
        </p:spPr>
        <p:txBody>
          <a:bodyPr wrap="square" rtlCol="0">
            <a:spAutoFit/>
          </a:bodyPr>
          <a:lstStyle/>
          <a:p>
            <a:pPr rtl="0"/>
            <a:r>
              <a:rPr lang="x-none" dirty="0"/>
              <a:t>En esta actividad de Packet Tracer, configurará un router inalámbrico para:</a:t>
            </a:r>
          </a:p>
          <a:p>
            <a:pPr marL="285750" indent="-285750" rtl="0">
              <a:buFont typeface="Arial" panose="020B0604020202020204" pitchFamily="34" charset="0"/>
              <a:buChar char="•"/>
            </a:pPr>
            <a:r>
              <a:rPr lang="x-none" dirty="0"/>
              <a:t>Confiar en el filtrado MAC para mejorar la seguridad</a:t>
            </a:r>
          </a:p>
          <a:p>
            <a:pPr marL="285750" indent="-285750" rtl="0">
              <a:buFont typeface="Arial" panose="020B0604020202020204" pitchFamily="34" charset="0"/>
              <a:buChar char="•"/>
            </a:pPr>
            <a:r>
              <a:rPr lang="x-none" dirty="0"/>
              <a:t>Permitir el acceso a un servidor en la DMZ</a:t>
            </a:r>
          </a:p>
          <a:p>
            <a:pPr marL="285750" indent="-285750" rtl="0">
              <a:buFont typeface="Arial" panose="020B0604020202020204" pitchFamily="34" charset="0"/>
              <a:buChar char="•"/>
            </a:pPr>
            <a:r>
              <a:rPr lang="x-none" dirty="0"/>
              <a:t>Desactivar la DMZ y configurar el soporte para el reenvío a puerto único asignado</a:t>
            </a:r>
          </a:p>
        </p:txBody>
      </p:sp>
    </p:spTree>
    <p:custDataLst>
      <p:tags r:id="rId1"/>
    </p:custDataLst>
    <p:extLst>
      <p:ext uri="{BB962C8B-B14F-4D97-AF65-F5344CB8AC3E}">
        <p14:creationId xmlns:p14="http://schemas.microsoft.com/office/powerpoint/2010/main" val="2091862661"/>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6: Actividades</a:t>
            </a:r>
          </a:p>
        </p:txBody>
      </p:sp>
      <p:sp>
        <p:nvSpPr>
          <p:cNvPr id="6147" name="Rectangle 34"/>
          <p:cNvSpPr>
            <a:spLocks noGrp="1" noChangeArrowheads="1"/>
          </p:cNvSpPr>
          <p:nvPr>
            <p:ph idx="1"/>
          </p:nvPr>
        </p:nvSpPr>
        <p:spPr>
          <a:xfrm>
            <a:off x="144065" y="798944"/>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726031737"/>
              </p:ext>
            </p:extLst>
          </p:nvPr>
        </p:nvGraphicFramePr>
        <p:xfrm>
          <a:off x="457291" y="1122081"/>
          <a:ext cx="8229418" cy="3212637"/>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857736">
                  <a:extLst>
                    <a:ext uri="{9D8B030D-6E8A-4147-A177-3AD203B41FA5}">
                      <a16:colId xmlns:a16="http://schemas.microsoft.com/office/drawing/2014/main" xmlns:c15="http://schemas.microsoft.com/office/drawing/2012/chart" xmlns:c="http://schemas.openxmlformats.org/drawingml/2006/chart" xmlns="" val="3156509146"/>
                    </a:ext>
                  </a:extLst>
                </a:gridCol>
                <a:gridCol w="4080076">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algn="ctr" rtl="0"/>
                      <a:r>
                        <a:rPr lang="x-none" sz="1100"/>
                        <a:t>6.1.1.1</a:t>
                      </a:r>
                    </a:p>
                  </a:txBody>
                  <a:tcPr marL="68580" marR="68580" marT="34290" marB="34290" anchor="ctr"/>
                </a:tc>
                <a:tc>
                  <a:txBody>
                    <a:bodyPr/>
                    <a:lstStyle/>
                    <a:p>
                      <a:pPr rtl="0"/>
                      <a:r>
                        <a:rPr lang="x-none" sz="1100"/>
                        <a:t>Explicación en video</a:t>
                      </a:r>
                    </a:p>
                  </a:txBody>
                  <a:tcPr marL="68580" marR="68580" marT="34290" marB="34290" anchor="ctr"/>
                </a:tc>
                <a:tc>
                  <a:txBody>
                    <a:bodyPr/>
                    <a:lstStyle/>
                    <a:p>
                      <a:pPr rtl="0"/>
                      <a:r>
                        <a:rPr lang="x-none" sz="1100"/>
                        <a:t>Asignación de direcciones MAC</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1"/>
                  </a:ext>
                </a:extLst>
              </a:tr>
              <a:tr h="292629">
                <a:tc>
                  <a:txBody>
                    <a:bodyPr/>
                    <a:lstStyle/>
                    <a:p>
                      <a:pPr algn="ctr" rtl="0"/>
                      <a:r>
                        <a:rPr lang="x-none" sz="1100"/>
                        <a:t>6.1.1.2</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Explicación en video</a:t>
                      </a:r>
                    </a:p>
                  </a:txBody>
                  <a:tcPr marL="68580" marR="68580" marT="34290" marB="34290" anchor="ctr"/>
                </a:tc>
                <a:tc>
                  <a:txBody>
                    <a:bodyPr/>
                    <a:lstStyle/>
                    <a:p>
                      <a:pPr rtl="0"/>
                      <a:r>
                        <a:rPr lang="x-none" sz="1100"/>
                        <a:t>Asignación de direcciones IPv4</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6.1.1.3</a:t>
                      </a:r>
                    </a:p>
                  </a:txBody>
                  <a:tcPr marL="68580" marR="68580" marT="34290" marB="34290" anchor="ctr"/>
                </a:tc>
                <a:tc>
                  <a:txBody>
                    <a:bodyPr/>
                    <a:lstStyle/>
                    <a:p>
                      <a:pPr rtl="0"/>
                      <a:r>
                        <a:rPr lang="x-none" sz="1100"/>
                        <a:t>Explicación en video</a:t>
                      </a:r>
                    </a:p>
                  </a:txBody>
                  <a:tcPr marL="68580" marR="68580" marT="34290" marB="34290" anchor="ctr"/>
                </a:tc>
                <a:tc>
                  <a:txBody>
                    <a:bodyPr/>
                    <a:lstStyle/>
                    <a:p>
                      <a:pPr rtl="0"/>
                      <a:r>
                        <a:rPr lang="x-none" sz="1100"/>
                        <a:t>Asignación de direcciones IPv6</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276622034"/>
                  </a:ext>
                </a:extLst>
              </a:tr>
              <a:tr h="292629">
                <a:tc>
                  <a:txBody>
                    <a:bodyPr/>
                    <a:lstStyle/>
                    <a:p>
                      <a:pPr algn="ctr" rtl="0"/>
                      <a:r>
                        <a:rPr lang="x-none" sz="1100"/>
                        <a:t>6.1.1.11</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Direccionamiento de red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435557263"/>
                  </a:ext>
                </a:extLst>
              </a:tr>
              <a:tr h="292629">
                <a:tc>
                  <a:txBody>
                    <a:bodyPr/>
                    <a:lstStyle/>
                    <a:p>
                      <a:pPr algn="ctr" rtl="0"/>
                      <a:r>
                        <a:rPr lang="x-none" sz="1100"/>
                        <a:t>6.1.2.1</a:t>
                      </a:r>
                    </a:p>
                  </a:txBody>
                  <a:tcPr marL="68580" marR="68580" marT="34290" marB="34290" anchor="ctr"/>
                </a:tc>
                <a:tc>
                  <a:txBody>
                    <a:bodyPr/>
                    <a:lstStyle/>
                    <a:p>
                      <a:pPr rtl="0"/>
                      <a:r>
                        <a:rPr lang="x-none" sz="1100"/>
                        <a:t>Packet Tracer</a:t>
                      </a:r>
                    </a:p>
                  </a:txBody>
                  <a:tcPr marL="68580" marR="68580" marT="34290" marB="34290" anchor="ctr"/>
                </a:tc>
                <a:tc>
                  <a:txBody>
                    <a:bodyPr/>
                    <a:lstStyle/>
                    <a:p>
                      <a:pPr rtl="0"/>
                      <a:r>
                        <a:rPr lang="x-none" sz="1100"/>
                        <a:t>Incorporación de computadoras a una red existente</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453984857"/>
                  </a:ext>
                </a:extLst>
              </a:tr>
              <a:tr h="292629">
                <a:tc>
                  <a:txBody>
                    <a:bodyPr/>
                    <a:lstStyle/>
                    <a:p>
                      <a:pPr algn="ctr" rtl="0"/>
                      <a:r>
                        <a:rPr lang="x-none" sz="1100"/>
                        <a:t>6.1.2.7</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Configure una NIC para utilizar DHCP en Windows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3"/>
                  </a:ext>
                </a:extLst>
              </a:tr>
              <a:tr h="292629">
                <a:tc>
                  <a:txBody>
                    <a:bodyPr/>
                    <a:lstStyle/>
                    <a:p>
                      <a:pPr algn="ctr" rtl="0"/>
                      <a:r>
                        <a:rPr lang="x-none" sz="1100"/>
                        <a:t>6.1.3.1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Explicación en video</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Configurar una red cableada e inalámbrica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4"/>
                  </a:ext>
                </a:extLst>
              </a:tr>
              <a:tr h="292629">
                <a:tc>
                  <a:txBody>
                    <a:bodyPr/>
                    <a:lstStyle/>
                    <a:p>
                      <a:pPr algn="ctr" rtl="0"/>
                      <a:r>
                        <a:rPr lang="x-none" sz="1100"/>
                        <a:t>6.1.3.9</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Packet Tracer</a:t>
                      </a:r>
                    </a:p>
                  </a:txBody>
                  <a:tcPr marL="68580" marR="68580" marT="34290" marB="34290" anchor="ctr"/>
                </a:tc>
                <a:tc>
                  <a:txBody>
                    <a:bodyPr/>
                    <a:lstStyle/>
                    <a:p>
                      <a:pPr rtl="0"/>
                      <a:r>
                        <a:rPr lang="x-none" sz="1100"/>
                        <a:t>Conexión a una red inalámbrica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5"/>
                  </a:ext>
                </a:extLst>
              </a:tr>
              <a:tr h="292629">
                <a:tc>
                  <a:txBody>
                    <a:bodyPr/>
                    <a:lstStyle/>
                    <a:p>
                      <a:pPr algn="ctr" rtl="0"/>
                      <a:r>
                        <a:rPr lang="x-none" sz="1100"/>
                        <a:t>6.1.3.10</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baseline="0"/>
                        <a:t>Práctica de laboratorio</a:t>
                      </a:r>
                    </a:p>
                  </a:txBody>
                  <a:tcPr marL="68580" marR="68580" marT="34290" marB="34290" anchor="ctr"/>
                </a:tc>
                <a:tc>
                  <a:txBody>
                    <a:bodyPr/>
                    <a:lstStyle/>
                    <a:p>
                      <a:pPr rtl="0"/>
                      <a:r>
                        <a:rPr lang="x-none" sz="1100"/>
                        <a:t>Configuración de una red inalámbrica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6"/>
                  </a:ext>
                </a:extLst>
              </a:tr>
              <a:tr h="292629">
                <a:tc>
                  <a:txBody>
                    <a:bodyPr/>
                    <a:lstStyle/>
                    <a:p>
                      <a:pPr algn="ctr" rtl="0"/>
                      <a:r>
                        <a:rPr lang="x-none" sz="1100"/>
                        <a:t>6.1.4.1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Explicación en video</a:t>
                      </a:r>
                    </a:p>
                  </a:txBody>
                  <a:tcPr marL="68580" marR="68580" marT="34290" marB="34290" anchor="ctr"/>
                </a:tc>
                <a:tc>
                  <a:txBody>
                    <a:bodyPr/>
                    <a:lstStyle/>
                    <a:p>
                      <a:pPr rtl="0"/>
                      <a:r>
                        <a:rPr lang="x-none" sz="1100"/>
                        <a:t>Configuración del Firewall</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7"/>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Firewalls</a:t>
            </a:r>
            <a:r>
              <a:rPr lang="en-US" altLang="en-US" sz="1600" dirty="0"/>
              <a:t/>
            </a:r>
            <a:br>
              <a:rPr lang="en-US" altLang="en-US" sz="1600" dirty="0"/>
            </a:br>
            <a:r>
              <a:rPr lang="x-none"/>
              <a:t>Práctica de laboratorio: Configuración de ajustes del Firewall</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3E06AD9E-0D3E-424D-B619-3D1D130FD65A}"/>
              </a:ext>
            </a:extLst>
          </p:cNvPr>
          <p:cNvSpPr txBox="1"/>
          <p:nvPr/>
        </p:nvSpPr>
        <p:spPr>
          <a:xfrm>
            <a:off x="1173065" y="1892898"/>
            <a:ext cx="6488723" cy="1200329"/>
          </a:xfrm>
          <a:prstGeom prst="rect">
            <a:avLst/>
          </a:prstGeom>
          <a:noFill/>
        </p:spPr>
        <p:txBody>
          <a:bodyPr wrap="square" rtlCol="0">
            <a:spAutoFit/>
          </a:bodyPr>
          <a:lstStyle/>
          <a:p>
            <a:pPr rtl="0"/>
            <a:r>
              <a:rPr lang="x-none"/>
              <a:t>En esta práctica de laboratorio, configurará los ajustes del firewalls para usar filtrado de direcciones MAC, una DMZ y reenvío a puerto asignado en un router inalámbrico a fin de administrar las conexiones y el tráfico del router inalámbrico.</a:t>
            </a:r>
          </a:p>
        </p:txBody>
      </p:sp>
    </p:spTree>
    <p:custDataLst>
      <p:tags r:id="rId1"/>
    </p:custDataLst>
    <p:extLst>
      <p:ext uri="{BB962C8B-B14F-4D97-AF65-F5344CB8AC3E}">
        <p14:creationId xmlns:p14="http://schemas.microsoft.com/office/powerpoint/2010/main" val="3571596319"/>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dispositivos de IdC</a:t>
            </a:r>
            <a:r>
              <a:rPr lang="en-US" altLang="en-US" sz="1600" dirty="0"/>
              <a:t/>
            </a:r>
            <a:br>
              <a:rPr lang="en-US" altLang="en-US" sz="1600" dirty="0"/>
            </a:br>
            <a:r>
              <a:rPr lang="x-none"/>
              <a:t>Internet de las cosas</a:t>
            </a:r>
          </a:p>
        </p:txBody>
      </p:sp>
      <p:sp>
        <p:nvSpPr>
          <p:cNvPr id="4" name="Content Placeholder 2"/>
          <p:cNvSpPr>
            <a:spLocks noGrp="1"/>
          </p:cNvSpPr>
          <p:nvPr>
            <p:ph idx="1"/>
          </p:nvPr>
        </p:nvSpPr>
        <p:spPr>
          <a:xfrm>
            <a:off x="232297" y="1180687"/>
            <a:ext cx="3329050" cy="1634703"/>
          </a:xfrm>
        </p:spPr>
        <p:txBody>
          <a:bodyPr/>
          <a:lstStyle/>
          <a:p>
            <a:pPr rtl="0"/>
            <a:r>
              <a:rPr lang="x-none"/>
              <a:t>Internet de las cosas (IdC) puede conectarse a una red preexistente o a una red propia.</a:t>
            </a:r>
          </a:p>
          <a:p>
            <a:pPr rtl="0"/>
            <a:r>
              <a:rPr lang="x-none"/>
              <a:t>Un hogar inteligente contiene dispositivos de IdC.</a:t>
            </a:r>
          </a:p>
        </p:txBody>
      </p:sp>
      <p:pic>
        <p:nvPicPr>
          <p:cNvPr id="2" name="Picture 1" descr="&quot;Internet of Things&quot;&#10;The image is of a person's hand holding a smart phone. On the screen is a smart home app."/>
          <p:cNvPicPr>
            <a:picLocks noChangeAspect="1"/>
          </p:cNvPicPr>
          <p:nvPr/>
        </p:nvPicPr>
        <p:blipFill>
          <a:blip r:embed="rId4"/>
          <a:stretch>
            <a:fillRect/>
          </a:stretch>
        </p:blipFill>
        <p:spPr>
          <a:xfrm>
            <a:off x="5207417" y="757738"/>
            <a:ext cx="1857375" cy="3114675"/>
          </a:xfrm>
          <a:prstGeom prst="rect">
            <a:avLst/>
          </a:prstGeom>
        </p:spPr>
      </p:pic>
    </p:spTree>
    <p:custDataLst>
      <p:tags r:id="rId1"/>
    </p:custDataLst>
    <p:extLst>
      <p:ext uri="{BB962C8B-B14F-4D97-AF65-F5344CB8AC3E}">
        <p14:creationId xmlns:p14="http://schemas.microsoft.com/office/powerpoint/2010/main" val="3088137815"/>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dispositivos de IdC</a:t>
            </a:r>
            <a:r>
              <a:rPr lang="en-US" altLang="en-US" sz="1600" dirty="0"/>
              <a:t/>
            </a:r>
            <a:br>
              <a:rPr lang="en-US" altLang="en-US" sz="1600" dirty="0"/>
            </a:br>
            <a:r>
              <a:rPr lang="x-none"/>
              <a:t>Dispositivos de IdC en Packet Tracer</a:t>
            </a:r>
          </a:p>
        </p:txBody>
      </p:sp>
      <p:pic>
        <p:nvPicPr>
          <p:cNvPr id="5" name="Picture 4" descr="&quot;IoT Devices in Packet Tracer&quot;&#10;The image is a screen from Packet Tracer that shows the icons for all of the IoT devices in Packet Tracer."/>
          <p:cNvPicPr>
            <a:picLocks noChangeAspect="1"/>
          </p:cNvPicPr>
          <p:nvPr/>
        </p:nvPicPr>
        <p:blipFill>
          <a:blip r:embed="rId4"/>
          <a:stretch>
            <a:fillRect/>
          </a:stretch>
        </p:blipFill>
        <p:spPr>
          <a:xfrm>
            <a:off x="2001779" y="1026695"/>
            <a:ext cx="4454165" cy="3427496"/>
          </a:xfrm>
          <a:prstGeom prst="rect">
            <a:avLst/>
          </a:prstGeom>
        </p:spPr>
      </p:pic>
    </p:spTree>
    <p:custDataLst>
      <p:tags r:id="rId1"/>
    </p:custDataLst>
    <p:extLst>
      <p:ext uri="{BB962C8B-B14F-4D97-AF65-F5344CB8AC3E}">
        <p14:creationId xmlns:p14="http://schemas.microsoft.com/office/powerpoint/2010/main" val="1742071604"/>
      </p:ext>
    </p:extLst>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Configuración de dispositivos de IdC</a:t>
            </a:r>
            <a:r>
              <a:rPr lang="en-US" altLang="en-US" sz="1600" dirty="0"/>
              <a:t/>
            </a:r>
            <a:br>
              <a:rPr lang="en-US" altLang="en-US" sz="1600" dirty="0"/>
            </a:br>
            <a:r>
              <a:rPr lang="x-none"/>
              <a:t>Packet Tracer: configuración de los dispositivos de IdC</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0BADCDC3-4E20-446A-AB8C-AE777EB92F91}"/>
              </a:ext>
            </a:extLst>
          </p:cNvPr>
          <p:cNvSpPr txBox="1"/>
          <p:nvPr/>
        </p:nvSpPr>
        <p:spPr>
          <a:xfrm>
            <a:off x="1173065" y="1450446"/>
            <a:ext cx="6547716" cy="1477328"/>
          </a:xfrm>
          <a:prstGeom prst="rect">
            <a:avLst/>
          </a:prstGeom>
          <a:noFill/>
        </p:spPr>
        <p:txBody>
          <a:bodyPr wrap="square" rtlCol="0">
            <a:spAutoFit/>
          </a:bodyPr>
          <a:lstStyle/>
          <a:p>
            <a:pPr rtl="0"/>
            <a:r>
              <a:rPr lang="x-none"/>
              <a:t>En esta actividad, acaba de instalar varios dispositivos de Internet de las cosas en toda la casa y desea configurarlos como un sistema de seguridad doméstica. Configurará la puerta de enlace residencial para utilizar un sensor de movimiento, probará y restablecerá las características de seguridad, y configurará el aire acondicionado.</a:t>
            </a:r>
          </a:p>
        </p:txBody>
      </p:sp>
    </p:spTree>
    <p:custDataLst>
      <p:tags r:id="rId1"/>
    </p:custDataLst>
    <p:extLst>
      <p:ext uri="{BB962C8B-B14F-4D97-AF65-F5344CB8AC3E}">
        <p14:creationId xmlns:p14="http://schemas.microsoft.com/office/powerpoint/2010/main" val="240044638"/>
      </p:ext>
    </p:extLst>
  </p:cSld>
  <p:clrMapOvr>
    <a:masterClrMapping/>
  </p:clrMapOvr>
  <p:transition spd="slow">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sz="4000">
                <a:solidFill>
                  <a:schemeClr val="accent5">
                    <a:lumMod val="40000"/>
                    <a:lumOff val="60000"/>
                  </a:schemeClr>
                </a:solidFill>
              </a:rPr>
              <a:t>6.2 Proceso de resolución de problemas de red</a:t>
            </a:r>
          </a:p>
        </p:txBody>
      </p:sp>
    </p:spTree>
    <p:custDataLst>
      <p:tags r:id="rId1"/>
    </p:custDataLst>
    <p:extLst>
      <p:ext uri="{BB962C8B-B14F-4D97-AF65-F5344CB8AC3E}">
        <p14:creationId xmlns:p14="http://schemas.microsoft.com/office/powerpoint/2010/main" val="3551905410"/>
      </p:ext>
    </p:extLst>
  </p:cSld>
  <p:clrMapOvr>
    <a:masterClrMapping/>
  </p:clrMapOvr>
  <p:transition spd="slow">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Proceso de solución de problemas de red</a:t>
            </a:r>
            <a:r>
              <a:rPr lang="en-US" altLang="en-US" dirty="0"/>
              <a:t/>
            </a:r>
            <a:br>
              <a:rPr lang="en-US" altLang="en-US" dirty="0"/>
            </a:br>
            <a:r>
              <a:rPr lang="x-none"/>
              <a:t>El proceso de solución de problemas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4135" y="1119187"/>
            <a:ext cx="4895729" cy="2905125"/>
          </a:xfrm>
          <a:prstGeom prst="rect">
            <a:avLst/>
          </a:prstGeom>
        </p:spPr>
      </p:pic>
    </p:spTree>
    <p:custDataLst>
      <p:tags r:id="rId1"/>
    </p:custDataLst>
    <p:extLst>
      <p:ext uri="{BB962C8B-B14F-4D97-AF65-F5344CB8AC3E}">
        <p14:creationId xmlns:p14="http://schemas.microsoft.com/office/powerpoint/2010/main" val="332003216"/>
      </p:ext>
    </p:extLst>
  </p:cSld>
  <p:clrMapOvr>
    <a:masterClrMapping/>
  </p:clrMapOvr>
  <p:transition spd="slow">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Proceso de solución de problemas de red</a:t>
            </a:r>
            <a:r>
              <a:rPr lang="en-US" altLang="en-US" dirty="0"/>
              <a:t/>
            </a:r>
            <a:br>
              <a:rPr lang="en-US" altLang="en-US" dirty="0"/>
            </a:br>
            <a:r>
              <a:rPr lang="x-none"/>
              <a:t>Los seis pasos para solucionar problemas en una red: paso 1</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7337" y="878618"/>
            <a:ext cx="5724525" cy="3819398"/>
          </a:xfrm>
          <a:prstGeom prst="rect">
            <a:avLst/>
          </a:prstGeom>
        </p:spPr>
      </p:pic>
    </p:spTree>
    <p:custDataLst>
      <p:tags r:id="rId1"/>
    </p:custDataLst>
    <p:extLst>
      <p:ext uri="{BB962C8B-B14F-4D97-AF65-F5344CB8AC3E}">
        <p14:creationId xmlns:p14="http://schemas.microsoft.com/office/powerpoint/2010/main" val="1850248342"/>
      </p:ext>
    </p:extLst>
  </p:cSld>
  <p:clrMapOvr>
    <a:masterClrMapping/>
  </p:clrMapOvr>
  <p:transition spd="slow">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Proceso de solución de problemas de red</a:t>
            </a:r>
            <a:r>
              <a:rPr lang="en-US" altLang="en-US" dirty="0"/>
              <a:t/>
            </a:r>
            <a:br>
              <a:rPr lang="en-US" altLang="en-US" dirty="0"/>
            </a:br>
            <a:r>
              <a:rPr lang="x-none"/>
              <a:t>Los seis pasos para solucionar problemas en una red: paso 2</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6536" y="1538287"/>
            <a:ext cx="5770928" cy="2066925"/>
          </a:xfrm>
          <a:prstGeom prst="rect">
            <a:avLst/>
          </a:prstGeom>
        </p:spPr>
      </p:pic>
    </p:spTree>
    <p:custDataLst>
      <p:tags r:id="rId1"/>
    </p:custDataLst>
    <p:extLst>
      <p:ext uri="{BB962C8B-B14F-4D97-AF65-F5344CB8AC3E}">
        <p14:creationId xmlns:p14="http://schemas.microsoft.com/office/powerpoint/2010/main" val="3582747066"/>
      </p:ext>
    </p:extLst>
  </p:cSld>
  <p:clrMapOvr>
    <a:masterClrMapping/>
  </p:clrMapOvr>
  <p:transition spd="slow">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Proceso de solución de problemas de red</a:t>
            </a:r>
            <a:r>
              <a:rPr lang="en-US" altLang="en-US" dirty="0"/>
              <a:t/>
            </a:r>
            <a:br>
              <a:rPr lang="en-US" altLang="en-US" dirty="0"/>
            </a:br>
            <a:r>
              <a:rPr lang="x-none"/>
              <a:t>Los seis pasos para solucionar problemas de una red: paso 3</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0687" y="1238515"/>
            <a:ext cx="5762625" cy="2666470"/>
          </a:xfrm>
          <a:prstGeom prst="rect">
            <a:avLst/>
          </a:prstGeom>
        </p:spPr>
      </p:pic>
    </p:spTree>
    <p:custDataLst>
      <p:tags r:id="rId1"/>
    </p:custDataLst>
    <p:extLst>
      <p:ext uri="{BB962C8B-B14F-4D97-AF65-F5344CB8AC3E}">
        <p14:creationId xmlns:p14="http://schemas.microsoft.com/office/powerpoint/2010/main" val="1437286848"/>
      </p:ext>
    </p:extLst>
  </p:cSld>
  <p:clrMapOvr>
    <a:masterClrMapping/>
  </p:clrMapOvr>
  <p:transition spd="slow">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Proceso de solución de problemas de red</a:t>
            </a:r>
            <a:r>
              <a:rPr lang="en-US" altLang="en-US" dirty="0"/>
              <a:t/>
            </a:r>
            <a:br>
              <a:rPr lang="en-US" altLang="en-US" dirty="0"/>
            </a:br>
            <a:r>
              <a:rPr lang="x-none"/>
              <a:t>Los seis pasos para solucionar problemas de una red: paso 4</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5450" y="1176920"/>
            <a:ext cx="5753099" cy="2789659"/>
          </a:xfrm>
          <a:prstGeom prst="rect">
            <a:avLst/>
          </a:prstGeom>
        </p:spPr>
      </p:pic>
    </p:spTree>
    <p:custDataLst>
      <p:tags r:id="rId1"/>
    </p:custDataLst>
    <p:extLst>
      <p:ext uri="{BB962C8B-B14F-4D97-AF65-F5344CB8AC3E}">
        <p14:creationId xmlns:p14="http://schemas.microsoft.com/office/powerpoint/2010/main" val="3027232049"/>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6: Actividades (cont.)</a:t>
            </a:r>
          </a:p>
        </p:txBody>
      </p:sp>
      <p:sp>
        <p:nvSpPr>
          <p:cNvPr id="6147" name="Rectangle 34"/>
          <p:cNvSpPr>
            <a:spLocks noGrp="1" noChangeArrowheads="1"/>
          </p:cNvSpPr>
          <p:nvPr>
            <p:ph idx="1"/>
          </p:nvPr>
        </p:nvSpPr>
        <p:spPr>
          <a:xfrm>
            <a:off x="144065" y="798944"/>
            <a:ext cx="8853286" cy="37969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79387859"/>
              </p:ext>
            </p:extLst>
          </p:nvPr>
        </p:nvGraphicFramePr>
        <p:xfrm>
          <a:off x="438437" y="1178641"/>
          <a:ext cx="8229418" cy="1749492"/>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857736">
                  <a:extLst>
                    <a:ext uri="{9D8B030D-6E8A-4147-A177-3AD203B41FA5}">
                      <a16:colId xmlns:a16="http://schemas.microsoft.com/office/drawing/2014/main" xmlns:c15="http://schemas.microsoft.com/office/drawing/2012/chart" xmlns:c="http://schemas.openxmlformats.org/drawingml/2006/chart" xmlns="" val="3156509146"/>
                    </a:ext>
                  </a:extLst>
                </a:gridCol>
                <a:gridCol w="4080076">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algn="ctr" rtl="0"/>
                      <a:r>
                        <a:rPr lang="x-none" sz="1100"/>
                        <a:t>6.1.4.7</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baseline="0"/>
                        <a:t>Packet Tracer</a:t>
                      </a:r>
                    </a:p>
                  </a:txBody>
                  <a:tcPr marL="68580" marR="68580" marT="34290" marB="34290" anchor="ctr"/>
                </a:tc>
                <a:tc>
                  <a:txBody>
                    <a:bodyPr/>
                    <a:lstStyle/>
                    <a:p>
                      <a:pPr rtl="0"/>
                      <a:r>
                        <a:rPr lang="x-none" sz="1100"/>
                        <a:t>Configurar los ajustes del Firewall</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3"/>
                  </a:ext>
                </a:extLst>
              </a:tr>
              <a:tr h="292629">
                <a:tc>
                  <a:txBody>
                    <a:bodyPr/>
                    <a:lstStyle/>
                    <a:p>
                      <a:pPr algn="ctr" rtl="0"/>
                      <a:r>
                        <a:rPr lang="x-none" sz="1100"/>
                        <a:t>6.1.4.8</a:t>
                      </a:r>
                    </a:p>
                  </a:txBody>
                  <a:tcPr marL="68580" marR="68580" marT="34290" marB="34290" anchor="ctr"/>
                </a:tc>
                <a:tc>
                  <a:txBody>
                    <a:bodyPr/>
                    <a:lstStyle/>
                    <a:p>
                      <a:pPr rtl="0"/>
                      <a:r>
                        <a:rPr lang="x-none" sz="1100"/>
                        <a:t>Laboratorio</a:t>
                      </a:r>
                    </a:p>
                  </a:txBody>
                  <a:tcPr marL="68580" marR="68580" marT="34290" marB="34290" anchor="ctr"/>
                </a:tc>
                <a:tc>
                  <a:txBody>
                    <a:bodyPr/>
                    <a:lstStyle/>
                    <a:p>
                      <a:pPr rtl="0"/>
                      <a:r>
                        <a:rPr lang="x-none" sz="1100"/>
                        <a:t>Configurar los ajustes del Firewall</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1"/>
                  </a:ext>
                </a:extLst>
              </a:tr>
              <a:tr h="292629">
                <a:tc>
                  <a:txBody>
                    <a:bodyPr/>
                    <a:lstStyle/>
                    <a:p>
                      <a:pPr algn="ctr" rtl="0"/>
                      <a:r>
                        <a:rPr lang="x-none" sz="1100"/>
                        <a:t>6.1.5.3</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Packet Tracer</a:t>
                      </a:r>
                    </a:p>
                  </a:txBody>
                  <a:tcPr marL="68580" marR="68580" marT="34290" marB="34290" anchor="ctr"/>
                </a:tc>
                <a:tc>
                  <a:txBody>
                    <a:bodyPr/>
                    <a:lstStyle/>
                    <a:p>
                      <a:pPr rtl="0"/>
                      <a:r>
                        <a:rPr lang="x-none" sz="1100"/>
                        <a:t>Configuración de dispositivos de IdC</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6.2.1.8</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Proceso de resolución de problemas de red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276622034"/>
                  </a:ext>
                </a:extLst>
              </a:tr>
              <a:tr h="292629">
                <a:tc>
                  <a:txBody>
                    <a:bodyPr/>
                    <a:lstStyle/>
                    <a:p>
                      <a:pPr algn="ctr" rtl="0"/>
                      <a:r>
                        <a:rPr lang="x-none" sz="1100"/>
                        <a:t>6.2.2.5</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a:t>Solución de problemas de red</a:t>
                      </a:r>
                    </a:p>
                  </a:txBody>
                  <a:tcPr marL="68580" marR="68580" marT="34290" marB="34290" anchor="ctr"/>
                </a:tc>
                <a:tc>
                  <a:txBody>
                    <a:bodyPr/>
                    <a:lstStyle/>
                    <a:p>
                      <a:endParaRPr lang="en-US" sz="1100" dirty="0">
                        <a:solidFill>
                          <a:schemeClr val="tx1"/>
                        </a:solidFill>
                      </a:endParaRP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4167456252"/>
                  </a:ext>
                </a:extLst>
              </a:tr>
            </a:tbl>
          </a:graphicData>
        </a:graphic>
      </p:graphicFrame>
    </p:spTree>
    <p:custDataLst>
      <p:tags r:id="rId1"/>
    </p:custDataLst>
    <p:extLst>
      <p:ext uri="{BB962C8B-B14F-4D97-AF65-F5344CB8AC3E}">
        <p14:creationId xmlns:p14="http://schemas.microsoft.com/office/powerpoint/2010/main" val="3658610089"/>
      </p:ext>
    </p:extLst>
  </p:cSld>
  <p:clrMapOvr>
    <a:masterClrMapping/>
  </p:clrMapOvr>
  <p:transition spd="slow">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Proceso de solución de problemas de red</a:t>
            </a:r>
            <a:r>
              <a:rPr lang="en-US" altLang="en-US" dirty="0"/>
              <a:t/>
            </a:r>
            <a:br>
              <a:rPr lang="en-US" altLang="en-US" dirty="0"/>
            </a:br>
            <a:r>
              <a:rPr lang="x-none"/>
              <a:t>Los seis pasos para solucionar problemas de una red: paso 5</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0212" y="1305054"/>
            <a:ext cx="5743575" cy="2533391"/>
          </a:xfrm>
          <a:prstGeom prst="rect">
            <a:avLst/>
          </a:prstGeom>
        </p:spPr>
      </p:pic>
    </p:spTree>
    <p:custDataLst>
      <p:tags r:id="rId1"/>
    </p:custDataLst>
    <p:extLst>
      <p:ext uri="{BB962C8B-B14F-4D97-AF65-F5344CB8AC3E}">
        <p14:creationId xmlns:p14="http://schemas.microsoft.com/office/powerpoint/2010/main" val="1260973529"/>
      </p:ext>
    </p:extLst>
  </p:cSld>
  <p:clrMapOvr>
    <a:masterClrMapping/>
  </p:clrMapOvr>
  <p:transition spd="slow">
    <p:wip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Proceso de solución de problemas de red</a:t>
            </a:r>
            <a:r>
              <a:rPr lang="en-US" altLang="en-US" dirty="0"/>
              <a:t/>
            </a:r>
            <a:br>
              <a:rPr lang="en-US" altLang="en-US" dirty="0"/>
            </a:br>
            <a:r>
              <a:rPr lang="x-none"/>
              <a:t>Los seis pasos para solucionar problemas de una red: paso 6</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0212" y="1396512"/>
            <a:ext cx="5743575" cy="2350475"/>
          </a:xfrm>
          <a:prstGeom prst="rect">
            <a:avLst/>
          </a:prstGeom>
        </p:spPr>
      </p:pic>
    </p:spTree>
    <p:custDataLst>
      <p:tags r:id="rId1"/>
    </p:custDataLst>
    <p:extLst>
      <p:ext uri="{BB962C8B-B14F-4D97-AF65-F5344CB8AC3E}">
        <p14:creationId xmlns:p14="http://schemas.microsoft.com/office/powerpoint/2010/main" val="693635509"/>
      </p:ext>
    </p:extLst>
  </p:cSld>
  <p:clrMapOvr>
    <a:masterClrMapping/>
  </p:clrMapOvr>
  <p:transition spd="slow">
    <p:wip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Problemas y soluciones de red</a:t>
            </a:r>
            <a:r>
              <a:rPr lang="en-US" altLang="en-US" dirty="0"/>
              <a:t/>
            </a:r>
            <a:br>
              <a:rPr lang="en-US" altLang="en-US" dirty="0"/>
            </a:br>
            <a:r>
              <a:rPr lang="x-none"/>
              <a:t>Problemas y soluciones comunes para redes</a:t>
            </a:r>
          </a:p>
        </p:txBody>
      </p:sp>
      <p:pic>
        <p:nvPicPr>
          <p:cNvPr id="3" name="Picture 2">
            <a:extLst>
              <a:ext uri="{FF2B5EF4-FFF2-40B4-BE49-F238E27FC236}">
                <a16:creationId xmlns:a16="http://schemas.microsoft.com/office/drawing/2014/main" xmlns:c15="http://schemas.microsoft.com/office/drawing/2012/chart" xmlns:c="http://schemas.openxmlformats.org/drawingml/2006/chart" xmlns="" id="{2D916770-855F-4442-84A0-F84C4885C0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017" y="1214877"/>
            <a:ext cx="8655965" cy="2713745"/>
          </a:xfrm>
          <a:prstGeom prst="rect">
            <a:avLst/>
          </a:prstGeom>
        </p:spPr>
      </p:pic>
    </p:spTree>
    <p:custDataLst>
      <p:tags r:id="rId1"/>
    </p:custDataLst>
    <p:extLst>
      <p:ext uri="{BB962C8B-B14F-4D97-AF65-F5344CB8AC3E}">
        <p14:creationId xmlns:p14="http://schemas.microsoft.com/office/powerpoint/2010/main" val="2327766867"/>
      </p:ext>
    </p:extLst>
  </p:cSld>
  <p:clrMapOvr>
    <a:masterClrMapping/>
  </p:clrMapOvr>
  <p:transition spd="slow">
    <p:wip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Problemas y soluciones de red</a:t>
            </a:r>
            <a:r>
              <a:rPr lang="en-US" altLang="en-US" dirty="0"/>
              <a:t/>
            </a:r>
            <a:br>
              <a:rPr lang="en-US" altLang="en-US" dirty="0"/>
            </a:br>
            <a:r>
              <a:rPr lang="x-none"/>
              <a:t>Problemas y soluciones avanzados para las conexiones de red</a:t>
            </a:r>
          </a:p>
        </p:txBody>
      </p:sp>
      <p:pic>
        <p:nvPicPr>
          <p:cNvPr id="2" name="Picture 1">
            <a:extLst>
              <a:ext uri="{FF2B5EF4-FFF2-40B4-BE49-F238E27FC236}">
                <a16:creationId xmlns:a16="http://schemas.microsoft.com/office/drawing/2014/main" xmlns:c15="http://schemas.microsoft.com/office/drawing/2012/chart" xmlns:c="http://schemas.openxmlformats.org/drawingml/2006/chart" xmlns="" id="{8A3CFE22-0E01-42D6-92C4-78A7389765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937" y="858937"/>
            <a:ext cx="8074739" cy="3642625"/>
          </a:xfrm>
          <a:prstGeom prst="rect">
            <a:avLst/>
          </a:prstGeom>
        </p:spPr>
      </p:pic>
    </p:spTree>
    <p:custDataLst>
      <p:tags r:id="rId1"/>
    </p:custDataLst>
    <p:extLst>
      <p:ext uri="{BB962C8B-B14F-4D97-AF65-F5344CB8AC3E}">
        <p14:creationId xmlns:p14="http://schemas.microsoft.com/office/powerpoint/2010/main" val="1234952791"/>
      </p:ext>
    </p:extLst>
  </p:cSld>
  <p:clrMapOvr>
    <a:masterClrMapping/>
  </p:clrMapOvr>
  <p:transition spd="slow">
    <p:wip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109973"/>
            <a:ext cx="9144000" cy="757551"/>
          </a:xfrm>
        </p:spPr>
        <p:txBody>
          <a:bodyPr/>
          <a:lstStyle/>
          <a:p>
            <a:pPr rtl="0"/>
            <a:r>
              <a:rPr lang="x-none" sz="1600" dirty="0"/>
              <a:t>Problemas y soluciones de red</a:t>
            </a:r>
            <a:r>
              <a:rPr lang="en-US" altLang="en-US" dirty="0"/>
              <a:t/>
            </a:r>
            <a:br>
              <a:rPr lang="en-US" altLang="en-US" dirty="0"/>
            </a:br>
            <a:r>
              <a:rPr lang="x-none" dirty="0"/>
              <a:t>Problemas y soluciones avanzados para las conexiones de FTP e Internet segura</a:t>
            </a:r>
          </a:p>
        </p:txBody>
      </p:sp>
      <p:pic>
        <p:nvPicPr>
          <p:cNvPr id="4" name="Picture 3">
            <a:extLst>
              <a:ext uri="{FF2B5EF4-FFF2-40B4-BE49-F238E27FC236}">
                <a16:creationId xmlns:a16="http://schemas.microsoft.com/office/drawing/2014/main" xmlns:c15="http://schemas.microsoft.com/office/drawing/2012/chart" xmlns:c="http://schemas.openxmlformats.org/drawingml/2006/chart" xmlns="" id="{50C692C3-2DB9-4B72-A9E6-449DACC609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090" y="1013872"/>
            <a:ext cx="8097820" cy="3240347"/>
          </a:xfrm>
          <a:prstGeom prst="rect">
            <a:avLst/>
          </a:prstGeom>
        </p:spPr>
      </p:pic>
    </p:spTree>
    <p:custDataLst>
      <p:tags r:id="rId1"/>
    </p:custDataLst>
    <p:extLst>
      <p:ext uri="{BB962C8B-B14F-4D97-AF65-F5344CB8AC3E}">
        <p14:creationId xmlns:p14="http://schemas.microsoft.com/office/powerpoint/2010/main" val="2399412131"/>
      </p:ext>
    </p:extLst>
  </p:cSld>
  <p:clrMapOvr>
    <a:masterClrMapping/>
  </p:clrMapOvr>
  <p:transition spd="slow">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Problemas y soluciones de redes</a:t>
            </a:r>
            <a:r>
              <a:rPr lang="en-US" altLang="en-US" dirty="0"/>
              <a:t/>
            </a:r>
            <a:br>
              <a:rPr lang="en-US" altLang="en-US" dirty="0"/>
            </a:br>
            <a:r>
              <a:rPr lang="x-none"/>
              <a:t>Problemas y soluciones avanzados con herramientas de red</a:t>
            </a:r>
          </a:p>
        </p:txBody>
      </p:sp>
      <p:pic>
        <p:nvPicPr>
          <p:cNvPr id="2" name="Picture 1">
            <a:extLst>
              <a:ext uri="{FF2B5EF4-FFF2-40B4-BE49-F238E27FC236}">
                <a16:creationId xmlns:a16="http://schemas.microsoft.com/office/drawing/2014/main" xmlns:c15="http://schemas.microsoft.com/office/drawing/2012/chart" xmlns:c="http://schemas.openxmlformats.org/drawingml/2006/chart" xmlns="" id="{07FF8678-638F-4789-A2FA-F0BC5B12A9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61" y="937947"/>
            <a:ext cx="8228076" cy="3577689"/>
          </a:xfrm>
          <a:prstGeom prst="rect">
            <a:avLst/>
          </a:prstGeom>
        </p:spPr>
      </p:pic>
    </p:spTree>
    <p:custDataLst>
      <p:tags r:id="rId1"/>
    </p:custDataLst>
    <p:extLst>
      <p:ext uri="{BB962C8B-B14F-4D97-AF65-F5344CB8AC3E}">
        <p14:creationId xmlns:p14="http://schemas.microsoft.com/office/powerpoint/2010/main" val="2890669309"/>
      </p:ext>
    </p:extLst>
  </p:cSld>
  <p:clrMapOvr>
    <a:masterClrMapping/>
  </p:clrMapOvr>
  <p:transition spd="slow">
    <p:wip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Problemas y soluciones de red</a:t>
            </a:r>
            <a:r>
              <a:rPr lang="en-US" altLang="en-US" dirty="0"/>
              <a:t/>
            </a:r>
            <a:br>
              <a:rPr lang="en-US" altLang="en-US" dirty="0"/>
            </a:br>
            <a:r>
              <a:rPr lang="x-none"/>
              <a:t>Práctica de laboratorio: Solución de problemas de red</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2094AF89-4A4A-4595-B557-66C2E4A799E9}"/>
              </a:ext>
            </a:extLst>
          </p:cNvPr>
          <p:cNvSpPr txBox="1"/>
          <p:nvPr/>
        </p:nvSpPr>
        <p:spPr>
          <a:xfrm>
            <a:off x="1438536" y="1760163"/>
            <a:ext cx="5928284" cy="646331"/>
          </a:xfrm>
          <a:prstGeom prst="rect">
            <a:avLst/>
          </a:prstGeom>
          <a:noFill/>
        </p:spPr>
        <p:txBody>
          <a:bodyPr wrap="square" rtlCol="0">
            <a:spAutoFit/>
          </a:bodyPr>
          <a:lstStyle/>
          <a:p>
            <a:pPr rtl="0"/>
            <a:r>
              <a:rPr lang="x-none"/>
              <a:t>En esta práctica de laboratorio, deberá diagnosticar las causas de los problemas de red y resolverlos.</a:t>
            </a:r>
          </a:p>
        </p:txBody>
      </p:sp>
    </p:spTree>
    <p:custDataLst>
      <p:tags r:id="rId1"/>
    </p:custDataLst>
    <p:extLst>
      <p:ext uri="{BB962C8B-B14F-4D97-AF65-F5344CB8AC3E}">
        <p14:creationId xmlns:p14="http://schemas.microsoft.com/office/powerpoint/2010/main" val="2344567077"/>
      </p:ext>
    </p:extLst>
  </p:cSld>
  <p:clrMapOvr>
    <a:masterClrMapping/>
  </p:clrMapOvr>
  <p:transition spd="slow">
    <p:wip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sz="4000">
                <a:solidFill>
                  <a:schemeClr val="accent5">
                    <a:lumMod val="40000"/>
                    <a:lumOff val="60000"/>
                  </a:schemeClr>
                </a:solidFill>
              </a:rPr>
              <a:t>6.3 Resumen del capítulo</a:t>
            </a:r>
          </a:p>
        </p:txBody>
      </p:sp>
    </p:spTree>
    <p:custDataLst>
      <p:tags r:id="rId1"/>
    </p:custDataLst>
    <p:extLst>
      <p:ext uri="{BB962C8B-B14F-4D97-AF65-F5344CB8AC3E}">
        <p14:creationId xmlns:p14="http://schemas.microsoft.com/office/powerpoint/2010/main" val="2688638842"/>
      </p:ext>
    </p:extLst>
  </p:cSld>
  <p:clrMapOvr>
    <a:masterClrMapping/>
  </p:clrMapOvr>
  <p:transition spd="slow">
    <p:wip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6: Resumen de redes aplicadas</a:t>
            </a:r>
          </a:p>
        </p:txBody>
      </p:sp>
      <p:sp>
        <p:nvSpPr>
          <p:cNvPr id="4099" name="Rectangle 34"/>
          <p:cNvSpPr>
            <a:spLocks noGrp="1" noChangeArrowheads="1"/>
          </p:cNvSpPr>
          <p:nvPr>
            <p:ph idx="1"/>
          </p:nvPr>
        </p:nvSpPr>
        <p:spPr/>
        <p:txBody>
          <a:bodyPr/>
          <a:lstStyle/>
          <a:p>
            <a:pPr marL="0" indent="0" rtl="0">
              <a:buNone/>
            </a:pPr>
            <a:r>
              <a:rPr lang="x-none" sz="1600" dirty="0"/>
              <a:t>6.1 Conexión de un dispositivo a una red</a:t>
            </a:r>
          </a:p>
          <a:p>
            <a:pPr marL="280194" indent="-214313" rtl="0">
              <a:buFont typeface="Arial" panose="020B0604020202020204" pitchFamily="34" charset="0"/>
              <a:buChar char="•"/>
            </a:pPr>
            <a:r>
              <a:rPr lang="x-none" dirty="0"/>
              <a:t>Configurar dispositivos para redes cableadas e inalámbricas.</a:t>
            </a:r>
          </a:p>
          <a:p>
            <a:pPr marL="469106" lvl="1" indent="-214313" rtl="0">
              <a:buFont typeface="Arial" panose="020B0604020202020204" pitchFamily="34" charset="0"/>
              <a:buChar char="•"/>
            </a:pPr>
            <a:r>
              <a:rPr lang="x-none" dirty="0"/>
              <a:t>Explicar la asignación de direcciones MAC e IP para las redes de computadoras.</a:t>
            </a:r>
          </a:p>
          <a:p>
            <a:pPr marL="469106" lvl="1" indent="-214313" rtl="0">
              <a:buFont typeface="Arial" panose="020B0604020202020204" pitchFamily="34" charset="0"/>
              <a:buChar char="•"/>
            </a:pPr>
            <a:r>
              <a:rPr lang="x-none" dirty="0"/>
              <a:t>Configurar una NIC para redes cableadas e inalámbricas.</a:t>
            </a:r>
          </a:p>
          <a:p>
            <a:pPr marL="469106" lvl="1" indent="-214313" rtl="0">
              <a:buFont typeface="Arial" panose="020B0604020202020204" pitchFamily="34" charset="0"/>
              <a:buChar char="•"/>
            </a:pPr>
            <a:r>
              <a:rPr lang="x-none" dirty="0"/>
              <a:t>Configurar las redes inalámbricas en una LAN pequeña.</a:t>
            </a:r>
          </a:p>
          <a:p>
            <a:pPr marL="469106" lvl="1" indent="-214313" rtl="0">
              <a:buFont typeface="Arial" panose="020B0604020202020204" pitchFamily="34" charset="0"/>
              <a:buChar char="•"/>
            </a:pPr>
            <a:r>
              <a:rPr lang="x-none" dirty="0"/>
              <a:t>Configurar los ajustes del Firewall.</a:t>
            </a:r>
          </a:p>
          <a:p>
            <a:pPr marL="469106" lvl="1" indent="-214313" rtl="0">
              <a:buFont typeface="Arial" panose="020B0604020202020204" pitchFamily="34" charset="0"/>
              <a:buChar char="•"/>
            </a:pPr>
            <a:r>
              <a:rPr lang="x-none" dirty="0"/>
              <a:t>Configurar los dispositivos de IdC.</a:t>
            </a:r>
          </a:p>
          <a:p>
            <a:pPr marL="1191" indent="0" rtl="0">
              <a:buNone/>
            </a:pPr>
            <a:r>
              <a:rPr lang="x-none" sz="1600" dirty="0"/>
              <a:t>6.2 Solución de problemas de red</a:t>
            </a:r>
          </a:p>
          <a:p>
            <a:pPr marL="280194" indent="-214313">
              <a:buFont typeface="Arial" panose="020B0604020202020204" pitchFamily="34" charset="0"/>
              <a:buChar char="•"/>
            </a:pPr>
            <a:r>
              <a:rPr lang="x-none" dirty="0"/>
              <a:t>Identificar y resolver problemas relacionados con redes.</a:t>
            </a:r>
          </a:p>
          <a:p>
            <a:pPr marL="469106" lvl="1" indent="-214313" rtl="0">
              <a:buFont typeface="Arial" panose="020B0604020202020204" pitchFamily="34" charset="0"/>
              <a:buChar char="•"/>
            </a:pPr>
            <a:r>
              <a:rPr lang="x-none" dirty="0"/>
              <a:t>Explicar los seis pasos del proceso de resolución de problemas de red.</a:t>
            </a:r>
          </a:p>
          <a:p>
            <a:pPr marL="469106" lvl="1" indent="-214313" rtl="0">
              <a:buFont typeface="Arial" panose="020B0604020202020204" pitchFamily="34" charset="0"/>
              <a:buChar char="•"/>
            </a:pPr>
            <a:r>
              <a:rPr lang="x-none" dirty="0"/>
              <a:t>Solucionar los problemas comunes y avanzados relacionados con las redes.</a:t>
            </a:r>
          </a:p>
        </p:txBody>
      </p:sp>
    </p:spTree>
    <p:custDataLst>
      <p:tags r:id="rId1"/>
    </p:custDataLst>
    <p:extLst>
      <p:ext uri="{BB962C8B-B14F-4D97-AF65-F5344CB8AC3E}">
        <p14:creationId xmlns:p14="http://schemas.microsoft.com/office/powerpoint/2010/main" val="2764791644"/>
      </p:ext>
    </p:extLst>
  </p:cSld>
  <p:clrMapOvr>
    <a:masterClrMapping/>
  </p:clrMapOvr>
  <p:transition spd="slow">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6.3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81125225"/>
              </p:ext>
            </p:extLst>
          </p:nvPr>
        </p:nvGraphicFramePr>
        <p:xfrm>
          <a:off x="144463" y="798513"/>
          <a:ext cx="5902324" cy="2682240"/>
        </p:xfrm>
        <a:graphic>
          <a:graphicData uri="http://schemas.openxmlformats.org/drawingml/2006/table">
            <a:tbl>
              <a:tblPr firstRow="1" bandRow="1">
                <a:tableStyleId>{F5AB1C69-6EDB-4FF4-983F-18BD219EF322}</a:tableStyleId>
              </a:tblPr>
              <a:tblGrid>
                <a:gridCol w="2951162">
                  <a:extLst>
                    <a:ext uri="{9D8B030D-6E8A-4147-A177-3AD203B41FA5}">
                      <a16:colId xmlns:a16="http://schemas.microsoft.com/office/drawing/2014/main" xmlns:c15="http://schemas.microsoft.com/office/drawing/2012/chart" xmlns:c="http://schemas.openxmlformats.org/drawingml/2006/chart" xmlns="" val="2731093094"/>
                    </a:ext>
                  </a:extLst>
                </a:gridCol>
                <a:gridCol w="2951162">
                  <a:extLst>
                    <a:ext uri="{9D8B030D-6E8A-4147-A177-3AD203B41FA5}">
                      <a16:colId xmlns:a16="http://schemas.microsoft.com/office/drawing/2014/main" xmlns:c15="http://schemas.microsoft.com/office/drawing/2012/chart" xmlns:c="http://schemas.openxmlformats.org/drawingml/2006/chart" xmlns="" val="2353496225"/>
                    </a:ext>
                  </a:extLst>
                </a:gridCol>
              </a:tblGrid>
              <a:tr h="370840">
                <a:tc>
                  <a:txBody>
                    <a:bodyPr/>
                    <a:lstStyle/>
                    <a:p>
                      <a:pPr marL="173038" indent="-173038" rtl="0">
                        <a:spcBef>
                          <a:spcPts val="200"/>
                        </a:spcBef>
                        <a:spcAft>
                          <a:spcPts val="200"/>
                        </a:spcAft>
                        <a:buFont typeface="Arial" panose="020B0604020202020204" pitchFamily="34" charset="0"/>
                        <a:buChar char="•"/>
                      </a:pPr>
                      <a:r>
                        <a:rPr lang="x-none" b="0">
                          <a:solidFill>
                            <a:schemeClr val="tx1"/>
                          </a:solidFill>
                          <a:latin typeface="+mn-lt"/>
                        </a:rPr>
                        <a:t>Dirección MAC</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dirección IPv4</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dirección IPv6</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Dirección</a:t>
                      </a:r>
                      <a:r>
                        <a:rPr lang="x-none" sz="1400" b="0" kern="1200" baseline="0">
                          <a:solidFill>
                            <a:schemeClr val="tx1"/>
                          </a:solidFill>
                          <a:latin typeface="+mn-lt"/>
                          <a:ea typeface="+mn-ea"/>
                          <a:cs typeface="+mn-cs"/>
                        </a:rPr>
                        <a:t> estática</a:t>
                      </a:r>
                    </a:p>
                    <a:p>
                      <a:pPr marL="173038" indent="-173038" rtl="0">
                        <a:spcBef>
                          <a:spcPts val="200"/>
                        </a:spcBef>
                        <a:spcAft>
                          <a:spcPts val="200"/>
                        </a:spcAft>
                        <a:buFont typeface="Arial" panose="020B0604020202020204" pitchFamily="34" charset="0"/>
                        <a:buChar char="•"/>
                      </a:pPr>
                      <a:r>
                        <a:rPr lang="x-none" sz="1400" b="0" kern="1200" baseline="0">
                          <a:solidFill>
                            <a:schemeClr val="tx1"/>
                          </a:solidFill>
                          <a:latin typeface="+mn-lt"/>
                          <a:ea typeface="+mn-ea"/>
                          <a:cs typeface="+mn-cs"/>
                        </a:rPr>
                        <a:t>Dirección dinámica</a:t>
                      </a:r>
                    </a:p>
                    <a:p>
                      <a:pPr marL="173038" indent="-173038" rtl="0">
                        <a:spcBef>
                          <a:spcPts val="200"/>
                        </a:spcBef>
                        <a:spcAft>
                          <a:spcPts val="200"/>
                        </a:spcAft>
                        <a:buFont typeface="Arial" panose="020B0604020202020204" pitchFamily="34" charset="0"/>
                        <a:buChar char="•"/>
                      </a:pPr>
                      <a:r>
                        <a:rPr lang="x-none" sz="1400" b="0" kern="1200" baseline="0">
                          <a:solidFill>
                            <a:schemeClr val="tx1"/>
                          </a:solidFill>
                          <a:latin typeface="+mn-lt"/>
                          <a:ea typeface="+mn-ea"/>
                          <a:cs typeface="+mn-cs"/>
                        </a:rPr>
                        <a:t>Dirección local de enlace</a:t>
                      </a:r>
                    </a:p>
                    <a:p>
                      <a:pPr marL="173038" indent="-173038" rtl="0">
                        <a:spcBef>
                          <a:spcPts val="200"/>
                        </a:spcBef>
                        <a:spcAft>
                          <a:spcPts val="200"/>
                        </a:spcAft>
                        <a:buFont typeface="Arial" panose="020B0604020202020204" pitchFamily="34" charset="0"/>
                        <a:buChar char="•"/>
                      </a:pPr>
                      <a:r>
                        <a:rPr lang="x-none" sz="1400" b="0" kern="1200" baseline="0">
                          <a:solidFill>
                            <a:schemeClr val="tx1"/>
                          </a:solidFill>
                          <a:latin typeface="+mn-lt"/>
                          <a:ea typeface="+mn-ea"/>
                          <a:cs typeface="+mn-cs"/>
                        </a:rPr>
                        <a:t>ICMP</a:t>
                      </a:r>
                    </a:p>
                    <a:p>
                      <a:pPr marL="173038" indent="-173038" rtl="0">
                        <a:spcBef>
                          <a:spcPts val="200"/>
                        </a:spcBef>
                        <a:spcAft>
                          <a:spcPts val="200"/>
                        </a:spcAft>
                        <a:buFont typeface="Arial" panose="020B0604020202020204" pitchFamily="34" charset="0"/>
                        <a:buChar char="•"/>
                      </a:pPr>
                      <a:r>
                        <a:rPr lang="x-none" sz="1400" b="0" kern="1200" baseline="0">
                          <a:solidFill>
                            <a:schemeClr val="tx1"/>
                          </a:solidFill>
                          <a:latin typeface="+mn-lt"/>
                          <a:ea typeface="+mn-ea"/>
                          <a:cs typeface="+mn-cs"/>
                        </a:rPr>
                        <a:t>DHCP</a:t>
                      </a:r>
                    </a:p>
                    <a:p>
                      <a:pPr marL="173038" indent="-173038" rtl="0">
                        <a:spcBef>
                          <a:spcPts val="200"/>
                        </a:spcBef>
                        <a:spcAft>
                          <a:spcPts val="200"/>
                        </a:spcAft>
                        <a:buFont typeface="Arial" panose="020B0604020202020204" pitchFamily="34" charset="0"/>
                        <a:buChar char="•"/>
                      </a:pPr>
                      <a:r>
                        <a:rPr lang="x-none" sz="1400" b="0" kern="1200" baseline="0">
                          <a:solidFill>
                            <a:schemeClr val="tx1"/>
                          </a:solidFill>
                          <a:latin typeface="+mn-lt"/>
                          <a:ea typeface="+mn-ea"/>
                          <a:cs typeface="+mn-cs"/>
                        </a:rPr>
                        <a:t>NAT para IPv4</a:t>
                      </a:r>
                    </a:p>
                    <a:p>
                      <a:pPr marL="173038" indent="-173038" rtl="0">
                        <a:spcBef>
                          <a:spcPts val="200"/>
                        </a:spcBef>
                        <a:spcAft>
                          <a:spcPts val="200"/>
                        </a:spcAft>
                        <a:buFont typeface="Arial" panose="020B0604020202020204" pitchFamily="34" charset="0"/>
                        <a:buChar char="•"/>
                      </a:pPr>
                      <a:r>
                        <a:rPr lang="x-none" sz="1400" b="0" kern="1200" baseline="0">
                          <a:solidFill>
                            <a:schemeClr val="tx1"/>
                          </a:solidFill>
                          <a:latin typeface="+mn-lt"/>
                          <a:ea typeface="+mn-ea"/>
                          <a:cs typeface="+mn-cs"/>
                        </a:rPr>
                        <a:t>QoS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400" b="0" kern="1200" baseline="0">
                          <a:solidFill>
                            <a:schemeClr val="tx1"/>
                          </a:solidFill>
                          <a:latin typeface="+mn-lt"/>
                          <a:ea typeface="+mn-ea"/>
                          <a:cs typeface="+mn-cs"/>
                        </a:rPr>
                        <a:t>Firewall</a:t>
                      </a:r>
                    </a:p>
                    <a:p>
                      <a:pPr marL="173038" indent="-173038" rtl="0">
                        <a:spcBef>
                          <a:spcPts val="200"/>
                        </a:spcBef>
                        <a:spcAft>
                          <a:spcPts val="200"/>
                        </a:spcAft>
                        <a:buFont typeface="Arial" panose="020B0604020202020204" pitchFamily="34" charset="0"/>
                        <a:buChar char="•"/>
                      </a:pPr>
                      <a:r>
                        <a:rPr lang="x-none" sz="1400" b="0" kern="1200" baseline="0" smtClean="0">
                          <a:solidFill>
                            <a:schemeClr val="tx1"/>
                          </a:solidFill>
                          <a:latin typeface="+mn-lt"/>
                          <a:ea typeface="+mn-ea"/>
                          <a:cs typeface="+mn-cs"/>
                        </a:rPr>
                        <a:t>UPnP</a:t>
                      </a:r>
                      <a:endParaRPr lang="x-none" sz="1400" b="0" kern="1200" baseline="0">
                        <a:solidFill>
                          <a:schemeClr val="tx1"/>
                        </a:solidFill>
                        <a:latin typeface="+mn-lt"/>
                        <a:ea typeface="+mn-ea"/>
                        <a:cs typeface="+mn-cs"/>
                      </a:endParaRPr>
                    </a:p>
                    <a:p>
                      <a:pPr marL="173038" indent="-173038" rtl="0">
                        <a:spcBef>
                          <a:spcPts val="200"/>
                        </a:spcBef>
                        <a:spcAft>
                          <a:spcPts val="200"/>
                        </a:spcAft>
                        <a:buFont typeface="Arial" panose="020B0604020202020204" pitchFamily="34" charset="0"/>
                        <a:buChar char="•"/>
                      </a:pPr>
                      <a:r>
                        <a:rPr lang="x-none" sz="1400" b="0" kern="1200" baseline="0">
                          <a:solidFill>
                            <a:schemeClr val="tx1"/>
                          </a:solidFill>
                          <a:latin typeface="+mn-lt"/>
                          <a:ea typeface="+mn-ea"/>
                          <a:cs typeface="+mn-cs"/>
                        </a:rPr>
                        <a:t>DMZ</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400" b="0" kern="1200">
                          <a:solidFill>
                            <a:schemeClr val="tx1"/>
                          </a:solidFill>
                          <a:latin typeface="+mn-lt"/>
                          <a:ea typeface="+mn-ea"/>
                          <a:cs typeface="+mn-cs"/>
                        </a:rPr>
                        <a:t>Reenvío de puerto</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400" b="0" kern="1200">
                          <a:solidFill>
                            <a:schemeClr val="tx1"/>
                          </a:solidFill>
                          <a:latin typeface="+mn-lt"/>
                          <a:ea typeface="+mn-ea"/>
                          <a:cs typeface="+mn-cs"/>
                        </a:rPr>
                        <a:t>Activación de puertos</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400" b="0" kern="1200">
                          <a:solidFill>
                            <a:schemeClr val="tx1"/>
                          </a:solidFill>
                          <a:latin typeface="+mn-lt"/>
                          <a:ea typeface="+mn-ea"/>
                          <a:cs typeface="+mn-cs"/>
                        </a:rPr>
                        <a:t>Filtrado de direcciones MAC</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400" b="0" kern="1200">
                          <a:solidFill>
                            <a:schemeClr val="tx1"/>
                          </a:solidFill>
                          <a:latin typeface="+mn-lt"/>
                          <a:ea typeface="+mn-ea"/>
                          <a:cs typeface="+mn-cs"/>
                        </a:rPr>
                        <a:t>Lista blanca</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400" b="0" kern="1200">
                          <a:solidFill>
                            <a:schemeClr val="tx1"/>
                          </a:solidFill>
                          <a:latin typeface="+mn-lt"/>
                          <a:ea typeface="+mn-ea"/>
                          <a:cs typeface="+mn-cs"/>
                        </a:rPr>
                        <a:t>Lista negra</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400" b="0" kern="1200">
                          <a:solidFill>
                            <a:schemeClr val="tx1"/>
                          </a:solidFill>
                          <a:latin typeface="+mn-lt"/>
                          <a:ea typeface="+mn-ea"/>
                          <a:cs typeface="+mn-cs"/>
                        </a:rPr>
                        <a:t>IdC</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endParaRPr lang="en-US" sz="1400" b="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c15="http://schemas.microsoft.com/office/drawing/2012/chart" xmlns:c="http://schemas.openxmlformats.org/drawingml/2006/chart" xmlns="" val="1600795013"/>
                  </a:ext>
                </a:extLst>
              </a:tr>
            </a:tbl>
          </a:graphicData>
        </a:graphic>
      </p:graphicFrame>
    </p:spTree>
    <p:custDataLst>
      <p:tags r:id="rId1"/>
    </p:custDataLst>
    <p:extLst>
      <p:ext uri="{BB962C8B-B14F-4D97-AF65-F5344CB8AC3E}">
        <p14:creationId xmlns:p14="http://schemas.microsoft.com/office/powerpoint/2010/main" val="994453015"/>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Capítulo 6: Evaluación</a:t>
            </a:r>
          </a:p>
        </p:txBody>
      </p:sp>
      <p:sp>
        <p:nvSpPr>
          <p:cNvPr id="7171" name="Rectangle 34"/>
          <p:cNvSpPr>
            <a:spLocks noGrp="1" noChangeArrowheads="1"/>
          </p:cNvSpPr>
          <p:nvPr>
            <p:ph idx="1"/>
          </p:nvPr>
        </p:nvSpPr>
        <p:spPr>
          <a:xfrm>
            <a:off x="144064" y="798944"/>
            <a:ext cx="8999935" cy="4155319"/>
          </a:xfrm>
        </p:spPr>
        <p:txBody>
          <a:bodyPr/>
          <a:lstStyle/>
          <a:p>
            <a:pPr rtl="0" eaLnBrk="1" hangingPunct="1">
              <a:spcBef>
                <a:spcPct val="30000"/>
              </a:spcBef>
            </a:pPr>
            <a:r>
              <a:rPr lang="x-none" dirty="0"/>
              <a:t>Los estudiantes deben completar la "Evaluacion" del Capítulo 6 después de completar el Capítulo 6.</a:t>
            </a:r>
          </a:p>
          <a:p>
            <a:pPr rtl="0" eaLnBrk="1" hangingPunct="1">
              <a:spcBef>
                <a:spcPct val="30000"/>
              </a:spcBef>
            </a:pPr>
            <a:r>
              <a:rPr lang="x-none" dirty="0"/>
              <a:t>Los cuestionarios, las prácticas de laboratorio y otras actividades se pueden utilizar para evaluar informalmente el progreso de los estudiantes.</a:t>
            </a:r>
          </a:p>
        </p:txBody>
      </p:sp>
    </p:spTree>
    <p:custDataLst>
      <p:tags r:id="rId1"/>
    </p:custDataLst>
    <p:extLst>
      <p:ext uri="{BB962C8B-B14F-4D97-AF65-F5344CB8AC3E}">
        <p14:creationId xmlns:p14="http://schemas.microsoft.com/office/powerpoint/2010/main" val="1296080354"/>
      </p:ext>
    </p:extLst>
  </p:cSld>
  <p:clrMapOvr>
    <a:masterClrMapping/>
  </p:clrMapOvr>
  <p:transition spd="slow">
    <p:wip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6: Prácticas recomendadas</a:t>
            </a:r>
          </a:p>
        </p:txBody>
      </p:sp>
      <p:sp>
        <p:nvSpPr>
          <p:cNvPr id="11266" name="Rectangle 34"/>
          <p:cNvSpPr>
            <a:spLocks noGrp="1" noChangeArrowheads="1"/>
          </p:cNvSpPr>
          <p:nvPr>
            <p:ph idx="1"/>
          </p:nvPr>
        </p:nvSpPr>
        <p:spPr/>
        <p:txBody>
          <a:bodyPr/>
          <a:lstStyle/>
          <a:p>
            <a:pPr marL="0" indent="0" rtl="0">
              <a:lnSpc>
                <a:spcPct val="85000"/>
              </a:lnSpc>
              <a:spcBef>
                <a:spcPct val="30000"/>
              </a:spcBef>
              <a:buNone/>
            </a:pPr>
            <a:r>
              <a:rPr lang="x-none"/>
              <a:t>Antes de enseñar el Capítulo 6, el instructor debe:</a:t>
            </a:r>
          </a:p>
          <a:p>
            <a:pPr rtl="0" eaLnBrk="1" hangingPunct="1">
              <a:lnSpc>
                <a:spcPct val="85000"/>
              </a:lnSpc>
              <a:spcBef>
                <a:spcPct val="30000"/>
              </a:spcBef>
            </a:pPr>
            <a:r>
              <a:rPr lang="x-none"/>
              <a:t>Completar la "Evaluación" del Capítulo 6.</a:t>
            </a:r>
          </a:p>
          <a:p>
            <a:pPr rtl="0" eaLnBrk="1" hangingPunct="1">
              <a:lnSpc>
                <a:spcPct val="85000"/>
              </a:lnSpc>
              <a:spcBef>
                <a:spcPct val="30000"/>
              </a:spcBef>
            </a:pPr>
            <a:r>
              <a:rPr lang="x-none"/>
              <a:t>Los objetivos de este capítulo son:</a:t>
            </a:r>
          </a:p>
          <a:p>
            <a:pPr marL="557213" lvl="1" indent="-214313" rtl="0">
              <a:buFont typeface="Arial" panose="020B0604020202020204" pitchFamily="34" charset="0"/>
              <a:buChar char="•"/>
            </a:pPr>
            <a:r>
              <a:rPr lang="x-none" sz="1200"/>
              <a:t>Configurar dispositivos para redes cableadas e inalámbricas.</a:t>
            </a:r>
          </a:p>
          <a:p>
            <a:pPr marL="557213" lvl="1" indent="-214313" rtl="0">
              <a:buFont typeface="Arial" panose="020B0604020202020204" pitchFamily="34" charset="0"/>
              <a:buChar char="•"/>
            </a:pPr>
            <a:r>
              <a:rPr lang="x-none" sz="1200"/>
              <a:t>Identificar y resolver problemas relacionados con redes.</a:t>
            </a: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379341361"/>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 y="41394"/>
            <a:ext cx="9144000" cy="527950"/>
          </a:xfrm>
        </p:spPr>
        <p:txBody>
          <a:bodyPr/>
          <a:lstStyle/>
          <a:p>
            <a:pPr rtl="0"/>
            <a:r>
              <a:rPr lang="x-none"/>
              <a:t>Capítulo 6: Prácticas recomendadas (cont.)</a:t>
            </a:r>
          </a:p>
        </p:txBody>
      </p:sp>
      <p:sp>
        <p:nvSpPr>
          <p:cNvPr id="11266" name="Rectangle 34"/>
          <p:cNvSpPr>
            <a:spLocks noGrp="1" noChangeArrowheads="1"/>
          </p:cNvSpPr>
          <p:nvPr>
            <p:ph idx="1"/>
          </p:nvPr>
        </p:nvSpPr>
        <p:spPr>
          <a:xfrm>
            <a:off x="194222" y="643786"/>
            <a:ext cx="8853286" cy="4155319"/>
          </a:xfrm>
        </p:spPr>
        <p:txBody>
          <a:bodyPr/>
          <a:lstStyle/>
          <a:p>
            <a:pPr rtl="0">
              <a:lnSpc>
                <a:spcPct val="98000"/>
              </a:lnSpc>
              <a:spcAft>
                <a:spcPts val="500"/>
              </a:spcAft>
            </a:pPr>
            <a:r>
              <a:rPr lang="x-none" sz="1400" dirty="0"/>
              <a:t>Es posible que deba tratar este capítulo durante varios períodos de clase.</a:t>
            </a:r>
          </a:p>
          <a:p>
            <a:pPr rtl="0">
              <a:lnSpc>
                <a:spcPct val="98000"/>
              </a:lnSpc>
              <a:spcAft>
                <a:spcPts val="500"/>
              </a:spcAft>
            </a:pPr>
            <a:r>
              <a:rPr lang="x-none" sz="1400" dirty="0"/>
              <a:t>Si hay tiempo, muestre los videos sobre el direccionamiento o asígnelos como trabajo fuera de clase. </a:t>
            </a:r>
          </a:p>
          <a:p>
            <a:pPr rtl="0">
              <a:lnSpc>
                <a:spcPct val="98000"/>
              </a:lnSpc>
              <a:spcAft>
                <a:spcPts val="500"/>
              </a:spcAft>
            </a:pPr>
            <a:r>
              <a:rPr lang="x-none" sz="1400" dirty="0"/>
              <a:t>En el caso de la dirección MAC, pida a los estudiantes que abran una petición de ingreso de comandos, escriban </a:t>
            </a:r>
            <a:r>
              <a:rPr lang="x-none" sz="1400" b="1" dirty="0"/>
              <a:t>ipconfig/all</a:t>
            </a:r>
            <a:r>
              <a:rPr lang="x-none" sz="1400" dirty="0"/>
              <a:t> y pidan a un par de personas que indiquen su dirección MAC. Escriba en la pizarra para mostrar los caracteres comunes y la exclusividad de los últimos. Por lo general, la primera parte de la dirección MAC será la misma. Luego, haga lo mismo con la dirección IPv4 y la dirección IPv6.</a:t>
            </a:r>
          </a:p>
          <a:p>
            <a:pPr rtl="0">
              <a:lnSpc>
                <a:spcPct val="98000"/>
              </a:lnSpc>
              <a:spcAft>
                <a:spcPts val="500"/>
              </a:spcAft>
            </a:pPr>
            <a:r>
              <a:rPr lang="x-none" sz="1400" dirty="0"/>
              <a:t>Para reforzar aún más los conceptos de asignación de direcciones IP estáticas y dinámicas, pida a todos los estudiantes que cuenten a partir del número 1, de manera que cada estudiante tenga un número único. Luego, pida a cada uno que abra el </a:t>
            </a:r>
            <a:r>
              <a:rPr lang="x-none" sz="1400" i="1" dirty="0"/>
              <a:t>Centro de redes y recursos compartidos </a:t>
            </a:r>
            <a:r>
              <a:rPr lang="x-none" sz="1400" dirty="0"/>
              <a:t>Panel de control &gt; </a:t>
            </a:r>
            <a:r>
              <a:rPr lang="x-none" sz="1400" i="1" dirty="0"/>
              <a:t>Cambiar configuración del adaptador </a:t>
            </a:r>
            <a:r>
              <a:rPr lang="x-none" sz="1400" dirty="0"/>
              <a:t>&gt; clic con el botón secundario en la opción </a:t>
            </a:r>
            <a:r>
              <a:rPr lang="x-none" sz="1400" i="1" dirty="0"/>
              <a:t>Ethernet</a:t>
            </a:r>
            <a:r>
              <a:rPr lang="x-none" sz="1400" dirty="0"/>
              <a:t> &gt; </a:t>
            </a:r>
            <a:r>
              <a:rPr lang="x-none" sz="1400" i="1" dirty="0"/>
              <a:t>Propiedades</a:t>
            </a:r>
            <a:r>
              <a:rPr lang="x-none" sz="1400" dirty="0"/>
              <a:t> &gt; haga doble clic en la opción </a:t>
            </a:r>
            <a:r>
              <a:rPr lang="x-none" sz="1400" i="1" dirty="0"/>
              <a:t>Protocolo de Internet versión 4 (TCP/IPv4)</a:t>
            </a:r>
            <a:r>
              <a:rPr lang="x-none" sz="1400" dirty="0"/>
              <a:t>. Lo más probable es que esté habilitada la opción </a:t>
            </a:r>
            <a:r>
              <a:rPr lang="x-none" sz="1400" i="1" dirty="0"/>
              <a:t>Obtener una dirección IP automáticamente</a:t>
            </a:r>
            <a:r>
              <a:rPr lang="x-none" sz="1400" dirty="0"/>
              <a:t>. Pida a los estudiantes que seleccionen la opción </a:t>
            </a:r>
            <a:r>
              <a:rPr lang="x-none" sz="1400" i="1" dirty="0"/>
              <a:t>Usar la siguiente dirección IP</a:t>
            </a:r>
            <a:r>
              <a:rPr lang="x-none" sz="1400" dirty="0"/>
              <a:t>. En la sección </a:t>
            </a:r>
            <a:r>
              <a:rPr lang="x-none" sz="1400" i="1" dirty="0"/>
              <a:t>Dirección IP</a:t>
            </a:r>
            <a:r>
              <a:rPr lang="x-none" sz="1400" dirty="0"/>
              <a:t>. Pida a cada estudiante que escriba 192.168.10.</a:t>
            </a:r>
            <a:r>
              <a:rPr lang="x-none" sz="1400" i="1" dirty="0"/>
              <a:t>el número que contaron al comienzo</a:t>
            </a:r>
            <a:r>
              <a:rPr lang="x-none" sz="1400" dirty="0"/>
              <a:t>. Deje la máscara de subred predeterminada en 255.255.255.0. Haga clic en </a:t>
            </a:r>
            <a:r>
              <a:rPr lang="x-none" sz="1400" i="1" dirty="0"/>
              <a:t>Aceptar</a:t>
            </a:r>
            <a:r>
              <a:rPr lang="x-none" sz="1400" dirty="0"/>
              <a:t> dos veces. Luego, cada estudiante abre una petición de ingreso de comando y hace ping a la dirección IP de otro estudiante</a:t>
            </a:r>
            <a:r>
              <a:rPr lang="x-none" sz="1400" dirty="0" smtClean="0"/>
              <a:t>.  </a:t>
            </a:r>
            <a:r>
              <a:rPr lang="x-none" sz="1400" dirty="0"/>
              <a:t>Pídales que devuelvan la configuración a la opción DHCP (</a:t>
            </a:r>
            <a:r>
              <a:rPr lang="x-none" sz="1400" i="1" dirty="0"/>
              <a:t>Obtener una dirección IP automáticamente</a:t>
            </a:r>
            <a:r>
              <a:rPr lang="x-none" sz="1400" dirty="0"/>
              <a:t>) o lo que estaba configurado.</a:t>
            </a:r>
          </a:p>
        </p:txBody>
      </p:sp>
    </p:spTree>
    <p:custDataLst>
      <p:tags r:id="rId1"/>
    </p:custDataLst>
    <p:extLst>
      <p:ext uri="{BB962C8B-B14F-4D97-AF65-F5344CB8AC3E}">
        <p14:creationId xmlns:p14="http://schemas.microsoft.com/office/powerpoint/2010/main" val="3929071732"/>
      </p:ext>
    </p:extLst>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7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8803</TotalTime>
  <Words>4367</Words>
  <Application>Microsoft Office PowerPoint</Application>
  <PresentationFormat>全屏显示(16:9)</PresentationFormat>
  <Paragraphs>580</Paragraphs>
  <Slides>70</Slides>
  <Notes>70</Notes>
  <HiddenSlides>10</HiddenSlides>
  <MMClips>0</MMClips>
  <ScaleCrop>false</ScaleCrop>
  <HeadingPairs>
    <vt:vector size="4" baseType="variant">
      <vt:variant>
        <vt:lpstr>主题</vt:lpstr>
      </vt:variant>
      <vt:variant>
        <vt:i4>1</vt:i4>
      </vt:variant>
      <vt:variant>
        <vt:lpstr>幻灯片标题</vt:lpstr>
      </vt:variant>
      <vt:variant>
        <vt:i4>70</vt:i4>
      </vt:variant>
    </vt:vector>
  </HeadingPairs>
  <TitlesOfParts>
    <vt:vector size="71" baseType="lpstr">
      <vt:lpstr>Default Theme</vt:lpstr>
      <vt:lpstr>Capítulo 6: Redes aplicadas</vt:lpstr>
      <vt:lpstr>Materiales del instructor: Guía de planificación del capítulo 6</vt:lpstr>
      <vt:lpstr>Capítulo 6: Redes aplicadas </vt:lpstr>
      <vt:lpstr>Verifique su comprensión y ¿Qué conoce hasta ahora? </vt:lpstr>
      <vt:lpstr>Capítulo 6: Actividades</vt:lpstr>
      <vt:lpstr>Capítulo 6: Actividades (cont.)</vt:lpstr>
      <vt:lpstr>Capítulo 6: Evaluación</vt:lpstr>
      <vt:lpstr>Capítulo 6: Prácticas recomendadas</vt:lpstr>
      <vt:lpstr>Capítulo 6: Prácticas recomendadas (cont.)</vt:lpstr>
      <vt:lpstr>Capítulo 6: Prácticas recomendadas (cont.)</vt:lpstr>
      <vt:lpstr>Capítulo 6: Ayuda adicional</vt:lpstr>
      <vt:lpstr>Capítulo 6: Redes aplicadas</vt:lpstr>
      <vt:lpstr>Capítulo 6: Secciones y objetivos</vt:lpstr>
      <vt:lpstr>6.1 Conexión de un dispositivo a una red</vt:lpstr>
      <vt:lpstr>Asignación de direcciones de red Explicación en video: Asignación de direcciones MAC</vt:lpstr>
      <vt:lpstr>Asignación de direcciones de red Explicación en video: Asignación de direcciones IPv4</vt:lpstr>
      <vt:lpstr>Asignación de direcciones de red Explicación en video: Asignación de direcciones IPv6</vt:lpstr>
      <vt:lpstr>Asignación de direcciones de red Dos direcciones de red</vt:lpstr>
      <vt:lpstr>Asignación de direcciones de red Dos direcciones de red (cont.)</vt:lpstr>
      <vt:lpstr>Asignación de direcciones de red Visualización de las direcciones</vt:lpstr>
      <vt:lpstr>Asignación de direcciones de red Formato de direcciones IPv4</vt:lpstr>
      <vt:lpstr>Asignación de direcciones de red Formato de direcciones IPv6</vt:lpstr>
      <vt:lpstr>Asignación de direcciones de red Asignación de direcciones  estáticas</vt:lpstr>
      <vt:lpstr>Asignación de direcciones de red Asignación de direcciones dinámicas</vt:lpstr>
      <vt:lpstr>Asignación de direcciones de red Direcciones IPv4 e IPv6 con vínculos locales</vt:lpstr>
      <vt:lpstr>Configuración de un NIC Packet Tracer: Agregar computadoras a una red existente</vt:lpstr>
      <vt:lpstr>Configurar un  diseño de red de NIC</vt:lpstr>
      <vt:lpstr>Configuración de una NIC Selección de una NIC</vt:lpstr>
      <vt:lpstr>Configuración de una NIC Instalación y actualización de una NIC</vt:lpstr>
      <vt:lpstr>Configuración de una NIC Configuración de una NIC</vt:lpstr>
      <vt:lpstr>Configuración de una NIC ICMP</vt:lpstr>
      <vt:lpstr>Configuración de una NIC Práctica de laboratorio: Configuración de una NIC para usar DHCP en Windows</vt:lpstr>
      <vt:lpstr>Configuración de una red cableada e inalámbrica Explicación en video: Configuración de una red cableada e inalámbrica</vt:lpstr>
      <vt:lpstr>Configuración de una red cableada e inalámbrica Conexión de dispositivos cableados a Internet</vt:lpstr>
      <vt:lpstr>Configuración de una red cableada e inalámbrica Inicio de sesión en el router</vt:lpstr>
      <vt:lpstr>Configuración de una red cableada e inalámbrica Configuración básica de red</vt:lpstr>
      <vt:lpstr>Configuración de una red cableada e inalámbrica Configuración inalámbrica básica</vt:lpstr>
      <vt:lpstr>Configuración de una red cableada e inalámbrica Configuración de una red de malla inalámbrica</vt:lpstr>
      <vt:lpstr>Configuración de una red cableada e inalámbrica NAT para IPv4</vt:lpstr>
      <vt:lpstr>Configuración de una red cableada e inalámbrica Calidad de servicio</vt:lpstr>
      <vt:lpstr>Configuración de una red cableada e inalámbrica Packet Tracer: conexión a una red inalámbrica</vt:lpstr>
      <vt:lpstr>Configuración de una red cableada e inalámbrica Práctica de laboratorio: configuración de una red inalámbrica</vt:lpstr>
      <vt:lpstr>Configuración de Firewalls Explicación en video: Configuración de Firewalls</vt:lpstr>
      <vt:lpstr>Configuración de Firewalls UPnP</vt:lpstr>
      <vt:lpstr>Configuración de Firewalls DMZ</vt:lpstr>
      <vt:lpstr>Configuración de Firewalls Reenvío a puerto asignado</vt:lpstr>
      <vt:lpstr>Configuración de Firewalls Filtrado de direcciones MAC</vt:lpstr>
      <vt:lpstr>Configuración de Firewalls Lista blanca y lista negra</vt:lpstr>
      <vt:lpstr>Configuración de Firewalls Packet Tracer: configuración de ajustes del Firewalls</vt:lpstr>
      <vt:lpstr>Configuración de Firewalls Práctica de laboratorio: Configuración de ajustes del Firewall</vt:lpstr>
      <vt:lpstr>Configuración de dispositivos de IdC Internet de las cosas</vt:lpstr>
      <vt:lpstr>Configuración de dispositivos de IdC Dispositivos de IdC en Packet Tracer</vt:lpstr>
      <vt:lpstr>Configuración de dispositivos de IdC Packet Tracer: configuración de los dispositivos de IdC</vt:lpstr>
      <vt:lpstr>6.2 Proceso de resolución de problemas de red</vt:lpstr>
      <vt:lpstr>Proceso de solución de problemas de red El proceso de solución de problemas</vt:lpstr>
      <vt:lpstr>Proceso de solución de problemas de red Los seis pasos para solucionar problemas en una red: paso 1</vt:lpstr>
      <vt:lpstr>Proceso de solución de problemas de red Los seis pasos para solucionar problemas en una red: paso 2</vt:lpstr>
      <vt:lpstr>Proceso de solución de problemas de red Los seis pasos para solucionar problemas de una red: paso 3</vt:lpstr>
      <vt:lpstr>Proceso de solución de problemas de red Los seis pasos para solucionar problemas de una red: paso 4</vt:lpstr>
      <vt:lpstr>Proceso de solución de problemas de red Los seis pasos para solucionar problemas de una red: paso 5</vt:lpstr>
      <vt:lpstr>Proceso de solución de problemas de red Los seis pasos para solucionar problemas de una red: paso 6</vt:lpstr>
      <vt:lpstr>Problemas y soluciones de red Problemas y soluciones comunes para redes</vt:lpstr>
      <vt:lpstr>Problemas y soluciones de red Problemas y soluciones avanzados para las conexiones de red</vt:lpstr>
      <vt:lpstr>Problemas y soluciones de red Problemas y soluciones avanzados para las conexiones de FTP e Internet segura</vt:lpstr>
      <vt:lpstr>Problemas y soluciones de redes Problemas y soluciones avanzados con herramientas de red</vt:lpstr>
      <vt:lpstr>Problemas y soluciones de red Práctica de laboratorio: Solución de problemas de red</vt:lpstr>
      <vt:lpstr>6.3 Resumen del capítulo</vt:lpstr>
      <vt:lpstr>Capítulo 6: Resumen de redes aplicadas</vt:lpstr>
      <vt:lpstr>Sección 6.3  Nuevos términos y comandos</vt:lpstr>
      <vt:lpstr>PowerPoint 演示文稿</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User</cp:lastModifiedBy>
  <cp:revision>537</cp:revision>
  <dcterms:created xsi:type="dcterms:W3CDTF">2016-08-22T22:27:36Z</dcterms:created>
  <dcterms:modified xsi:type="dcterms:W3CDTF">2019-12-02T05:55:02Z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B1E9E28F-ABA8-4C51-9AFD-F2A049513732</vt:lpwstr>
  </property>
  <property fmtid="{D5CDD505-2E9C-101B-9397-08002B2CF9AE}" pid="9" name="ArticulatePath">
    <vt:lpwstr>ITEv7_Chp6_cs_jg</vt:lpwstr>
  </property>
</Properties>
</file>