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1"/>
  </p:notesMasterIdLst>
  <p:sldIdLst>
    <p:sldId id="256" r:id="rId2"/>
    <p:sldId id="360" r:id="rId3"/>
    <p:sldId id="258" r:id="rId4"/>
    <p:sldId id="341" r:id="rId5"/>
    <p:sldId id="285" r:id="rId6"/>
    <p:sldId id="317" r:id="rId7"/>
    <p:sldId id="319" r:id="rId8"/>
    <p:sldId id="287" r:id="rId9"/>
    <p:sldId id="289" r:id="rId10"/>
    <p:sldId id="307" r:id="rId11"/>
    <p:sldId id="308" r:id="rId12"/>
    <p:sldId id="313" r:id="rId13"/>
    <p:sldId id="327" r:id="rId14"/>
    <p:sldId id="294" r:id="rId15"/>
    <p:sldId id="321" r:id="rId16"/>
    <p:sldId id="330" r:id="rId17"/>
    <p:sldId id="320" r:id="rId18"/>
    <p:sldId id="323" r:id="rId19"/>
    <p:sldId id="342" r:id="rId20"/>
    <p:sldId id="335" r:id="rId21"/>
    <p:sldId id="359" r:id="rId22"/>
    <p:sldId id="358" r:id="rId23"/>
    <p:sldId id="345" r:id="rId24"/>
    <p:sldId id="357" r:id="rId25"/>
    <p:sldId id="344" r:id="rId26"/>
    <p:sldId id="331" r:id="rId27"/>
    <p:sldId id="336" r:id="rId28"/>
    <p:sldId id="334" r:id="rId29"/>
    <p:sldId id="333" r:id="rId30"/>
    <p:sldId id="346" r:id="rId31"/>
    <p:sldId id="332" r:id="rId32"/>
    <p:sldId id="337" r:id="rId33"/>
    <p:sldId id="338" r:id="rId34"/>
    <p:sldId id="339" r:id="rId35"/>
    <p:sldId id="340" r:id="rId36"/>
    <p:sldId id="347" r:id="rId37"/>
    <p:sldId id="350" r:id="rId38"/>
    <p:sldId id="349" r:id="rId39"/>
    <p:sldId id="348" r:id="rId40"/>
    <p:sldId id="353" r:id="rId41"/>
    <p:sldId id="352" r:id="rId42"/>
    <p:sldId id="351" r:id="rId43"/>
    <p:sldId id="356" r:id="rId44"/>
    <p:sldId id="354" r:id="rId45"/>
    <p:sldId id="355" r:id="rId46"/>
    <p:sldId id="328" r:id="rId47"/>
    <p:sldId id="329" r:id="rId48"/>
    <p:sldId id="325" r:id="rId49"/>
    <p:sldId id="343" r:id="rId5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5533D4-D18E-41F0-B8C7-7C659DCE68FD}" type="datetimeFigureOut">
              <a:rPr lang="en-US" smtClean="0"/>
              <a:t>7/18/2017</a:t>
            </a:fld>
            <a:endParaRPr lang="en-U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A69782-7BD7-4C61-AEF1-56BA9F288DD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055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Shape 2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Shape 2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Shape 34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Shape 3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Shape 34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Shape 3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Shape 34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Shape 3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Shape 34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Shape 3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Shape 34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Shape 3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Shape 34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Shape 3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Shape 34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Shape 3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Shape 34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Shape 3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Shape 34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Shape 3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Shape 34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Shape 3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Shape 34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Shape 3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Shape 34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Shape 3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Shape 34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Shape 3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Shape 34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Shape 3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Shape 34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Shape 3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Shape 34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Shape 3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Shape 34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Shape 3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Shape 34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Shape 3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Shape 34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Shape 3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Shape 34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Shape 3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Shape 34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Shape 3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Shape 34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Shape 3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Shape 34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Shape 3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Shape 34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Shape 3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Shape 34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Shape 3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Shape 34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Shape 3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Shape 34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Shape 3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Background music to engage </a:t>
            </a: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Shape 34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Shape 3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Background music to engage 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Shape 2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Título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5" name="24 Subtítulo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1" name="30 Marcador de fecha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4A1099FC-BDCA-41C2-BFC9-62B94A5DB258}" type="datetimeFigureOut">
              <a:rPr lang="en-US" smtClean="0"/>
              <a:t>7/18/2017</a:t>
            </a:fld>
            <a:endParaRPr lang="en-US"/>
          </a:p>
        </p:txBody>
      </p:sp>
      <p:sp>
        <p:nvSpPr>
          <p:cNvPr id="18" name="1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C57A7D31-5711-4948-9BB7-70C38FD3283A}" type="slidenum">
              <a:rPr lang="en-US" smtClean="0"/>
              <a:t>‹Nº›</a:t>
            </a:fld>
            <a:endParaRPr lang="en-US"/>
          </a:p>
        </p:txBody>
      </p:sp>
      <p:pic>
        <p:nvPicPr>
          <p:cNvPr id="11" name="10 Imagen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1757" y="6466502"/>
            <a:ext cx="913886" cy="330015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1099FC-BDCA-41C2-BFC9-62B94A5DB258}" type="datetimeFigureOut">
              <a:rPr lang="en-US" smtClean="0"/>
              <a:t>7/18/2017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7A7D31-5711-4948-9BB7-70C38FD3283A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4A1099FC-BDCA-41C2-BFC9-62B94A5DB258}" type="datetimeFigureOut">
              <a:rPr lang="en-US" smtClean="0"/>
              <a:t>7/18/2017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57A7D31-5711-4948-9BB7-70C38FD3283A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6217621"/>
            <a:ext cx="5487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‹Nº›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9436541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6217621"/>
            <a:ext cx="5487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‹Nº›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217828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1099FC-BDCA-41C2-BFC9-62B94A5DB258}" type="datetimeFigureOut">
              <a:rPr lang="en-US" smtClean="0"/>
              <a:t>7/18/2017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7A7D31-5711-4948-9BB7-70C38FD3283A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A1099FC-BDCA-41C2-BFC9-62B94A5DB258}" type="datetimeFigureOut">
              <a:rPr lang="en-US" smtClean="0"/>
              <a:t>7/18/2017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C57A7D31-5711-4948-9BB7-70C38FD3283A}" type="slidenum">
              <a:rPr lang="en-US" smtClean="0"/>
              <a:t>‹Nº›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1099FC-BDCA-41C2-BFC9-62B94A5DB258}" type="datetimeFigureOut">
              <a:rPr lang="en-US" smtClean="0"/>
              <a:t>7/18/2017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7A7D31-5711-4948-9BB7-70C38FD3283A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1099FC-BDCA-41C2-BFC9-62B94A5DB258}" type="datetimeFigureOut">
              <a:rPr lang="en-US" smtClean="0"/>
              <a:t>7/18/2017</a:t>
            </a:fld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7A7D31-5711-4948-9BB7-70C38FD3283A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1099FC-BDCA-41C2-BFC9-62B94A5DB258}" type="datetimeFigureOut">
              <a:rPr lang="en-US" smtClean="0"/>
              <a:t>7/18/2017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7A7D31-5711-4948-9BB7-70C38FD3283A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A1099FC-BDCA-41C2-BFC9-62B94A5DB258}" type="datetimeFigureOut">
              <a:rPr lang="en-US" smtClean="0"/>
              <a:t>7/18/2017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7A7D31-5711-4948-9BB7-70C38FD3283A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1099FC-BDCA-41C2-BFC9-62B94A5DB258}" type="datetimeFigureOut">
              <a:rPr lang="en-US" smtClean="0"/>
              <a:t>7/18/2017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7A7D31-5711-4948-9BB7-70C38FD3283A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1099FC-BDCA-41C2-BFC9-62B94A5DB258}" type="datetimeFigureOut">
              <a:rPr lang="en-US" smtClean="0"/>
              <a:t>7/18/2017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7A7D31-5711-4948-9BB7-70C38FD3283A}" type="slidenum">
              <a:rPr lang="en-US" smtClean="0"/>
              <a:t>‹Nº›</a:t>
            </a:fld>
            <a:endParaRPr lang="en-US"/>
          </a:p>
        </p:txBody>
      </p:sp>
      <p:sp>
        <p:nvSpPr>
          <p:cNvPr id="10" name="9 Marcador de posición de imagen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pic>
        <p:nvPicPr>
          <p:cNvPr id="12" name="11 Imagen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1757" y="6466502"/>
            <a:ext cx="913886" cy="330015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5">
              <a:alphaModFix amt="43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2 Marcador de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1" name="30 Marcador de texto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7" name="26 Marcador de fecha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4A1099FC-BDCA-41C2-BFC9-62B94A5DB258}" type="datetimeFigureOut">
              <a:rPr lang="en-US" smtClean="0"/>
              <a:t>7/18/2017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 dirty="0" smtClean="0"/>
          </a:p>
          <a:p>
            <a:r>
              <a:rPr lang="es-ES" dirty="0" smtClean="0"/>
              <a:t> </a:t>
            </a:r>
            <a:r>
              <a:rPr lang="es-ES" b="1" dirty="0" smtClean="0"/>
              <a:t>Subdirección General de Programas de Innovación </a:t>
            </a:r>
            <a:endParaRPr lang="en-US" dirty="0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C57A7D31-5711-4948-9BB7-70C38FD3283A}" type="slidenum">
              <a:rPr lang="en-US" smtClean="0"/>
              <a:t>‹Nº›</a:t>
            </a:fld>
            <a:endParaRPr lang="en-US"/>
          </a:p>
        </p:txBody>
      </p:sp>
      <p:pic>
        <p:nvPicPr>
          <p:cNvPr id="8" name="7 Imagen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1757" y="6466502"/>
            <a:ext cx="913886" cy="33001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tA1pVl34D0&amp;ab_channel=ABCRN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gtA1pVl34D0" TargetMode="Externa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uijrVChHeQ&amp;t=104s&amp;ab_channel=E4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VuijrVChHeQ" TargetMode="Externa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padlet.com/estertortecno/VirtualTourGuideProjectwithScratch" TargetMode="Externa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pVX1ZXFPqyk" TargetMode="External"/><Relationship Id="rId5" Type="http://schemas.openxmlformats.org/officeDocument/2006/relationships/image" Target="../media/image5.png"/><Relationship Id="rId4" Type="http://schemas.openxmlformats.org/officeDocument/2006/relationships/hyperlink" Target="https://www.youtube.com/watch?v=pVX1ZXFPqyk&amp;ab_channel=MonsterpieceTheatre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9drwiPhf1Vw" TargetMode="External"/><Relationship Id="rId5" Type="http://schemas.openxmlformats.org/officeDocument/2006/relationships/image" Target="../media/image5.png"/><Relationship Id="rId4" Type="http://schemas.openxmlformats.org/officeDocument/2006/relationships/hyperlink" Target="https://www.youtube.com/watch?v=9drwiPhf1Vw&amp;ab_channel=CodeTeacher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kyLnWm1iCs&amp;ab_channel=Movieclips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TkyLnWm1iCs" TargetMode="Externa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635896" y="476672"/>
            <a:ext cx="5105400" cy="3888432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Mission:</a:t>
            </a:r>
            <a:br>
              <a:rPr lang="en-US" dirty="0" smtClean="0"/>
            </a:br>
            <a:r>
              <a:rPr lang="en-US" dirty="0" smtClean="0"/>
              <a:t>design a </a:t>
            </a:r>
            <a:br>
              <a:rPr lang="en-US" dirty="0" smtClean="0"/>
            </a:br>
            <a:r>
              <a:rPr lang="en-US" dirty="0" smtClean="0"/>
              <a:t>Virtual interactive</a:t>
            </a:r>
            <a:br>
              <a:rPr lang="en-US" dirty="0" smtClean="0"/>
            </a:br>
            <a:r>
              <a:rPr lang="en-US" dirty="0" smtClean="0"/>
              <a:t> tour guide </a:t>
            </a:r>
            <a:br>
              <a:rPr lang="en-US" dirty="0" smtClean="0"/>
            </a:br>
            <a:r>
              <a:rPr lang="en-US" dirty="0" smtClean="0"/>
              <a:t>with scratch</a:t>
            </a:r>
            <a:endParaRPr lang="en-U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563888" y="4787442"/>
            <a:ext cx="5114778" cy="1101248"/>
          </a:xfrm>
        </p:spPr>
        <p:txBody>
          <a:bodyPr/>
          <a:lstStyle/>
          <a:p>
            <a:r>
              <a:rPr lang="en-US" dirty="0" smtClean="0"/>
              <a:t>Ester </a:t>
            </a:r>
            <a:r>
              <a:rPr lang="en-US" dirty="0" err="1" smtClean="0"/>
              <a:t>Torices</a:t>
            </a:r>
            <a:r>
              <a:rPr lang="en-US" dirty="0" smtClean="0"/>
              <a:t> Serrano</a:t>
            </a:r>
            <a:endParaRPr lang="en-US" dirty="0"/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24744"/>
            <a:ext cx="3367290" cy="4742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494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 txBox="1">
            <a:spLocks noGrp="1"/>
          </p:cNvSpPr>
          <p:nvPr>
            <p:ph type="title"/>
          </p:nvPr>
        </p:nvSpPr>
        <p:spPr>
          <a:xfrm>
            <a:off x="164572" y="414756"/>
            <a:ext cx="8229600" cy="1143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 smtClean="0"/>
              <a:t>The high school Francisco de Goya-La Elipa </a:t>
            </a:r>
            <a:r>
              <a:rPr lang="en" dirty="0"/>
              <a:t>has a problem!</a:t>
            </a:r>
          </a:p>
        </p:txBody>
      </p:sp>
      <p:sp>
        <p:nvSpPr>
          <p:cNvPr id="234" name="Shape 234"/>
          <p:cNvSpPr txBox="1">
            <a:spLocks noGrp="1"/>
          </p:cNvSpPr>
          <p:nvPr>
            <p:ph type="body" idx="1"/>
          </p:nvPr>
        </p:nvSpPr>
        <p:spPr>
          <a:xfrm>
            <a:off x="307975" y="1628800"/>
            <a:ext cx="7792417" cy="266429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 algn="just">
              <a:spcBef>
                <a:spcPts val="0"/>
              </a:spcBef>
              <a:buNone/>
            </a:pPr>
            <a:r>
              <a:rPr lang="en" dirty="0" smtClean="0"/>
              <a:t>The school has organised an exchange with a school from Boston, the students were coming next month but because of some problems they are coming next week </a:t>
            </a:r>
            <a:r>
              <a:rPr lang="en-GB" dirty="0" smtClean="0"/>
              <a:t>a</a:t>
            </a:r>
            <a:r>
              <a:rPr lang="en" dirty="0" smtClean="0"/>
              <a:t>nd the welcome day everybody is busy with the open door´s day tasks.</a:t>
            </a:r>
            <a:endParaRPr lang="en" dirty="0"/>
          </a:p>
        </p:txBody>
      </p:sp>
      <p:sp>
        <p:nvSpPr>
          <p:cNvPr id="2" name="AutoShape 2" descr="Image result for rubbish"/>
          <p:cNvSpPr>
            <a:spLocks noChangeAspect="1" noChangeArrowheads="1"/>
          </p:cNvSpPr>
          <p:nvPr/>
        </p:nvSpPr>
        <p:spPr bwMode="auto">
          <a:xfrm>
            <a:off x="155575" y="-192617"/>
            <a:ext cx="3048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AutoShape 4" descr="Image result for rubbish"/>
          <p:cNvSpPr>
            <a:spLocks noChangeAspect="1" noChangeArrowheads="1"/>
          </p:cNvSpPr>
          <p:nvPr/>
        </p:nvSpPr>
        <p:spPr bwMode="auto">
          <a:xfrm>
            <a:off x="307975" y="10584"/>
            <a:ext cx="3048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4132" y="4293096"/>
            <a:ext cx="428625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568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>
            <a:spLocks noGrp="1"/>
          </p:cNvSpPr>
          <p:nvPr>
            <p:ph type="title"/>
          </p:nvPr>
        </p:nvSpPr>
        <p:spPr>
          <a:xfrm>
            <a:off x="467544" y="188640"/>
            <a:ext cx="5554961" cy="1763888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</a:pPr>
            <a:r>
              <a:rPr lang="en" dirty="0" smtClean="0"/>
              <a:t>You </a:t>
            </a:r>
            <a:r>
              <a:rPr lang="en" dirty="0"/>
              <a:t>have been hired to help!</a:t>
            </a:r>
            <a:br>
              <a:rPr lang="en" dirty="0"/>
            </a:br>
            <a:r>
              <a:rPr lang="en" sz="2400" dirty="0"/>
              <a:t>Technology to the rescue</a:t>
            </a:r>
            <a:r>
              <a:rPr lang="en" sz="2400" dirty="0" smtClean="0"/>
              <a:t>!</a:t>
            </a:r>
            <a:endParaRPr lang="en" sz="2400" dirty="0"/>
          </a:p>
        </p:txBody>
      </p:sp>
      <p:sp>
        <p:nvSpPr>
          <p:cNvPr id="244" name="Shape 244"/>
          <p:cNvSpPr txBox="1">
            <a:spLocks noGrp="1"/>
          </p:cNvSpPr>
          <p:nvPr>
            <p:ph type="body" idx="1"/>
          </p:nvPr>
        </p:nvSpPr>
        <p:spPr>
          <a:xfrm>
            <a:off x="467544" y="1866463"/>
            <a:ext cx="4690864" cy="413318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 dirty="0" smtClean="0"/>
              <a:t>Since the technology department has some interesting </a:t>
            </a:r>
            <a:r>
              <a:rPr lang="en" b="1" dirty="0" smtClean="0"/>
              <a:t>robots</a:t>
            </a:r>
            <a:r>
              <a:rPr lang="en" dirty="0" smtClean="0"/>
              <a:t>, </a:t>
            </a:r>
            <a:r>
              <a:rPr lang="en" b="1" dirty="0" smtClean="0"/>
              <a:t>the Information and tourism department</a:t>
            </a:r>
            <a:r>
              <a:rPr lang="en" dirty="0" smtClean="0"/>
              <a:t> have hired </a:t>
            </a:r>
            <a:r>
              <a:rPr lang="en" dirty="0"/>
              <a:t>you to </a:t>
            </a:r>
            <a:r>
              <a:rPr lang="es-ES" b="1" dirty="0" err="1" smtClean="0"/>
              <a:t>design</a:t>
            </a:r>
            <a:r>
              <a:rPr lang="es-ES" b="1" dirty="0" smtClean="0"/>
              <a:t> a  virtual </a:t>
            </a:r>
            <a:r>
              <a:rPr lang="es-ES" b="1" dirty="0" err="1" smtClean="0"/>
              <a:t>interactive</a:t>
            </a:r>
            <a:r>
              <a:rPr lang="es-ES" b="1" dirty="0" smtClean="0"/>
              <a:t> tour </a:t>
            </a:r>
            <a:r>
              <a:rPr lang="es-ES" b="1" dirty="0" err="1" smtClean="0"/>
              <a:t>guide</a:t>
            </a:r>
            <a:r>
              <a:rPr lang="es-ES" b="1" dirty="0" smtClean="0"/>
              <a:t> to </a:t>
            </a:r>
            <a:r>
              <a:rPr lang="es-ES" b="1" dirty="0" err="1" smtClean="0"/>
              <a:t>take</a:t>
            </a:r>
            <a:r>
              <a:rPr lang="es-ES" b="1" dirty="0" smtClean="0"/>
              <a:t> </a:t>
            </a:r>
            <a:r>
              <a:rPr lang="es-ES" b="1" dirty="0" err="1" smtClean="0"/>
              <a:t>them</a:t>
            </a:r>
            <a:r>
              <a:rPr lang="es-ES" b="1" dirty="0" smtClean="0"/>
              <a:t> </a:t>
            </a:r>
            <a:r>
              <a:rPr lang="es-ES" b="1" dirty="0" err="1" smtClean="0"/>
              <a:t>into</a:t>
            </a:r>
            <a:r>
              <a:rPr lang="es-ES" b="1" dirty="0" smtClean="0"/>
              <a:t> a virtual tour </a:t>
            </a:r>
            <a:r>
              <a:rPr lang="es-ES" b="1" dirty="0" err="1" smtClean="0"/>
              <a:t>around</a:t>
            </a:r>
            <a:r>
              <a:rPr lang="es-ES" b="1" dirty="0" smtClean="0"/>
              <a:t> Madrid</a:t>
            </a:r>
            <a:r>
              <a:rPr lang="es-ES" dirty="0" smtClean="0"/>
              <a:t>.</a:t>
            </a:r>
            <a:endParaRPr lang="en" dirty="0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3" y="1052736"/>
            <a:ext cx="1862503" cy="3241954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933056"/>
            <a:ext cx="4097231" cy="2483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430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 txBox="1">
            <a:spLocks noGrp="1"/>
          </p:cNvSpPr>
          <p:nvPr>
            <p:ph type="title"/>
          </p:nvPr>
        </p:nvSpPr>
        <p:spPr>
          <a:xfrm>
            <a:off x="251520" y="188640"/>
            <a:ext cx="7896950" cy="1143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dirty="0" smtClean="0"/>
              <a:t>V</a:t>
            </a:r>
            <a:r>
              <a:rPr lang="en" dirty="0" smtClean="0"/>
              <a:t>irtual interactive tour guide challenge</a:t>
            </a:r>
            <a:endParaRPr lang="en" dirty="0"/>
          </a:p>
        </p:txBody>
      </p:sp>
      <p:sp>
        <p:nvSpPr>
          <p:cNvPr id="252" name="Shape 252"/>
          <p:cNvSpPr txBox="1">
            <a:spLocks noGrp="1"/>
          </p:cNvSpPr>
          <p:nvPr>
            <p:ph type="body" idx="1"/>
          </p:nvPr>
        </p:nvSpPr>
        <p:spPr>
          <a:xfrm>
            <a:off x="323528" y="1484784"/>
            <a:ext cx="4764000" cy="4526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b="1" dirty="0"/>
              <a:t>Goal</a:t>
            </a:r>
            <a:r>
              <a:rPr lang="en" dirty="0"/>
              <a:t>: </a:t>
            </a:r>
            <a:r>
              <a:rPr lang="en" sz="2400" dirty="0"/>
              <a:t>Programme</a:t>
            </a:r>
            <a:r>
              <a:rPr lang="es-ES" sz="2400" dirty="0"/>
              <a:t> a  virtual </a:t>
            </a:r>
            <a:r>
              <a:rPr lang="en-US" sz="2400" dirty="0" smtClean="0"/>
              <a:t>interactive</a:t>
            </a:r>
            <a:r>
              <a:rPr lang="es-ES" sz="2400" dirty="0" smtClean="0"/>
              <a:t> </a:t>
            </a:r>
            <a:r>
              <a:rPr lang="es-ES" sz="2400" dirty="0"/>
              <a:t>tour </a:t>
            </a:r>
            <a:r>
              <a:rPr lang="en-US" sz="2400" dirty="0" smtClean="0"/>
              <a:t>guide</a:t>
            </a:r>
            <a:r>
              <a:rPr lang="es-ES" sz="2400" dirty="0" smtClean="0"/>
              <a:t> </a:t>
            </a:r>
            <a:r>
              <a:rPr lang="en-US" sz="2400" dirty="0" smtClean="0"/>
              <a:t>around</a:t>
            </a:r>
            <a:r>
              <a:rPr lang="es-ES" sz="2400" dirty="0" smtClean="0"/>
              <a:t> </a:t>
            </a:r>
            <a:r>
              <a:rPr lang="es-ES" sz="2400" dirty="0"/>
              <a:t>6 </a:t>
            </a:r>
            <a:r>
              <a:rPr lang="en-US" sz="2400" dirty="0" smtClean="0"/>
              <a:t>interesting</a:t>
            </a:r>
            <a:r>
              <a:rPr lang="es-ES" sz="2400" dirty="0" smtClean="0"/>
              <a:t> </a:t>
            </a:r>
            <a:r>
              <a:rPr lang="es-ES" sz="2400" dirty="0"/>
              <a:t>places in Madrid.</a:t>
            </a:r>
            <a:endParaRPr lang="en" sz="2400" dirty="0"/>
          </a:p>
          <a:p>
            <a:pPr lvl="0">
              <a:spcBef>
                <a:spcPts val="0"/>
              </a:spcBef>
              <a:buNone/>
            </a:pPr>
            <a:endParaRPr lang="en" sz="2400" dirty="0"/>
          </a:p>
          <a:p>
            <a:pPr lvl="0" rtl="0">
              <a:spcBef>
                <a:spcPts val="0"/>
              </a:spcBef>
              <a:buNone/>
            </a:pPr>
            <a:r>
              <a:rPr lang="en" b="1" dirty="0" smtClean="0"/>
              <a:t>Criteria</a:t>
            </a:r>
            <a:r>
              <a:rPr lang="en" b="1" dirty="0"/>
              <a:t>:</a:t>
            </a:r>
          </a:p>
          <a:p>
            <a:pPr marL="457200" lvl="0" indent="-381000" rtl="0">
              <a:spcBef>
                <a:spcPts val="0"/>
              </a:spcBef>
              <a:buSzPct val="100000"/>
            </a:pPr>
            <a:r>
              <a:rPr lang="en" sz="2400" dirty="0"/>
              <a:t>Use </a:t>
            </a:r>
            <a:r>
              <a:rPr lang="en" sz="2400" dirty="0" smtClean="0"/>
              <a:t>Scratch </a:t>
            </a:r>
          </a:p>
          <a:p>
            <a:pPr marL="457200" lvl="0" indent="-381000" rtl="0">
              <a:spcBef>
                <a:spcPts val="0"/>
              </a:spcBef>
              <a:buSzPct val="100000"/>
            </a:pPr>
            <a:r>
              <a:rPr lang="en" sz="2400" dirty="0" smtClean="0"/>
              <a:t>Use 6 pictures about Madrid</a:t>
            </a:r>
          </a:p>
          <a:p>
            <a:pPr marL="457200" lvl="0" indent="-381000" rtl="0">
              <a:spcBef>
                <a:spcPts val="0"/>
              </a:spcBef>
              <a:buSzPct val="100000"/>
            </a:pPr>
            <a:r>
              <a:rPr lang="en" sz="2400" dirty="0" smtClean="0"/>
              <a:t>Use GIMP to make a collage with the 6 photos.</a:t>
            </a:r>
          </a:p>
          <a:p>
            <a:pPr marL="457200" lvl="0" indent="-381000" rtl="0">
              <a:spcBef>
                <a:spcPts val="0"/>
              </a:spcBef>
              <a:buSzPct val="100000"/>
            </a:pPr>
            <a:r>
              <a:rPr lang="en-US" sz="2400" dirty="0" smtClean="0"/>
              <a:t>Use the Engineering Design Process for the challenge</a:t>
            </a:r>
          </a:p>
          <a:p>
            <a:pPr marL="457200" lvl="0" indent="-381000" rtl="0">
              <a:spcBef>
                <a:spcPts val="0"/>
              </a:spcBef>
              <a:buSzPct val="100000"/>
            </a:pPr>
            <a:r>
              <a:rPr lang="en-US" sz="2400" dirty="0" smtClean="0"/>
              <a:t>Present to the class </a:t>
            </a:r>
            <a:endParaRPr lang="en" sz="2400" dirty="0" smtClean="0"/>
          </a:p>
          <a:p>
            <a:pPr marL="0" lvl="0" indent="0" rtl="0">
              <a:spcBef>
                <a:spcPts val="0"/>
              </a:spcBef>
              <a:buNone/>
            </a:pPr>
            <a:endParaRPr sz="2400" dirty="0"/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53" name="Shape 253"/>
          <p:cNvSpPr txBox="1">
            <a:spLocks noGrp="1"/>
          </p:cNvSpPr>
          <p:nvPr>
            <p:ph type="body" idx="2"/>
          </p:nvPr>
        </p:nvSpPr>
        <p:spPr>
          <a:xfrm>
            <a:off x="5076056" y="1484784"/>
            <a:ext cx="3096344" cy="525658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 dirty="0"/>
              <a:t>Constraints</a:t>
            </a:r>
            <a:r>
              <a:rPr lang="en" dirty="0"/>
              <a:t>:</a:t>
            </a:r>
          </a:p>
          <a:p>
            <a:pPr marL="457200" lvl="0" indent="-381000" rtl="0">
              <a:spcBef>
                <a:spcPts val="0"/>
              </a:spcBef>
              <a:buSzPct val="100000"/>
            </a:pPr>
            <a:r>
              <a:rPr lang="en" sz="2000" dirty="0" smtClean="0"/>
              <a:t>Images are exclusive. The fastest team will get the images.</a:t>
            </a:r>
          </a:p>
          <a:p>
            <a:pPr marL="457200" lvl="0" indent="-381000">
              <a:spcBef>
                <a:spcPts val="0"/>
              </a:spcBef>
            </a:pPr>
            <a:r>
              <a:rPr lang="en-GB" sz="2000" dirty="0" smtClean="0"/>
              <a:t>The computer won´t </a:t>
            </a:r>
            <a:r>
              <a:rPr lang="en-GB" sz="2000" dirty="0"/>
              <a:t>be </a:t>
            </a:r>
            <a:r>
              <a:rPr lang="en-GB" sz="2000" dirty="0" smtClean="0"/>
              <a:t>switched on </a:t>
            </a:r>
            <a:r>
              <a:rPr lang="en-GB" sz="2000" dirty="0"/>
              <a:t>until the design plan is </a:t>
            </a:r>
            <a:r>
              <a:rPr lang="en-GB" sz="2000" dirty="0" smtClean="0"/>
              <a:t>delivered.</a:t>
            </a:r>
          </a:p>
          <a:p>
            <a:pPr marL="457200" indent="-381000">
              <a:lnSpc>
                <a:spcPct val="120000"/>
              </a:lnSpc>
              <a:spcBef>
                <a:spcPts val="0"/>
              </a:spcBef>
            </a:pPr>
            <a:r>
              <a:rPr lang="en" sz="2000" dirty="0"/>
              <a:t>Every group member must work in the computer </a:t>
            </a:r>
            <a:r>
              <a:rPr lang="en" sz="2000" dirty="0" smtClean="0"/>
              <a:t>everyday</a:t>
            </a:r>
          </a:p>
          <a:p>
            <a:pPr marL="457200" lvl="0" indent="-381000">
              <a:lnSpc>
                <a:spcPct val="120000"/>
              </a:lnSpc>
              <a:spcBef>
                <a:spcPts val="0"/>
              </a:spcBef>
            </a:pPr>
            <a:r>
              <a:rPr lang="en" sz="2000" dirty="0" smtClean="0">
                <a:sym typeface="Calibri"/>
              </a:rPr>
              <a:t>Deadline: 10 days</a:t>
            </a:r>
            <a:endParaRPr lang="en" sz="2000" dirty="0">
              <a:sym typeface="Calibri"/>
            </a:endParaRPr>
          </a:p>
          <a:p>
            <a:pPr marL="457200" indent="-381000">
              <a:lnSpc>
                <a:spcPct val="120000"/>
              </a:lnSpc>
              <a:spcBef>
                <a:spcPts val="0"/>
              </a:spcBef>
            </a:pPr>
            <a:endParaRPr lang="en" sz="2000" dirty="0"/>
          </a:p>
        </p:txBody>
      </p:sp>
    </p:spTree>
    <p:extLst>
      <p:ext uri="{BB962C8B-B14F-4D97-AF65-F5344CB8AC3E}">
        <p14:creationId xmlns:p14="http://schemas.microsoft.com/office/powerpoint/2010/main" val="134951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 txBox="1">
            <a:spLocks noGrp="1"/>
          </p:cNvSpPr>
          <p:nvPr>
            <p:ph type="title"/>
          </p:nvPr>
        </p:nvSpPr>
        <p:spPr>
          <a:xfrm>
            <a:off x="457200" y="457000"/>
            <a:ext cx="7896950" cy="1143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dirty="0" smtClean="0"/>
              <a:t>V</a:t>
            </a:r>
            <a:r>
              <a:rPr lang="en" dirty="0" smtClean="0"/>
              <a:t>irtual interactive tour guide challenge</a:t>
            </a:r>
            <a:endParaRPr lang="en" dirty="0"/>
          </a:p>
        </p:txBody>
      </p:sp>
      <p:sp>
        <p:nvSpPr>
          <p:cNvPr id="3" name="Shape 297"/>
          <p:cNvSpPr txBox="1">
            <a:spLocks/>
          </p:cNvSpPr>
          <p:nvPr/>
        </p:nvSpPr>
        <p:spPr>
          <a:xfrm>
            <a:off x="1115616" y="2348880"/>
            <a:ext cx="6192688" cy="3240360"/>
          </a:xfrm>
          <a:prstGeom prst="rect">
            <a:avLst/>
          </a:prstGeom>
        </p:spPr>
        <p:txBody>
          <a:bodyPr vert="horz" lIns="91425" tIns="91425" rIns="91425" bIns="91425" anchor="t" anchorCtr="0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1111"/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  <a:defRPr/>
            </a:pPr>
            <a:r>
              <a:rPr lang="en-GB" sz="2400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00B0F0"/>
                </a:solidFill>
              </a:rPr>
              <a:t>Constraints when presenting to the class</a:t>
            </a:r>
            <a:r>
              <a:rPr lang="en-GB" sz="240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00B0F0"/>
                </a:solidFill>
              </a:rPr>
              <a:t>:</a:t>
            </a:r>
          </a:p>
          <a:p>
            <a:pPr marL="0" indent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1111"/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  <a:defRPr/>
            </a:pPr>
            <a:endParaRPr lang="en-GB" sz="240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rgbClr val="00B0F0"/>
              </a:solidFill>
            </a:endParaRPr>
          </a:p>
          <a:p>
            <a:pPr marL="457200" indent="-342900">
              <a:lnSpc>
                <a:spcPct val="138000"/>
              </a:lnSpc>
              <a:spcBef>
                <a:spcPts val="0"/>
              </a:spcBef>
              <a:buSzPct val="100000"/>
              <a:buFont typeface="Arial"/>
              <a:buChar char="●"/>
            </a:pPr>
            <a:r>
              <a:rPr lang="en-GB" sz="2400" dirty="0" smtClean="0"/>
              <a:t>Must use at least 5 of the vocabulary terms from above.</a:t>
            </a:r>
          </a:p>
          <a:p>
            <a:pPr marL="457200" indent="-342900">
              <a:lnSpc>
                <a:spcPct val="138000"/>
              </a:lnSpc>
              <a:spcBef>
                <a:spcPts val="0"/>
              </a:spcBef>
              <a:buSzPct val="100000"/>
              <a:buFont typeface="Arial"/>
              <a:buChar char="●"/>
            </a:pPr>
            <a:r>
              <a:rPr lang="en-GB" sz="2400" dirty="0" smtClean="0"/>
              <a:t>Every group member must speak.</a:t>
            </a:r>
          </a:p>
          <a:p>
            <a:pPr marL="457200" indent="-342900">
              <a:lnSpc>
                <a:spcPct val="138000"/>
              </a:lnSpc>
              <a:spcBef>
                <a:spcPts val="0"/>
              </a:spcBef>
              <a:buSzPct val="100000"/>
              <a:buFont typeface="Arial"/>
              <a:buChar char="●"/>
            </a:pPr>
            <a:r>
              <a:rPr lang="en-GB" sz="2400" dirty="0" smtClean="0"/>
              <a:t>Presentation should take 5 minutes.</a:t>
            </a:r>
          </a:p>
        </p:txBody>
      </p:sp>
    </p:spTree>
    <p:extLst>
      <p:ext uri="{BB962C8B-B14F-4D97-AF65-F5344CB8AC3E}">
        <p14:creationId xmlns:p14="http://schemas.microsoft.com/office/powerpoint/2010/main" val="3989092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title"/>
          </p:nvPr>
        </p:nvSpPr>
        <p:spPr>
          <a:xfrm>
            <a:off x="251520" y="260648"/>
            <a:ext cx="7860700" cy="144016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You have a limited amount </a:t>
            </a:r>
            <a:r>
              <a:rPr lang="en" dirty="0" smtClean="0"/>
              <a:t>of time </a:t>
            </a:r>
            <a:r>
              <a:rPr lang="en" dirty="0"/>
              <a:t>to do this. . .</a:t>
            </a:r>
          </a:p>
        </p:txBody>
      </p:sp>
      <p:sp>
        <p:nvSpPr>
          <p:cNvPr id="222" name="Shape 222"/>
          <p:cNvSpPr txBox="1">
            <a:spLocks noGrp="1"/>
          </p:cNvSpPr>
          <p:nvPr>
            <p:ph type="body" idx="1"/>
          </p:nvPr>
        </p:nvSpPr>
        <p:spPr>
          <a:xfrm>
            <a:off x="251520" y="1628800"/>
            <a:ext cx="7776864" cy="256636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>
              <a:spcBef>
                <a:spcPts val="0"/>
              </a:spcBef>
              <a:buSzPct val="100000"/>
            </a:pPr>
            <a:r>
              <a:rPr lang="en" sz="2400" dirty="0"/>
              <a:t>So you must be </a:t>
            </a:r>
            <a:r>
              <a:rPr lang="en" sz="2400" dirty="0" smtClean="0"/>
              <a:t>resourceful.</a:t>
            </a:r>
            <a:endParaRPr lang="en" sz="2400" dirty="0"/>
          </a:p>
          <a:p>
            <a:pPr marL="457200" lvl="0" indent="-381000" rtl="0">
              <a:spcBef>
                <a:spcPts val="0"/>
              </a:spcBef>
              <a:buSzPct val="100000"/>
            </a:pPr>
            <a:r>
              <a:rPr lang="en" sz="2400" dirty="0"/>
              <a:t>And you must work </a:t>
            </a:r>
            <a:r>
              <a:rPr lang="en" sz="2400" dirty="0" smtClean="0"/>
              <a:t>fast.</a:t>
            </a:r>
            <a:endParaRPr lang="en" sz="2400" dirty="0"/>
          </a:p>
          <a:p>
            <a:pPr marL="457200" lvl="0" indent="-381000">
              <a:spcBef>
                <a:spcPts val="0"/>
              </a:spcBef>
              <a:buSzPct val="100000"/>
            </a:pPr>
            <a:r>
              <a:rPr lang="en" sz="2400" dirty="0"/>
              <a:t>Can your team </a:t>
            </a:r>
            <a:r>
              <a:rPr lang="en" sz="2400" dirty="0" smtClean="0"/>
              <a:t>save the Francisco de Goya-La Elipa reputation?</a:t>
            </a:r>
            <a:endParaRPr lang="en" sz="2400" dirty="0"/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834" y="3356992"/>
            <a:ext cx="5386784" cy="323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754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 up activities</a:t>
            </a:r>
            <a:endParaRPr lang="en-US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539552" y="2204864"/>
            <a:ext cx="7239000" cy="417646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5400" dirty="0" smtClean="0"/>
              <a:t>How  many different ways can we make a tour?</a:t>
            </a:r>
          </a:p>
          <a:p>
            <a:pPr marL="0" indent="0">
              <a:buNone/>
            </a:pPr>
            <a:endParaRPr lang="en-US" sz="5400" dirty="0" smtClean="0"/>
          </a:p>
          <a:p>
            <a:pPr marL="0" indent="0">
              <a:buNone/>
            </a:pPr>
            <a:r>
              <a:rPr lang="en-US" sz="5400" dirty="0"/>
              <a:t>How have tour guides evolved?</a:t>
            </a:r>
          </a:p>
          <a:p>
            <a:pPr marL="0" indent="0">
              <a:buNone/>
            </a:pPr>
            <a:endParaRPr lang="en-US" sz="5400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7326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77950" y="188640"/>
            <a:ext cx="7239000" cy="55432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Warm up activities</a:t>
            </a:r>
            <a:endParaRPr lang="en-US" dirty="0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5" y="980728"/>
            <a:ext cx="6683749" cy="534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290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476672"/>
            <a:ext cx="7239000" cy="626328"/>
          </a:xfrm>
        </p:spPr>
        <p:txBody>
          <a:bodyPr/>
          <a:lstStyle/>
          <a:p>
            <a:r>
              <a:rPr lang="en-US" dirty="0" smtClean="0"/>
              <a:t>Warm up activities</a:t>
            </a:r>
            <a:endParaRPr lang="en-US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395536" y="1268760"/>
            <a:ext cx="7239000" cy="14401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 smtClean="0"/>
              <a:t>Video: World´s </a:t>
            </a:r>
            <a:r>
              <a:rPr lang="en-US" sz="3200" dirty="0"/>
              <a:t>first robot tour </a:t>
            </a:r>
            <a:r>
              <a:rPr lang="en-US" sz="3200" dirty="0" smtClean="0"/>
              <a:t>guide</a:t>
            </a:r>
          </a:p>
          <a:p>
            <a:pPr marL="0" indent="0" algn="ctr">
              <a:buNone/>
            </a:pPr>
            <a:r>
              <a:rPr lang="en-US" sz="2000" dirty="0" smtClean="0">
                <a:solidFill>
                  <a:srgbClr val="00B0F0"/>
                </a:solidFill>
                <a:hlinkClick r:id="rId3"/>
              </a:rPr>
              <a:t>https</a:t>
            </a:r>
            <a:r>
              <a:rPr lang="en-US" sz="2000" dirty="0">
                <a:solidFill>
                  <a:srgbClr val="00B0F0"/>
                </a:solidFill>
                <a:hlinkClick r:id="rId3"/>
              </a:rPr>
              <a:t>://</a:t>
            </a:r>
            <a:r>
              <a:rPr lang="en-US" sz="2000" dirty="0" smtClean="0">
                <a:solidFill>
                  <a:srgbClr val="00B0F0"/>
                </a:solidFill>
                <a:hlinkClick r:id="rId3"/>
              </a:rPr>
              <a:t>www.youtube.com/watch?v=gtA1pVl34D0&amp;ab_channel=ABCRN</a:t>
            </a:r>
            <a:endParaRPr lang="en-US" sz="2000" dirty="0" smtClean="0">
              <a:solidFill>
                <a:srgbClr val="00B0F0"/>
              </a:solidFill>
            </a:endParaRPr>
          </a:p>
          <a:p>
            <a:pPr marL="0" indent="0" algn="ctr">
              <a:buNone/>
            </a:pPr>
            <a:endParaRPr lang="en-US" sz="2000" dirty="0">
              <a:solidFill>
                <a:srgbClr val="0070C0"/>
              </a:solidFill>
            </a:endParaRPr>
          </a:p>
          <a:p>
            <a:endParaRPr lang="en-US" sz="4000" dirty="0" smtClean="0"/>
          </a:p>
          <a:p>
            <a:endParaRPr lang="en-US" dirty="0"/>
          </a:p>
        </p:txBody>
      </p:sp>
      <p:pic>
        <p:nvPicPr>
          <p:cNvPr id="3" name="gtA1pVl34D0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827584" y="2907166"/>
            <a:ext cx="6620228" cy="372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241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404664"/>
            <a:ext cx="7239000" cy="698336"/>
          </a:xfrm>
        </p:spPr>
        <p:txBody>
          <a:bodyPr/>
          <a:lstStyle/>
          <a:p>
            <a:r>
              <a:rPr lang="en-US" dirty="0" smtClean="0"/>
              <a:t>preview </a:t>
            </a:r>
            <a:r>
              <a:rPr lang="en-US" dirty="0" err="1" smtClean="0"/>
              <a:t>activitY</a:t>
            </a:r>
            <a:endParaRPr lang="en-US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44838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600" dirty="0" smtClean="0"/>
              <a:t>Choose 4 things you think a tour guide robot should do.</a:t>
            </a:r>
          </a:p>
          <a:p>
            <a:pPr marL="0" indent="0">
              <a:buNone/>
            </a:pPr>
            <a:endParaRPr lang="en-US" sz="66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63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404664"/>
            <a:ext cx="7239000" cy="698336"/>
          </a:xfrm>
        </p:spPr>
        <p:txBody>
          <a:bodyPr/>
          <a:lstStyle/>
          <a:p>
            <a:r>
              <a:rPr lang="en-US" dirty="0" smtClean="0"/>
              <a:t>preview </a:t>
            </a:r>
            <a:r>
              <a:rPr lang="en-US" dirty="0" err="1" smtClean="0"/>
              <a:t>activitY</a:t>
            </a:r>
            <a:endParaRPr lang="en-US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18915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 smtClean="0"/>
              <a:t>Video: Tourist information - </a:t>
            </a:r>
            <a:r>
              <a:rPr lang="en-US" sz="3200" dirty="0"/>
              <a:t>Bad </a:t>
            </a:r>
            <a:r>
              <a:rPr lang="en-US" sz="3200" dirty="0" smtClean="0"/>
              <a:t>robots</a:t>
            </a:r>
          </a:p>
          <a:p>
            <a:pPr marL="0" indent="0" algn="ctr">
              <a:buNone/>
            </a:pPr>
            <a:r>
              <a:rPr lang="en-US" sz="2200" dirty="0" smtClean="0">
                <a:solidFill>
                  <a:srgbClr val="0070C0"/>
                </a:solidFill>
                <a:hlinkClick r:id="rId3"/>
              </a:rPr>
              <a:t>https</a:t>
            </a:r>
            <a:r>
              <a:rPr lang="en-US" sz="2200" dirty="0">
                <a:solidFill>
                  <a:srgbClr val="0070C0"/>
                </a:solidFill>
                <a:hlinkClick r:id="rId3"/>
              </a:rPr>
              <a:t>://</a:t>
            </a:r>
            <a:r>
              <a:rPr lang="en-US" sz="2200" dirty="0" smtClean="0">
                <a:solidFill>
                  <a:srgbClr val="0070C0"/>
                </a:solidFill>
                <a:hlinkClick r:id="rId3"/>
              </a:rPr>
              <a:t>www.youtube.com/watch?v=VuijrVChHeQ&amp;t=104s&amp;ab_channel=E4</a:t>
            </a:r>
            <a:endParaRPr lang="en-US" sz="2200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en-US" sz="2200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en-US" sz="4000" dirty="0" smtClean="0"/>
          </a:p>
          <a:p>
            <a:endParaRPr lang="en-US" sz="4000" dirty="0" smtClean="0"/>
          </a:p>
          <a:p>
            <a:endParaRPr lang="en-US" dirty="0"/>
          </a:p>
        </p:txBody>
      </p:sp>
      <p:pic>
        <p:nvPicPr>
          <p:cNvPr id="3" name="VuijrVChHeQ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475656" y="3552667"/>
            <a:ext cx="5632626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03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539552" y="188640"/>
            <a:ext cx="6255488" cy="1362075"/>
          </a:xfrm>
        </p:spPr>
        <p:txBody>
          <a:bodyPr/>
          <a:lstStyle/>
          <a:p>
            <a:r>
              <a:rPr lang="en-US" dirty="0" smtClean="0"/>
              <a:t>The lesson plan is in the following link</a:t>
            </a:r>
            <a:endParaRPr lang="en-US" dirty="0"/>
          </a:p>
        </p:txBody>
      </p:sp>
      <p:pic>
        <p:nvPicPr>
          <p:cNvPr id="1026" name="Picture 2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05292" y="1628800"/>
            <a:ext cx="7711440" cy="48241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98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Shape 345"/>
          <p:cNvSpPr txBox="1">
            <a:spLocks noGrp="1"/>
          </p:cNvSpPr>
          <p:nvPr>
            <p:ph type="title"/>
          </p:nvPr>
        </p:nvSpPr>
        <p:spPr>
          <a:xfrm>
            <a:off x="467544" y="657997"/>
            <a:ext cx="7704856" cy="898795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dirty="0" smtClean="0"/>
              <a:t>MAIN ACTIVITY: </a:t>
            </a:r>
            <a:endParaRPr lang="en" dirty="0"/>
          </a:p>
        </p:txBody>
      </p:sp>
      <p:sp>
        <p:nvSpPr>
          <p:cNvPr id="5" name="Shape 345"/>
          <p:cNvSpPr txBox="1">
            <a:spLocks/>
          </p:cNvSpPr>
          <p:nvPr/>
        </p:nvSpPr>
        <p:spPr>
          <a:xfrm>
            <a:off x="467544" y="1556792"/>
            <a:ext cx="7704856" cy="4320480"/>
          </a:xfrm>
          <a:prstGeom prst="rect">
            <a:avLst/>
          </a:prstGeom>
        </p:spPr>
        <p:txBody>
          <a:bodyPr vert="horz" lIns="91425" tIns="91425" rIns="91425" bIns="91425" anchor="t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>
              <a:spcBef>
                <a:spcPts val="0"/>
              </a:spcBef>
            </a:pPr>
            <a:r>
              <a:rPr lang="en-GB" sz="2400" b="0" cap="none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Mission 1:</a:t>
            </a:r>
            <a:r>
              <a:rPr lang="es-ES" sz="2400" b="0" cap="none" dirty="0">
                <a:solidFill>
                  <a:schemeClr val="tx1"/>
                </a:solidFill>
              </a:rPr>
              <a:t> </a:t>
            </a:r>
            <a:r>
              <a:rPr lang="es-ES" sz="2400" b="0" cap="none" dirty="0" smtClean="0">
                <a:solidFill>
                  <a:schemeClr val="tx1"/>
                </a:solidFill>
              </a:rPr>
              <a:t>Look </a:t>
            </a:r>
            <a:r>
              <a:rPr lang="en-US" sz="2400" b="0" cap="none" dirty="0" smtClean="0">
                <a:solidFill>
                  <a:schemeClr val="tx1"/>
                </a:solidFill>
              </a:rPr>
              <a:t>for</a:t>
            </a:r>
            <a:r>
              <a:rPr lang="es-ES" sz="2400" b="0" cap="none" dirty="0" smtClean="0">
                <a:solidFill>
                  <a:schemeClr val="tx1"/>
                </a:solidFill>
              </a:rPr>
              <a:t> 6 </a:t>
            </a:r>
            <a:r>
              <a:rPr lang="en-US" sz="2400" b="0" cap="none" dirty="0" smtClean="0">
                <a:solidFill>
                  <a:schemeClr val="tx1"/>
                </a:solidFill>
              </a:rPr>
              <a:t>images</a:t>
            </a:r>
            <a:r>
              <a:rPr lang="es-ES" sz="2400" b="0" cap="none" dirty="0" smtClean="0">
                <a:solidFill>
                  <a:schemeClr val="tx1"/>
                </a:solidFill>
              </a:rPr>
              <a:t> </a:t>
            </a:r>
            <a:r>
              <a:rPr lang="en-US" sz="2400" b="0" cap="none" dirty="0" smtClean="0">
                <a:solidFill>
                  <a:schemeClr val="tx1"/>
                </a:solidFill>
              </a:rPr>
              <a:t>about</a:t>
            </a:r>
            <a:r>
              <a:rPr lang="es-ES" sz="2400" b="0" cap="none" dirty="0" smtClean="0">
                <a:solidFill>
                  <a:schemeClr val="tx1"/>
                </a:solidFill>
              </a:rPr>
              <a:t> </a:t>
            </a:r>
            <a:r>
              <a:rPr lang="es-ES" sz="2400" b="0" cap="none" dirty="0">
                <a:solidFill>
                  <a:schemeClr val="tx1"/>
                </a:solidFill>
              </a:rPr>
              <a:t>M</a:t>
            </a:r>
            <a:r>
              <a:rPr lang="es-ES" sz="2400" b="0" cap="none" dirty="0" smtClean="0">
                <a:solidFill>
                  <a:schemeClr val="tx1"/>
                </a:solidFill>
              </a:rPr>
              <a:t>adrid. </a:t>
            </a:r>
          </a:p>
          <a:p>
            <a:pPr>
              <a:spcBef>
                <a:spcPts val="0"/>
              </a:spcBef>
            </a:pPr>
            <a:r>
              <a:rPr lang="en-US" sz="2400" b="0" cap="none" dirty="0" smtClean="0">
                <a:solidFill>
                  <a:schemeClr val="tx1"/>
                </a:solidFill>
              </a:rPr>
              <a:t>They</a:t>
            </a:r>
            <a:r>
              <a:rPr lang="es-ES" sz="2400" b="0" cap="none" dirty="0" smtClean="0">
                <a:solidFill>
                  <a:schemeClr val="tx1"/>
                </a:solidFill>
              </a:rPr>
              <a:t> </a:t>
            </a:r>
            <a:r>
              <a:rPr lang="en-US" sz="2400" b="0" cap="none" dirty="0" smtClean="0">
                <a:solidFill>
                  <a:schemeClr val="tx1"/>
                </a:solidFill>
              </a:rPr>
              <a:t>have</a:t>
            </a:r>
            <a:r>
              <a:rPr lang="es-ES" sz="2400" b="0" cap="none" dirty="0" smtClean="0">
                <a:solidFill>
                  <a:schemeClr val="tx1"/>
                </a:solidFill>
              </a:rPr>
              <a:t> to be exclusive. So </a:t>
            </a:r>
            <a:r>
              <a:rPr lang="en-US" sz="2400" b="0" cap="none" dirty="0" smtClean="0">
                <a:solidFill>
                  <a:schemeClr val="tx1"/>
                </a:solidFill>
              </a:rPr>
              <a:t>the fastest team will get their images. </a:t>
            </a:r>
          </a:p>
          <a:p>
            <a:pPr>
              <a:spcBef>
                <a:spcPts val="0"/>
              </a:spcBef>
            </a:pPr>
            <a:endParaRPr lang="en-GB" sz="2400" b="0" cap="none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spcBef>
                <a:spcPts val="0"/>
              </a:spcBef>
            </a:pPr>
            <a:r>
              <a:rPr lang="en-GB" sz="2400" b="0" cap="none" dirty="0">
                <a:solidFill>
                  <a:srgbClr val="00B0F0"/>
                </a:solidFill>
                <a:latin typeface="+mn-lt"/>
                <a:ea typeface="+mn-ea"/>
                <a:cs typeface="+mn-cs"/>
              </a:rPr>
              <a:t>Clues for </a:t>
            </a:r>
            <a:r>
              <a:rPr lang="en-GB" sz="2400" b="0" cap="none" dirty="0" smtClean="0">
                <a:solidFill>
                  <a:srgbClr val="00B0F0"/>
                </a:solidFill>
                <a:latin typeface="+mn-lt"/>
                <a:ea typeface="+mn-ea"/>
                <a:cs typeface="+mn-cs"/>
              </a:rPr>
              <a:t>students: </a:t>
            </a:r>
          </a:p>
          <a:p>
            <a:pPr>
              <a:spcBef>
                <a:spcPts val="0"/>
              </a:spcBef>
            </a:pPr>
            <a:endParaRPr lang="en-GB" sz="2400" b="0" cap="none" dirty="0" smtClean="0">
              <a:solidFill>
                <a:srgbClr val="00B0F0"/>
              </a:solidFill>
              <a:latin typeface="+mn-lt"/>
              <a:ea typeface="+mn-ea"/>
              <a:cs typeface="+mn-cs"/>
            </a:endParaRPr>
          </a:p>
          <a:p>
            <a:pPr>
              <a:spcBef>
                <a:spcPts val="0"/>
              </a:spcBef>
            </a:pPr>
            <a:r>
              <a:rPr lang="en-GB" sz="2400" b="0" cap="none" dirty="0" smtClean="0">
                <a:solidFill>
                  <a:srgbClr val="00B0F0"/>
                </a:solidFill>
                <a:latin typeface="+mn-lt"/>
                <a:ea typeface="+mn-ea"/>
                <a:cs typeface="+mn-cs"/>
              </a:rPr>
              <a:t>Open the file: </a:t>
            </a:r>
          </a:p>
          <a:p>
            <a:pPr>
              <a:spcBef>
                <a:spcPts val="0"/>
              </a:spcBef>
            </a:pPr>
            <a:endParaRPr lang="en-GB" sz="2400" b="0" cap="none" dirty="0">
              <a:solidFill>
                <a:srgbClr val="00B0F0"/>
              </a:solidFill>
              <a:latin typeface="+mn-lt"/>
              <a:ea typeface="+mn-ea"/>
              <a:cs typeface="+mn-cs"/>
            </a:endParaRPr>
          </a:p>
          <a:p>
            <a:pPr>
              <a:spcBef>
                <a:spcPts val="0"/>
              </a:spcBef>
            </a:pPr>
            <a:r>
              <a:rPr lang="en-GB" sz="2400" b="0" cap="none" dirty="0" smtClean="0">
                <a:solidFill>
                  <a:srgbClr val="00B0F0"/>
                </a:solidFill>
                <a:latin typeface="+mn-lt"/>
                <a:ea typeface="+mn-ea"/>
                <a:cs typeface="+mn-cs"/>
              </a:rPr>
              <a:t>	Look for images with high quality.docx</a:t>
            </a:r>
          </a:p>
          <a:p>
            <a:pPr>
              <a:spcBef>
                <a:spcPts val="0"/>
              </a:spcBef>
            </a:pPr>
            <a:endParaRPr lang="en-GB" sz="2400" b="0" cap="none" dirty="0">
              <a:solidFill>
                <a:srgbClr val="00B0F0"/>
              </a:solidFill>
              <a:latin typeface="+mn-lt"/>
              <a:ea typeface="+mn-ea"/>
              <a:cs typeface="+mn-cs"/>
            </a:endParaRPr>
          </a:p>
          <a:p>
            <a:pPr>
              <a:spcBef>
                <a:spcPts val="0"/>
              </a:spcBef>
            </a:pPr>
            <a:r>
              <a:rPr lang="en-GB" sz="2400" b="0" cap="none" dirty="0" smtClean="0">
                <a:solidFill>
                  <a:srgbClr val="00B0F0"/>
                </a:solidFill>
                <a:latin typeface="+mn-lt"/>
                <a:ea typeface="+mn-ea"/>
                <a:cs typeface="+mn-cs"/>
              </a:rPr>
              <a:t> </a:t>
            </a:r>
            <a:endParaRPr lang="en" sz="2400" b="0" cap="none" dirty="0">
              <a:solidFill>
                <a:srgbClr val="00B0F0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390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Shape 345"/>
          <p:cNvSpPr txBox="1">
            <a:spLocks noGrp="1"/>
          </p:cNvSpPr>
          <p:nvPr>
            <p:ph type="title"/>
          </p:nvPr>
        </p:nvSpPr>
        <p:spPr>
          <a:xfrm>
            <a:off x="467544" y="657997"/>
            <a:ext cx="7704856" cy="898795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dirty="0" smtClean="0"/>
              <a:t>MAIN ACTIVITY: </a:t>
            </a:r>
            <a:endParaRPr lang="en" dirty="0"/>
          </a:p>
        </p:txBody>
      </p:sp>
      <p:sp>
        <p:nvSpPr>
          <p:cNvPr id="5" name="Shape 345"/>
          <p:cNvSpPr txBox="1">
            <a:spLocks/>
          </p:cNvSpPr>
          <p:nvPr/>
        </p:nvSpPr>
        <p:spPr>
          <a:xfrm>
            <a:off x="467544" y="1556792"/>
            <a:ext cx="7704856" cy="4320480"/>
          </a:xfrm>
          <a:prstGeom prst="rect">
            <a:avLst/>
          </a:prstGeom>
        </p:spPr>
        <p:txBody>
          <a:bodyPr vert="horz" lIns="91425" tIns="91425" rIns="91425" bIns="91425" anchor="t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>
              <a:spcBef>
                <a:spcPts val="0"/>
              </a:spcBef>
            </a:pPr>
            <a:r>
              <a:rPr lang="en-GB" sz="2400" b="0" cap="none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Mission 1:</a:t>
            </a:r>
            <a:r>
              <a:rPr lang="es-ES" sz="2400" b="0" cap="none" dirty="0">
                <a:solidFill>
                  <a:schemeClr val="tx1"/>
                </a:solidFill>
              </a:rPr>
              <a:t> </a:t>
            </a:r>
            <a:r>
              <a:rPr lang="en-US" sz="2400" b="0" cap="none" dirty="0" smtClean="0">
                <a:solidFill>
                  <a:schemeClr val="tx1"/>
                </a:solidFill>
              </a:rPr>
              <a:t>Prepare the images for the Scratch screen size.</a:t>
            </a:r>
            <a:endParaRPr lang="en-US" sz="2400" b="0" cap="none" dirty="0" smtClean="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  <a:p>
            <a:pPr>
              <a:spcBef>
                <a:spcPts val="0"/>
              </a:spcBef>
            </a:pPr>
            <a:endParaRPr lang="en-GB" sz="2400" b="0" cap="none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spcBef>
                <a:spcPts val="0"/>
              </a:spcBef>
            </a:pPr>
            <a:r>
              <a:rPr lang="en-GB" sz="2400" b="0" cap="none" dirty="0">
                <a:solidFill>
                  <a:srgbClr val="00B0F0"/>
                </a:solidFill>
                <a:latin typeface="+mn-lt"/>
                <a:ea typeface="+mn-ea"/>
                <a:cs typeface="+mn-cs"/>
              </a:rPr>
              <a:t>Clues for </a:t>
            </a:r>
            <a:r>
              <a:rPr lang="en-GB" sz="2400" b="0" cap="none" dirty="0" smtClean="0">
                <a:solidFill>
                  <a:srgbClr val="00B0F0"/>
                </a:solidFill>
                <a:latin typeface="+mn-lt"/>
                <a:ea typeface="+mn-ea"/>
                <a:cs typeface="+mn-cs"/>
              </a:rPr>
              <a:t>students: </a:t>
            </a:r>
          </a:p>
          <a:p>
            <a:pPr>
              <a:spcBef>
                <a:spcPts val="0"/>
              </a:spcBef>
            </a:pPr>
            <a:endParaRPr lang="en-GB" sz="2400" b="0" cap="none" dirty="0" smtClean="0">
              <a:solidFill>
                <a:srgbClr val="00B0F0"/>
              </a:solidFill>
              <a:latin typeface="+mn-lt"/>
              <a:ea typeface="+mn-ea"/>
              <a:cs typeface="+mn-cs"/>
            </a:endParaRPr>
          </a:p>
          <a:p>
            <a:pPr>
              <a:spcBef>
                <a:spcPts val="0"/>
              </a:spcBef>
            </a:pPr>
            <a:r>
              <a:rPr lang="en-GB" sz="2400" b="0" cap="none" dirty="0" smtClean="0">
                <a:solidFill>
                  <a:srgbClr val="00B0F0"/>
                </a:solidFill>
                <a:latin typeface="+mn-lt"/>
                <a:ea typeface="+mn-ea"/>
                <a:cs typeface="+mn-cs"/>
              </a:rPr>
              <a:t>Open the file: </a:t>
            </a:r>
          </a:p>
          <a:p>
            <a:pPr>
              <a:spcBef>
                <a:spcPts val="0"/>
              </a:spcBef>
            </a:pPr>
            <a:endParaRPr lang="en-GB" sz="2400" b="0" cap="none" dirty="0">
              <a:solidFill>
                <a:srgbClr val="00B0F0"/>
              </a:solidFill>
              <a:latin typeface="+mn-lt"/>
              <a:ea typeface="+mn-ea"/>
              <a:cs typeface="+mn-cs"/>
            </a:endParaRPr>
          </a:p>
          <a:p>
            <a:pPr>
              <a:spcBef>
                <a:spcPts val="0"/>
              </a:spcBef>
            </a:pPr>
            <a:r>
              <a:rPr lang="en-GB" sz="2400" b="0" cap="none" dirty="0" smtClean="0">
                <a:solidFill>
                  <a:srgbClr val="00B0F0"/>
                </a:solidFill>
                <a:latin typeface="+mn-lt"/>
                <a:ea typeface="+mn-ea"/>
                <a:cs typeface="+mn-cs"/>
              </a:rPr>
              <a:t>	</a:t>
            </a:r>
            <a:r>
              <a:rPr lang="en-GB" sz="2400" b="0" cap="none" dirty="0" smtClean="0">
                <a:solidFill>
                  <a:srgbClr val="00B0F0"/>
                </a:solidFill>
              </a:rPr>
              <a:t>Scale </a:t>
            </a:r>
            <a:r>
              <a:rPr lang="en-GB" sz="2400" b="0" cap="none" dirty="0">
                <a:solidFill>
                  <a:srgbClr val="00B0F0"/>
                </a:solidFill>
              </a:rPr>
              <a:t>images up and down with GIMP.docx</a:t>
            </a:r>
          </a:p>
          <a:p>
            <a:pPr>
              <a:spcBef>
                <a:spcPts val="0"/>
              </a:spcBef>
            </a:pPr>
            <a:endParaRPr lang="en-GB" sz="2400" b="0" cap="none" dirty="0" smtClean="0">
              <a:solidFill>
                <a:srgbClr val="00B0F0"/>
              </a:solidFill>
              <a:latin typeface="+mn-lt"/>
              <a:ea typeface="+mn-ea"/>
              <a:cs typeface="+mn-cs"/>
            </a:endParaRPr>
          </a:p>
          <a:p>
            <a:pPr>
              <a:spcBef>
                <a:spcPts val="0"/>
              </a:spcBef>
            </a:pPr>
            <a:endParaRPr lang="en-GB" sz="2400" b="0" cap="none" dirty="0">
              <a:solidFill>
                <a:srgbClr val="00B0F0"/>
              </a:solidFill>
              <a:latin typeface="+mn-lt"/>
              <a:ea typeface="+mn-ea"/>
              <a:cs typeface="+mn-cs"/>
            </a:endParaRPr>
          </a:p>
          <a:p>
            <a:pPr>
              <a:spcBef>
                <a:spcPts val="0"/>
              </a:spcBef>
            </a:pPr>
            <a:r>
              <a:rPr lang="en-GB" sz="2400" b="0" cap="none" dirty="0" smtClean="0">
                <a:solidFill>
                  <a:srgbClr val="00B0F0"/>
                </a:solidFill>
                <a:latin typeface="+mn-lt"/>
                <a:ea typeface="+mn-ea"/>
                <a:cs typeface="+mn-cs"/>
              </a:rPr>
              <a:t> </a:t>
            </a:r>
            <a:endParaRPr lang="en" sz="2400" b="0" cap="none" dirty="0">
              <a:solidFill>
                <a:srgbClr val="00B0F0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241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Shape 345"/>
          <p:cNvSpPr txBox="1">
            <a:spLocks noGrp="1"/>
          </p:cNvSpPr>
          <p:nvPr>
            <p:ph type="title"/>
          </p:nvPr>
        </p:nvSpPr>
        <p:spPr>
          <a:xfrm>
            <a:off x="467544" y="657997"/>
            <a:ext cx="7704856" cy="898795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dirty="0" smtClean="0"/>
              <a:t>MAIN ACTIVITY: </a:t>
            </a:r>
            <a:endParaRPr lang="en" dirty="0"/>
          </a:p>
        </p:txBody>
      </p:sp>
      <p:sp>
        <p:nvSpPr>
          <p:cNvPr id="5" name="Shape 345"/>
          <p:cNvSpPr txBox="1">
            <a:spLocks/>
          </p:cNvSpPr>
          <p:nvPr/>
        </p:nvSpPr>
        <p:spPr>
          <a:xfrm>
            <a:off x="438904" y="1556792"/>
            <a:ext cx="7704856" cy="3816424"/>
          </a:xfrm>
          <a:prstGeom prst="rect">
            <a:avLst/>
          </a:prstGeom>
        </p:spPr>
        <p:txBody>
          <a:bodyPr vert="horz" lIns="91425" tIns="91425" rIns="91425" bIns="91425" anchor="t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>
              <a:spcBef>
                <a:spcPts val="0"/>
              </a:spcBef>
            </a:pPr>
            <a:r>
              <a:rPr lang="en-GB" sz="2400" b="0" cap="none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Mission 2:</a:t>
            </a:r>
            <a:r>
              <a:rPr lang="es-ES" sz="2400" b="0" cap="none" dirty="0" smtClean="0">
                <a:solidFill>
                  <a:schemeClr val="tx1"/>
                </a:solidFill>
              </a:rPr>
              <a:t> </a:t>
            </a:r>
            <a:r>
              <a:rPr lang="en-US" sz="2400" b="0" cap="none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Make the collage with GIMP</a:t>
            </a:r>
            <a:r>
              <a:rPr lang="en-US" sz="2400" b="0" cap="none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en-GB" sz="2400" b="0" cap="none" dirty="0">
                <a:solidFill>
                  <a:schemeClr val="tx1"/>
                </a:solidFill>
              </a:rPr>
              <a:t> </a:t>
            </a:r>
            <a:endParaRPr lang="en-US" sz="2400" b="0" cap="none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spcBef>
                <a:spcPts val="0"/>
              </a:spcBef>
            </a:pPr>
            <a:endParaRPr lang="en-GB" sz="2400" b="0" cap="none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spcBef>
                <a:spcPts val="0"/>
              </a:spcBef>
            </a:pPr>
            <a:r>
              <a:rPr lang="en-GB" sz="2400" b="0" cap="none" dirty="0">
                <a:solidFill>
                  <a:srgbClr val="00B0F0"/>
                </a:solidFill>
                <a:latin typeface="+mn-lt"/>
                <a:ea typeface="+mn-ea"/>
                <a:cs typeface="+mn-cs"/>
              </a:rPr>
              <a:t>Clues for </a:t>
            </a:r>
            <a:r>
              <a:rPr lang="en-GB" sz="2400" b="0" cap="none" dirty="0" smtClean="0">
                <a:solidFill>
                  <a:srgbClr val="00B0F0"/>
                </a:solidFill>
                <a:latin typeface="+mn-lt"/>
                <a:ea typeface="+mn-ea"/>
                <a:cs typeface="+mn-cs"/>
              </a:rPr>
              <a:t>students: </a:t>
            </a:r>
          </a:p>
          <a:p>
            <a:pPr>
              <a:spcBef>
                <a:spcPts val="0"/>
              </a:spcBef>
            </a:pPr>
            <a:endParaRPr lang="en-GB" sz="2400" b="0" cap="none" dirty="0" smtClean="0">
              <a:solidFill>
                <a:srgbClr val="00B0F0"/>
              </a:solidFill>
              <a:latin typeface="+mn-lt"/>
              <a:ea typeface="+mn-ea"/>
              <a:cs typeface="+mn-cs"/>
            </a:endParaRPr>
          </a:p>
          <a:p>
            <a:pPr>
              <a:spcBef>
                <a:spcPts val="0"/>
              </a:spcBef>
            </a:pPr>
            <a:r>
              <a:rPr lang="en-GB" sz="2400" b="0" cap="none" dirty="0" smtClean="0">
                <a:solidFill>
                  <a:srgbClr val="00B0F0"/>
                </a:solidFill>
                <a:latin typeface="+mn-lt"/>
                <a:ea typeface="+mn-ea"/>
                <a:cs typeface="+mn-cs"/>
              </a:rPr>
              <a:t>Open the file: </a:t>
            </a:r>
          </a:p>
          <a:p>
            <a:pPr>
              <a:spcBef>
                <a:spcPts val="0"/>
              </a:spcBef>
            </a:pPr>
            <a:endParaRPr lang="en-GB" sz="2400" b="0" cap="none" dirty="0">
              <a:solidFill>
                <a:srgbClr val="00B0F0"/>
              </a:solidFill>
              <a:latin typeface="+mn-lt"/>
              <a:ea typeface="+mn-ea"/>
              <a:cs typeface="+mn-cs"/>
            </a:endParaRPr>
          </a:p>
          <a:p>
            <a:pPr>
              <a:spcBef>
                <a:spcPts val="0"/>
              </a:spcBef>
            </a:pPr>
            <a:r>
              <a:rPr lang="en-GB" sz="2400" b="0" cap="none" dirty="0">
                <a:solidFill>
                  <a:srgbClr val="00B0F0"/>
                </a:solidFill>
              </a:rPr>
              <a:t>	</a:t>
            </a:r>
            <a:r>
              <a:rPr lang="en-GB" sz="2400" b="0" cap="none" dirty="0" smtClean="0">
                <a:solidFill>
                  <a:srgbClr val="00B0F0"/>
                </a:solidFill>
              </a:rPr>
              <a:t>Create </a:t>
            </a:r>
            <a:r>
              <a:rPr lang="en-GB" sz="2400" b="0" cap="none" dirty="0">
                <a:solidFill>
                  <a:srgbClr val="00B0F0"/>
                </a:solidFill>
              </a:rPr>
              <a:t>a collage with GIMP.docx</a:t>
            </a:r>
          </a:p>
          <a:p>
            <a:pPr>
              <a:spcBef>
                <a:spcPts val="0"/>
              </a:spcBef>
            </a:pPr>
            <a:r>
              <a:rPr lang="en-GB" sz="2400" b="0" cap="none" dirty="0" smtClean="0">
                <a:solidFill>
                  <a:srgbClr val="00B0F0"/>
                </a:solidFill>
                <a:latin typeface="+mn-lt"/>
                <a:ea typeface="+mn-ea"/>
                <a:cs typeface="+mn-cs"/>
              </a:rPr>
              <a:t>	</a:t>
            </a:r>
          </a:p>
          <a:p>
            <a:pPr>
              <a:spcBef>
                <a:spcPts val="0"/>
              </a:spcBef>
            </a:pPr>
            <a:r>
              <a:rPr lang="en-GB" sz="2400" b="0" cap="none" dirty="0" smtClean="0">
                <a:solidFill>
                  <a:srgbClr val="00B0F0"/>
                </a:solidFill>
                <a:latin typeface="+mn-lt"/>
                <a:ea typeface="+mn-ea"/>
                <a:cs typeface="+mn-cs"/>
              </a:rPr>
              <a:t>	</a:t>
            </a:r>
            <a:endParaRPr lang="en-GB" sz="2400" b="0" cap="none" dirty="0">
              <a:solidFill>
                <a:srgbClr val="00B0F0"/>
              </a:solidFill>
              <a:latin typeface="+mn-lt"/>
              <a:ea typeface="+mn-ea"/>
              <a:cs typeface="+mn-cs"/>
            </a:endParaRPr>
          </a:p>
          <a:p>
            <a:pPr>
              <a:spcBef>
                <a:spcPts val="0"/>
              </a:spcBef>
            </a:pPr>
            <a:r>
              <a:rPr lang="en-GB" sz="2400" b="0" cap="none" dirty="0" smtClean="0">
                <a:solidFill>
                  <a:srgbClr val="00B0F0"/>
                </a:solidFill>
                <a:latin typeface="+mn-lt"/>
                <a:ea typeface="+mn-ea"/>
                <a:cs typeface="+mn-cs"/>
              </a:rPr>
              <a:t> </a:t>
            </a:r>
            <a:endParaRPr lang="en" sz="2400" b="0" cap="none" dirty="0">
              <a:solidFill>
                <a:srgbClr val="00B0F0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7128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Shape 345"/>
          <p:cNvSpPr txBox="1">
            <a:spLocks noGrp="1"/>
          </p:cNvSpPr>
          <p:nvPr>
            <p:ph type="title"/>
          </p:nvPr>
        </p:nvSpPr>
        <p:spPr>
          <a:xfrm>
            <a:off x="467544" y="657997"/>
            <a:ext cx="7704856" cy="898795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dirty="0" smtClean="0"/>
              <a:t>MAIN ACTIVITY: </a:t>
            </a:r>
            <a:endParaRPr lang="en" dirty="0"/>
          </a:p>
        </p:txBody>
      </p:sp>
      <p:sp>
        <p:nvSpPr>
          <p:cNvPr id="5" name="Shape 345"/>
          <p:cNvSpPr txBox="1">
            <a:spLocks/>
          </p:cNvSpPr>
          <p:nvPr/>
        </p:nvSpPr>
        <p:spPr>
          <a:xfrm>
            <a:off x="467544" y="1916832"/>
            <a:ext cx="7704856" cy="2448272"/>
          </a:xfrm>
          <a:prstGeom prst="rect">
            <a:avLst/>
          </a:prstGeom>
        </p:spPr>
        <p:txBody>
          <a:bodyPr vert="horz" lIns="91425" tIns="91425" rIns="91425" bIns="91425" anchor="t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>
              <a:spcBef>
                <a:spcPts val="0"/>
              </a:spcBef>
            </a:pPr>
            <a:r>
              <a:rPr lang="en-GB" sz="2400" b="0" cap="none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Mission 2</a:t>
            </a:r>
            <a:r>
              <a:rPr lang="en-GB" sz="2400" b="0" cap="none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en-US" sz="2400" b="0" cap="none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tour should start with the collage as the main backdrop.</a:t>
            </a:r>
          </a:p>
          <a:p>
            <a:pPr>
              <a:spcBef>
                <a:spcPts val="0"/>
              </a:spcBef>
            </a:pPr>
            <a:endParaRPr lang="en-GB" sz="2400" b="0" cap="none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spcBef>
                <a:spcPts val="0"/>
              </a:spcBef>
            </a:pPr>
            <a:endParaRPr lang="en-GB" sz="2400" b="0" cap="none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spcBef>
                <a:spcPts val="0"/>
              </a:spcBef>
            </a:pPr>
            <a:r>
              <a:rPr lang="en-GB" sz="2400" b="0" cap="none" dirty="0">
                <a:solidFill>
                  <a:srgbClr val="00B0F0"/>
                </a:solidFill>
                <a:latin typeface="+mn-lt"/>
                <a:ea typeface="+mn-ea"/>
                <a:cs typeface="+mn-cs"/>
              </a:rPr>
              <a:t>Clues</a:t>
            </a:r>
            <a:r>
              <a:rPr lang="en-GB" sz="2400" b="0" cap="none" dirty="0" smtClean="0">
                <a:solidFill>
                  <a:srgbClr val="00B0F0"/>
                </a:solidFill>
                <a:latin typeface="+mn-lt"/>
                <a:ea typeface="+mn-ea"/>
                <a:cs typeface="+mn-cs"/>
              </a:rPr>
              <a:t> for students: You need to programme something inside the backdrop</a:t>
            </a:r>
            <a:r>
              <a:rPr lang="en-GB" sz="2400" b="0" cap="none" dirty="0">
                <a:solidFill>
                  <a:srgbClr val="00B0F0"/>
                </a:solidFill>
              </a:rPr>
              <a:t> </a:t>
            </a:r>
            <a:r>
              <a:rPr lang="en-GB" sz="2400" b="0" cap="none" dirty="0" smtClean="0">
                <a:solidFill>
                  <a:srgbClr val="00B0F0"/>
                </a:solidFill>
              </a:rPr>
              <a:t>to establish the </a:t>
            </a:r>
            <a:r>
              <a:rPr lang="en-GB" sz="2400" b="0" cap="none" dirty="0">
                <a:solidFill>
                  <a:srgbClr val="00B0F0"/>
                </a:solidFill>
              </a:rPr>
              <a:t>initial </a:t>
            </a:r>
            <a:r>
              <a:rPr lang="en-GB" sz="2400" b="0" cap="none" dirty="0" smtClean="0">
                <a:solidFill>
                  <a:srgbClr val="00B0F0"/>
                </a:solidFill>
              </a:rPr>
              <a:t>conditions </a:t>
            </a:r>
            <a:endParaRPr lang="en-GB" sz="2400" b="0" cap="none" dirty="0" smtClean="0">
              <a:solidFill>
                <a:srgbClr val="00B0F0"/>
              </a:solidFill>
              <a:latin typeface="+mn-lt"/>
              <a:ea typeface="+mn-ea"/>
              <a:cs typeface="+mn-cs"/>
            </a:endParaRPr>
          </a:p>
          <a:p>
            <a:pPr>
              <a:spcBef>
                <a:spcPts val="0"/>
              </a:spcBef>
            </a:pPr>
            <a:endParaRPr lang="en-GB" sz="2400" b="0" cap="none" dirty="0">
              <a:solidFill>
                <a:srgbClr val="00B0F0"/>
              </a:solidFill>
              <a:latin typeface="+mn-lt"/>
              <a:ea typeface="+mn-ea"/>
              <a:cs typeface="+mn-cs"/>
            </a:endParaRPr>
          </a:p>
          <a:p>
            <a:pPr>
              <a:spcBef>
                <a:spcPts val="0"/>
              </a:spcBef>
            </a:pPr>
            <a:endParaRPr lang="en" sz="2400" b="0" cap="none" dirty="0">
              <a:solidFill>
                <a:srgbClr val="00B0F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452" y="4725144"/>
            <a:ext cx="3557040" cy="1459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0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Shape 345"/>
          <p:cNvSpPr txBox="1">
            <a:spLocks noGrp="1"/>
          </p:cNvSpPr>
          <p:nvPr>
            <p:ph type="title"/>
          </p:nvPr>
        </p:nvSpPr>
        <p:spPr>
          <a:xfrm>
            <a:off x="467544" y="657997"/>
            <a:ext cx="7704856" cy="898795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dirty="0" smtClean="0"/>
              <a:t>MAIN ACTIVITY: </a:t>
            </a:r>
            <a:endParaRPr lang="en" dirty="0"/>
          </a:p>
        </p:txBody>
      </p:sp>
      <p:sp>
        <p:nvSpPr>
          <p:cNvPr id="5" name="Shape 345"/>
          <p:cNvSpPr txBox="1">
            <a:spLocks/>
          </p:cNvSpPr>
          <p:nvPr/>
        </p:nvSpPr>
        <p:spPr>
          <a:xfrm>
            <a:off x="467544" y="1916832"/>
            <a:ext cx="7704856" cy="972108"/>
          </a:xfrm>
          <a:prstGeom prst="rect">
            <a:avLst/>
          </a:prstGeom>
        </p:spPr>
        <p:txBody>
          <a:bodyPr vert="horz" lIns="91425" tIns="91425" rIns="91425" bIns="91425" anchor="t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>
              <a:spcBef>
                <a:spcPts val="0"/>
              </a:spcBef>
            </a:pPr>
            <a:r>
              <a:rPr lang="en-GB" sz="2400" b="0" cap="none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Mission 2</a:t>
            </a:r>
            <a:r>
              <a:rPr lang="en-GB" sz="2400" b="0" cap="none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en-GB" sz="2400" b="0" cap="none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Programme</a:t>
            </a:r>
            <a:r>
              <a:rPr lang="en-US" sz="2400" b="0" cap="none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inside the backdrop </a:t>
            </a:r>
            <a:endParaRPr lang="en-US" sz="2400" b="0" cap="none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spcBef>
                <a:spcPts val="0"/>
              </a:spcBef>
            </a:pPr>
            <a:endParaRPr lang="en-GB" sz="2400" b="0" cap="none" dirty="0">
              <a:solidFill>
                <a:srgbClr val="00B0F0"/>
              </a:solidFill>
              <a:latin typeface="+mn-lt"/>
              <a:ea typeface="+mn-ea"/>
              <a:cs typeface="+mn-cs"/>
            </a:endParaRPr>
          </a:p>
          <a:p>
            <a:pPr>
              <a:spcBef>
                <a:spcPts val="0"/>
              </a:spcBef>
            </a:pPr>
            <a:endParaRPr lang="en" sz="2400" b="0" cap="none" dirty="0">
              <a:solidFill>
                <a:srgbClr val="00B0F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3351" y="3284984"/>
            <a:ext cx="5873241" cy="2185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943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Shape 345"/>
          <p:cNvSpPr txBox="1">
            <a:spLocks noGrp="1"/>
          </p:cNvSpPr>
          <p:nvPr>
            <p:ph type="title"/>
          </p:nvPr>
        </p:nvSpPr>
        <p:spPr>
          <a:xfrm>
            <a:off x="467544" y="657997"/>
            <a:ext cx="7704856" cy="898795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dirty="0" smtClean="0"/>
              <a:t>MAIN ACTIVITY: </a:t>
            </a:r>
            <a:endParaRPr lang="en" dirty="0"/>
          </a:p>
        </p:txBody>
      </p:sp>
      <p:sp>
        <p:nvSpPr>
          <p:cNvPr id="5" name="Shape 345"/>
          <p:cNvSpPr txBox="1">
            <a:spLocks/>
          </p:cNvSpPr>
          <p:nvPr/>
        </p:nvSpPr>
        <p:spPr>
          <a:xfrm>
            <a:off x="467544" y="1556792"/>
            <a:ext cx="7704856" cy="1728192"/>
          </a:xfrm>
          <a:prstGeom prst="rect">
            <a:avLst/>
          </a:prstGeom>
        </p:spPr>
        <p:txBody>
          <a:bodyPr vert="horz" lIns="91425" tIns="91425" rIns="91425" bIns="91425" anchor="ctr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>
              <a:spcBef>
                <a:spcPts val="0"/>
              </a:spcBef>
            </a:pPr>
            <a:r>
              <a:rPr lang="en-GB" sz="2400" b="0" cap="none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Mission 3: Programme the sprite to make it interact with the user. The user should be able to enter responses</a:t>
            </a:r>
          </a:p>
          <a:p>
            <a:pPr>
              <a:spcBef>
                <a:spcPts val="0"/>
              </a:spcBef>
            </a:pPr>
            <a:endParaRPr lang="en-GB" sz="2400" b="0" cap="none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spcBef>
                <a:spcPts val="0"/>
              </a:spcBef>
            </a:pPr>
            <a:r>
              <a:rPr lang="en-GB" sz="2400" b="0" cap="none" dirty="0">
                <a:solidFill>
                  <a:srgbClr val="00B0F0"/>
                </a:solidFill>
                <a:latin typeface="+mn-lt"/>
                <a:ea typeface="+mn-ea"/>
                <a:cs typeface="+mn-cs"/>
              </a:rPr>
              <a:t>Clues for </a:t>
            </a:r>
            <a:r>
              <a:rPr lang="en-GB" sz="2400" b="0" cap="none" dirty="0" smtClean="0">
                <a:solidFill>
                  <a:srgbClr val="00B0F0"/>
                </a:solidFill>
                <a:latin typeface="+mn-lt"/>
                <a:ea typeface="+mn-ea"/>
                <a:cs typeface="+mn-cs"/>
              </a:rPr>
              <a:t>students:</a:t>
            </a:r>
            <a:endParaRPr lang="en" sz="2400" b="0" cap="none" dirty="0">
              <a:solidFill>
                <a:srgbClr val="00B0F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591691"/>
            <a:ext cx="7416824" cy="1846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9282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Shape 345"/>
          <p:cNvSpPr txBox="1">
            <a:spLocks noGrp="1"/>
          </p:cNvSpPr>
          <p:nvPr>
            <p:ph type="title"/>
          </p:nvPr>
        </p:nvSpPr>
        <p:spPr>
          <a:xfrm>
            <a:off x="467544" y="9925"/>
            <a:ext cx="7704856" cy="898795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dirty="0" smtClean="0"/>
              <a:t>MAIN ACTIVITY: </a:t>
            </a:r>
            <a:endParaRPr lang="en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16832"/>
            <a:ext cx="6654212" cy="4556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hape 345"/>
          <p:cNvSpPr txBox="1">
            <a:spLocks/>
          </p:cNvSpPr>
          <p:nvPr/>
        </p:nvSpPr>
        <p:spPr>
          <a:xfrm>
            <a:off x="619944" y="692696"/>
            <a:ext cx="7480448" cy="1296809"/>
          </a:xfrm>
          <a:prstGeom prst="rect">
            <a:avLst/>
          </a:prstGeom>
        </p:spPr>
        <p:txBody>
          <a:bodyPr vert="horz" lIns="91425" tIns="91425" rIns="91425" bIns="91425" anchor="ctr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>
              <a:spcBef>
                <a:spcPts val="0"/>
              </a:spcBef>
            </a:pPr>
            <a:r>
              <a:rPr lang="en-GB" sz="2800" b="0" cap="none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Mission 3: Programme in the main sprite</a:t>
            </a:r>
            <a:endParaRPr lang="en" sz="2800" b="0" cap="none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9246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Shape 345"/>
          <p:cNvSpPr txBox="1">
            <a:spLocks noGrp="1"/>
          </p:cNvSpPr>
          <p:nvPr>
            <p:ph type="title"/>
          </p:nvPr>
        </p:nvSpPr>
        <p:spPr>
          <a:xfrm>
            <a:off x="467544" y="657997"/>
            <a:ext cx="7704856" cy="898795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dirty="0" smtClean="0"/>
              <a:t>MAIN ACTIVITY: </a:t>
            </a:r>
            <a:endParaRPr lang="en" dirty="0"/>
          </a:p>
        </p:txBody>
      </p:sp>
      <p:sp>
        <p:nvSpPr>
          <p:cNvPr id="5" name="Shape 345"/>
          <p:cNvSpPr txBox="1">
            <a:spLocks/>
          </p:cNvSpPr>
          <p:nvPr/>
        </p:nvSpPr>
        <p:spPr>
          <a:xfrm>
            <a:off x="467544" y="1556792"/>
            <a:ext cx="7704856" cy="1728192"/>
          </a:xfrm>
          <a:prstGeom prst="rect">
            <a:avLst/>
          </a:prstGeom>
        </p:spPr>
        <p:txBody>
          <a:bodyPr vert="horz" lIns="91425" tIns="91425" rIns="91425" bIns="91425" anchor="ctr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>
              <a:lnSpc>
                <a:spcPct val="115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GB" sz="2400" b="0" cap="none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Mission </a:t>
            </a:r>
            <a:r>
              <a:rPr lang="en-GB" sz="2400" b="0" cap="none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4: </a:t>
            </a:r>
            <a:r>
              <a:rPr lang="en-US" sz="2400" b="0" cap="none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user should c</a:t>
            </a:r>
            <a:r>
              <a:rPr lang="en-GB" sz="2400" b="0" cap="none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hoose</a:t>
            </a:r>
            <a:r>
              <a:rPr lang="en-GB" sz="2400" b="0" cap="none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where they want to start the tour </a:t>
            </a:r>
            <a:r>
              <a:rPr lang="en-GB" sz="2400" b="0" cap="none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</a:t>
            </a:r>
            <a:r>
              <a:rPr lang="en-GB" sz="2400" b="0" cap="none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way to select the places. </a:t>
            </a:r>
          </a:p>
          <a:p>
            <a:pPr>
              <a:spcBef>
                <a:spcPts val="0"/>
              </a:spcBef>
            </a:pPr>
            <a:endParaRPr lang="en-GB" sz="2400" b="0" cap="none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spcBef>
                <a:spcPts val="0"/>
              </a:spcBef>
            </a:pPr>
            <a:r>
              <a:rPr lang="en-GB" sz="2400" b="0" cap="none" dirty="0">
                <a:solidFill>
                  <a:srgbClr val="00B0F0"/>
                </a:solidFill>
                <a:latin typeface="+mn-lt"/>
                <a:ea typeface="+mn-ea"/>
                <a:cs typeface="+mn-cs"/>
              </a:rPr>
              <a:t>Clues for </a:t>
            </a:r>
            <a:r>
              <a:rPr lang="en-GB" sz="2400" b="0" cap="none" dirty="0" smtClean="0">
                <a:solidFill>
                  <a:srgbClr val="00B0F0"/>
                </a:solidFill>
                <a:latin typeface="+mn-lt"/>
                <a:ea typeface="+mn-ea"/>
                <a:cs typeface="+mn-cs"/>
              </a:rPr>
              <a:t>students: </a:t>
            </a:r>
            <a:r>
              <a:rPr lang="en-GB" sz="2400" b="0" cap="none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 can use buttons </a:t>
            </a:r>
            <a:endParaRPr lang="en" sz="2400" b="0" cap="none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51" y="3284984"/>
            <a:ext cx="7200800" cy="3315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7623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Shape 345"/>
          <p:cNvSpPr txBox="1">
            <a:spLocks noGrp="1"/>
          </p:cNvSpPr>
          <p:nvPr>
            <p:ph type="title"/>
          </p:nvPr>
        </p:nvSpPr>
        <p:spPr>
          <a:xfrm>
            <a:off x="467544" y="116632"/>
            <a:ext cx="7704856" cy="898795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dirty="0" smtClean="0"/>
              <a:t>MAIN ACTIVITY: </a:t>
            </a:r>
            <a:endParaRPr lang="en" dirty="0"/>
          </a:p>
        </p:txBody>
      </p:sp>
      <p:sp>
        <p:nvSpPr>
          <p:cNvPr id="5" name="Shape 345"/>
          <p:cNvSpPr txBox="1">
            <a:spLocks/>
          </p:cNvSpPr>
          <p:nvPr/>
        </p:nvSpPr>
        <p:spPr>
          <a:xfrm>
            <a:off x="467544" y="759052"/>
            <a:ext cx="7704856" cy="2231371"/>
          </a:xfrm>
          <a:prstGeom prst="rect">
            <a:avLst/>
          </a:prstGeom>
        </p:spPr>
        <p:txBody>
          <a:bodyPr vert="horz" wrap="square" lIns="91425" tIns="91425" rIns="91425" bIns="91425" anchor="t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>
              <a:lnSpc>
                <a:spcPct val="115000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GB" sz="2400" b="0" cap="none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Missions 5: When the user selects a place the picture associated with it, should become the backdrop. </a:t>
            </a:r>
          </a:p>
          <a:p>
            <a:pPr>
              <a:lnSpc>
                <a:spcPct val="115000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GB" sz="2400" b="0" cap="none" dirty="0">
                <a:solidFill>
                  <a:srgbClr val="00B0F0"/>
                </a:solidFill>
                <a:latin typeface="+mn-lt"/>
                <a:ea typeface="+mn-ea"/>
                <a:cs typeface="+mn-cs"/>
              </a:rPr>
              <a:t>Clues for students: </a:t>
            </a:r>
            <a:r>
              <a:rPr lang="en-GB" sz="2400" b="0" cap="none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  can send messages and you have to hide de buttons.</a:t>
            </a:r>
          </a:p>
          <a:p>
            <a:pPr>
              <a:spcBef>
                <a:spcPts val="0"/>
              </a:spcBef>
            </a:pPr>
            <a:endParaRPr lang="en-GB" sz="2400" b="0" cap="none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Shape 345"/>
          <p:cNvSpPr txBox="1">
            <a:spLocks/>
          </p:cNvSpPr>
          <p:nvPr/>
        </p:nvSpPr>
        <p:spPr>
          <a:xfrm>
            <a:off x="467544" y="2636035"/>
            <a:ext cx="1431776" cy="576064"/>
          </a:xfrm>
          <a:prstGeom prst="rect">
            <a:avLst/>
          </a:prstGeom>
        </p:spPr>
        <p:txBody>
          <a:bodyPr vert="horz" lIns="91425" tIns="91425" rIns="91425" bIns="91425" anchor="ctr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>
              <a:lnSpc>
                <a:spcPct val="115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400" b="0" cap="none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Option</a:t>
            </a:r>
            <a:r>
              <a:rPr lang="es-ES" sz="2400" b="0" cap="none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</a:t>
            </a:r>
            <a:endParaRPr lang="en-GB" sz="2400" b="0" cap="none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spcBef>
                <a:spcPts val="0"/>
              </a:spcBef>
            </a:pPr>
            <a:endParaRPr lang="en-GB" sz="2400" b="0" cap="none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Shape 345"/>
          <p:cNvSpPr txBox="1">
            <a:spLocks/>
          </p:cNvSpPr>
          <p:nvPr/>
        </p:nvSpPr>
        <p:spPr>
          <a:xfrm>
            <a:off x="467544" y="4487017"/>
            <a:ext cx="1431776" cy="576064"/>
          </a:xfrm>
          <a:prstGeom prst="rect">
            <a:avLst/>
          </a:prstGeom>
        </p:spPr>
        <p:txBody>
          <a:bodyPr vert="horz" lIns="91425" tIns="91425" rIns="91425" bIns="91425" anchor="ctr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>
              <a:lnSpc>
                <a:spcPct val="115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400" b="0" cap="none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Option</a:t>
            </a:r>
            <a:r>
              <a:rPr lang="es-ES" sz="2400" b="0" cap="none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</a:t>
            </a:r>
            <a:endParaRPr lang="en-GB" sz="2400" b="0" cap="none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spcBef>
                <a:spcPts val="0"/>
              </a:spcBef>
            </a:pPr>
            <a:endParaRPr lang="en-GB" sz="2400" b="0" cap="none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990423"/>
            <a:ext cx="6114785" cy="1290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063081"/>
            <a:ext cx="7272808" cy="1525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563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Shape 345"/>
          <p:cNvSpPr txBox="1">
            <a:spLocks noGrp="1"/>
          </p:cNvSpPr>
          <p:nvPr>
            <p:ph type="title"/>
          </p:nvPr>
        </p:nvSpPr>
        <p:spPr>
          <a:xfrm>
            <a:off x="383339" y="2060848"/>
            <a:ext cx="3964632" cy="898795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dirty="0" smtClean="0"/>
              <a:t>MAIN ACTIVITY: </a:t>
            </a:r>
            <a:endParaRPr lang="en" dirty="0"/>
          </a:p>
        </p:txBody>
      </p:sp>
      <p:sp>
        <p:nvSpPr>
          <p:cNvPr id="5" name="Shape 345"/>
          <p:cNvSpPr txBox="1">
            <a:spLocks/>
          </p:cNvSpPr>
          <p:nvPr/>
        </p:nvSpPr>
        <p:spPr>
          <a:xfrm>
            <a:off x="395536" y="3212976"/>
            <a:ext cx="3740224" cy="1296809"/>
          </a:xfrm>
          <a:prstGeom prst="rect">
            <a:avLst/>
          </a:prstGeom>
        </p:spPr>
        <p:txBody>
          <a:bodyPr vert="horz" lIns="91425" tIns="91425" rIns="91425" bIns="91425" anchor="ctr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>
              <a:spcBef>
                <a:spcPts val="0"/>
              </a:spcBef>
            </a:pPr>
            <a:r>
              <a:rPr lang="en-GB" sz="2800" b="0" cap="none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Missions 4 and 5: Programme inside every button option 1</a:t>
            </a:r>
            <a:endParaRPr lang="en" sz="2800" b="0" cap="none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5760" y="332656"/>
            <a:ext cx="3863222" cy="633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2912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ctrTitle"/>
          </p:nvPr>
        </p:nvSpPr>
        <p:spPr>
          <a:xfrm>
            <a:off x="2790453" y="476672"/>
            <a:ext cx="6132516" cy="1368648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 smtClean="0"/>
              <a:t>Play </a:t>
            </a:r>
            <a:r>
              <a:rPr lang="en" dirty="0"/>
              <a:t>while students are settling in. </a:t>
            </a:r>
          </a:p>
        </p:txBody>
      </p:sp>
      <p:sp>
        <p:nvSpPr>
          <p:cNvPr id="130" name="Shape 130"/>
          <p:cNvSpPr txBox="1">
            <a:spLocks noGrp="1"/>
          </p:cNvSpPr>
          <p:nvPr>
            <p:ph type="subTitle" idx="1"/>
          </p:nvPr>
        </p:nvSpPr>
        <p:spPr>
          <a:xfrm>
            <a:off x="2705546" y="2057711"/>
            <a:ext cx="6294479" cy="194735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-GB" sz="2800" dirty="0" smtClean="0"/>
              <a:t>Video: Classic </a:t>
            </a:r>
            <a:r>
              <a:rPr lang="en-GB" sz="2800" dirty="0"/>
              <a:t>Sesame Street </a:t>
            </a:r>
            <a:r>
              <a:rPr lang="en-GB" sz="2800" dirty="0" smtClean="0"/>
              <a:t>animation-Bus </a:t>
            </a:r>
            <a:r>
              <a:rPr lang="en-GB" sz="2800" dirty="0"/>
              <a:t>Stop Sign </a:t>
            </a:r>
            <a:r>
              <a:rPr lang="en-GB" sz="2800" dirty="0" smtClean="0"/>
              <a:t>Tour</a:t>
            </a:r>
          </a:p>
          <a:p>
            <a:pPr algn="ctr">
              <a:spcBef>
                <a:spcPts val="0"/>
              </a:spcBef>
            </a:pPr>
            <a:endParaRPr lang="en-GB" sz="2000" dirty="0" smtClean="0"/>
          </a:p>
          <a:p>
            <a:pPr lvl="0" algn="ctr">
              <a:spcBef>
                <a:spcPts val="0"/>
              </a:spcBef>
            </a:pPr>
            <a:r>
              <a:rPr lang="en-GB" sz="2000" dirty="0">
                <a:hlinkClick r:id="rId4"/>
              </a:rPr>
              <a:t>https://</a:t>
            </a:r>
            <a:r>
              <a:rPr lang="en-GB" sz="2000" dirty="0" smtClean="0">
                <a:hlinkClick r:id="rId4"/>
              </a:rPr>
              <a:t>www.youtube.com/watch?v=pVX1ZXFPqyk&amp;ab_channel=MonsterpieceTheatre</a:t>
            </a:r>
            <a:endParaRPr lang="en-GB" sz="2000" dirty="0" smtClean="0"/>
          </a:p>
          <a:p>
            <a:pPr lvl="0" algn="ctr">
              <a:spcBef>
                <a:spcPts val="0"/>
              </a:spcBef>
            </a:pPr>
            <a:endParaRPr lang="en-GB" sz="2000" dirty="0"/>
          </a:p>
          <a:p>
            <a:pPr algn="ctr">
              <a:spcBef>
                <a:spcPts val="0"/>
              </a:spcBef>
            </a:pPr>
            <a:endParaRPr lang="en-GB" sz="2000" dirty="0" smtClean="0"/>
          </a:p>
        </p:txBody>
      </p:sp>
      <p:sp>
        <p:nvSpPr>
          <p:cNvPr id="4" name="Shape 130"/>
          <p:cNvSpPr txBox="1">
            <a:spLocks/>
          </p:cNvSpPr>
          <p:nvPr/>
        </p:nvSpPr>
        <p:spPr>
          <a:xfrm>
            <a:off x="2491255" y="4849184"/>
            <a:ext cx="6588224" cy="1056800"/>
          </a:xfrm>
          <a:prstGeom prst="rect">
            <a:avLst/>
          </a:prstGeom>
        </p:spPr>
        <p:txBody>
          <a:bodyPr vert="horz" lIns="91425" tIns="91425" rIns="91425" bIns="91425" anchor="t" anchorCtr="0">
            <a:noAutofit/>
          </a:bodyPr>
          <a:lstStyle>
            <a:lvl1pPr marL="0" indent="0" algn="r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None/>
              <a:defRPr kumimoji="0" sz="2200" kern="1200" baseline="0">
                <a:solidFill>
                  <a:srgbClr val="FFFFFF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None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None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None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None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spcBef>
                <a:spcPts val="0"/>
              </a:spcBef>
            </a:pPr>
            <a:endParaRPr lang="en-GB" dirty="0"/>
          </a:p>
        </p:txBody>
      </p:sp>
      <p:pic>
        <p:nvPicPr>
          <p:cNvPr id="3" name="pVX1ZXFPqyk"/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3563888" y="4091709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92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Shape 345"/>
          <p:cNvSpPr txBox="1">
            <a:spLocks noGrp="1"/>
          </p:cNvSpPr>
          <p:nvPr>
            <p:ph type="title"/>
          </p:nvPr>
        </p:nvSpPr>
        <p:spPr>
          <a:xfrm>
            <a:off x="383339" y="2060848"/>
            <a:ext cx="3964632" cy="898795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dirty="0" smtClean="0"/>
              <a:t>MAIN ACTIVITY: </a:t>
            </a:r>
            <a:endParaRPr lang="en" dirty="0"/>
          </a:p>
        </p:txBody>
      </p:sp>
      <p:sp>
        <p:nvSpPr>
          <p:cNvPr id="5" name="Shape 345"/>
          <p:cNvSpPr txBox="1">
            <a:spLocks/>
          </p:cNvSpPr>
          <p:nvPr/>
        </p:nvSpPr>
        <p:spPr>
          <a:xfrm>
            <a:off x="395536" y="3212976"/>
            <a:ext cx="3740224" cy="1296809"/>
          </a:xfrm>
          <a:prstGeom prst="rect">
            <a:avLst/>
          </a:prstGeom>
        </p:spPr>
        <p:txBody>
          <a:bodyPr vert="horz" lIns="91425" tIns="91425" rIns="91425" bIns="91425" anchor="ctr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>
              <a:spcBef>
                <a:spcPts val="0"/>
              </a:spcBef>
            </a:pPr>
            <a:r>
              <a:rPr lang="en-GB" sz="2800" b="0" cap="none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Missions 4 and 5: Programme inside every button option 2</a:t>
            </a:r>
            <a:endParaRPr lang="en" sz="2800" b="0" cap="none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292" y="260648"/>
            <a:ext cx="3407932" cy="6476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7599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Shape 345"/>
          <p:cNvSpPr txBox="1">
            <a:spLocks noGrp="1"/>
          </p:cNvSpPr>
          <p:nvPr>
            <p:ph type="title"/>
          </p:nvPr>
        </p:nvSpPr>
        <p:spPr>
          <a:xfrm>
            <a:off x="467544" y="657997"/>
            <a:ext cx="7704856" cy="898795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dirty="0" smtClean="0"/>
              <a:t>MAIN ACTIVITY: </a:t>
            </a:r>
            <a:endParaRPr lang="en" dirty="0"/>
          </a:p>
        </p:txBody>
      </p:sp>
      <p:sp>
        <p:nvSpPr>
          <p:cNvPr id="5" name="Shape 345"/>
          <p:cNvSpPr txBox="1">
            <a:spLocks/>
          </p:cNvSpPr>
          <p:nvPr/>
        </p:nvSpPr>
        <p:spPr>
          <a:xfrm>
            <a:off x="467544" y="1556792"/>
            <a:ext cx="7704856" cy="1728192"/>
          </a:xfrm>
          <a:prstGeom prst="rect">
            <a:avLst/>
          </a:prstGeom>
        </p:spPr>
        <p:txBody>
          <a:bodyPr vert="horz" lIns="91425" tIns="91425" rIns="91425" bIns="91425" anchor="t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>
              <a:lnSpc>
                <a:spcPct val="115000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GB" sz="2400" b="0" cap="none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Mission 5: </a:t>
            </a:r>
            <a:r>
              <a:rPr lang="en-GB" sz="2400" b="0" cap="none" dirty="0">
                <a:solidFill>
                  <a:schemeClr val="tx1"/>
                </a:solidFill>
              </a:rPr>
              <a:t>When the user selects a </a:t>
            </a:r>
            <a:r>
              <a:rPr lang="en-GB" sz="2400" b="0" cap="none" dirty="0" smtClean="0">
                <a:solidFill>
                  <a:schemeClr val="tx1"/>
                </a:solidFill>
              </a:rPr>
              <a:t>place, </a:t>
            </a:r>
            <a:r>
              <a:rPr lang="en-GB" sz="2400" b="0" cap="none" dirty="0">
                <a:solidFill>
                  <a:schemeClr val="tx1"/>
                </a:solidFill>
              </a:rPr>
              <a:t>the picture associated with </a:t>
            </a:r>
            <a:r>
              <a:rPr lang="en-GB" sz="2400" b="0" cap="none" dirty="0" smtClean="0">
                <a:solidFill>
                  <a:schemeClr val="tx1"/>
                </a:solidFill>
              </a:rPr>
              <a:t>it </a:t>
            </a:r>
            <a:r>
              <a:rPr lang="en-GB" sz="2400" b="0" cap="none" dirty="0">
                <a:solidFill>
                  <a:schemeClr val="tx1"/>
                </a:solidFill>
              </a:rPr>
              <a:t>should become the </a:t>
            </a:r>
            <a:r>
              <a:rPr lang="en-GB" sz="2400" b="0" cap="none" dirty="0" smtClean="0">
                <a:solidFill>
                  <a:schemeClr val="tx1"/>
                </a:solidFill>
              </a:rPr>
              <a:t>backdrop</a:t>
            </a:r>
            <a:r>
              <a:rPr lang="en-GB" sz="2400" b="0" cap="none" dirty="0">
                <a:solidFill>
                  <a:schemeClr val="tx1"/>
                </a:solidFill>
              </a:rPr>
              <a:t> </a:t>
            </a:r>
            <a:r>
              <a:rPr lang="en-GB" sz="2400" b="0" cap="none" dirty="0" smtClean="0">
                <a:solidFill>
                  <a:schemeClr val="tx1"/>
                </a:solidFill>
              </a:rPr>
              <a:t>and the sprite should present some information about the place.</a:t>
            </a:r>
            <a:endParaRPr lang="en-GB" sz="2400" b="0" cap="none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endParaRPr lang="en-GB" sz="2400" b="0" cap="none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spcBef>
                <a:spcPts val="0"/>
              </a:spcBef>
            </a:pPr>
            <a:r>
              <a:rPr lang="en-GB" sz="2400" b="0" cap="none" dirty="0">
                <a:solidFill>
                  <a:srgbClr val="00B0F0"/>
                </a:solidFill>
                <a:latin typeface="+mn-lt"/>
                <a:ea typeface="+mn-ea"/>
                <a:cs typeface="+mn-cs"/>
              </a:rPr>
              <a:t>Clues for </a:t>
            </a:r>
            <a:r>
              <a:rPr lang="en-GB" sz="2400" b="0" cap="none" dirty="0" smtClean="0">
                <a:solidFill>
                  <a:srgbClr val="00B0F0"/>
                </a:solidFill>
                <a:latin typeface="+mn-lt"/>
                <a:ea typeface="+mn-ea"/>
                <a:cs typeface="+mn-cs"/>
              </a:rPr>
              <a:t>students: </a:t>
            </a:r>
          </a:p>
          <a:p>
            <a:pPr>
              <a:spcBef>
                <a:spcPts val="0"/>
              </a:spcBef>
            </a:pPr>
            <a:endParaRPr lang="en-GB" sz="2400" b="0" cap="none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spcBef>
                <a:spcPts val="0"/>
              </a:spcBef>
            </a:pPr>
            <a:r>
              <a:rPr lang="en-GB" sz="2400" b="0" cap="none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programme should be inside the main sprite </a:t>
            </a:r>
          </a:p>
          <a:p>
            <a:pPr>
              <a:spcBef>
                <a:spcPts val="0"/>
              </a:spcBef>
            </a:pPr>
            <a:r>
              <a:rPr lang="en-GB" sz="2400" b="0" cap="none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(tour guide).</a:t>
            </a:r>
            <a:endParaRPr lang="en" sz="2400" b="0" cap="none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9087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Shape 345"/>
          <p:cNvSpPr txBox="1">
            <a:spLocks noGrp="1"/>
          </p:cNvSpPr>
          <p:nvPr>
            <p:ph type="title"/>
          </p:nvPr>
        </p:nvSpPr>
        <p:spPr>
          <a:xfrm>
            <a:off x="467544" y="657997"/>
            <a:ext cx="7704856" cy="898795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dirty="0" smtClean="0"/>
              <a:t>MAIN ACTIVITY: </a:t>
            </a:r>
            <a:endParaRPr lang="en" dirty="0"/>
          </a:p>
        </p:txBody>
      </p:sp>
      <p:sp>
        <p:nvSpPr>
          <p:cNvPr id="5" name="Shape 345"/>
          <p:cNvSpPr txBox="1">
            <a:spLocks/>
          </p:cNvSpPr>
          <p:nvPr/>
        </p:nvSpPr>
        <p:spPr>
          <a:xfrm>
            <a:off x="467544" y="1556792"/>
            <a:ext cx="7704856" cy="648072"/>
          </a:xfrm>
          <a:prstGeom prst="rect">
            <a:avLst/>
          </a:prstGeom>
        </p:spPr>
        <p:txBody>
          <a:bodyPr vert="horz" lIns="91425" tIns="91425" rIns="91425" bIns="91425" anchor="t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>
              <a:lnSpc>
                <a:spcPct val="115000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GB" sz="2400" b="0" cap="none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Mission 5:Programme in the main sprite option 1</a:t>
            </a:r>
            <a:endParaRPr lang="en" sz="2400" b="0" cap="none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36912"/>
            <a:ext cx="7333924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8205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Shape 345"/>
          <p:cNvSpPr txBox="1">
            <a:spLocks noGrp="1"/>
          </p:cNvSpPr>
          <p:nvPr>
            <p:ph type="title"/>
          </p:nvPr>
        </p:nvSpPr>
        <p:spPr>
          <a:xfrm>
            <a:off x="467544" y="657997"/>
            <a:ext cx="7704856" cy="898795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dirty="0" smtClean="0"/>
              <a:t>MAIN ACTIVITY: </a:t>
            </a:r>
            <a:endParaRPr lang="en" dirty="0"/>
          </a:p>
        </p:txBody>
      </p:sp>
      <p:sp>
        <p:nvSpPr>
          <p:cNvPr id="5" name="Shape 345"/>
          <p:cNvSpPr txBox="1">
            <a:spLocks/>
          </p:cNvSpPr>
          <p:nvPr/>
        </p:nvSpPr>
        <p:spPr>
          <a:xfrm>
            <a:off x="467544" y="1556792"/>
            <a:ext cx="7704856" cy="648072"/>
          </a:xfrm>
          <a:prstGeom prst="rect">
            <a:avLst/>
          </a:prstGeom>
        </p:spPr>
        <p:txBody>
          <a:bodyPr vert="horz" lIns="91425" tIns="91425" rIns="91425" bIns="91425" anchor="t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>
              <a:lnSpc>
                <a:spcPct val="115000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GB" sz="2400" b="0" cap="none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Mission 5:Programme in the main sprite option 2</a:t>
            </a:r>
            <a:endParaRPr lang="en" sz="2400" b="0" cap="none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564904"/>
            <a:ext cx="7704856" cy="3568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5722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Shape 345"/>
          <p:cNvSpPr txBox="1">
            <a:spLocks noGrp="1"/>
          </p:cNvSpPr>
          <p:nvPr>
            <p:ph type="title"/>
          </p:nvPr>
        </p:nvSpPr>
        <p:spPr>
          <a:xfrm>
            <a:off x="467544" y="657997"/>
            <a:ext cx="7704856" cy="898795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dirty="0" smtClean="0"/>
              <a:t>MAIN ACTIVITY: </a:t>
            </a:r>
            <a:endParaRPr lang="en" dirty="0"/>
          </a:p>
        </p:txBody>
      </p:sp>
      <p:sp>
        <p:nvSpPr>
          <p:cNvPr id="5" name="Shape 345"/>
          <p:cNvSpPr txBox="1">
            <a:spLocks/>
          </p:cNvSpPr>
          <p:nvPr/>
        </p:nvSpPr>
        <p:spPr>
          <a:xfrm>
            <a:off x="467544" y="1556792"/>
            <a:ext cx="7704856" cy="2016224"/>
          </a:xfrm>
          <a:prstGeom prst="rect">
            <a:avLst/>
          </a:prstGeom>
        </p:spPr>
        <p:txBody>
          <a:bodyPr vert="horz" lIns="91425" tIns="91425" rIns="91425" bIns="91425" anchor="ctr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>
              <a:spcBef>
                <a:spcPts val="0"/>
              </a:spcBef>
            </a:pPr>
            <a:r>
              <a:rPr lang="en-GB" sz="2400" b="0" cap="none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Mission 6: Create a counter to detect when the user has finished the tour. The user can visit the places as many times as he wishes.</a:t>
            </a:r>
          </a:p>
          <a:p>
            <a:pPr>
              <a:spcBef>
                <a:spcPts val="0"/>
              </a:spcBef>
            </a:pPr>
            <a:endParaRPr lang="en-GB" sz="2400" b="0" cap="none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spcBef>
                <a:spcPts val="0"/>
              </a:spcBef>
            </a:pPr>
            <a:r>
              <a:rPr lang="en-GB" sz="2400" b="0" cap="none" dirty="0">
                <a:solidFill>
                  <a:srgbClr val="00B0F0"/>
                </a:solidFill>
                <a:latin typeface="+mn-lt"/>
                <a:ea typeface="+mn-ea"/>
                <a:cs typeface="+mn-cs"/>
              </a:rPr>
              <a:t>Clues for </a:t>
            </a:r>
            <a:r>
              <a:rPr lang="en-GB" sz="2400" b="0" cap="none" dirty="0" smtClean="0">
                <a:solidFill>
                  <a:srgbClr val="00B0F0"/>
                </a:solidFill>
                <a:latin typeface="+mn-lt"/>
                <a:ea typeface="+mn-ea"/>
                <a:cs typeface="+mn-cs"/>
              </a:rPr>
              <a:t>students: </a:t>
            </a:r>
            <a:r>
              <a:rPr lang="en-GB" sz="2400" b="0" cap="none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 have to </a:t>
            </a:r>
            <a:r>
              <a:rPr lang="en-GB" sz="2400" b="0" cap="none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 variables (the counter and one for each button, 7 in total)</a:t>
            </a:r>
            <a:endParaRPr lang="en" sz="2400" b="0" cap="none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787764"/>
            <a:ext cx="1555033" cy="2850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468447"/>
            <a:ext cx="2334936" cy="1489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271040"/>
            <a:ext cx="2590972" cy="1884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519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Shape 345"/>
          <p:cNvSpPr txBox="1">
            <a:spLocks noGrp="1"/>
          </p:cNvSpPr>
          <p:nvPr>
            <p:ph type="title"/>
          </p:nvPr>
        </p:nvSpPr>
        <p:spPr>
          <a:xfrm>
            <a:off x="467544" y="657997"/>
            <a:ext cx="7704856" cy="898795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dirty="0" smtClean="0"/>
              <a:t>MAIN ACTIVITY: </a:t>
            </a:r>
            <a:endParaRPr lang="en" dirty="0"/>
          </a:p>
        </p:txBody>
      </p:sp>
      <p:sp>
        <p:nvSpPr>
          <p:cNvPr id="5" name="Shape 345"/>
          <p:cNvSpPr txBox="1">
            <a:spLocks/>
          </p:cNvSpPr>
          <p:nvPr/>
        </p:nvSpPr>
        <p:spPr>
          <a:xfrm>
            <a:off x="467544" y="1556792"/>
            <a:ext cx="7632848" cy="1512168"/>
          </a:xfrm>
          <a:prstGeom prst="rect">
            <a:avLst/>
          </a:prstGeom>
        </p:spPr>
        <p:txBody>
          <a:bodyPr vert="horz" lIns="91425" tIns="91425" rIns="91425" bIns="91425" anchor="t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>
              <a:spcBef>
                <a:spcPts val="0"/>
              </a:spcBef>
            </a:pPr>
            <a:r>
              <a:rPr lang="en-GB" sz="2400" b="0" cap="none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Mission 6: Programme in the main sprite.</a:t>
            </a:r>
          </a:p>
          <a:p>
            <a:pPr>
              <a:spcBef>
                <a:spcPts val="0"/>
              </a:spcBef>
            </a:pPr>
            <a:r>
              <a:rPr lang="en-GB" sz="2400" b="0" cap="none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 have to repeat the programme on the right for all the pictures.</a:t>
            </a:r>
            <a:endParaRPr lang="en" sz="2400" b="0" cap="none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431192"/>
            <a:ext cx="4677389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5663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Shape 345"/>
          <p:cNvSpPr txBox="1">
            <a:spLocks noGrp="1"/>
          </p:cNvSpPr>
          <p:nvPr>
            <p:ph type="title"/>
          </p:nvPr>
        </p:nvSpPr>
        <p:spPr>
          <a:xfrm>
            <a:off x="467544" y="188640"/>
            <a:ext cx="7704856" cy="898795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dirty="0" smtClean="0"/>
              <a:t>MAIN ACTIVITY: </a:t>
            </a:r>
            <a:endParaRPr lang="en" dirty="0"/>
          </a:p>
        </p:txBody>
      </p:sp>
      <p:sp>
        <p:nvSpPr>
          <p:cNvPr id="5" name="Shape 345"/>
          <p:cNvSpPr txBox="1">
            <a:spLocks/>
          </p:cNvSpPr>
          <p:nvPr/>
        </p:nvSpPr>
        <p:spPr>
          <a:xfrm>
            <a:off x="467544" y="1052736"/>
            <a:ext cx="7632848" cy="936104"/>
          </a:xfrm>
          <a:prstGeom prst="rect">
            <a:avLst/>
          </a:prstGeom>
        </p:spPr>
        <p:txBody>
          <a:bodyPr vert="horz" lIns="91425" tIns="91425" rIns="91425" bIns="91425" anchor="t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>
              <a:spcBef>
                <a:spcPts val="0"/>
              </a:spcBef>
            </a:pPr>
            <a:r>
              <a:rPr lang="en-GB" sz="2300" b="0" cap="none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Mission 6: Programme inside the red button (</a:t>
            </a:r>
            <a:r>
              <a:rPr lang="en-GB" sz="2300" b="0" cap="none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Almudena</a:t>
            </a:r>
            <a:r>
              <a:rPr lang="en-GB" sz="2300" b="0" cap="none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pPr>
              <a:spcBef>
                <a:spcPts val="0"/>
              </a:spcBef>
            </a:pPr>
            <a:r>
              <a:rPr lang="en-GB" sz="2300" b="0" cap="none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 have to repeat this programme for all the buttons</a:t>
            </a:r>
            <a:endParaRPr lang="en" sz="2300" b="0" cap="none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0858" y="1981466"/>
            <a:ext cx="3346559" cy="471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5945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Shape 345"/>
          <p:cNvSpPr txBox="1">
            <a:spLocks noGrp="1"/>
          </p:cNvSpPr>
          <p:nvPr>
            <p:ph type="title"/>
          </p:nvPr>
        </p:nvSpPr>
        <p:spPr>
          <a:xfrm>
            <a:off x="467544" y="657997"/>
            <a:ext cx="7704856" cy="898795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dirty="0" smtClean="0"/>
              <a:t>MAIN ACTIVITY: </a:t>
            </a:r>
            <a:endParaRPr lang="en" dirty="0"/>
          </a:p>
        </p:txBody>
      </p:sp>
      <p:sp>
        <p:nvSpPr>
          <p:cNvPr id="5" name="Shape 345"/>
          <p:cNvSpPr txBox="1">
            <a:spLocks/>
          </p:cNvSpPr>
          <p:nvPr/>
        </p:nvSpPr>
        <p:spPr>
          <a:xfrm>
            <a:off x="467544" y="1556792"/>
            <a:ext cx="7704856" cy="2016224"/>
          </a:xfrm>
          <a:prstGeom prst="rect">
            <a:avLst/>
          </a:prstGeom>
        </p:spPr>
        <p:txBody>
          <a:bodyPr vert="horz" lIns="91425" tIns="91425" rIns="91425" bIns="91425" anchor="ctr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>
              <a:lnSpc>
                <a:spcPct val="115000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GB" sz="2400" b="0" cap="none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Mission 7</a:t>
            </a:r>
            <a:r>
              <a:rPr lang="en-GB" sz="2400" b="0" cap="none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When the user has  finished the tour, a quiz will start. </a:t>
            </a:r>
            <a:r>
              <a:rPr lang="en-US" sz="2400" b="0" cap="none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Design the quiz.</a:t>
            </a:r>
          </a:p>
          <a:p>
            <a:pPr>
              <a:spcBef>
                <a:spcPts val="0"/>
              </a:spcBef>
            </a:pPr>
            <a:endParaRPr lang="en-GB" sz="2400" b="0" cap="none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spcBef>
                <a:spcPts val="0"/>
              </a:spcBef>
            </a:pPr>
            <a:r>
              <a:rPr lang="en-GB" sz="2400" b="0" cap="none" dirty="0">
                <a:solidFill>
                  <a:srgbClr val="00B0F0"/>
                </a:solidFill>
                <a:latin typeface="+mn-lt"/>
                <a:ea typeface="+mn-ea"/>
                <a:cs typeface="+mn-cs"/>
              </a:rPr>
              <a:t>Clues for </a:t>
            </a:r>
            <a:r>
              <a:rPr lang="en-GB" sz="2400" b="0" cap="none" dirty="0" smtClean="0">
                <a:solidFill>
                  <a:srgbClr val="00B0F0"/>
                </a:solidFill>
                <a:latin typeface="+mn-lt"/>
                <a:ea typeface="+mn-ea"/>
                <a:cs typeface="+mn-cs"/>
              </a:rPr>
              <a:t>students: Check the value of the counter</a:t>
            </a:r>
            <a:endParaRPr lang="en" sz="2400" b="0" cap="none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933056"/>
            <a:ext cx="3808086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7798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Shape 345"/>
          <p:cNvSpPr txBox="1">
            <a:spLocks noGrp="1"/>
          </p:cNvSpPr>
          <p:nvPr>
            <p:ph type="title"/>
          </p:nvPr>
        </p:nvSpPr>
        <p:spPr>
          <a:xfrm>
            <a:off x="467544" y="657997"/>
            <a:ext cx="7704856" cy="898795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dirty="0" smtClean="0"/>
              <a:t>MAIN ACTIVITY: </a:t>
            </a:r>
            <a:endParaRPr lang="en" dirty="0"/>
          </a:p>
        </p:txBody>
      </p:sp>
      <p:sp>
        <p:nvSpPr>
          <p:cNvPr id="5" name="Shape 345"/>
          <p:cNvSpPr txBox="1">
            <a:spLocks/>
          </p:cNvSpPr>
          <p:nvPr/>
        </p:nvSpPr>
        <p:spPr>
          <a:xfrm>
            <a:off x="467544" y="1556792"/>
            <a:ext cx="7632848" cy="1512168"/>
          </a:xfrm>
          <a:prstGeom prst="rect">
            <a:avLst/>
          </a:prstGeom>
        </p:spPr>
        <p:txBody>
          <a:bodyPr vert="horz" lIns="91425" tIns="91425" rIns="91425" bIns="91425" anchor="t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>
              <a:spcBef>
                <a:spcPts val="0"/>
              </a:spcBef>
            </a:pPr>
            <a:r>
              <a:rPr lang="en-GB" sz="2400" b="0" cap="none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Mission 7: Programme in the main sprite.</a:t>
            </a:r>
          </a:p>
          <a:p>
            <a:pPr>
              <a:spcBef>
                <a:spcPts val="0"/>
              </a:spcBef>
            </a:pPr>
            <a:r>
              <a:rPr lang="en-GB" sz="2400" b="0" cap="none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 have to repeat the programme for all the pictures.</a:t>
            </a:r>
            <a:endParaRPr lang="en" sz="2400" b="0" cap="none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230142"/>
            <a:ext cx="5193241" cy="3079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5756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Shape 345"/>
          <p:cNvSpPr txBox="1">
            <a:spLocks noGrp="1"/>
          </p:cNvSpPr>
          <p:nvPr>
            <p:ph type="title"/>
          </p:nvPr>
        </p:nvSpPr>
        <p:spPr>
          <a:xfrm>
            <a:off x="467544" y="657997"/>
            <a:ext cx="7704856" cy="898795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dirty="0" smtClean="0"/>
              <a:t>MAIN ACTIVITY: </a:t>
            </a:r>
            <a:endParaRPr lang="en" dirty="0"/>
          </a:p>
        </p:txBody>
      </p:sp>
      <p:sp>
        <p:nvSpPr>
          <p:cNvPr id="5" name="Shape 345"/>
          <p:cNvSpPr txBox="1">
            <a:spLocks/>
          </p:cNvSpPr>
          <p:nvPr/>
        </p:nvSpPr>
        <p:spPr>
          <a:xfrm>
            <a:off x="467544" y="1556792"/>
            <a:ext cx="7704856" cy="2232248"/>
          </a:xfrm>
          <a:prstGeom prst="rect">
            <a:avLst/>
          </a:prstGeom>
        </p:spPr>
        <p:txBody>
          <a:bodyPr vert="horz" lIns="91425" tIns="91425" rIns="91425" bIns="91425" anchor="ctr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>
              <a:lnSpc>
                <a:spcPct val="115000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GB" sz="2400" b="0" cap="none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Mission 8:</a:t>
            </a:r>
            <a:r>
              <a:rPr lang="en-US" sz="2400" b="0" cap="none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Design a</a:t>
            </a:r>
            <a:r>
              <a:rPr lang="en-US" sz="2400" b="0" cap="none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quiz with 6 questions, one per picture. Be creative and original</a:t>
            </a:r>
            <a:endParaRPr lang="en-US" sz="2400" b="0" cap="none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115000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en-GB" sz="2400" b="0" cap="none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spcBef>
                <a:spcPts val="0"/>
              </a:spcBef>
            </a:pPr>
            <a:r>
              <a:rPr lang="en-GB" sz="2400" b="0" cap="none" dirty="0">
                <a:solidFill>
                  <a:srgbClr val="00B0F0"/>
                </a:solidFill>
                <a:latin typeface="+mn-lt"/>
                <a:ea typeface="+mn-ea"/>
                <a:cs typeface="+mn-cs"/>
              </a:rPr>
              <a:t>Clues for </a:t>
            </a:r>
            <a:r>
              <a:rPr lang="en-GB" sz="2400" b="0" cap="none" dirty="0" smtClean="0">
                <a:solidFill>
                  <a:srgbClr val="00B0F0"/>
                </a:solidFill>
                <a:latin typeface="+mn-lt"/>
                <a:ea typeface="+mn-ea"/>
                <a:cs typeface="+mn-cs"/>
              </a:rPr>
              <a:t>students: There are many ways of doing it. This is the simplest way to do it </a:t>
            </a:r>
            <a:r>
              <a:rPr lang="en-GB" sz="2400" b="0" cap="none" dirty="0" smtClean="0">
                <a:solidFill>
                  <a:srgbClr val="00B0F0"/>
                </a:solidFill>
              </a:rPr>
              <a:t>but </a:t>
            </a:r>
            <a:r>
              <a:rPr lang="en-GB" sz="2400" b="0" cap="none" dirty="0">
                <a:solidFill>
                  <a:srgbClr val="00B0F0"/>
                </a:solidFill>
              </a:rPr>
              <a:t>the </a:t>
            </a:r>
            <a:r>
              <a:rPr lang="en-GB" sz="2400" b="0" cap="none" dirty="0" smtClean="0">
                <a:solidFill>
                  <a:srgbClr val="00B0F0"/>
                </a:solidFill>
              </a:rPr>
              <a:t>least creative and original</a:t>
            </a:r>
            <a:r>
              <a:rPr lang="en-GB" sz="2400" b="0" cap="none" dirty="0" smtClean="0">
                <a:solidFill>
                  <a:srgbClr val="00B0F0"/>
                </a:solidFill>
                <a:latin typeface="+mn-lt"/>
                <a:ea typeface="+mn-ea"/>
                <a:cs typeface="+mn-cs"/>
              </a:rPr>
              <a:t>. </a:t>
            </a:r>
            <a:endParaRPr lang="en" sz="2400" b="0" cap="none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7804" y="3924579"/>
            <a:ext cx="3528392" cy="233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2329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ctrTitle"/>
          </p:nvPr>
        </p:nvSpPr>
        <p:spPr>
          <a:xfrm>
            <a:off x="2790453" y="476672"/>
            <a:ext cx="6132516" cy="1368648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 smtClean="0"/>
              <a:t>Play </a:t>
            </a:r>
            <a:r>
              <a:rPr lang="en" dirty="0"/>
              <a:t>while students are settling in. </a:t>
            </a:r>
          </a:p>
        </p:txBody>
      </p:sp>
      <p:sp>
        <p:nvSpPr>
          <p:cNvPr id="130" name="Shape 130"/>
          <p:cNvSpPr txBox="1">
            <a:spLocks noGrp="1"/>
          </p:cNvSpPr>
          <p:nvPr>
            <p:ph type="subTitle" idx="1"/>
          </p:nvPr>
        </p:nvSpPr>
        <p:spPr>
          <a:xfrm>
            <a:off x="2705546" y="2057711"/>
            <a:ext cx="6294479" cy="180333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ctr"/>
            <a:r>
              <a:rPr lang="en-GB" sz="2800" dirty="0" smtClean="0"/>
              <a:t>Video</a:t>
            </a:r>
            <a:r>
              <a:rPr lang="en-GB" sz="2800" dirty="0"/>
              <a:t>: Top 5 Scratch Games</a:t>
            </a:r>
          </a:p>
          <a:p>
            <a:endParaRPr lang="en-US" sz="2000" dirty="0"/>
          </a:p>
          <a:p>
            <a:pPr algn="ctr"/>
            <a:r>
              <a:rPr lang="en-US" sz="2000" dirty="0">
                <a:hlinkClick r:id="rId4"/>
              </a:rPr>
              <a:t>https://</a:t>
            </a:r>
            <a:r>
              <a:rPr lang="en-US" sz="2000" dirty="0" smtClean="0">
                <a:hlinkClick r:id="rId4"/>
              </a:rPr>
              <a:t>www.youtube.com/watch?v=9drwiPhf1Vw&amp;ab_channel=CodeTeacher</a:t>
            </a:r>
            <a:endParaRPr lang="en-US" sz="2000" dirty="0" smtClean="0"/>
          </a:p>
          <a:p>
            <a:pPr algn="ctr"/>
            <a:endParaRPr lang="en-US" sz="2000" dirty="0"/>
          </a:p>
          <a:p>
            <a:pPr algn="ctr">
              <a:spcBef>
                <a:spcPts val="0"/>
              </a:spcBef>
            </a:pPr>
            <a:endParaRPr lang="en-GB" sz="2000" dirty="0"/>
          </a:p>
        </p:txBody>
      </p:sp>
      <p:sp>
        <p:nvSpPr>
          <p:cNvPr id="4" name="Shape 130"/>
          <p:cNvSpPr txBox="1">
            <a:spLocks/>
          </p:cNvSpPr>
          <p:nvPr/>
        </p:nvSpPr>
        <p:spPr>
          <a:xfrm>
            <a:off x="2491255" y="4849184"/>
            <a:ext cx="6588224" cy="1056800"/>
          </a:xfrm>
          <a:prstGeom prst="rect">
            <a:avLst/>
          </a:prstGeom>
        </p:spPr>
        <p:txBody>
          <a:bodyPr vert="horz" lIns="91425" tIns="91425" rIns="91425" bIns="91425" anchor="t" anchorCtr="0">
            <a:noAutofit/>
          </a:bodyPr>
          <a:lstStyle>
            <a:lvl1pPr marL="0" indent="0" algn="r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None/>
              <a:defRPr kumimoji="0" sz="2200" kern="1200" baseline="0">
                <a:solidFill>
                  <a:srgbClr val="FFFFFF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None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None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None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None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spcBef>
                <a:spcPts val="0"/>
              </a:spcBef>
            </a:pPr>
            <a:endParaRPr lang="en-GB" dirty="0"/>
          </a:p>
        </p:txBody>
      </p:sp>
      <p:pic>
        <p:nvPicPr>
          <p:cNvPr id="2" name="9drwiPhf1Vw"/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3563888" y="4091709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690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Shape 345"/>
          <p:cNvSpPr txBox="1">
            <a:spLocks noGrp="1"/>
          </p:cNvSpPr>
          <p:nvPr>
            <p:ph type="title"/>
          </p:nvPr>
        </p:nvSpPr>
        <p:spPr>
          <a:xfrm>
            <a:off x="467544" y="657997"/>
            <a:ext cx="7704856" cy="898795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dirty="0" smtClean="0"/>
              <a:t>MAIN ACTIVITY: </a:t>
            </a:r>
            <a:endParaRPr lang="en" dirty="0"/>
          </a:p>
        </p:txBody>
      </p:sp>
      <p:sp>
        <p:nvSpPr>
          <p:cNvPr id="5" name="Shape 345"/>
          <p:cNvSpPr txBox="1">
            <a:spLocks/>
          </p:cNvSpPr>
          <p:nvPr/>
        </p:nvSpPr>
        <p:spPr>
          <a:xfrm>
            <a:off x="467544" y="1556792"/>
            <a:ext cx="7632848" cy="576064"/>
          </a:xfrm>
          <a:prstGeom prst="rect">
            <a:avLst/>
          </a:prstGeom>
        </p:spPr>
        <p:txBody>
          <a:bodyPr vert="horz" lIns="91425" tIns="91425" rIns="91425" bIns="91425" anchor="t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>
              <a:spcBef>
                <a:spcPts val="0"/>
              </a:spcBef>
            </a:pPr>
            <a:r>
              <a:rPr lang="en-GB" sz="2400" b="0" cap="none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Mission </a:t>
            </a:r>
            <a:r>
              <a:rPr lang="en-GB" sz="2400" b="0" cap="none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</a:t>
            </a:r>
            <a:r>
              <a:rPr lang="en-GB" sz="2400" b="0" cap="none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Programme in the main sprite. A simple option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780928"/>
            <a:ext cx="7401890" cy="3382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3254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Shape 345"/>
          <p:cNvSpPr txBox="1">
            <a:spLocks noGrp="1"/>
          </p:cNvSpPr>
          <p:nvPr>
            <p:ph type="title"/>
          </p:nvPr>
        </p:nvSpPr>
        <p:spPr>
          <a:xfrm>
            <a:off x="467544" y="657997"/>
            <a:ext cx="7704856" cy="898795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dirty="0" smtClean="0"/>
              <a:t>MAIN ACTIVITY: </a:t>
            </a:r>
            <a:endParaRPr lang="en" dirty="0"/>
          </a:p>
        </p:txBody>
      </p:sp>
      <p:sp>
        <p:nvSpPr>
          <p:cNvPr id="5" name="Shape 345"/>
          <p:cNvSpPr txBox="1">
            <a:spLocks/>
          </p:cNvSpPr>
          <p:nvPr/>
        </p:nvSpPr>
        <p:spPr>
          <a:xfrm>
            <a:off x="467544" y="1556792"/>
            <a:ext cx="7704856" cy="1008112"/>
          </a:xfrm>
          <a:prstGeom prst="rect">
            <a:avLst/>
          </a:prstGeom>
        </p:spPr>
        <p:txBody>
          <a:bodyPr vert="horz" lIns="91425" tIns="91425" rIns="91425" bIns="91425" anchor="t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>
              <a:lnSpc>
                <a:spcPct val="115000"/>
              </a:lnSpc>
              <a:spcBef>
                <a:spcPts val="0"/>
              </a:spcBef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  <a:defRPr/>
            </a:pPr>
            <a:r>
              <a:rPr lang="en-GB" sz="2400" b="0" cap="none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Mission </a:t>
            </a:r>
            <a:r>
              <a:rPr lang="en-GB" sz="2400" b="0" cap="none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</a:t>
            </a:r>
            <a:r>
              <a:rPr lang="en-GB" sz="2400" b="0" cap="none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</a:t>
            </a:r>
            <a:r>
              <a:rPr lang="en-GB" sz="2400" dirty="0"/>
              <a:t> </a:t>
            </a:r>
            <a:r>
              <a:rPr lang="en-GB" sz="2400" b="0" cap="none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tour guide should let the user know </a:t>
            </a:r>
            <a:r>
              <a:rPr lang="en-US" sz="2400" b="0" cap="none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 the answer is right or </a:t>
            </a:r>
            <a:r>
              <a:rPr lang="en-US" sz="2400" b="0" cap="none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wrong.</a:t>
            </a:r>
          </a:p>
          <a:p>
            <a:pPr>
              <a:lnSpc>
                <a:spcPct val="115000"/>
              </a:lnSpc>
              <a:spcBef>
                <a:spcPts val="0"/>
              </a:spcBef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  <a:defRPr/>
            </a:pPr>
            <a:endParaRPr lang="en-US" sz="2400" b="0" cap="none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115000"/>
              </a:lnSpc>
              <a:spcBef>
                <a:spcPts val="0"/>
              </a:spcBef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  <a:defRPr/>
            </a:pPr>
            <a:r>
              <a:rPr lang="en-GB" sz="2400" b="0" cap="none" dirty="0" smtClean="0">
                <a:solidFill>
                  <a:srgbClr val="00B0F0"/>
                </a:solidFill>
                <a:latin typeface="+mn-lt"/>
                <a:ea typeface="+mn-ea"/>
                <a:cs typeface="+mn-cs"/>
              </a:rPr>
              <a:t>Clues </a:t>
            </a:r>
            <a:r>
              <a:rPr lang="en-GB" sz="2400" b="0" cap="none" dirty="0">
                <a:solidFill>
                  <a:srgbClr val="00B0F0"/>
                </a:solidFill>
                <a:latin typeface="+mn-lt"/>
                <a:ea typeface="+mn-ea"/>
                <a:cs typeface="+mn-cs"/>
              </a:rPr>
              <a:t>for </a:t>
            </a:r>
            <a:r>
              <a:rPr lang="en-GB" sz="2400" b="0" cap="none" dirty="0" smtClean="0">
                <a:solidFill>
                  <a:srgbClr val="00B0F0"/>
                </a:solidFill>
                <a:latin typeface="+mn-lt"/>
                <a:ea typeface="+mn-ea"/>
                <a:cs typeface="+mn-cs"/>
              </a:rPr>
              <a:t>students:</a:t>
            </a:r>
          </a:p>
          <a:p>
            <a:pPr>
              <a:spcBef>
                <a:spcPts val="0"/>
              </a:spcBef>
            </a:pPr>
            <a:endParaRPr lang="en" sz="2400" b="0" cap="none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49" y="3933056"/>
            <a:ext cx="3808086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2231" y="3342942"/>
            <a:ext cx="2592288" cy="590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5754" y="3933056"/>
            <a:ext cx="3447311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3877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Shape 345"/>
          <p:cNvSpPr txBox="1">
            <a:spLocks noGrp="1"/>
          </p:cNvSpPr>
          <p:nvPr>
            <p:ph type="title"/>
          </p:nvPr>
        </p:nvSpPr>
        <p:spPr>
          <a:xfrm>
            <a:off x="467544" y="188640"/>
            <a:ext cx="7704856" cy="898795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dirty="0" smtClean="0"/>
              <a:t>MAIN ACTIVITY: </a:t>
            </a:r>
            <a:endParaRPr lang="en" dirty="0"/>
          </a:p>
        </p:txBody>
      </p:sp>
      <p:sp>
        <p:nvSpPr>
          <p:cNvPr id="5" name="Shape 345"/>
          <p:cNvSpPr txBox="1">
            <a:spLocks/>
          </p:cNvSpPr>
          <p:nvPr/>
        </p:nvSpPr>
        <p:spPr>
          <a:xfrm>
            <a:off x="478765" y="980728"/>
            <a:ext cx="7632848" cy="1080120"/>
          </a:xfrm>
          <a:prstGeom prst="rect">
            <a:avLst/>
          </a:prstGeom>
        </p:spPr>
        <p:txBody>
          <a:bodyPr vert="horz" lIns="91425" tIns="91425" rIns="91425" bIns="91425" anchor="t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>
              <a:spcBef>
                <a:spcPts val="0"/>
              </a:spcBef>
            </a:pPr>
            <a:r>
              <a:rPr lang="en-GB" sz="2400" b="0" cap="none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Mission 9: Programme in the main sprite. A simple option</a:t>
            </a: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5158" y="4053235"/>
            <a:ext cx="3893299" cy="2780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5158" y="1820610"/>
            <a:ext cx="3893299" cy="2175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5375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Shape 345"/>
          <p:cNvSpPr txBox="1">
            <a:spLocks noGrp="1"/>
          </p:cNvSpPr>
          <p:nvPr>
            <p:ph type="title"/>
          </p:nvPr>
        </p:nvSpPr>
        <p:spPr>
          <a:xfrm>
            <a:off x="467544" y="657997"/>
            <a:ext cx="7704856" cy="898795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dirty="0" smtClean="0"/>
              <a:t>MAIN ACTIVITY: </a:t>
            </a:r>
            <a:endParaRPr lang="en" dirty="0"/>
          </a:p>
        </p:txBody>
      </p:sp>
      <p:sp>
        <p:nvSpPr>
          <p:cNvPr id="5" name="Shape 345"/>
          <p:cNvSpPr txBox="1">
            <a:spLocks/>
          </p:cNvSpPr>
          <p:nvPr/>
        </p:nvSpPr>
        <p:spPr>
          <a:xfrm>
            <a:off x="467544" y="1556792"/>
            <a:ext cx="7704856" cy="1872208"/>
          </a:xfrm>
          <a:prstGeom prst="rect">
            <a:avLst/>
          </a:prstGeom>
        </p:spPr>
        <p:txBody>
          <a:bodyPr vert="horz" lIns="91425" tIns="91425" rIns="91425" bIns="91425" anchor="t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>
              <a:lnSpc>
                <a:spcPct val="115000"/>
              </a:lnSpc>
              <a:spcBef>
                <a:spcPts val="0"/>
              </a:spcBef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  <a:defRPr/>
            </a:pPr>
            <a:r>
              <a:rPr lang="en-GB" sz="2400" b="0" cap="none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Mission </a:t>
            </a:r>
            <a:r>
              <a:rPr lang="en-GB" sz="2400" b="0" cap="none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</a:t>
            </a:r>
            <a:r>
              <a:rPr lang="en-GB" sz="2400" b="0" cap="none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</a:t>
            </a:r>
            <a:r>
              <a:rPr lang="en-GB" sz="2400" dirty="0"/>
              <a:t> </a:t>
            </a:r>
            <a:r>
              <a:rPr lang="en-GB" sz="2400" b="0" cap="none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tour guide should </a:t>
            </a:r>
            <a:r>
              <a:rPr lang="en-GB" sz="2400" b="0" cap="none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show the quiz score</a:t>
            </a:r>
            <a:endParaRPr lang="en-US" sz="2400" b="0" cap="none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115000"/>
              </a:lnSpc>
              <a:spcBef>
                <a:spcPts val="0"/>
              </a:spcBef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  <a:defRPr/>
            </a:pPr>
            <a:endParaRPr lang="en-US" sz="2400" b="0" cap="none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spcBef>
                <a:spcPts val="0"/>
              </a:spcBef>
            </a:pPr>
            <a:r>
              <a:rPr lang="en-GB" sz="2400" b="0" cap="none" dirty="0" smtClean="0">
                <a:solidFill>
                  <a:srgbClr val="00B0F0"/>
                </a:solidFill>
                <a:latin typeface="+mn-lt"/>
                <a:ea typeface="+mn-ea"/>
                <a:cs typeface="+mn-cs"/>
              </a:rPr>
              <a:t>Clues </a:t>
            </a:r>
            <a:r>
              <a:rPr lang="en-GB" sz="2400" b="0" cap="none" dirty="0">
                <a:solidFill>
                  <a:srgbClr val="00B0F0"/>
                </a:solidFill>
                <a:latin typeface="+mn-lt"/>
                <a:ea typeface="+mn-ea"/>
                <a:cs typeface="+mn-cs"/>
              </a:rPr>
              <a:t>for </a:t>
            </a:r>
            <a:r>
              <a:rPr lang="en-GB" sz="2400" b="0" cap="none" dirty="0" smtClean="0">
                <a:solidFill>
                  <a:srgbClr val="00B0F0"/>
                </a:solidFill>
                <a:latin typeface="+mn-lt"/>
                <a:ea typeface="+mn-ea"/>
                <a:cs typeface="+mn-cs"/>
              </a:rPr>
              <a:t>students: </a:t>
            </a:r>
            <a:r>
              <a:rPr lang="en-GB" sz="2400" b="0" cap="none" dirty="0">
                <a:solidFill>
                  <a:srgbClr val="00B0F0"/>
                </a:solidFill>
              </a:rPr>
              <a:t>This is the simplest way to do it but the least creative and original. </a:t>
            </a:r>
            <a:endParaRPr lang="en" sz="2400" b="0" cap="none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endParaRPr lang="en" sz="2400" b="0" cap="none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509" y="3429000"/>
            <a:ext cx="3448983" cy="2623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335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Shape 345"/>
          <p:cNvSpPr txBox="1">
            <a:spLocks noGrp="1"/>
          </p:cNvSpPr>
          <p:nvPr>
            <p:ph type="title"/>
          </p:nvPr>
        </p:nvSpPr>
        <p:spPr>
          <a:xfrm>
            <a:off x="471381" y="692696"/>
            <a:ext cx="7704856" cy="898795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dirty="0" smtClean="0"/>
              <a:t>MAIN ACTIVITY: </a:t>
            </a:r>
            <a:endParaRPr lang="en" dirty="0"/>
          </a:p>
        </p:txBody>
      </p:sp>
      <p:sp>
        <p:nvSpPr>
          <p:cNvPr id="5" name="Shape 345"/>
          <p:cNvSpPr txBox="1">
            <a:spLocks/>
          </p:cNvSpPr>
          <p:nvPr/>
        </p:nvSpPr>
        <p:spPr>
          <a:xfrm>
            <a:off x="507385" y="1916832"/>
            <a:ext cx="7632848" cy="720080"/>
          </a:xfrm>
          <a:prstGeom prst="rect">
            <a:avLst/>
          </a:prstGeom>
        </p:spPr>
        <p:txBody>
          <a:bodyPr vert="horz" lIns="91425" tIns="91425" rIns="91425" bIns="91425" anchor="t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>
              <a:spcBef>
                <a:spcPts val="0"/>
              </a:spcBef>
            </a:pPr>
            <a:r>
              <a:rPr lang="en-GB" sz="2400" b="0" cap="none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Mission 9: Programme in the main sprite at the end of the quiz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458935"/>
            <a:ext cx="6872218" cy="1973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5399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Shape 345"/>
          <p:cNvSpPr txBox="1">
            <a:spLocks noGrp="1"/>
          </p:cNvSpPr>
          <p:nvPr>
            <p:ph type="title"/>
          </p:nvPr>
        </p:nvSpPr>
        <p:spPr>
          <a:xfrm>
            <a:off x="467544" y="657997"/>
            <a:ext cx="7704856" cy="898795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dirty="0" smtClean="0"/>
              <a:t>MAIN ACTIVITY: </a:t>
            </a:r>
            <a:endParaRPr lang="en" dirty="0"/>
          </a:p>
        </p:txBody>
      </p:sp>
      <p:sp>
        <p:nvSpPr>
          <p:cNvPr id="5" name="Shape 345"/>
          <p:cNvSpPr txBox="1">
            <a:spLocks/>
          </p:cNvSpPr>
          <p:nvPr/>
        </p:nvSpPr>
        <p:spPr>
          <a:xfrm>
            <a:off x="467544" y="1556792"/>
            <a:ext cx="7704856" cy="1008112"/>
          </a:xfrm>
          <a:prstGeom prst="rect">
            <a:avLst/>
          </a:prstGeom>
        </p:spPr>
        <p:txBody>
          <a:bodyPr vert="horz" lIns="91425" tIns="91425" rIns="91425" bIns="91425" anchor="t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>
              <a:lnSpc>
                <a:spcPct val="115000"/>
              </a:lnSpc>
              <a:spcBef>
                <a:spcPts val="0"/>
              </a:spcBef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  <a:defRPr/>
            </a:pPr>
            <a:r>
              <a:rPr lang="en-GB" sz="2400" b="0" cap="none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Mission 10:</a:t>
            </a:r>
            <a:r>
              <a:rPr lang="en-GB" sz="2400" dirty="0" smtClean="0"/>
              <a:t> </a:t>
            </a:r>
            <a:r>
              <a:rPr lang="en-GB" sz="2400" b="0" cap="none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Present your virtual tour guide to the rest of the class</a:t>
            </a:r>
            <a:endParaRPr lang="en-US" sz="2400" b="0" cap="none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Shape 297"/>
          <p:cNvSpPr txBox="1">
            <a:spLocks/>
          </p:cNvSpPr>
          <p:nvPr/>
        </p:nvSpPr>
        <p:spPr>
          <a:xfrm>
            <a:off x="971600" y="2780928"/>
            <a:ext cx="6336704" cy="3456384"/>
          </a:xfrm>
          <a:prstGeom prst="rect">
            <a:avLst/>
          </a:prstGeom>
        </p:spPr>
        <p:txBody>
          <a:bodyPr vert="horz" lIns="91425" tIns="91425" rIns="91425" bIns="91425" anchor="t" anchorCtr="0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1111"/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  <a:defRPr/>
            </a:pPr>
            <a:r>
              <a:rPr lang="en-GB" sz="2400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00B0F0"/>
                </a:solidFill>
              </a:rPr>
              <a:t>Constraints when presenting to the class</a:t>
            </a:r>
            <a:r>
              <a:rPr lang="en-GB" sz="240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00B0F0"/>
                </a:solidFill>
              </a:rPr>
              <a:t>:</a:t>
            </a:r>
          </a:p>
          <a:p>
            <a:pPr marL="0" indent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1111"/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  <a:defRPr/>
            </a:pPr>
            <a:endParaRPr lang="en-GB" sz="240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rgbClr val="00B0F0"/>
              </a:solidFill>
            </a:endParaRPr>
          </a:p>
          <a:p>
            <a:pPr marL="457200" indent="-342900">
              <a:lnSpc>
                <a:spcPct val="138000"/>
              </a:lnSpc>
              <a:spcBef>
                <a:spcPts val="0"/>
              </a:spcBef>
              <a:buSzPct val="100000"/>
              <a:buFont typeface="Arial"/>
              <a:buChar char="●"/>
            </a:pPr>
            <a:r>
              <a:rPr lang="en-GB" sz="2400" dirty="0" smtClean="0"/>
              <a:t>Must use at least 5 of the vocabulary terms from above.</a:t>
            </a:r>
          </a:p>
          <a:p>
            <a:pPr marL="457200" indent="-342900">
              <a:lnSpc>
                <a:spcPct val="138000"/>
              </a:lnSpc>
              <a:spcBef>
                <a:spcPts val="0"/>
              </a:spcBef>
              <a:buSzPct val="100000"/>
              <a:buFont typeface="Arial"/>
              <a:buChar char="●"/>
            </a:pPr>
            <a:r>
              <a:rPr lang="en-GB" sz="2400" dirty="0" smtClean="0"/>
              <a:t>Every group member must speak.</a:t>
            </a:r>
          </a:p>
          <a:p>
            <a:pPr marL="457200" indent="-342900">
              <a:lnSpc>
                <a:spcPct val="138000"/>
              </a:lnSpc>
              <a:spcBef>
                <a:spcPts val="0"/>
              </a:spcBef>
              <a:buSzPct val="100000"/>
              <a:buFont typeface="Arial"/>
              <a:buChar char="●"/>
            </a:pPr>
            <a:r>
              <a:rPr lang="en-GB" sz="2400" dirty="0" smtClean="0"/>
              <a:t>Presentation should take 5 minutes.</a:t>
            </a:r>
          </a:p>
          <a:p>
            <a:pPr marL="0" indent="-6985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endParaRPr lang="en-GB" sz="2400" dirty="0" smtClean="0"/>
          </a:p>
          <a:p>
            <a:pPr>
              <a:spcBef>
                <a:spcPts val="0"/>
              </a:spcBef>
              <a:buFont typeface="Wingdings 2"/>
              <a:buNone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156932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Shape 345"/>
          <p:cNvSpPr txBox="1">
            <a:spLocks noGrp="1"/>
          </p:cNvSpPr>
          <p:nvPr>
            <p:ph type="title"/>
          </p:nvPr>
        </p:nvSpPr>
        <p:spPr>
          <a:xfrm>
            <a:off x="755576" y="298300"/>
            <a:ext cx="7128792" cy="1143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dirty="0" smtClean="0"/>
              <a:t>C</a:t>
            </a:r>
            <a:r>
              <a:rPr lang="en" dirty="0" smtClean="0"/>
              <a:t>heck-in activities </a:t>
            </a:r>
            <a:endParaRPr lang="en" dirty="0"/>
          </a:p>
        </p:txBody>
      </p:sp>
      <p:sp>
        <p:nvSpPr>
          <p:cNvPr id="5" name="Shape 263"/>
          <p:cNvSpPr txBox="1">
            <a:spLocks/>
          </p:cNvSpPr>
          <p:nvPr/>
        </p:nvSpPr>
        <p:spPr>
          <a:xfrm>
            <a:off x="609600" y="1340768"/>
            <a:ext cx="7873500" cy="5112568"/>
          </a:xfrm>
          <a:prstGeom prst="rect">
            <a:avLst/>
          </a:prstGeom>
        </p:spPr>
        <p:txBody>
          <a:bodyPr vert="horz" lIns="91425" tIns="91425" rIns="91425" bIns="91425" anchor="t" anchorCtr="0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228600" indent="0">
              <a:spcBef>
                <a:spcPts val="0"/>
              </a:spcBef>
              <a:buNone/>
            </a:pPr>
            <a:r>
              <a:rPr lang="en" dirty="0" smtClean="0"/>
              <a:t>What have </a:t>
            </a:r>
            <a:r>
              <a:rPr lang="en" dirty="0"/>
              <a:t>we </a:t>
            </a:r>
            <a:r>
              <a:rPr lang="en" dirty="0" smtClean="0"/>
              <a:t>learnt from </a:t>
            </a:r>
            <a:r>
              <a:rPr lang="en" dirty="0"/>
              <a:t>this </a:t>
            </a:r>
            <a:r>
              <a:rPr lang="en" dirty="0" smtClean="0"/>
              <a:t>project?</a:t>
            </a:r>
          </a:p>
          <a:p>
            <a:pPr marL="228600" indent="0">
              <a:spcBef>
                <a:spcPts val="0"/>
              </a:spcBef>
              <a:buNone/>
            </a:pPr>
            <a:endParaRPr lang="en" dirty="0" smtClean="0"/>
          </a:p>
          <a:p>
            <a:pPr marL="457200" indent="-228600">
              <a:spcBef>
                <a:spcPts val="0"/>
              </a:spcBef>
            </a:pPr>
            <a:r>
              <a:rPr lang="en" dirty="0" smtClean="0"/>
              <a:t> Project approach </a:t>
            </a:r>
          </a:p>
          <a:p>
            <a:pPr marL="457200" indent="-228600">
              <a:spcBef>
                <a:spcPts val="0"/>
              </a:spcBef>
            </a:pPr>
            <a:r>
              <a:rPr lang="en" dirty="0" smtClean="0"/>
              <a:t> Algorithms</a:t>
            </a:r>
          </a:p>
          <a:p>
            <a:pPr marL="457200" indent="-228600">
              <a:spcBef>
                <a:spcPts val="0"/>
              </a:spcBef>
            </a:pPr>
            <a:r>
              <a:rPr lang="en" dirty="0" smtClean="0"/>
              <a:t> Programming</a:t>
            </a:r>
          </a:p>
          <a:p>
            <a:pPr marL="457200" indent="-228600">
              <a:spcBef>
                <a:spcPts val="0"/>
              </a:spcBef>
            </a:pPr>
            <a:r>
              <a:rPr lang="en" dirty="0"/>
              <a:t> </a:t>
            </a:r>
            <a:r>
              <a:rPr lang="en" dirty="0" smtClean="0"/>
              <a:t>Scale images up and down</a:t>
            </a:r>
          </a:p>
          <a:p>
            <a:pPr marL="457200" indent="-228600">
              <a:spcBef>
                <a:spcPts val="0"/>
              </a:spcBef>
            </a:pPr>
            <a:r>
              <a:rPr lang="en" dirty="0" smtClean="0"/>
              <a:t> Create a collage</a:t>
            </a:r>
          </a:p>
          <a:p>
            <a:pPr marL="457200" indent="-228600">
              <a:spcBef>
                <a:spcPts val="0"/>
              </a:spcBef>
            </a:pPr>
            <a:r>
              <a:rPr lang="en-GB" dirty="0" smtClean="0"/>
              <a:t> Team work</a:t>
            </a:r>
          </a:p>
          <a:p>
            <a:pPr marL="457200" indent="-228600">
              <a:spcBef>
                <a:spcPts val="0"/>
              </a:spcBef>
            </a:pPr>
            <a:r>
              <a:rPr lang="en-GB" dirty="0" smtClean="0"/>
              <a:t> Peer-Assessment and self-assessment</a:t>
            </a:r>
          </a:p>
          <a:p>
            <a:pPr marL="228600" lvl="0" indent="0">
              <a:spcBef>
                <a:spcPts val="0"/>
              </a:spcBef>
              <a:buNone/>
            </a:pPr>
            <a:endParaRPr lang="en" dirty="0" smtClean="0"/>
          </a:p>
          <a:p>
            <a:pPr marL="228600" lvl="0" indent="0">
              <a:spcBef>
                <a:spcPts val="0"/>
              </a:spcBef>
              <a:buNone/>
            </a:pPr>
            <a:r>
              <a:rPr lang="en" dirty="0" smtClean="0"/>
              <a:t>What </a:t>
            </a:r>
            <a:r>
              <a:rPr lang="en" dirty="0"/>
              <a:t>have you learnt about Scratch?</a:t>
            </a:r>
          </a:p>
          <a:p>
            <a:pPr marL="228600" indent="0">
              <a:spcBef>
                <a:spcPts val="0"/>
              </a:spcBef>
              <a:buNone/>
            </a:pPr>
            <a:endParaRPr lang="en" dirty="0" smtClean="0"/>
          </a:p>
        </p:txBody>
      </p:sp>
    </p:spTree>
    <p:extLst>
      <p:ext uri="{BB962C8B-B14F-4D97-AF65-F5344CB8AC3E}">
        <p14:creationId xmlns:p14="http://schemas.microsoft.com/office/powerpoint/2010/main" val="2828400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Shape 345"/>
          <p:cNvSpPr txBox="1">
            <a:spLocks noGrp="1"/>
          </p:cNvSpPr>
          <p:nvPr>
            <p:ph type="title"/>
          </p:nvPr>
        </p:nvSpPr>
        <p:spPr>
          <a:xfrm>
            <a:off x="467544" y="260648"/>
            <a:ext cx="7632848" cy="1143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dirty="0" smtClean="0"/>
              <a:t>C</a:t>
            </a:r>
            <a:r>
              <a:rPr lang="en" dirty="0" smtClean="0"/>
              <a:t>heck in activities</a:t>
            </a:r>
            <a:endParaRPr lang="en" dirty="0"/>
          </a:p>
        </p:txBody>
      </p:sp>
      <p:sp>
        <p:nvSpPr>
          <p:cNvPr id="346" name="Shape 34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643192" cy="4526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 dirty="0" smtClean="0"/>
              <a:t>What have you enjoyed the most?</a:t>
            </a:r>
          </a:p>
          <a:p>
            <a:pPr marL="457200" lvl="0" indent="-228600" rtl="0">
              <a:spcBef>
                <a:spcPts val="0"/>
              </a:spcBef>
            </a:pPr>
            <a:endParaRPr lang="en" dirty="0" smtClean="0"/>
          </a:p>
          <a:p>
            <a:pPr marL="457200" lvl="0" indent="-228600" rtl="0">
              <a:spcBef>
                <a:spcPts val="0"/>
              </a:spcBef>
            </a:pPr>
            <a:r>
              <a:rPr lang="en" dirty="0" smtClean="0"/>
              <a:t>What was the most challenging part of the project?</a:t>
            </a:r>
          </a:p>
          <a:p>
            <a:pPr marL="457200" lvl="0" indent="-228600" rtl="0">
              <a:spcBef>
                <a:spcPts val="0"/>
              </a:spcBef>
            </a:pPr>
            <a:endParaRPr lang="en" dirty="0"/>
          </a:p>
          <a:p>
            <a:pPr marL="457200" lvl="0" indent="-228600" rtl="0">
              <a:spcBef>
                <a:spcPts val="0"/>
              </a:spcBef>
            </a:pPr>
            <a:r>
              <a:rPr lang="en" dirty="0" smtClean="0"/>
              <a:t>What will you change in the project?</a:t>
            </a:r>
          </a:p>
          <a:p>
            <a:pPr marL="457200" lvl="0" indent="-228600" rtl="0">
              <a:spcBef>
                <a:spcPts val="0"/>
              </a:spcBef>
            </a:pPr>
            <a:endParaRPr lang="en" dirty="0" smtClean="0"/>
          </a:p>
          <a:p>
            <a:pPr marL="457200" lvl="0" indent="-228600" rtl="0">
              <a:spcBef>
                <a:spcPts val="0"/>
              </a:spcBef>
            </a:pPr>
            <a:r>
              <a:rPr lang="en" dirty="0" smtClean="0"/>
              <a:t>What other things would you like to do with Scratch?</a:t>
            </a: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917117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404664"/>
            <a:ext cx="7239000" cy="698336"/>
          </a:xfrm>
        </p:spPr>
        <p:txBody>
          <a:bodyPr/>
          <a:lstStyle/>
          <a:p>
            <a:r>
              <a:rPr lang="en-US" dirty="0" smtClean="0"/>
              <a:t>prediction activity</a:t>
            </a:r>
            <a:endParaRPr lang="en-US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49159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8800" dirty="0" smtClean="0"/>
              <a:t>How will </a:t>
            </a:r>
            <a:r>
              <a:rPr lang="en-US" sz="8800" dirty="0"/>
              <a:t>tour guides be in </a:t>
            </a:r>
            <a:r>
              <a:rPr lang="en-US" sz="8800" dirty="0" smtClean="0"/>
              <a:t>the future?</a:t>
            </a:r>
          </a:p>
          <a:p>
            <a:pPr marL="0" indent="0">
              <a:buNone/>
            </a:pPr>
            <a:endParaRPr lang="en-GB" sz="4000" dirty="0" smtClean="0"/>
          </a:p>
        </p:txBody>
      </p:sp>
    </p:spTree>
    <p:extLst>
      <p:ext uri="{BB962C8B-B14F-4D97-AF65-F5344CB8AC3E}">
        <p14:creationId xmlns:p14="http://schemas.microsoft.com/office/powerpoint/2010/main" val="602692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404664"/>
            <a:ext cx="7239000" cy="698336"/>
          </a:xfrm>
        </p:spPr>
        <p:txBody>
          <a:bodyPr/>
          <a:lstStyle/>
          <a:p>
            <a:r>
              <a:rPr lang="en-US" dirty="0" smtClean="0"/>
              <a:t>prediction </a:t>
            </a:r>
            <a:r>
              <a:rPr lang="en-US" dirty="0" err="1" smtClean="0"/>
              <a:t>activitY</a:t>
            </a:r>
            <a:endParaRPr lang="en-US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21076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000" dirty="0" smtClean="0"/>
              <a:t>Video: Back </a:t>
            </a:r>
            <a:r>
              <a:rPr lang="en-GB" sz="4000" dirty="0"/>
              <a:t>to the Future </a:t>
            </a:r>
            <a:r>
              <a:rPr lang="en-GB" sz="4000" dirty="0" smtClean="0"/>
              <a:t>- </a:t>
            </a:r>
            <a:r>
              <a:rPr lang="en-GB" sz="4000" dirty="0"/>
              <a:t>Hover Board Chase </a:t>
            </a:r>
          </a:p>
          <a:p>
            <a:pPr marL="0" indent="0" algn="ctr">
              <a:buNone/>
            </a:pPr>
            <a:r>
              <a:rPr lang="en-US" sz="2000" dirty="0" smtClean="0">
                <a:solidFill>
                  <a:srgbClr val="00B0F0"/>
                </a:solidFill>
                <a:hlinkClick r:id="rId3"/>
              </a:rPr>
              <a:t>https</a:t>
            </a:r>
            <a:r>
              <a:rPr lang="en-US" sz="2000" dirty="0">
                <a:solidFill>
                  <a:srgbClr val="00B0F0"/>
                </a:solidFill>
                <a:hlinkClick r:id="rId3"/>
              </a:rPr>
              <a:t>://</a:t>
            </a:r>
            <a:r>
              <a:rPr lang="en-US" sz="2000" dirty="0" smtClean="0">
                <a:solidFill>
                  <a:srgbClr val="00B0F0"/>
                </a:solidFill>
                <a:hlinkClick r:id="rId3"/>
              </a:rPr>
              <a:t>www.youtube.com/watch?v=TkyLnWm1iCs&amp;ab_channel=Movieclips</a:t>
            </a:r>
            <a:endParaRPr lang="en-US" sz="2000" dirty="0" smtClean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en-US" sz="4000" dirty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en-US" sz="4000" dirty="0" smtClean="0">
              <a:solidFill>
                <a:srgbClr val="00B0F0"/>
              </a:solidFill>
            </a:endParaRPr>
          </a:p>
        </p:txBody>
      </p:sp>
      <p:pic>
        <p:nvPicPr>
          <p:cNvPr id="3" name="TkyLnWm1iCs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742881" y="3789040"/>
            <a:ext cx="4992555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386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 b="1" dirty="0"/>
              <a:t>Let’s Begin . . . </a:t>
            </a:r>
            <a:r>
              <a:rPr lang="en" sz="3600" b="1" dirty="0" smtClean="0"/>
              <a:t/>
            </a:r>
            <a:br>
              <a:rPr lang="en" sz="3600" b="1" dirty="0" smtClean="0"/>
            </a:br>
            <a:endParaRPr lang="en" sz="3600" b="1" dirty="0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355" y="2132856"/>
            <a:ext cx="7556358" cy="4240488"/>
          </a:xfrm>
          <a:prstGeom prst="rect">
            <a:avLst/>
          </a:prstGeom>
        </p:spPr>
      </p:pic>
      <p:sp>
        <p:nvSpPr>
          <p:cNvPr id="8" name="Shape 150"/>
          <p:cNvSpPr txBox="1">
            <a:spLocks noGrp="1"/>
          </p:cNvSpPr>
          <p:nvPr>
            <p:ph type="body" idx="1"/>
          </p:nvPr>
        </p:nvSpPr>
        <p:spPr>
          <a:xfrm>
            <a:off x="310803" y="1340768"/>
            <a:ext cx="7573408" cy="59622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76200" lvl="0" indent="0" rtl="0">
              <a:spcBef>
                <a:spcPts val="0"/>
              </a:spcBef>
              <a:buSzPct val="100000"/>
              <a:buNone/>
            </a:pPr>
            <a:r>
              <a:rPr lang="en" sz="2400" dirty="0" smtClean="0"/>
              <a:t>Students will work in teams of 2 or 3 people</a:t>
            </a:r>
          </a:p>
          <a:p>
            <a:pPr marL="457200" lvl="0" indent="-381000" rtl="0">
              <a:spcBef>
                <a:spcPts val="0"/>
              </a:spcBef>
              <a:buSzPct val="100000"/>
              <a:buAutoNum type="arabicPeriod"/>
            </a:pP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2035757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title"/>
          </p:nvPr>
        </p:nvSpPr>
        <p:spPr>
          <a:xfrm>
            <a:off x="107504" y="188640"/>
            <a:ext cx="6408712" cy="763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Plan for the </a:t>
            </a:r>
            <a:r>
              <a:rPr lang="en" dirty="0" smtClean="0"/>
              <a:t>month. </a:t>
            </a:r>
            <a:r>
              <a:rPr lang="en" dirty="0"/>
              <a:t>. . .</a:t>
            </a:r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32183" y="1664804"/>
            <a:ext cx="3004044" cy="3528392"/>
          </a:xfrm>
          <a:prstGeom prst="rect">
            <a:avLst/>
          </a:prstGeom>
        </p:spPr>
      </p:pic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2121099"/>
              </p:ext>
            </p:extLst>
          </p:nvPr>
        </p:nvGraphicFramePr>
        <p:xfrm>
          <a:off x="179512" y="1052736"/>
          <a:ext cx="5755458" cy="56037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96927"/>
                <a:gridCol w="4258531"/>
              </a:tblGrid>
              <a:tr h="10758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600" dirty="0" smtClean="0">
                          <a:effectLst/>
                        </a:rPr>
                        <a:t>Mission </a:t>
                      </a:r>
                      <a:r>
                        <a:rPr lang="en-US" sz="1600" dirty="0">
                          <a:effectLst/>
                        </a:rPr>
                        <a:t>1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5405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  <a:defRPr/>
                      </a:pPr>
                      <a:r>
                        <a:rPr lang="en-US" sz="1600" b="0" noProof="0" dirty="0" smtClean="0">
                          <a:solidFill>
                            <a:schemeClr val="tx1"/>
                          </a:solidFill>
                          <a:effectLst/>
                        </a:rPr>
                        <a:t>Look for 6 images about Madrid. They have</a:t>
                      </a:r>
                      <a:r>
                        <a:rPr lang="en-US" sz="1600" b="0" baseline="0" noProof="0" dirty="0" smtClean="0">
                          <a:solidFill>
                            <a:schemeClr val="tx1"/>
                          </a:solidFill>
                          <a:effectLst/>
                        </a:rPr>
                        <a:t> to be exclusive. So</a:t>
                      </a:r>
                      <a:r>
                        <a:rPr lang="en-US" sz="1600" b="0" noProof="0" dirty="0" smtClean="0">
                          <a:solidFill>
                            <a:schemeClr val="tx1"/>
                          </a:solidFill>
                          <a:effectLst/>
                        </a:rPr>
                        <a:t> the fastest team will get their images.</a:t>
                      </a:r>
                      <a:r>
                        <a:rPr lang="en-US" sz="1600" b="0" cap="none" dirty="0" smtClean="0">
                          <a:solidFill>
                            <a:schemeClr val="tx1"/>
                          </a:solidFill>
                        </a:rPr>
                        <a:t> Prepare the images for the Scratch scree size.</a:t>
                      </a:r>
                      <a:endParaRPr lang="en-US" sz="1600" b="0" cap="none" dirty="0" smtClean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5405" marR="68580" marT="0" marB="0" anchor="ctr">
                    <a:solidFill>
                      <a:schemeClr val="bg2"/>
                    </a:solidFill>
                  </a:tcPr>
                </a:tc>
              </a:tr>
              <a:tr h="9224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Mission </a:t>
                      </a:r>
                      <a:r>
                        <a:rPr lang="en-US" sz="1600" dirty="0">
                          <a:effectLst/>
                        </a:rPr>
                        <a:t>2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5405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600" noProof="0" dirty="0" smtClean="0">
                          <a:effectLst/>
                        </a:rPr>
                        <a:t>Make the collage with GIMP. The tour should start with the collage</a:t>
                      </a:r>
                      <a:r>
                        <a:rPr lang="en-US" sz="1600" baseline="0" noProof="0" dirty="0" smtClean="0">
                          <a:effectLst/>
                        </a:rPr>
                        <a:t> as the main backdrop.</a:t>
                      </a:r>
                      <a:endParaRPr lang="en-US" sz="1600" noProof="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5405" marR="68580" marT="0" marB="0" anchor="ctr"/>
                </a:tc>
              </a:tr>
              <a:tr h="9835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Mission </a:t>
                      </a:r>
                      <a:r>
                        <a:rPr lang="en-US" sz="1600" dirty="0">
                          <a:effectLst/>
                        </a:rPr>
                        <a:t>3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5405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GB" sz="1600" dirty="0">
                          <a:effectLst/>
                        </a:rPr>
                        <a:t>The character should be able to interact with the user via speech bubbles, and the user has to be able to enter </a:t>
                      </a:r>
                      <a:r>
                        <a:rPr lang="en-GB" sz="1600" dirty="0" smtClean="0">
                          <a:effectLst/>
                        </a:rPr>
                        <a:t>responses.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5405" marR="68580" marT="0" marB="0" anchor="ctr"/>
                </a:tc>
              </a:tr>
              <a:tr h="9224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Mission </a:t>
                      </a:r>
                      <a:r>
                        <a:rPr lang="en-US" sz="1600" dirty="0">
                          <a:effectLst/>
                        </a:rPr>
                        <a:t>4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5405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600" dirty="0">
                          <a:effectLst/>
                        </a:rPr>
                        <a:t>The user </a:t>
                      </a:r>
                      <a:r>
                        <a:rPr lang="en-US" sz="1600">
                          <a:effectLst/>
                        </a:rPr>
                        <a:t>should </a:t>
                      </a:r>
                      <a:r>
                        <a:rPr lang="en-GB" sz="1600" smtClean="0">
                          <a:effectLst/>
                        </a:rPr>
                        <a:t>choose </a:t>
                      </a:r>
                      <a:r>
                        <a:rPr lang="en-GB" sz="1600" dirty="0">
                          <a:effectLst/>
                        </a:rPr>
                        <a:t>where they want to start the tour </a:t>
                      </a:r>
                      <a:r>
                        <a:rPr lang="en-GB" sz="1600" baseline="0" dirty="0" smtClean="0">
                          <a:effectLst/>
                        </a:rPr>
                        <a:t> </a:t>
                      </a:r>
                      <a:r>
                        <a:rPr lang="en-GB" sz="1600" dirty="0" smtClean="0">
                          <a:effectLst/>
                        </a:rPr>
                        <a:t>and the way to select the places. 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5405" marR="68580" marT="0" marB="0" anchor="ctr"/>
                </a:tc>
              </a:tr>
              <a:tr h="16535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Mission</a:t>
                      </a:r>
                      <a:r>
                        <a:rPr lang="es-ES" sz="1600" dirty="0" smtClean="0">
                          <a:effectLst/>
                        </a:rPr>
                        <a:t> </a:t>
                      </a:r>
                      <a:r>
                        <a:rPr lang="es-ES" sz="1600" dirty="0">
                          <a:effectLst/>
                        </a:rPr>
                        <a:t>5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5405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GB" sz="1600" dirty="0">
                          <a:effectLst/>
                        </a:rPr>
                        <a:t>When the user </a:t>
                      </a:r>
                      <a:r>
                        <a:rPr lang="en-GB" sz="1600" dirty="0" smtClean="0">
                          <a:effectLst/>
                        </a:rPr>
                        <a:t>selects</a:t>
                      </a:r>
                      <a:r>
                        <a:rPr lang="en-GB" sz="1600" baseline="0" dirty="0" smtClean="0">
                          <a:effectLst/>
                        </a:rPr>
                        <a:t> a place</a:t>
                      </a:r>
                      <a:r>
                        <a:rPr lang="en-GB" sz="1600" dirty="0" smtClean="0">
                          <a:effectLst/>
                        </a:rPr>
                        <a:t>, </a:t>
                      </a:r>
                      <a:r>
                        <a:rPr lang="en-GB" sz="1600" dirty="0">
                          <a:effectLst/>
                        </a:rPr>
                        <a:t>the picture associated with </a:t>
                      </a:r>
                      <a:r>
                        <a:rPr lang="en-GB" sz="1600" dirty="0" smtClean="0">
                          <a:effectLst/>
                        </a:rPr>
                        <a:t>it</a:t>
                      </a:r>
                      <a:r>
                        <a:rPr lang="en-GB" sz="1600" baseline="0" dirty="0" smtClean="0">
                          <a:effectLst/>
                        </a:rPr>
                        <a:t> </a:t>
                      </a:r>
                      <a:r>
                        <a:rPr lang="en-GB" sz="1600" dirty="0" smtClean="0">
                          <a:effectLst/>
                        </a:rPr>
                        <a:t>should </a:t>
                      </a:r>
                      <a:r>
                        <a:rPr lang="en-GB" sz="1600" dirty="0">
                          <a:effectLst/>
                        </a:rPr>
                        <a:t>become the backdrop and some </a:t>
                      </a:r>
                      <a:r>
                        <a:rPr lang="en-GB" sz="1600" dirty="0" smtClean="0">
                          <a:effectLst/>
                        </a:rPr>
                        <a:t>information, which you are going to find, </a:t>
                      </a:r>
                      <a:r>
                        <a:rPr lang="en-GB" sz="1600" dirty="0">
                          <a:effectLst/>
                        </a:rPr>
                        <a:t>will be presented on the screen.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5405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088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title"/>
          </p:nvPr>
        </p:nvSpPr>
        <p:spPr>
          <a:xfrm>
            <a:off x="107504" y="188640"/>
            <a:ext cx="6408712" cy="763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Plan for the </a:t>
            </a:r>
            <a:r>
              <a:rPr lang="en" dirty="0" smtClean="0"/>
              <a:t>month. </a:t>
            </a:r>
            <a:r>
              <a:rPr lang="en" dirty="0"/>
              <a:t>. . .</a:t>
            </a:r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32183" y="1664804"/>
            <a:ext cx="3004044" cy="3528392"/>
          </a:xfrm>
          <a:prstGeom prst="rect">
            <a:avLst/>
          </a:prstGeom>
        </p:spPr>
      </p:pic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8981418"/>
              </p:ext>
            </p:extLst>
          </p:nvPr>
        </p:nvGraphicFramePr>
        <p:xfrm>
          <a:off x="323528" y="1052735"/>
          <a:ext cx="5767392" cy="56166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00031"/>
                <a:gridCol w="4267361"/>
              </a:tblGrid>
              <a:tr h="1460839"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600" dirty="0" smtClean="0">
                          <a:effectLst/>
                        </a:rPr>
                        <a:t>Mission</a:t>
                      </a:r>
                      <a:r>
                        <a:rPr kumimoji="0" lang="es-ES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s-ES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kumimoji="0" lang="en-GB" sz="16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5405" marR="6858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kumimoji="0" lang="en-US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kumimoji="0" lang="en-GB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reate a counter to make sure that the ‘tourist’ visits all the ‘places’ and if they repeat one the counter shouldn´t increase the account number. </a:t>
                      </a:r>
                    </a:p>
                  </a:txBody>
                  <a:tcPr marL="65405" marR="68580" marT="0" marB="0" anchor="ctr">
                    <a:solidFill>
                      <a:schemeClr val="bg2"/>
                    </a:solidFill>
                  </a:tcPr>
                </a:tc>
              </a:tr>
              <a:tr h="10896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Mission</a:t>
                      </a:r>
                      <a:r>
                        <a:rPr lang="es-ES" sz="1600" dirty="0" smtClean="0">
                          <a:effectLst/>
                        </a:rPr>
                        <a:t> </a:t>
                      </a:r>
                      <a:r>
                        <a:rPr lang="es-ES" sz="1600" dirty="0">
                          <a:effectLst/>
                        </a:rPr>
                        <a:t>7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5405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GB" sz="1600" dirty="0">
                          <a:effectLst/>
                        </a:rPr>
                        <a:t>When the user has  finished the </a:t>
                      </a:r>
                      <a:r>
                        <a:rPr lang="en-GB" sz="1600" dirty="0" smtClean="0">
                          <a:effectLst/>
                        </a:rPr>
                        <a:t>tour, </a:t>
                      </a:r>
                      <a:r>
                        <a:rPr lang="en-GB" sz="1600" dirty="0">
                          <a:effectLst/>
                        </a:rPr>
                        <a:t>a quiz will </a:t>
                      </a:r>
                      <a:r>
                        <a:rPr lang="en-GB" sz="1600" dirty="0" smtClean="0">
                          <a:effectLst/>
                        </a:rPr>
                        <a:t>start. </a:t>
                      </a:r>
                      <a:endParaRPr lang="en-US" sz="1600" noProof="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5405" marR="68580" marT="0" marB="0" anchor="ctr"/>
                </a:tc>
              </a:tr>
              <a:tr h="10220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Mission</a:t>
                      </a:r>
                      <a:r>
                        <a:rPr lang="es-ES" sz="1600" dirty="0" smtClean="0">
                          <a:effectLst/>
                        </a:rPr>
                        <a:t> </a:t>
                      </a:r>
                      <a:r>
                        <a:rPr lang="es-ES" sz="1600" dirty="0">
                          <a:effectLst/>
                        </a:rPr>
                        <a:t>8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5405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noProof="0" dirty="0" smtClean="0">
                          <a:effectLst/>
                        </a:rPr>
                        <a:t>Design the quiz. Be creative and original.</a:t>
                      </a:r>
                      <a:endParaRPr lang="en-US" sz="1600" noProof="0" dirty="0" smtClean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noProof="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5405" marR="68580" marT="0" marB="0" anchor="ctr"/>
                </a:tc>
              </a:tr>
              <a:tr h="10220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Mission </a:t>
                      </a:r>
                      <a:r>
                        <a:rPr lang="es-ES" sz="1600" dirty="0" smtClean="0">
                          <a:effectLst/>
                        </a:rPr>
                        <a:t>9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5405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  <a:defRPr/>
                      </a:pPr>
                      <a:r>
                        <a:rPr lang="en-GB" sz="1600" dirty="0" smtClean="0">
                          <a:effectLst/>
                        </a:rPr>
                        <a:t>The tour guide should let the user know </a:t>
                      </a:r>
                      <a:r>
                        <a:rPr lang="en-US" sz="1600" noProof="0" dirty="0" smtClean="0">
                          <a:effectLst/>
                        </a:rPr>
                        <a:t>if the answer is right or wrong.</a:t>
                      </a:r>
                      <a:endParaRPr lang="en-US" sz="1600" noProof="0" dirty="0" smtClean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s-ES" sz="1600" dirty="0" smtClean="0">
                          <a:effectLst/>
                        </a:rPr>
                        <a:t>Show </a:t>
                      </a:r>
                      <a:r>
                        <a:rPr lang="en-US" sz="1600" noProof="0" dirty="0" smtClean="0">
                          <a:effectLst/>
                        </a:rPr>
                        <a:t>the quiz </a:t>
                      </a:r>
                      <a:r>
                        <a:rPr lang="es-ES" sz="1600" dirty="0" smtClean="0">
                          <a:effectLst/>
                        </a:rPr>
                        <a:t>score.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5405" marR="68580" marT="0" marB="0" anchor="ctr"/>
                </a:tc>
              </a:tr>
              <a:tr h="10220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Mission</a:t>
                      </a:r>
                      <a:r>
                        <a:rPr lang="es-ES" sz="1600" dirty="0" smtClean="0">
                          <a:effectLst/>
                        </a:rPr>
                        <a:t> </a:t>
                      </a:r>
                      <a:r>
                        <a:rPr lang="es-ES" sz="1600" dirty="0">
                          <a:effectLst/>
                        </a:rPr>
                        <a:t>10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5405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GB" sz="1600" dirty="0">
                          <a:effectLst/>
                        </a:rPr>
                        <a:t>Present t</a:t>
                      </a:r>
                      <a:r>
                        <a:rPr lang="es-ES" sz="1600" dirty="0">
                          <a:effectLst/>
                        </a:rPr>
                        <a:t>he Interface </a:t>
                      </a:r>
                      <a:r>
                        <a:rPr lang="es-ES" sz="1600" dirty="0" smtClean="0">
                          <a:effectLst/>
                        </a:rPr>
                        <a:t>to </a:t>
                      </a:r>
                      <a:r>
                        <a:rPr lang="en-GB" sz="1600" noProof="0" dirty="0" smtClean="0">
                          <a:effectLst/>
                        </a:rPr>
                        <a:t>other teams.</a:t>
                      </a:r>
                      <a:endParaRPr lang="en-GB" sz="1600" noProof="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5405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3057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Materials </a:t>
            </a:r>
          </a:p>
        </p:txBody>
      </p:sp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311700" y="2312745"/>
            <a:ext cx="3252188" cy="455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-"/>
            </a:pPr>
            <a:r>
              <a:rPr lang="en" sz="2400" dirty="0" smtClean="0">
                <a:solidFill>
                  <a:schemeClr val="dk1"/>
                </a:solidFill>
              </a:rPr>
              <a:t>Computer</a:t>
            </a:r>
          </a:p>
          <a:p>
            <a:pPr marL="457200" indent="-381000">
              <a:buClr>
                <a:schemeClr val="dk1"/>
              </a:buClr>
              <a:buSzPct val="100000"/>
              <a:buFont typeface="Wingdings 2"/>
              <a:buChar char="-"/>
            </a:pPr>
            <a:r>
              <a:rPr lang="en" sz="2400" dirty="0" smtClean="0">
                <a:solidFill>
                  <a:schemeClr val="dk1"/>
                </a:solidFill>
              </a:rPr>
              <a:t>Scratch </a:t>
            </a:r>
          </a:p>
          <a:p>
            <a:pPr marL="76200" indent="0">
              <a:buClr>
                <a:schemeClr val="dk1"/>
              </a:buClr>
              <a:buSzPct val="100000"/>
              <a:buNone/>
            </a:pPr>
            <a:r>
              <a:rPr lang="en" sz="2400" dirty="0">
                <a:solidFill>
                  <a:schemeClr val="dk1"/>
                </a:solidFill>
              </a:rPr>
              <a:t>	</a:t>
            </a:r>
            <a:r>
              <a:rPr lang="en" sz="2400" dirty="0" smtClean="0">
                <a:solidFill>
                  <a:schemeClr val="dk1"/>
                </a:solidFill>
              </a:rPr>
              <a:t>online </a:t>
            </a:r>
          </a:p>
          <a:p>
            <a:pPr marL="76200" indent="0">
              <a:buClr>
                <a:schemeClr val="dk1"/>
              </a:buClr>
              <a:buSzPct val="100000"/>
              <a:buNone/>
            </a:pPr>
            <a:r>
              <a:rPr lang="en" sz="2400" dirty="0">
                <a:solidFill>
                  <a:schemeClr val="dk1"/>
                </a:solidFill>
              </a:rPr>
              <a:t>	</a:t>
            </a:r>
            <a:r>
              <a:rPr lang="en" sz="2400" dirty="0" smtClean="0">
                <a:solidFill>
                  <a:schemeClr val="dk1"/>
                </a:solidFill>
              </a:rPr>
              <a:t>offline</a:t>
            </a:r>
            <a:endParaRPr lang="en" sz="2400" dirty="0">
              <a:solidFill>
                <a:schemeClr val="dk1"/>
              </a:solidFill>
            </a:endParaRP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-"/>
            </a:pPr>
            <a:r>
              <a:rPr lang="en" sz="2400" dirty="0" smtClean="0">
                <a:solidFill>
                  <a:schemeClr val="dk1"/>
                </a:solidFill>
              </a:rPr>
              <a:t>Internet</a:t>
            </a:r>
            <a:endParaRPr lang="en" sz="2400" dirty="0">
              <a:solidFill>
                <a:schemeClr val="dk1"/>
              </a:solidFill>
            </a:endParaRP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-"/>
            </a:pPr>
            <a:r>
              <a:rPr lang="en" sz="2400" dirty="0" smtClean="0">
                <a:solidFill>
                  <a:schemeClr val="dk1"/>
                </a:solidFill>
              </a:rPr>
              <a:t>GIMP</a:t>
            </a:r>
            <a:endParaRPr lang="en" sz="2400" dirty="0">
              <a:solidFill>
                <a:schemeClr val="dk1"/>
              </a:solidFill>
            </a:endParaRPr>
          </a:p>
          <a:p>
            <a:pPr marL="7620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lang="en" sz="2400" dirty="0">
              <a:solidFill>
                <a:schemeClr val="dk1"/>
              </a:solidFill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366" y="1556792"/>
            <a:ext cx="5167615" cy="3875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4061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>
            <a:spLocks noGrp="1"/>
          </p:cNvSpPr>
          <p:nvPr>
            <p:ph type="title"/>
          </p:nvPr>
        </p:nvSpPr>
        <p:spPr>
          <a:xfrm>
            <a:off x="395536" y="116632"/>
            <a:ext cx="8229600" cy="1143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smtClean="0"/>
              <a:t> </a:t>
            </a:r>
            <a:r>
              <a:rPr lang="en" dirty="0"/>
              <a:t>Key Terms</a:t>
            </a:r>
          </a:p>
        </p:txBody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467544" y="1196752"/>
            <a:ext cx="4038600" cy="554461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lnSpc>
                <a:spcPct val="115000"/>
              </a:lnSpc>
              <a:spcBef>
                <a:spcPts val="0"/>
              </a:spcBef>
              <a:buSzPct val="100000"/>
              <a:buFont typeface="Calibri"/>
            </a:pPr>
            <a:r>
              <a:rPr lang="en" sz="2400" dirty="0" smtClean="0"/>
              <a:t>Programme</a:t>
            </a:r>
          </a:p>
          <a:p>
            <a:pPr marL="457200" lvl="0" indent="-381000" rtl="0">
              <a:lnSpc>
                <a:spcPct val="115000"/>
              </a:lnSpc>
              <a:spcBef>
                <a:spcPts val="0"/>
              </a:spcBef>
              <a:buSzPct val="100000"/>
              <a:buFont typeface="Calibri"/>
            </a:pPr>
            <a:r>
              <a:rPr lang="en" sz="2400" dirty="0" smtClean="0"/>
              <a:t>Flowchart</a:t>
            </a:r>
          </a:p>
          <a:p>
            <a:pPr marL="457200" lvl="0" indent="-381000" rtl="0">
              <a:lnSpc>
                <a:spcPct val="115000"/>
              </a:lnSpc>
              <a:spcBef>
                <a:spcPts val="0"/>
              </a:spcBef>
              <a:buSzPct val="100000"/>
              <a:buFont typeface="Calibri"/>
            </a:pPr>
            <a:r>
              <a:rPr lang="en" sz="2400" dirty="0" smtClean="0"/>
              <a:t>Algorithm</a:t>
            </a:r>
          </a:p>
          <a:p>
            <a:pPr marL="457200" lvl="0" indent="-381000" rtl="0">
              <a:lnSpc>
                <a:spcPct val="115000"/>
              </a:lnSpc>
              <a:spcBef>
                <a:spcPts val="0"/>
              </a:spcBef>
              <a:buSzPct val="100000"/>
              <a:buFont typeface="Calibri"/>
            </a:pPr>
            <a:r>
              <a:rPr lang="en" sz="2400" dirty="0" smtClean="0"/>
              <a:t>Sprite</a:t>
            </a:r>
          </a:p>
          <a:p>
            <a:pPr marL="457200" lvl="0" indent="-381000" rtl="0">
              <a:lnSpc>
                <a:spcPct val="115000"/>
              </a:lnSpc>
              <a:spcBef>
                <a:spcPts val="0"/>
              </a:spcBef>
              <a:buSzPct val="100000"/>
              <a:buFont typeface="Calibri"/>
            </a:pPr>
            <a:r>
              <a:rPr lang="en" sz="2400" dirty="0" smtClean="0"/>
              <a:t>Backdrop</a:t>
            </a:r>
            <a:endParaRPr lang="en" sz="2400" dirty="0"/>
          </a:p>
          <a:p>
            <a:pPr marL="457200" lvl="0" indent="-381000" rtl="0">
              <a:lnSpc>
                <a:spcPct val="115000"/>
              </a:lnSpc>
              <a:spcBef>
                <a:spcPts val="0"/>
              </a:spcBef>
              <a:buSzPct val="100000"/>
              <a:buFont typeface="Calibri"/>
            </a:pPr>
            <a:r>
              <a:rPr lang="en" sz="2400" dirty="0" smtClean="0"/>
              <a:t>Stage</a:t>
            </a:r>
            <a:endParaRPr lang="en" sz="2400" dirty="0"/>
          </a:p>
          <a:p>
            <a:pPr marL="457200" lvl="0" indent="-381000" rtl="0">
              <a:lnSpc>
                <a:spcPct val="115000"/>
              </a:lnSpc>
              <a:spcBef>
                <a:spcPts val="0"/>
              </a:spcBef>
              <a:buSzPct val="100000"/>
              <a:buFont typeface="Calibri"/>
            </a:pPr>
            <a:r>
              <a:rPr lang="en" sz="2400" dirty="0" smtClean="0"/>
              <a:t>Script</a:t>
            </a:r>
          </a:p>
          <a:p>
            <a:pPr marL="457200" lvl="0" indent="-381000" rtl="0">
              <a:lnSpc>
                <a:spcPct val="115000"/>
              </a:lnSpc>
              <a:spcBef>
                <a:spcPts val="0"/>
              </a:spcBef>
              <a:buSzPct val="100000"/>
              <a:buFont typeface="Calibri"/>
            </a:pPr>
            <a:r>
              <a:rPr lang="en" sz="2400" dirty="0" smtClean="0"/>
              <a:t>Block</a:t>
            </a:r>
            <a:endParaRPr lang="en" sz="2400" dirty="0"/>
          </a:p>
          <a:p>
            <a:pPr marL="457200" lvl="0" indent="-381000" rtl="0">
              <a:lnSpc>
                <a:spcPct val="115000"/>
              </a:lnSpc>
              <a:spcBef>
                <a:spcPts val="0"/>
              </a:spcBef>
              <a:buSzPct val="100000"/>
              <a:buFont typeface="Calibri"/>
            </a:pPr>
            <a:r>
              <a:rPr lang="en" sz="2400" dirty="0" smtClean="0"/>
              <a:t>Costume</a:t>
            </a:r>
          </a:p>
          <a:p>
            <a:pPr marL="457200" lvl="0" indent="-381000" rtl="0">
              <a:lnSpc>
                <a:spcPct val="115000"/>
              </a:lnSpc>
              <a:spcBef>
                <a:spcPts val="0"/>
              </a:spcBef>
              <a:buSzPct val="100000"/>
              <a:buFont typeface="Calibri"/>
            </a:pPr>
            <a:r>
              <a:rPr lang="en" sz="2400" dirty="0" smtClean="0"/>
              <a:t>Category</a:t>
            </a:r>
          </a:p>
          <a:p>
            <a:pPr marL="457200" lvl="0" indent="-381000" rtl="0">
              <a:lnSpc>
                <a:spcPct val="115000"/>
              </a:lnSpc>
              <a:spcBef>
                <a:spcPts val="0"/>
              </a:spcBef>
              <a:buSzPct val="100000"/>
              <a:buFont typeface="Calibri"/>
            </a:pPr>
            <a:r>
              <a:rPr lang="en" sz="2400" dirty="0" smtClean="0"/>
              <a:t>Upload</a:t>
            </a:r>
          </a:p>
          <a:p>
            <a:pPr marL="457200" lvl="0" indent="-381000" rtl="0">
              <a:lnSpc>
                <a:spcPct val="115000"/>
              </a:lnSpc>
              <a:spcBef>
                <a:spcPts val="0"/>
              </a:spcBef>
              <a:buSzPct val="100000"/>
              <a:buFont typeface="Calibri"/>
            </a:pPr>
            <a:r>
              <a:rPr lang="en" sz="2400" dirty="0" smtClean="0"/>
              <a:t>Download</a:t>
            </a:r>
            <a:endParaRPr lang="en" sz="2400" dirty="0"/>
          </a:p>
          <a:p>
            <a:pPr marL="457200" lvl="0" indent="-381000" rtl="0">
              <a:lnSpc>
                <a:spcPct val="115000"/>
              </a:lnSpc>
              <a:spcBef>
                <a:spcPts val="0"/>
              </a:spcBef>
              <a:buSzPct val="100000"/>
              <a:buFont typeface="Calibri"/>
            </a:pPr>
            <a:endParaRPr lang="en" sz="2400" dirty="0"/>
          </a:p>
        </p:txBody>
      </p:sp>
      <p:sp>
        <p:nvSpPr>
          <p:cNvPr id="188" name="Shape 188"/>
          <p:cNvSpPr txBox="1">
            <a:spLocks noGrp="1"/>
          </p:cNvSpPr>
          <p:nvPr>
            <p:ph type="body" idx="2"/>
          </p:nvPr>
        </p:nvSpPr>
        <p:spPr>
          <a:xfrm>
            <a:off x="4644008" y="1196752"/>
            <a:ext cx="4038600" cy="554461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lnSpc>
                <a:spcPct val="115000"/>
              </a:lnSpc>
              <a:spcBef>
                <a:spcPts val="0"/>
              </a:spcBef>
              <a:buSzPct val="100000"/>
              <a:buFont typeface="Calibri"/>
            </a:pPr>
            <a:r>
              <a:rPr lang="en" sz="2400" dirty="0" smtClean="0"/>
              <a:t>Run</a:t>
            </a:r>
          </a:p>
          <a:p>
            <a:pPr marL="457200" lvl="0" indent="-381000" rtl="0">
              <a:lnSpc>
                <a:spcPct val="115000"/>
              </a:lnSpc>
              <a:spcBef>
                <a:spcPts val="0"/>
              </a:spcBef>
              <a:buSzPct val="100000"/>
              <a:buFont typeface="Calibri"/>
            </a:pPr>
            <a:r>
              <a:rPr lang="en" sz="2400" dirty="0" smtClean="0"/>
              <a:t>Motion</a:t>
            </a:r>
          </a:p>
          <a:p>
            <a:pPr marL="457200" lvl="0" indent="-381000" rtl="0">
              <a:lnSpc>
                <a:spcPct val="115000"/>
              </a:lnSpc>
              <a:spcBef>
                <a:spcPts val="0"/>
              </a:spcBef>
              <a:buSzPct val="100000"/>
              <a:buFont typeface="Calibri"/>
            </a:pPr>
            <a:r>
              <a:rPr lang="en" sz="2400" dirty="0" smtClean="0"/>
              <a:t>Control</a:t>
            </a:r>
          </a:p>
          <a:p>
            <a:pPr marL="457200" lvl="0" indent="-381000" rtl="0">
              <a:lnSpc>
                <a:spcPct val="115000"/>
              </a:lnSpc>
              <a:spcBef>
                <a:spcPts val="0"/>
              </a:spcBef>
              <a:buSzPct val="100000"/>
              <a:buFont typeface="Calibri"/>
            </a:pPr>
            <a:r>
              <a:rPr lang="en" sz="2400" dirty="0" smtClean="0"/>
              <a:t>Looks</a:t>
            </a:r>
            <a:endParaRPr lang="en" sz="2400" dirty="0"/>
          </a:p>
          <a:p>
            <a:pPr marL="457200" lvl="0" indent="-381000" rtl="0">
              <a:lnSpc>
                <a:spcPct val="115000"/>
              </a:lnSpc>
              <a:spcBef>
                <a:spcPts val="0"/>
              </a:spcBef>
              <a:buSzPct val="100000"/>
              <a:buFont typeface="Calibri"/>
            </a:pPr>
            <a:r>
              <a:rPr lang="en" sz="2400" dirty="0" smtClean="0"/>
              <a:t>Sound</a:t>
            </a:r>
            <a:endParaRPr lang="en" sz="2400" dirty="0"/>
          </a:p>
          <a:p>
            <a:pPr marL="457200" lvl="0" indent="-381000" rtl="0">
              <a:lnSpc>
                <a:spcPct val="115000"/>
              </a:lnSpc>
              <a:spcBef>
                <a:spcPts val="0"/>
              </a:spcBef>
              <a:buSzPct val="100000"/>
              <a:buFont typeface="Calibri"/>
            </a:pPr>
            <a:r>
              <a:rPr lang="en" sz="2400" dirty="0" smtClean="0"/>
              <a:t>Operators </a:t>
            </a:r>
            <a:endParaRPr lang="en" sz="2400" dirty="0"/>
          </a:p>
          <a:p>
            <a:pPr marL="457200" lvl="0" indent="-381000" rtl="0">
              <a:lnSpc>
                <a:spcPct val="115000"/>
              </a:lnSpc>
              <a:spcBef>
                <a:spcPts val="0"/>
              </a:spcBef>
              <a:buSzPct val="100000"/>
              <a:buFont typeface="Calibri"/>
            </a:pPr>
            <a:r>
              <a:rPr lang="en" sz="2400" dirty="0" smtClean="0"/>
              <a:t>Data</a:t>
            </a:r>
            <a:endParaRPr lang="en" sz="2400" dirty="0"/>
          </a:p>
          <a:p>
            <a:pPr marL="457200" lvl="0" indent="-381000" rtl="0">
              <a:lnSpc>
                <a:spcPct val="115000"/>
              </a:lnSpc>
              <a:spcBef>
                <a:spcPts val="0"/>
              </a:spcBef>
              <a:buSzPct val="100000"/>
              <a:buFont typeface="Calibri"/>
            </a:pPr>
            <a:r>
              <a:rPr lang="en" sz="2400" dirty="0" smtClean="0"/>
              <a:t>Events</a:t>
            </a:r>
          </a:p>
          <a:p>
            <a:pPr marL="457200" lvl="0" indent="-381000" rtl="0">
              <a:lnSpc>
                <a:spcPct val="115000"/>
              </a:lnSpc>
              <a:spcBef>
                <a:spcPts val="0"/>
              </a:spcBef>
              <a:buSzPct val="100000"/>
              <a:buFont typeface="Calibri"/>
            </a:pPr>
            <a:r>
              <a:rPr lang="en" sz="2400" dirty="0" smtClean="0"/>
              <a:t>Sensing</a:t>
            </a:r>
          </a:p>
          <a:p>
            <a:pPr marL="457200" lvl="0" indent="-381000" rtl="0">
              <a:lnSpc>
                <a:spcPct val="115000"/>
              </a:lnSpc>
              <a:spcBef>
                <a:spcPts val="0"/>
              </a:spcBef>
              <a:buSzPct val="100000"/>
              <a:buFont typeface="Calibri"/>
            </a:pPr>
            <a:r>
              <a:rPr lang="en" sz="2400" dirty="0" smtClean="0"/>
              <a:t>Pen</a:t>
            </a:r>
          </a:p>
          <a:p>
            <a:pPr marL="457200" lvl="0" indent="-381000" rtl="0">
              <a:lnSpc>
                <a:spcPct val="115000"/>
              </a:lnSpc>
              <a:spcBef>
                <a:spcPts val="0"/>
              </a:spcBef>
              <a:buSzPct val="100000"/>
              <a:buFont typeface="Calibri"/>
            </a:pPr>
            <a:r>
              <a:rPr lang="en" sz="2400" dirty="0" smtClean="0"/>
              <a:t>Scale up and down</a:t>
            </a:r>
          </a:p>
          <a:p>
            <a:pPr marL="457200" lvl="0" indent="-381000" rtl="0">
              <a:lnSpc>
                <a:spcPct val="115000"/>
              </a:lnSpc>
              <a:spcBef>
                <a:spcPts val="0"/>
              </a:spcBef>
              <a:buSzPct val="100000"/>
              <a:buFont typeface="Calibri"/>
            </a:pPr>
            <a:r>
              <a:rPr lang="en" sz="2400" dirty="0" smtClean="0"/>
              <a:t>Collage</a:t>
            </a:r>
          </a:p>
          <a:p>
            <a:pPr marL="457200" lvl="0" indent="-381000" rtl="0">
              <a:lnSpc>
                <a:spcPct val="115000"/>
              </a:lnSpc>
              <a:spcBef>
                <a:spcPts val="0"/>
              </a:spcBef>
              <a:buSzPct val="100000"/>
              <a:buFont typeface="Calibri"/>
            </a:pPr>
            <a:endParaRPr lang="en" sz="2400" dirty="0"/>
          </a:p>
          <a:p>
            <a:pPr lvl="0" rtl="0">
              <a:spcBef>
                <a:spcPts val="0"/>
              </a:spcBef>
              <a:buNone/>
            </a:pPr>
            <a:endParaRPr sz="2400" dirty="0"/>
          </a:p>
          <a:p>
            <a:pPr lvl="0" rtl="0">
              <a:spcBef>
                <a:spcPts val="0"/>
              </a:spcBef>
              <a:buNone/>
            </a:pP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1758461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8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8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18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18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o">
  <a:themeElements>
    <a:clrScheme name="Opulento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o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o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797</TotalTime>
  <Words>1475</Words>
  <Application>Microsoft Office PowerPoint</Application>
  <PresentationFormat>Presentación en pantalla (4:3)</PresentationFormat>
  <Paragraphs>253</Paragraphs>
  <Slides>49</Slides>
  <Notes>40</Notes>
  <HiddenSlides>0</HiddenSlides>
  <MMClips>5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49</vt:i4>
      </vt:variant>
    </vt:vector>
  </HeadingPairs>
  <TitlesOfParts>
    <vt:vector size="50" baseType="lpstr">
      <vt:lpstr>Opulento</vt:lpstr>
      <vt:lpstr> Mission: design a  Virtual interactive  tour guide  with scratch</vt:lpstr>
      <vt:lpstr>The lesson plan is in the following link</vt:lpstr>
      <vt:lpstr>Play while students are settling in. </vt:lpstr>
      <vt:lpstr>Play while students are settling in. </vt:lpstr>
      <vt:lpstr>Let’s Begin . . .  </vt:lpstr>
      <vt:lpstr>Plan for the month. . . .</vt:lpstr>
      <vt:lpstr>Plan for the month. . . .</vt:lpstr>
      <vt:lpstr>Materials </vt:lpstr>
      <vt:lpstr> Key Terms</vt:lpstr>
      <vt:lpstr>The high school Francisco de Goya-La Elipa has a problem!</vt:lpstr>
      <vt:lpstr>You have been hired to help! Technology to the rescue!</vt:lpstr>
      <vt:lpstr>Virtual interactive tour guide challenge</vt:lpstr>
      <vt:lpstr>Virtual interactive tour guide challenge</vt:lpstr>
      <vt:lpstr>You have a limited amount of time to do this. . .</vt:lpstr>
      <vt:lpstr>Warm up activities</vt:lpstr>
      <vt:lpstr>Warm up activities</vt:lpstr>
      <vt:lpstr>Warm up activities</vt:lpstr>
      <vt:lpstr>preview activitY</vt:lpstr>
      <vt:lpstr>preview activitY</vt:lpstr>
      <vt:lpstr>MAIN ACTIVITY: </vt:lpstr>
      <vt:lpstr>MAIN ACTIVITY: </vt:lpstr>
      <vt:lpstr>MAIN ACTIVITY: </vt:lpstr>
      <vt:lpstr>MAIN ACTIVITY: </vt:lpstr>
      <vt:lpstr>MAIN ACTIVITY: </vt:lpstr>
      <vt:lpstr>MAIN ACTIVITY: </vt:lpstr>
      <vt:lpstr>MAIN ACTIVITY: </vt:lpstr>
      <vt:lpstr>MAIN ACTIVITY: </vt:lpstr>
      <vt:lpstr>MAIN ACTIVITY: </vt:lpstr>
      <vt:lpstr>MAIN ACTIVITY: </vt:lpstr>
      <vt:lpstr>MAIN ACTIVITY: </vt:lpstr>
      <vt:lpstr>MAIN ACTIVITY: </vt:lpstr>
      <vt:lpstr>MAIN ACTIVITY: </vt:lpstr>
      <vt:lpstr>MAIN ACTIVITY: </vt:lpstr>
      <vt:lpstr>MAIN ACTIVITY: </vt:lpstr>
      <vt:lpstr>MAIN ACTIVITY: </vt:lpstr>
      <vt:lpstr>MAIN ACTIVITY: </vt:lpstr>
      <vt:lpstr>MAIN ACTIVITY: </vt:lpstr>
      <vt:lpstr>MAIN ACTIVITY: </vt:lpstr>
      <vt:lpstr>MAIN ACTIVITY: </vt:lpstr>
      <vt:lpstr>MAIN ACTIVITY: </vt:lpstr>
      <vt:lpstr>MAIN ACTIVITY: </vt:lpstr>
      <vt:lpstr>MAIN ACTIVITY: </vt:lpstr>
      <vt:lpstr>MAIN ACTIVITY: </vt:lpstr>
      <vt:lpstr>MAIN ACTIVITY: </vt:lpstr>
      <vt:lpstr>MAIN ACTIVITY: </vt:lpstr>
      <vt:lpstr>Check-in activities </vt:lpstr>
      <vt:lpstr>Check in activities</vt:lpstr>
      <vt:lpstr>prediction activity</vt:lpstr>
      <vt:lpstr>prediction activitY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Virtual tour guide challenge</dc:title>
  <dc:creator>Ester Torices Serrano</dc:creator>
  <cp:lastModifiedBy>Ester Torices Serrano</cp:lastModifiedBy>
  <cp:revision>83</cp:revision>
  <dcterms:created xsi:type="dcterms:W3CDTF">2017-07-10T19:18:58Z</dcterms:created>
  <dcterms:modified xsi:type="dcterms:W3CDTF">2017-07-18T17:15:51Z</dcterms:modified>
</cp:coreProperties>
</file>