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8" r:id="rId4"/>
    <p:sldId id="259" r:id="rId5"/>
    <p:sldId id="303" r:id="rId6"/>
    <p:sldId id="314" r:id="rId7"/>
    <p:sldId id="298" r:id="rId8"/>
    <p:sldId id="315" r:id="rId9"/>
    <p:sldId id="258" r:id="rId10"/>
    <p:sldId id="260" r:id="rId11"/>
    <p:sldId id="292" r:id="rId12"/>
    <p:sldId id="264" r:id="rId13"/>
    <p:sldId id="265" r:id="rId14"/>
    <p:sldId id="304" r:id="rId15"/>
    <p:sldId id="285" r:id="rId16"/>
    <p:sldId id="284" r:id="rId17"/>
    <p:sldId id="309" r:id="rId18"/>
    <p:sldId id="286" r:id="rId19"/>
    <p:sldId id="277" r:id="rId20"/>
    <p:sldId id="321" r:id="rId21"/>
    <p:sldId id="287" r:id="rId22"/>
    <p:sldId id="278" r:id="rId23"/>
    <p:sldId id="300" r:id="rId24"/>
    <p:sldId id="302" r:id="rId25"/>
    <p:sldId id="323" r:id="rId26"/>
    <p:sldId id="289" r:id="rId27"/>
    <p:sldId id="301" r:id="rId28"/>
    <p:sldId id="305" r:id="rId29"/>
    <p:sldId id="326" r:id="rId30"/>
    <p:sldId id="329" r:id="rId31"/>
    <p:sldId id="330" r:id="rId32"/>
    <p:sldId id="280" r:id="rId33"/>
    <p:sldId id="291" r:id="rId34"/>
    <p:sldId id="317" r:id="rId35"/>
    <p:sldId id="319" r:id="rId36"/>
    <p:sldId id="320" r:id="rId37"/>
    <p:sldId id="281" r:id="rId38"/>
    <p:sldId id="282" r:id="rId39"/>
    <p:sldId id="306" r:id="rId40"/>
    <p:sldId id="283" r:id="rId41"/>
    <p:sldId id="307" r:id="rId42"/>
    <p:sldId id="324" r:id="rId43"/>
    <p:sldId id="308" r:id="rId44"/>
    <p:sldId id="313" r:id="rId45"/>
    <p:sldId id="275" r:id="rId46"/>
    <p:sldId id="327" r:id="rId47"/>
    <p:sldId id="310" r:id="rId48"/>
    <p:sldId id="311" r:id="rId49"/>
    <p:sldId id="312" r:id="rId50"/>
    <p:sldId id="331" r:id="rId5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5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A6C8A-57F1-403E-8F18-9F3932FFE932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ADAB5-C1A2-46D9-9486-5AAB21005E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D75F-B886-4E5D-B45E-0606803707C0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0B705-D81E-42B1-8262-E69D2CD13A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2BBD8-66A5-46A8-B98F-B33D168F4E16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75879-79BE-45C7-9838-EE7E714DE7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560A-1857-4A7E-8FD2-385C915E6847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F0DC-09AC-44B7-BAE1-77E3816098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B4393-B5A3-4AB8-B65A-E3530E9B9992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F73C4-37EB-4E89-A716-371ADCAA58B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C264-AB75-448F-AD8E-BA5621C3DB4D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FE45-AE56-4556-A53E-2D3FF811DDF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8FB9D-993A-4034-82C2-99053AD5CFC4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CFE0F-1DB7-4852-8536-041276A362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1DA0-8BF2-42A3-BF48-4AC12BE088F8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9DE12-C886-45E1-BDE5-583BC064D9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BEABD-B3FE-4F66-B7B1-BB9CFDF7C9E2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AA4D-5C5E-42C8-9AD5-4DD39691396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28CC6-07A6-454D-B91C-DE0576421E5D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5A1A9-0852-4513-BC56-53D8C84205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0D406-1080-45D8-9854-68A9A8989763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976E-0659-4076-9379-5A325F4F67A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DBBB7-70A4-4F86-A4C0-1E94B6865E4E}" type="datetimeFigureOut">
              <a:rPr lang="es-ES"/>
              <a:pPr>
                <a:defRPr/>
              </a:pPr>
              <a:t>07/11/2019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387523-79B0-4E6A-986B-CFD3EAF6F3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://geohistoriaarquitectopedrogumiel.blogspot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creativecommons.org/licenses/by-nc-sa/3.0/es/deed.es_E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eohistoriaarquitectopedrogumiel.blogspot.com/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1 Título"/>
          <p:cNvSpPr>
            <a:spLocks noGrp="1"/>
          </p:cNvSpPr>
          <p:nvPr>
            <p:ph type="ctrTitle"/>
          </p:nvPr>
        </p:nvSpPr>
        <p:spPr>
          <a:xfrm>
            <a:off x="22155" y="116632"/>
            <a:ext cx="9036496" cy="1470025"/>
          </a:xfrm>
        </p:spPr>
        <p:txBody>
          <a:bodyPr/>
          <a:lstStyle/>
          <a:p>
            <a:r>
              <a:rPr lang="es-ES" sz="6000" b="1" dirty="0" smtClean="0">
                <a:solidFill>
                  <a:srgbClr val="FF0000"/>
                </a:solidFill>
              </a:rPr>
              <a:t>REVOLUCIÓN </a:t>
            </a:r>
            <a:r>
              <a:rPr lang="es-ES" sz="6000" b="1" dirty="0" smtClean="0">
                <a:solidFill>
                  <a:srgbClr val="FF0000"/>
                </a:solidFill>
              </a:rPr>
              <a:t>FRANCESA</a:t>
            </a:r>
            <a:br>
              <a:rPr lang="es-ES" sz="6000" b="1" dirty="0" smtClean="0">
                <a:solidFill>
                  <a:srgbClr val="FF0000"/>
                </a:solidFill>
              </a:rPr>
            </a:br>
            <a:r>
              <a:rPr lang="es-ES" sz="6000" b="1" dirty="0" smtClean="0">
                <a:solidFill>
                  <a:srgbClr val="FF0000"/>
                </a:solidFill>
              </a:rPr>
              <a:t>1789-1799</a:t>
            </a:r>
            <a:endParaRPr lang="es-ES" sz="6000" b="1" dirty="0" smtClean="0">
              <a:solidFill>
                <a:srgbClr val="FF0000"/>
              </a:solidFill>
            </a:endParaRPr>
          </a:p>
        </p:txBody>
      </p:sp>
      <p:pic>
        <p:nvPicPr>
          <p:cNvPr id="13314" name="Picture 2" descr="http://t2.gstatic.com/images?q=tbn:ZHp2r29DdMcIUM:http://enciclopedia.us.es/images/thumb/9/92/Liberte_egalite_fraternite.jpg/300px-Liberte_egalite_fraternite.jpg&amp;t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430" y="3789039"/>
            <a:ext cx="2880728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http://www.burbuja.info/inmobiliaria/attachments/guarderia/21053d1265053272-que-significa-tu-avatar-liberte-egalite-fratern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3534" y="1666839"/>
            <a:ext cx="3233738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http://upload.wikimedia.org/wikipedia/commons/1/13/Liberte-egalite-fraternite-tympanum-church-saint-pancrace-aups-va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3789040"/>
            <a:ext cx="317731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2.bp.blogspot.com/-iB4zgIDVXWE/UR9h1FHo-6I/AAAAAAAAANA/Fcui6852ZGU/s140/88x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695" y="6467478"/>
            <a:ext cx="1053303" cy="371050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399665"/>
            <a:ext cx="610568" cy="737841"/>
          </a:xfrm>
          <a:prstGeom prst="rect">
            <a:avLst/>
          </a:prstGeom>
        </p:spPr>
      </p:pic>
      <p:sp>
        <p:nvSpPr>
          <p:cNvPr id="9" name="3 Marcador de pie de página"/>
          <p:cNvSpPr txBox="1">
            <a:spLocks/>
          </p:cNvSpPr>
          <p:nvPr/>
        </p:nvSpPr>
        <p:spPr>
          <a:xfrm>
            <a:off x="4788024" y="6293401"/>
            <a:ext cx="4355976" cy="521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b="1" dirty="0" smtClean="0">
                <a:solidFill>
                  <a:schemeClr val="tx1"/>
                </a:solidFill>
                <a:hlinkClick r:id=""/>
              </a:rPr>
              <a:t>@</a:t>
            </a:r>
            <a:r>
              <a:rPr lang="es-ES" b="1" dirty="0" smtClean="0">
                <a:solidFill>
                  <a:schemeClr val="tx1"/>
                </a:solidFill>
                <a:hlinkClick r:id=""/>
              </a:rPr>
              <a:t>geohistoria23</a:t>
            </a:r>
            <a:endParaRPr lang="es-ES" b="1" dirty="0" smtClean="0">
              <a:solidFill>
                <a:schemeClr val="tx1"/>
              </a:solidFill>
            </a:endParaRPr>
          </a:p>
          <a:p>
            <a:pPr algn="r"/>
            <a:r>
              <a:rPr lang="es-ES" b="1" dirty="0">
                <a:solidFill>
                  <a:schemeClr val="tx1"/>
                </a:solidFill>
                <a:hlinkClick r:id="rId7"/>
              </a:rPr>
              <a:t>http://geohistoriaarquitectopedrogumiel.blogspot.com/</a:t>
            </a:r>
            <a:endParaRPr lang="es-ES" b="1" dirty="0">
              <a:solidFill>
                <a:schemeClr val="tx1"/>
              </a:solidFill>
            </a:endParaRPr>
          </a:p>
          <a:p>
            <a:pPr algn="r"/>
            <a:endParaRPr lang="es-E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s-ES" b="1" dirty="0" smtClean="0"/>
              <a:t>CAUSAS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s-ES" sz="2800" dirty="0" smtClean="0"/>
              <a:t>PROCESO </a:t>
            </a:r>
            <a:r>
              <a:rPr lang="es-ES" sz="2800" i="1" u="sng" dirty="0" smtClean="0">
                <a:solidFill>
                  <a:srgbClr val="FF0000"/>
                </a:solidFill>
              </a:rPr>
              <a:t>MULTICAUSAL</a:t>
            </a:r>
            <a:r>
              <a:rPr lang="es-ES" sz="2800" dirty="0" smtClean="0"/>
              <a:t>: DE LA CRISIS Y LAS TRANSFORMACIONES DEL ANTIGUO RÉGIMEN A LA ERUPCIÓN DEL VOLCÁN LAKI EN ISLANDIA (1783)</a:t>
            </a:r>
          </a:p>
          <a:p>
            <a:pPr marL="0" indent="0">
              <a:buNone/>
            </a:pPr>
            <a:endParaRPr lang="es-ES" sz="2800" dirty="0" smtClean="0"/>
          </a:p>
          <a:p>
            <a:r>
              <a:rPr lang="es-ES" sz="2800" dirty="0" smtClean="0"/>
              <a:t>FINALES SIGLO XVIII FRANCIA: PROFUNDA </a:t>
            </a:r>
            <a:r>
              <a:rPr lang="es-ES" sz="2800" dirty="0" smtClean="0">
                <a:solidFill>
                  <a:srgbClr val="FF0000"/>
                </a:solidFill>
              </a:rPr>
              <a:t>CRISIS ECONÓMICA Y SOCIAL</a:t>
            </a:r>
            <a:r>
              <a:rPr lang="es-ES" sz="2800" dirty="0" smtClean="0"/>
              <a:t> (CRISIS AR)</a:t>
            </a:r>
          </a:p>
          <a:p>
            <a:endParaRPr lang="es-ES" sz="2800" dirty="0" smtClean="0"/>
          </a:p>
          <a:p>
            <a:r>
              <a:rPr lang="es-ES" sz="2800" dirty="0" smtClean="0">
                <a:solidFill>
                  <a:srgbClr val="FF0000"/>
                </a:solidFill>
              </a:rPr>
              <a:t>CRISIS FINANCIERA MONARQUÍA</a:t>
            </a:r>
          </a:p>
          <a:p>
            <a:pPr>
              <a:buFont typeface="Arial" charset="0"/>
              <a:buNone/>
            </a:pPr>
            <a:endParaRPr lang="es-ES" sz="2800" dirty="0" smtClean="0"/>
          </a:p>
          <a:p>
            <a:r>
              <a:rPr lang="es-ES" sz="2800" dirty="0" smtClean="0">
                <a:solidFill>
                  <a:srgbClr val="FF0000"/>
                </a:solidFill>
              </a:rPr>
              <a:t>BURGUESÍA DESCONTENA </a:t>
            </a:r>
            <a:r>
              <a:rPr lang="es-ES" sz="2800" dirty="0" smtClean="0"/>
              <a:t>ANTE SU MARGINACIÓN SOCIAL (</a:t>
            </a:r>
            <a:r>
              <a:rPr lang="es-ES" sz="2800" dirty="0" smtClean="0">
                <a:solidFill>
                  <a:srgbClr val="FF0000"/>
                </a:solidFill>
              </a:rPr>
              <a:t>ILUSTRACIÓN</a:t>
            </a:r>
            <a:r>
              <a:rPr lang="es-ES" sz="2800" dirty="0" smtClean="0"/>
              <a:t>)</a:t>
            </a:r>
          </a:p>
          <a:p>
            <a:endParaRPr lang="es-ES" sz="28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92150"/>
            <a:ext cx="4410075" cy="553243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843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1557338"/>
            <a:ext cx="4140200" cy="35083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3600" dirty="0" smtClean="0"/>
              <a:t>FINALES SIGLO XVIII FRANCIA: PROFUNDA CRISIS ECONÓMICA Y SOCIAL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21163"/>
            <a:ext cx="3492500" cy="22669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9459" name="Picture 1"/>
          <p:cNvPicPr>
            <a:picLocks noChangeAspect="1" noChangeArrowheads="1"/>
          </p:cNvPicPr>
          <p:nvPr/>
        </p:nvPicPr>
        <p:blipFill>
          <a:blip r:embed="rId3"/>
          <a:srcRect l="11438" t="29156" r="13258" b="43282"/>
          <a:stretch>
            <a:fillRect/>
          </a:stretch>
        </p:blipFill>
        <p:spPr bwMode="auto">
          <a:xfrm>
            <a:off x="179388" y="1268413"/>
            <a:ext cx="86407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http://www.kalipedia.com/kalipediamedia/historia/media/200707/17/hisuniversal/20070717klphisuni_88.Ees.SC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4221163"/>
            <a:ext cx="52863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 l="24727" t="31125" r="10304" b="21626"/>
          <a:stretch>
            <a:fillRect/>
          </a:stretch>
        </p:blipFill>
        <p:spPr bwMode="auto">
          <a:xfrm>
            <a:off x="468313" y="404813"/>
            <a:ext cx="78486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2"/>
          <a:srcRect t="43253" b="28037"/>
          <a:stretch/>
        </p:blipFill>
        <p:spPr bwMode="auto">
          <a:xfrm>
            <a:off x="539552" y="2780928"/>
            <a:ext cx="8328522" cy="839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817613" y="83671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dirty="0" smtClean="0"/>
              <a:t>REVOLUCIÓN FRANCESA</a:t>
            </a:r>
          </a:p>
          <a:p>
            <a:r>
              <a:rPr lang="es-ES" dirty="0" smtClean="0"/>
              <a:t>(1789-1799)</a:t>
            </a:r>
          </a:p>
        </p:txBody>
      </p:sp>
      <p:sp>
        <p:nvSpPr>
          <p:cNvPr id="8" name="Explosión 1 7"/>
          <p:cNvSpPr/>
          <p:nvPr/>
        </p:nvSpPr>
        <p:spPr>
          <a:xfrm>
            <a:off x="539552" y="1556792"/>
            <a:ext cx="2160240" cy="3600400"/>
          </a:xfrm>
          <a:prstGeom prst="irregularSeal1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-180528" y="4653136"/>
            <a:ext cx="327425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3200" dirty="0" smtClean="0">
                <a:solidFill>
                  <a:srgbClr val="FF0000"/>
                </a:solidFill>
              </a:rPr>
              <a:t>(1789-1792)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20762" r="3311" b="62264"/>
          <a:stretch/>
        </p:blipFill>
        <p:spPr>
          <a:xfrm>
            <a:off x="2720715" y="3649362"/>
            <a:ext cx="6281721" cy="30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99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APERTURA DE LOS ESTADOS GENERALES 1789</a:t>
            </a:r>
            <a:br>
              <a:rPr lang="es-ES" dirty="0" smtClean="0"/>
            </a:br>
            <a:r>
              <a:rPr lang="es-ES" sz="2200" dirty="0" smtClean="0"/>
              <a:t>5 DE MAYO 1789</a:t>
            </a:r>
            <a:endParaRPr lang="es-ES" sz="2200" dirty="0"/>
          </a:p>
        </p:txBody>
      </p:sp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1752600"/>
            <a:ext cx="8397875" cy="42846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 l="24727" t="32111" r="10304" b="17688"/>
          <a:stretch>
            <a:fillRect/>
          </a:stretch>
        </p:blipFill>
        <p:spPr bwMode="auto">
          <a:xfrm>
            <a:off x="250825" y="1196975"/>
            <a:ext cx="86979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4 CuadroTexto"/>
          <p:cNvSpPr txBox="1">
            <a:spLocks noChangeArrowheads="1"/>
          </p:cNvSpPr>
          <p:nvPr/>
        </p:nvSpPr>
        <p:spPr bwMode="auto">
          <a:xfrm>
            <a:off x="827088" y="333375"/>
            <a:ext cx="770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EL COMIENZO DE LA REVOLUCIÓN: 1789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6951" r="5456" b="52099"/>
          <a:stretch/>
        </p:blipFill>
        <p:spPr>
          <a:xfrm>
            <a:off x="323528" y="188640"/>
            <a:ext cx="8712968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51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JURAMENTO DEL JUEGO DE LA PELOTA</a:t>
            </a:r>
            <a:br>
              <a:rPr lang="es-ES" dirty="0" smtClean="0"/>
            </a:br>
            <a:r>
              <a:rPr lang="es-ES" sz="2200" dirty="0" smtClean="0"/>
              <a:t>20 JUNIO 1789</a:t>
            </a:r>
            <a:endParaRPr lang="es-ES" sz="2200" dirty="0"/>
          </a:p>
        </p:txBody>
      </p:sp>
      <p:pic>
        <p:nvPicPr>
          <p:cNvPr id="2355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84313"/>
            <a:ext cx="7259637" cy="47085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 l="24727" t="30141" r="9567" b="17688"/>
          <a:stretch>
            <a:fillRect/>
          </a:stretch>
        </p:blipFill>
        <p:spPr bwMode="auto">
          <a:xfrm>
            <a:off x="179388" y="765175"/>
            <a:ext cx="87058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www.delitsdopinion.com/wp-content/uploads/2010/06/libegfrag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60350"/>
            <a:ext cx="42037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83121" y="5671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u="sng" dirty="0" smtClean="0"/>
              <a:t>LA ASAMBLEA NACIONAL Y EL NACIMIENTO DE LOS CONCEPTOS IZQUIERDA-DERECHA POLÍTICA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79512" y="980728"/>
            <a:ext cx="88569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georgia" panose="02040502050405020303" pitchFamily="18" charset="0"/>
              </a:rPr>
              <a:t>Los políticos estaban debatiendo sobre </a:t>
            </a:r>
            <a:r>
              <a:rPr lang="es-ES" sz="2400" i="1" dirty="0">
                <a:latin typeface="georgia" panose="02040502050405020303" pitchFamily="18" charset="0"/>
              </a:rPr>
              <a:t>el derecho a veto del Rey </a:t>
            </a:r>
            <a:r>
              <a:rPr lang="es-ES" sz="2400" dirty="0">
                <a:latin typeface="georgia" panose="02040502050405020303" pitchFamily="18" charset="0"/>
              </a:rPr>
              <a:t>en las decisiones que tomase la Asamblea y </a:t>
            </a:r>
            <a:r>
              <a:rPr lang="es-ES" sz="2400" dirty="0">
                <a:solidFill>
                  <a:srgbClr val="FF0000"/>
                </a:solidFill>
                <a:latin typeface="georgia" panose="02040502050405020303" pitchFamily="18" charset="0"/>
              </a:rPr>
              <a:t>surgieron tres </a:t>
            </a:r>
            <a:r>
              <a:rPr lang="es-ES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grupos</a:t>
            </a:r>
            <a:r>
              <a:rPr lang="es-ES" sz="2400" dirty="0">
                <a:latin typeface="georgia" panose="02040502050405020303" pitchFamily="18" charset="0"/>
              </a:rPr>
              <a:t>:</a:t>
            </a:r>
            <a:r>
              <a:rPr lang="es-ES" sz="2400" dirty="0" smtClean="0">
                <a:latin typeface="georgia" panose="02040502050405020303" pitchFamily="18" charset="0"/>
              </a:rPr>
              <a:t> a favor, en contra e indecisos. </a:t>
            </a:r>
            <a:r>
              <a:rPr lang="es-ES" sz="2400" b="1" dirty="0" smtClean="0">
                <a:latin typeface="georgia" panose="02040502050405020303" pitchFamily="18" charset="0"/>
              </a:rPr>
              <a:t>P</a:t>
            </a:r>
            <a:r>
              <a:rPr lang="es-ES" sz="2400" b="1" dirty="0" smtClean="0"/>
              <a:t>ara </a:t>
            </a:r>
            <a:r>
              <a:rPr lang="es-ES" sz="2400" b="1" dirty="0"/>
              <a:t>facilitar el recuento</a:t>
            </a:r>
            <a:r>
              <a:rPr lang="es-ES" sz="2400" dirty="0"/>
              <a:t> </a:t>
            </a:r>
            <a:r>
              <a:rPr lang="es-ES" sz="2400" dirty="0" smtClean="0"/>
              <a:t>(votaban </a:t>
            </a:r>
            <a:r>
              <a:rPr lang="es-ES" sz="2400" dirty="0"/>
              <a:t>a mano alzada) </a:t>
            </a:r>
            <a:r>
              <a:rPr lang="es-ES" sz="2400" dirty="0" smtClean="0"/>
              <a:t>se </a:t>
            </a:r>
            <a:r>
              <a:rPr lang="es-ES" sz="2400" dirty="0"/>
              <a:t>repartieron el </a:t>
            </a:r>
            <a:r>
              <a:rPr lang="es-ES" sz="2400" dirty="0" smtClean="0"/>
              <a:t>espacio; a </a:t>
            </a:r>
            <a:r>
              <a:rPr lang="es-ES" sz="2400" dirty="0"/>
              <a:t>la </a:t>
            </a:r>
            <a:r>
              <a:rPr lang="es-ES" sz="2400" b="1" u="sng" dirty="0">
                <a:solidFill>
                  <a:srgbClr val="FF0000"/>
                </a:solidFill>
              </a:rPr>
              <a:t>derecha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smtClean="0">
                <a:solidFill>
                  <a:srgbClr val="FF0000"/>
                </a:solidFill>
              </a:rPr>
              <a:t>(“la llanura”) </a:t>
            </a:r>
            <a:r>
              <a:rPr lang="es-ES" sz="2400" dirty="0" smtClean="0"/>
              <a:t>a </a:t>
            </a:r>
            <a:r>
              <a:rPr lang="es-ES" sz="2400" dirty="0"/>
              <a:t>favor del veto real, a la </a:t>
            </a:r>
            <a:r>
              <a:rPr lang="es-ES" sz="2400" b="1" u="sng" dirty="0">
                <a:solidFill>
                  <a:srgbClr val="FF0000"/>
                </a:solidFill>
              </a:rPr>
              <a:t>izquierda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b="1" dirty="0" smtClean="0">
                <a:solidFill>
                  <a:srgbClr val="FF0000"/>
                </a:solidFill>
              </a:rPr>
              <a:t>(“la montaña”) </a:t>
            </a:r>
            <a:r>
              <a:rPr lang="es-ES" sz="2400" dirty="0" smtClean="0"/>
              <a:t>los </a:t>
            </a:r>
            <a:r>
              <a:rPr lang="es-ES" sz="2400" dirty="0"/>
              <a:t>que estaban en contra y en el </a:t>
            </a:r>
            <a:r>
              <a:rPr lang="es-ES" sz="2400" b="1" u="sng" dirty="0">
                <a:solidFill>
                  <a:srgbClr val="FF0000"/>
                </a:solidFill>
              </a:rPr>
              <a:t>centro</a:t>
            </a:r>
            <a:r>
              <a:rPr lang="es-ES" sz="2400" dirty="0"/>
              <a:t> </a:t>
            </a:r>
            <a:r>
              <a:rPr lang="es-ES" sz="2400" b="1" dirty="0" smtClean="0">
                <a:solidFill>
                  <a:srgbClr val="FF0000"/>
                </a:solidFill>
              </a:rPr>
              <a:t>(“la marisma”) </a:t>
            </a:r>
            <a:r>
              <a:rPr lang="es-ES" sz="2400" dirty="0" smtClean="0"/>
              <a:t>los </a:t>
            </a:r>
            <a:r>
              <a:rPr lang="es-ES" sz="2400" dirty="0"/>
              <a:t>indecisos. </a:t>
            </a:r>
            <a:endParaRPr lang="es-ES" sz="2400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5122" name="Picture 2" descr="https://static2.abc.es/media/espana/2016/06/12/asamblea-nacional-U10110850277BPE-U102429162960csC-450x300@a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46764"/>
            <a:ext cx="4312419" cy="28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86" y="3981305"/>
            <a:ext cx="4338610" cy="24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157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TOMA DE LA BASTILLA</a:t>
            </a:r>
            <a:br>
              <a:rPr lang="es-ES" dirty="0" smtClean="0"/>
            </a:br>
            <a:r>
              <a:rPr lang="es-ES" sz="2000" dirty="0" smtClean="0"/>
              <a:t>14 JULIO 1789</a:t>
            </a:r>
          </a:p>
        </p:txBody>
      </p:sp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8406" y="1340768"/>
            <a:ext cx="6707188" cy="539591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 l="24727" t="30141" r="9567" b="17688"/>
          <a:stretch>
            <a:fillRect/>
          </a:stretch>
        </p:blipFill>
        <p:spPr bwMode="auto">
          <a:xfrm>
            <a:off x="395288" y="908050"/>
            <a:ext cx="8223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3 CuadroTexto"/>
          <p:cNvSpPr txBox="1">
            <a:spLocks noChangeArrowheads="1"/>
          </p:cNvSpPr>
          <p:nvPr/>
        </p:nvSpPr>
        <p:spPr bwMode="auto">
          <a:xfrm>
            <a:off x="827088" y="333375"/>
            <a:ext cx="770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EL FIN DEL ANTIGUO RÉGIMEN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 l="24727" t="30141" r="11781" b="23595"/>
          <a:stretch>
            <a:fillRect/>
          </a:stretch>
        </p:blipFill>
        <p:spPr bwMode="auto">
          <a:xfrm>
            <a:off x="395288" y="1844675"/>
            <a:ext cx="84328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2 CuadroTexto"/>
          <p:cNvSpPr txBox="1">
            <a:spLocks noChangeArrowheads="1"/>
          </p:cNvSpPr>
          <p:nvPr/>
        </p:nvSpPr>
        <p:spPr bwMode="auto">
          <a:xfrm>
            <a:off x="827088" y="333375"/>
            <a:ext cx="770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MONARQUÍA CONSTITUCIONAL (1789-1792)</a:t>
            </a:r>
          </a:p>
        </p:txBody>
      </p:sp>
      <p:sp>
        <p:nvSpPr>
          <p:cNvPr id="31747" name="3 CuadroTexto"/>
          <p:cNvSpPr txBox="1">
            <a:spLocks noChangeArrowheads="1"/>
          </p:cNvSpPr>
          <p:nvPr/>
        </p:nvSpPr>
        <p:spPr bwMode="auto">
          <a:xfrm>
            <a:off x="395288" y="1052513"/>
            <a:ext cx="8137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b="1" dirty="0">
                <a:solidFill>
                  <a:srgbClr val="FF0000"/>
                </a:solidFill>
                <a:latin typeface="Calibri" pitchFamily="34" charset="0"/>
              </a:rPr>
              <a:t>LUIS XVI INTENTA UNIRSE AL EJÉRCITO AUSTRIACO PARA INVADIR FRANCIA Y TERMINAR CON LA REVOLUCIÓN. DESPRESTIGIO DE LA MONARQUÍA.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/>
          <a:srcRect l="25375" t="16418" r="23900" b="9724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85698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9512" y="5445224"/>
            <a:ext cx="8765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El </a:t>
            </a:r>
            <a:r>
              <a:rPr lang="es-ES" dirty="0" smtClean="0">
                <a:solidFill>
                  <a:srgbClr val="222222"/>
                </a:solidFill>
                <a:latin typeface="Arial" panose="020B0604020202020204" pitchFamily="34" charset="0"/>
              </a:rPr>
              <a:t>planteamiento feminista</a:t>
            </a:r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 no era compartido por los varones que dirigían la revolución, ni siquiera los más radicales. </a:t>
            </a:r>
            <a:r>
              <a:rPr lang="es-ES" dirty="0" err="1">
                <a:solidFill>
                  <a:srgbClr val="222222"/>
                </a:solidFill>
                <a:latin typeface="Arial" panose="020B0604020202020204" pitchFamily="34" charset="0"/>
              </a:rPr>
              <a:t>Olympe</a:t>
            </a:r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s-ES" dirty="0" err="1">
                <a:solidFill>
                  <a:srgbClr val="222222"/>
                </a:solidFill>
                <a:latin typeface="Arial" panose="020B0604020202020204" pitchFamily="34" charset="0"/>
              </a:rPr>
              <a:t>Gouges</a:t>
            </a:r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 fue acusada de traición a la revolución por oponerse a </a:t>
            </a:r>
            <a:r>
              <a:rPr lang="es-ES" dirty="0" smtClean="0">
                <a:solidFill>
                  <a:srgbClr val="222222"/>
                </a:solidFill>
                <a:latin typeface="Arial" panose="020B0604020202020204" pitchFamily="34" charset="0"/>
              </a:rPr>
              <a:t>la pena de muerte</a:t>
            </a:r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 contra el rey </a:t>
            </a:r>
            <a:r>
              <a:rPr lang="es-ES" dirty="0" smtClean="0">
                <a:solidFill>
                  <a:srgbClr val="222222"/>
                </a:solidFill>
                <a:latin typeface="Arial" panose="020B0604020202020204" pitchFamily="34" charset="0"/>
              </a:rPr>
              <a:t>Luis XVI y murió guillotinada durante el Terror.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3035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Título"/>
          <p:cNvSpPr>
            <a:spLocks noGrp="1"/>
          </p:cNvSpPr>
          <p:nvPr>
            <p:ph type="title"/>
          </p:nvPr>
        </p:nvSpPr>
        <p:spPr>
          <a:xfrm>
            <a:off x="539552" y="-71929"/>
            <a:ext cx="3322712" cy="1023495"/>
          </a:xfrm>
        </p:spPr>
        <p:txBody>
          <a:bodyPr/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FUGA DE VARENNES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20-21 junio 1791</a:t>
            </a:r>
            <a:endParaRPr lang="es-ES" sz="2800" dirty="0" smtClean="0"/>
          </a:p>
        </p:txBody>
      </p:sp>
      <p:pic>
        <p:nvPicPr>
          <p:cNvPr id="3686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6096" y="4153731"/>
            <a:ext cx="3244734" cy="220899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026" name="Picture 2" descr="https://i.prcdn.co/img?regionKey=N1nHUVmDkCOaUM5Cbb81jQ%3d%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7" y="951566"/>
            <a:ext cx="3574582" cy="248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5076056" y="3029296"/>
            <a:ext cx="387362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 smtClean="0">
                <a:solidFill>
                  <a:srgbClr val="FF0000"/>
                </a:solidFill>
              </a:rPr>
              <a:t>ASALTO A LAS TULLERÍAS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10 agosto 1792</a:t>
            </a:r>
            <a:endParaRPr lang="es-ES" sz="2800" dirty="0" smtClean="0"/>
          </a:p>
        </p:txBody>
      </p:sp>
      <p:pic>
        <p:nvPicPr>
          <p:cNvPr id="1028" name="Picture 4" descr="Resultado de imagen de constitución 1791 fra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74" y="1025944"/>
            <a:ext cx="12763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 derecha 1"/>
          <p:cNvSpPr/>
          <p:nvPr/>
        </p:nvSpPr>
        <p:spPr>
          <a:xfrm>
            <a:off x="3913814" y="1785384"/>
            <a:ext cx="1357808" cy="86409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504" y="4530522"/>
            <a:ext cx="3502574" cy="208073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 bwMode="auto">
          <a:xfrm>
            <a:off x="-318819" y="3570975"/>
            <a:ext cx="387362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 smtClean="0">
                <a:solidFill>
                  <a:srgbClr val="FF0000"/>
                </a:solidFill>
              </a:rPr>
              <a:t>EJECUCIÓN LUIS XVI</a:t>
            </a:r>
            <a:br>
              <a:rPr lang="es-ES" sz="2800" b="1" dirty="0" smtClean="0">
                <a:solidFill>
                  <a:srgbClr val="FF0000"/>
                </a:solidFill>
              </a:rPr>
            </a:br>
            <a:r>
              <a:rPr lang="es-ES" sz="2800" dirty="0" smtClean="0"/>
              <a:t>21 enero 1793</a:t>
            </a:r>
            <a:endParaRPr lang="es-ES" sz="2800" dirty="0" smtClean="0"/>
          </a:p>
        </p:txBody>
      </p:sp>
      <p:sp>
        <p:nvSpPr>
          <p:cNvPr id="11" name="Flecha derecha 10"/>
          <p:cNvSpPr/>
          <p:nvPr/>
        </p:nvSpPr>
        <p:spPr>
          <a:xfrm rot="5400000">
            <a:off x="6197352" y="2070131"/>
            <a:ext cx="1357808" cy="86409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xplosión 2 2"/>
          <p:cNvSpPr/>
          <p:nvPr/>
        </p:nvSpPr>
        <p:spPr>
          <a:xfrm>
            <a:off x="6533339" y="605917"/>
            <a:ext cx="2610661" cy="1990398"/>
          </a:xfrm>
          <a:prstGeom prst="irregularSeal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Fin Antiguo Régimen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 bwMode="auto">
          <a:xfrm>
            <a:off x="4427984" y="-66941"/>
            <a:ext cx="3322712" cy="102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 smtClean="0">
                <a:solidFill>
                  <a:srgbClr val="FF0000"/>
                </a:solidFill>
              </a:rPr>
              <a:t>CONSTITUCIÓN 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Septiembre 1791</a:t>
            </a:r>
            <a:endParaRPr lang="es-ES" sz="2800" dirty="0" smtClean="0"/>
          </a:p>
        </p:txBody>
      </p:sp>
      <p:sp>
        <p:nvSpPr>
          <p:cNvPr id="4" name="Flecha izquierda 3"/>
          <p:cNvSpPr/>
          <p:nvPr/>
        </p:nvSpPr>
        <p:spPr>
          <a:xfrm>
            <a:off x="2854404" y="3958107"/>
            <a:ext cx="2809867" cy="2305185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Abolición monarquía 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septiembre 1792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CONVENCIÓN REPUBLICANA</a:t>
            </a:r>
            <a:endParaRPr lang="es-E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SISTEMA POLÍTICO DE LA CONSTITUCIÓN DE 1791</a:t>
            </a:r>
            <a:endParaRPr lang="es-ES" dirty="0"/>
          </a:p>
        </p:txBody>
      </p:sp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9438" y="1419225"/>
            <a:ext cx="5383212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2"/>
          <a:srcRect t="43253" b="28037"/>
          <a:stretch/>
        </p:blipFill>
        <p:spPr bwMode="auto">
          <a:xfrm>
            <a:off x="539552" y="2780928"/>
            <a:ext cx="8328522" cy="839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817613" y="821779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dirty="0" smtClean="0"/>
              <a:t>REVOLUCIÓN FRANCESA</a:t>
            </a:r>
          </a:p>
          <a:p>
            <a:r>
              <a:rPr lang="es-ES" dirty="0" smtClean="0"/>
              <a:t>(1789-1799)</a:t>
            </a:r>
          </a:p>
        </p:txBody>
      </p:sp>
      <p:sp>
        <p:nvSpPr>
          <p:cNvPr id="8" name="Explosión 1 7"/>
          <p:cNvSpPr/>
          <p:nvPr/>
        </p:nvSpPr>
        <p:spPr>
          <a:xfrm>
            <a:off x="2195736" y="1700808"/>
            <a:ext cx="3096344" cy="3600400"/>
          </a:xfrm>
          <a:prstGeom prst="irregularSeal1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2204637" y="5013176"/>
            <a:ext cx="327425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3200" dirty="0" smtClean="0">
                <a:solidFill>
                  <a:srgbClr val="FF0000"/>
                </a:solidFill>
              </a:rPr>
              <a:t>(1792-1794)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37918" r="27268" b="48823"/>
          <a:stretch/>
        </p:blipFill>
        <p:spPr>
          <a:xfrm>
            <a:off x="4852801" y="4038923"/>
            <a:ext cx="4040761" cy="25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53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>
            <a:spLocks noChangeArrowheads="1"/>
          </p:cNvSpPr>
          <p:nvPr/>
        </p:nvSpPr>
        <p:spPr bwMode="auto">
          <a:xfrm>
            <a:off x="-2350" y="45231"/>
            <a:ext cx="9180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Calibri" pitchFamily="34" charset="0"/>
              </a:rPr>
              <a:t>GUERRA CONTRA POTENCIAS ABSOLUTISTAS</a:t>
            </a:r>
          </a:p>
          <a:p>
            <a:pPr algn="ctr"/>
            <a:r>
              <a:rPr lang="es-ES" sz="3200" b="1" dirty="0" smtClean="0">
                <a:latin typeface="Calibri" pitchFamily="34" charset="0"/>
              </a:rPr>
              <a:t>AUSTRIA Y PRUSIA </a:t>
            </a:r>
            <a:r>
              <a:rPr lang="es-ES" sz="2800" b="1" i="1" dirty="0" smtClean="0">
                <a:latin typeface="Calibri" pitchFamily="34" charset="0"/>
              </a:rPr>
              <a:t>(</a:t>
            </a:r>
            <a:r>
              <a:rPr lang="es-ES" sz="2800" b="1" i="1" u="sng" dirty="0" smtClean="0">
                <a:solidFill>
                  <a:srgbClr val="FF0000"/>
                </a:solidFill>
                <a:latin typeface="Calibri" pitchFamily="34" charset="0"/>
              </a:rPr>
              <a:t>PRIMERA COALICIÓN </a:t>
            </a:r>
            <a:r>
              <a:rPr lang="es-ES" sz="2800" b="1" i="1" dirty="0" smtClean="0">
                <a:latin typeface="Calibri" pitchFamily="34" charset="0"/>
              </a:rPr>
              <a:t>vs. FRANCIA)</a:t>
            </a:r>
            <a:endParaRPr lang="es-ES" sz="2800" b="1" i="1" dirty="0">
              <a:latin typeface="Calibri" pitchFamily="34" charset="0"/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4591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luis XVI y maria antoni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473572"/>
            <a:ext cx="2017875" cy="13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lamada de flecha a la izquierda 4"/>
          <p:cNvSpPr/>
          <p:nvPr/>
        </p:nvSpPr>
        <p:spPr>
          <a:xfrm>
            <a:off x="6516216" y="1473572"/>
            <a:ext cx="2376264" cy="2027436"/>
          </a:xfrm>
          <a:prstGeom prst="left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chemeClr val="tx1"/>
                </a:solidFill>
              </a:rPr>
              <a:t>Políticas matrimoniales:</a:t>
            </a:r>
          </a:p>
          <a:p>
            <a:pPr algn="ctr"/>
            <a:r>
              <a:rPr lang="es-ES" sz="1200" b="1" i="1" u="sng" dirty="0" smtClean="0">
                <a:solidFill>
                  <a:srgbClr val="FF0000"/>
                </a:solidFill>
              </a:rPr>
              <a:t>María Antonieta</a:t>
            </a:r>
            <a:r>
              <a:rPr lang="es-ES" sz="1200" dirty="0" smtClean="0">
                <a:solidFill>
                  <a:schemeClr val="tx1"/>
                </a:solidFill>
              </a:rPr>
              <a:t>, esposa de Luis XVI, hija del emperador del </a:t>
            </a:r>
            <a:r>
              <a:rPr lang="es-ES" sz="1200" b="1" i="1" dirty="0" smtClean="0">
                <a:solidFill>
                  <a:schemeClr val="tx1"/>
                </a:solidFill>
              </a:rPr>
              <a:t>Sacro Imperio </a:t>
            </a:r>
            <a:r>
              <a:rPr lang="es-ES" sz="1200" dirty="0" smtClean="0">
                <a:solidFill>
                  <a:schemeClr val="tx1"/>
                </a:solidFill>
              </a:rPr>
              <a:t>Francisco I y de la emperatriz de </a:t>
            </a:r>
            <a:r>
              <a:rPr lang="es-ES" sz="1200" b="1" i="1" dirty="0" smtClean="0">
                <a:solidFill>
                  <a:schemeClr val="tx1"/>
                </a:solidFill>
              </a:rPr>
              <a:t>Austria</a:t>
            </a:r>
            <a:r>
              <a:rPr lang="es-ES" sz="1200" dirty="0" smtClean="0">
                <a:solidFill>
                  <a:schemeClr val="tx1"/>
                </a:solidFill>
              </a:rPr>
              <a:t> María Teresa I</a:t>
            </a:r>
            <a:endParaRPr lang="es-ES" sz="1200" dirty="0">
              <a:solidFill>
                <a:schemeClr val="tx1"/>
              </a:solidFill>
            </a:endParaRPr>
          </a:p>
        </p:txBody>
      </p:sp>
      <p:pic>
        <p:nvPicPr>
          <p:cNvPr id="14" name="Picture 2" descr="https://image.slidesharecdn.com/presentaciontema4revolucionfrancesa-171104213819/95/tema-4-la-revolucin-francesa-37-638.jpg?cb=15118906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45675" r="82126" b="3709"/>
          <a:stretch/>
        </p:blipFill>
        <p:spPr bwMode="auto">
          <a:xfrm>
            <a:off x="5292080" y="3284984"/>
            <a:ext cx="1475402" cy="31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98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GUERRA Y REVOLUCIÓN</a:t>
            </a:r>
            <a:endParaRPr lang="es-ES" dirty="0"/>
          </a:p>
        </p:txBody>
      </p:sp>
      <p:pic>
        <p:nvPicPr>
          <p:cNvPr id="1026" name="Picture 2" descr="Resultado de imagen de virus propag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0" y="1700808"/>
            <a:ext cx="836221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410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CuadroTexto"/>
          <p:cNvSpPr txBox="1">
            <a:spLocks noChangeArrowheads="1"/>
          </p:cNvSpPr>
          <p:nvPr/>
        </p:nvSpPr>
        <p:spPr bwMode="auto">
          <a:xfrm>
            <a:off x="-2350" y="45231"/>
            <a:ext cx="9180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Calibri" pitchFamily="34" charset="0"/>
              </a:rPr>
              <a:t>GUERRA CONTRA POTENCIAS ABSOLUTISTAS</a:t>
            </a:r>
          </a:p>
          <a:p>
            <a:pPr algn="ctr"/>
            <a:r>
              <a:rPr lang="es-ES" sz="3200" b="1" i="1" dirty="0" smtClean="0">
                <a:solidFill>
                  <a:srgbClr val="FF0000"/>
                </a:solidFill>
                <a:latin typeface="Calibri" pitchFamily="34" charset="0"/>
              </a:rPr>
              <a:t>GUERRA Y REVOLUCIÓN </a:t>
            </a:r>
          </a:p>
        </p:txBody>
      </p:sp>
      <p:sp>
        <p:nvSpPr>
          <p:cNvPr id="3" name="Flecha derecha 2"/>
          <p:cNvSpPr/>
          <p:nvPr/>
        </p:nvSpPr>
        <p:spPr>
          <a:xfrm>
            <a:off x="180837" y="1058814"/>
            <a:ext cx="8928992" cy="86409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Proceso alternativo 5"/>
          <p:cNvSpPr/>
          <p:nvPr/>
        </p:nvSpPr>
        <p:spPr>
          <a:xfrm>
            <a:off x="331006" y="1051217"/>
            <a:ext cx="1080120" cy="1159083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u="sng" dirty="0" smtClean="0">
                <a:solidFill>
                  <a:srgbClr val="FF0000"/>
                </a:solidFill>
              </a:rPr>
              <a:t>1792 </a:t>
            </a:r>
            <a:r>
              <a:rPr lang="es-ES" sz="1200" dirty="0" smtClean="0"/>
              <a:t>Inicio hostilidades Francia vs. Potencias absolutistas</a:t>
            </a:r>
            <a:endParaRPr lang="es-ES" sz="1200" dirty="0"/>
          </a:p>
        </p:txBody>
      </p:sp>
      <p:sp>
        <p:nvSpPr>
          <p:cNvPr id="15" name="Proceso alternativo 14"/>
          <p:cNvSpPr/>
          <p:nvPr/>
        </p:nvSpPr>
        <p:spPr>
          <a:xfrm>
            <a:off x="3139955" y="1047739"/>
            <a:ext cx="1080120" cy="1159083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1802</a:t>
            </a:r>
            <a:r>
              <a:rPr lang="es-ES" sz="1200" dirty="0" smtClean="0"/>
              <a:t> Tratado de Amiens</a:t>
            </a:r>
            <a:endParaRPr lang="es-ES" sz="1200" dirty="0"/>
          </a:p>
        </p:txBody>
      </p:sp>
      <p:sp>
        <p:nvSpPr>
          <p:cNvPr id="16" name="Proceso alternativo 15"/>
          <p:cNvSpPr/>
          <p:nvPr/>
        </p:nvSpPr>
        <p:spPr>
          <a:xfrm>
            <a:off x="5292080" y="1058814"/>
            <a:ext cx="1152128" cy="1159083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u="sng" dirty="0" smtClean="0">
                <a:solidFill>
                  <a:srgbClr val="FF0000"/>
                </a:solidFill>
              </a:rPr>
              <a:t>1804</a:t>
            </a:r>
            <a:r>
              <a:rPr lang="es-ES" sz="1200" dirty="0" smtClean="0"/>
              <a:t> Guerras napoleónicas</a:t>
            </a:r>
            <a:endParaRPr lang="es-ES" sz="1200" dirty="0"/>
          </a:p>
        </p:txBody>
      </p:sp>
      <p:sp>
        <p:nvSpPr>
          <p:cNvPr id="17" name="Proceso alternativo 16"/>
          <p:cNvSpPr/>
          <p:nvPr/>
        </p:nvSpPr>
        <p:spPr>
          <a:xfrm>
            <a:off x="7315782" y="1071626"/>
            <a:ext cx="1276367" cy="1159083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u="sng" dirty="0" smtClean="0">
                <a:solidFill>
                  <a:srgbClr val="FF0000"/>
                </a:solidFill>
              </a:rPr>
              <a:t>1815</a:t>
            </a:r>
            <a:r>
              <a:rPr lang="es-ES" sz="1200" dirty="0" smtClean="0"/>
              <a:t> Batalla de Waterloo y Congreso de Viena: RESTAURACIÓN</a:t>
            </a:r>
            <a:endParaRPr lang="es-ES" sz="1200" dirty="0"/>
          </a:p>
        </p:txBody>
      </p:sp>
      <p:sp>
        <p:nvSpPr>
          <p:cNvPr id="18" name="Flecha derecha 17"/>
          <p:cNvSpPr/>
          <p:nvPr/>
        </p:nvSpPr>
        <p:spPr>
          <a:xfrm>
            <a:off x="180837" y="2054003"/>
            <a:ext cx="5399275" cy="864096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Guerras de Coalición vs. Francia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image.slidesharecdn.com/presentaciontema4revolucionfrancesa-171104213819/95/tema-4-la-revolucin-francesa-37-638.jpg?cb=15118906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b="3709"/>
          <a:stretch/>
        </p:blipFill>
        <p:spPr bwMode="auto">
          <a:xfrm>
            <a:off x="180837" y="2900850"/>
            <a:ext cx="5183251" cy="31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echa derecha 19"/>
          <p:cNvSpPr/>
          <p:nvPr/>
        </p:nvSpPr>
        <p:spPr>
          <a:xfrm>
            <a:off x="144169" y="5932031"/>
            <a:ext cx="8928992" cy="864096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 smtClean="0">
                <a:solidFill>
                  <a:srgbClr val="FF0000"/>
                </a:solidFill>
              </a:rPr>
              <a:t>Revolución Francesa (Convención 1792 Directorio 1799) Época Napoleónica (1799-1815)</a:t>
            </a:r>
            <a:endParaRPr lang="es-ES" b="1" i="1" dirty="0">
              <a:solidFill>
                <a:srgbClr val="FF0000"/>
              </a:solidFill>
            </a:endParaRPr>
          </a:p>
        </p:txBody>
      </p:sp>
      <p:pic>
        <p:nvPicPr>
          <p:cNvPr id="21" name="Picture 8" descr="Resultado de imagen de guerras coalicion mapa revolucion franc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2234425"/>
            <a:ext cx="3349033" cy="38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716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RHuYm6zx0Ag/T4O-TYxfVXI/AAAAAAAAIWg/JSDZuVGUvoQ/s1600/Primera+Coalici%C3%B3n+contra+Napole%C3%B3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3" y="1145150"/>
            <a:ext cx="5799488" cy="39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-2350" y="45231"/>
            <a:ext cx="9180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Calibri" pitchFamily="34" charset="0"/>
              </a:rPr>
              <a:t>GUERRA CONTRA POTENCIAS ABSOLUTISTAS</a:t>
            </a:r>
          </a:p>
          <a:p>
            <a:pPr algn="ctr"/>
            <a:r>
              <a:rPr lang="es-ES" sz="3200" b="1" i="1" dirty="0" smtClean="0">
                <a:solidFill>
                  <a:srgbClr val="FF0000"/>
                </a:solidFill>
                <a:latin typeface="Calibri" pitchFamily="34" charset="0"/>
              </a:rPr>
              <a:t>GUERRA Y REVOLUCIÓN </a:t>
            </a:r>
          </a:p>
        </p:txBody>
      </p:sp>
      <p:sp>
        <p:nvSpPr>
          <p:cNvPr id="2" name="Llamada de flecha hacia arriba 1"/>
          <p:cNvSpPr/>
          <p:nvPr/>
        </p:nvSpPr>
        <p:spPr>
          <a:xfrm>
            <a:off x="179512" y="4941168"/>
            <a:ext cx="8856984" cy="1916832"/>
          </a:xfrm>
          <a:prstGeom prst="upArrowCallou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Entendiendo la complejidad de las Guerras de Coalición: fronteras francesas y Egipto</a:t>
            </a:r>
          </a:p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Prestigio del ejército y ascenso de </a:t>
            </a:r>
            <a:r>
              <a:rPr lang="es-ES" sz="2800" i="1" dirty="0" smtClean="0">
                <a:solidFill>
                  <a:srgbClr val="FF0000"/>
                </a:solidFill>
              </a:rPr>
              <a:t>Napoleón</a:t>
            </a:r>
            <a:endParaRPr lang="es-ES" sz="2800" i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Resultado de imagen de napoleon en egip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14" y="2852936"/>
            <a:ext cx="2691311" cy="231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de gif napole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91" y="1122449"/>
            <a:ext cx="2650218" cy="14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18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 l="24727" t="31125" r="14735" b="17688"/>
          <a:stretch>
            <a:fillRect/>
          </a:stretch>
        </p:blipFill>
        <p:spPr bwMode="auto">
          <a:xfrm>
            <a:off x="395288" y="908050"/>
            <a:ext cx="82899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2 CuadroTexto"/>
          <p:cNvSpPr txBox="1">
            <a:spLocks noChangeArrowheads="1"/>
          </p:cNvSpPr>
          <p:nvPr/>
        </p:nvSpPr>
        <p:spPr bwMode="auto">
          <a:xfrm>
            <a:off x="827088" y="333375"/>
            <a:ext cx="770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 dirty="0">
                <a:latin typeface="Calibri" pitchFamily="34" charset="0"/>
              </a:rPr>
              <a:t>LA REPÚBLICA DEMOCRÁTICA (1792-1794)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763688" y="5229200"/>
            <a:ext cx="561662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CONVENCIÓN GIRONDINA 1792-1793</a:t>
            </a:r>
          </a:p>
          <a:p>
            <a:pPr algn="ctr"/>
            <a:r>
              <a:rPr lang="es-ES" dirty="0" smtClean="0">
                <a:solidFill>
                  <a:srgbClr val="FF0000"/>
                </a:solidFill>
              </a:rPr>
              <a:t>CONVENCIÓN JACOBINA 1793-1794</a:t>
            </a:r>
          </a:p>
          <a:p>
            <a:pPr algn="ctr"/>
            <a:r>
              <a:rPr lang="es-ES" dirty="0" smtClean="0">
                <a:solidFill>
                  <a:srgbClr val="FF0000"/>
                </a:solidFill>
              </a:rPr>
              <a:t>CONVENCIÓN TERMIDORIANA 1794-1795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EJECUCIÓN DE LUIS XVI</a:t>
            </a:r>
            <a:br>
              <a:rPr lang="es-ES" dirty="0" smtClean="0"/>
            </a:br>
            <a:r>
              <a:rPr lang="es-ES" sz="2000" dirty="0" smtClean="0"/>
              <a:t>21 ENERO 1793</a:t>
            </a:r>
          </a:p>
        </p:txBody>
      </p:sp>
      <p:pic>
        <p:nvPicPr>
          <p:cNvPr id="3481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0" y="1546225"/>
            <a:ext cx="7747000" cy="46021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8577" t="32874" r="3339" b="19309"/>
          <a:stretch/>
        </p:blipFill>
        <p:spPr>
          <a:xfrm>
            <a:off x="179512" y="116632"/>
            <a:ext cx="8748972" cy="648072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139952" y="5589240"/>
            <a:ext cx="1440160" cy="50405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967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lideplayer.es/slide/3133321/11/images/11/CONVENCI%C3%93N+GIRONDINOS+JACOBINOS+CONVENCI%C3%93N+%28+%29+SE+PONE+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709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.ppt-online.org/files2/slide/q/QvsJKMoBf37Fwut9egLY521ZpbHXjdPcDIqSVm/slide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40165" r="5822" b="24909"/>
          <a:stretch/>
        </p:blipFill>
        <p:spPr bwMode="auto">
          <a:xfrm>
            <a:off x="1979712" y="5013176"/>
            <a:ext cx="511256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5949" r="6305" b="3331"/>
          <a:stretch/>
        </p:blipFill>
        <p:spPr bwMode="auto">
          <a:xfrm>
            <a:off x="2267744" y="188640"/>
            <a:ext cx="51845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07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24727" t="29575" r="9567" b="16704"/>
          <a:stretch>
            <a:fillRect/>
          </a:stretch>
        </p:blipFill>
        <p:spPr bwMode="auto">
          <a:xfrm>
            <a:off x="250825" y="2276475"/>
            <a:ext cx="84613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3 CuadroTexto"/>
          <p:cNvSpPr txBox="1">
            <a:spLocks noChangeArrowheads="1"/>
          </p:cNvSpPr>
          <p:nvPr/>
        </p:nvSpPr>
        <p:spPr bwMode="auto">
          <a:xfrm>
            <a:off x="395288" y="333375"/>
            <a:ext cx="8424862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u="sng" dirty="0">
                <a:solidFill>
                  <a:srgbClr val="FF0000"/>
                </a:solidFill>
                <a:latin typeface="Calibri" pitchFamily="34" charset="0"/>
              </a:rPr>
              <a:t>CONVENCIÓN </a:t>
            </a:r>
            <a:r>
              <a:rPr lang="es-ES" sz="1600" b="1" u="sng" dirty="0" smtClean="0">
                <a:solidFill>
                  <a:srgbClr val="FF0000"/>
                </a:solidFill>
                <a:latin typeface="Calibri" pitchFamily="34" charset="0"/>
              </a:rPr>
              <a:t>GIRONDINA 1792-1793</a:t>
            </a:r>
            <a:endParaRPr lang="es-ES" sz="1600" b="1" u="sng" dirty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s-ES" sz="1600" dirty="0">
                <a:latin typeface="Calibri" pitchFamily="34" charset="0"/>
              </a:rPr>
              <a:t>REPÚBLICA EN MANOS DE LOS GIRONDINOS. ELECCIONES (SUFRAGIO UNIVERSAL MASCULINO). CONVENCIÓN NACIONAL (ANTIGUA ASAMBLEA)</a:t>
            </a:r>
          </a:p>
          <a:p>
            <a:pPr algn="just"/>
            <a:endParaRPr lang="es-ES" sz="1600" dirty="0">
              <a:latin typeface="Calibri" pitchFamily="34" charset="0"/>
            </a:endParaRPr>
          </a:p>
          <a:p>
            <a:pPr algn="just"/>
            <a:r>
              <a:rPr lang="es-ES" sz="1600" dirty="0">
                <a:latin typeface="Calibri" pitchFamily="34" charset="0"/>
              </a:rPr>
              <a:t>JUICIO A LUIS XVI Y EJECUCIÓN. </a:t>
            </a:r>
            <a:r>
              <a:rPr lang="es-ES" sz="1600" b="1" dirty="0">
                <a:latin typeface="Calibri" pitchFamily="34" charset="0"/>
              </a:rPr>
              <a:t>PRIMERA COALICIÓN VS FRANCIA </a:t>
            </a:r>
            <a:r>
              <a:rPr lang="es-ES" sz="1600" dirty="0">
                <a:latin typeface="Calibri" pitchFamily="34" charset="0"/>
              </a:rPr>
              <a:t>(AUSTRIA, PRUSIA, REINO DE NÁPOLES, REINO DE CERDEÑA, REINO UNIDO, PROVINCIAS UNIDAS DE LOS PAÍSES BAJOS Y ESPAÑA)</a:t>
            </a:r>
          </a:p>
          <a:p>
            <a:pPr algn="just"/>
            <a:endParaRPr lang="es-ES" sz="1600" b="1" dirty="0">
              <a:latin typeface="Calibri" pitchFamily="34" charset="0"/>
            </a:endParaRPr>
          </a:p>
          <a:p>
            <a:pPr algn="just"/>
            <a:r>
              <a:rPr lang="es-ES" sz="1600" b="1" dirty="0">
                <a:latin typeface="Calibri" pitchFamily="34" charset="0"/>
              </a:rPr>
              <a:t>PELIGRO EXTERIOR E INTERIOR</a:t>
            </a:r>
          </a:p>
          <a:p>
            <a:pPr algn="just"/>
            <a:endParaRPr lang="es-E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 l="24727" t="29156" r="10304" b="17688"/>
          <a:stretch>
            <a:fillRect/>
          </a:stretch>
        </p:blipFill>
        <p:spPr bwMode="auto">
          <a:xfrm>
            <a:off x="251520" y="1533955"/>
            <a:ext cx="84486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3 CuadroTexto"/>
          <p:cNvSpPr txBox="1">
            <a:spLocks noChangeArrowheads="1"/>
          </p:cNvSpPr>
          <p:nvPr/>
        </p:nvSpPr>
        <p:spPr bwMode="auto">
          <a:xfrm>
            <a:off x="395288" y="333375"/>
            <a:ext cx="842486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 u="sng" dirty="0">
                <a:solidFill>
                  <a:srgbClr val="FF0000"/>
                </a:solidFill>
                <a:latin typeface="Calibri" pitchFamily="34" charset="0"/>
              </a:rPr>
              <a:t>CONVENCIÓN </a:t>
            </a:r>
            <a:r>
              <a:rPr lang="es-ES" sz="1600" b="1" u="sng" dirty="0" smtClean="0">
                <a:solidFill>
                  <a:srgbClr val="FF0000"/>
                </a:solidFill>
                <a:latin typeface="Calibri" pitchFamily="34" charset="0"/>
              </a:rPr>
              <a:t>JACOBINA 1793-1794</a:t>
            </a:r>
            <a:endParaRPr lang="es-ES" sz="1600" b="1" u="sng" dirty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s-ES" sz="1600" dirty="0">
                <a:latin typeface="Calibri" pitchFamily="34" charset="0"/>
              </a:rPr>
              <a:t>REPÚBLICA EN MANOS DE LOS </a:t>
            </a:r>
            <a:r>
              <a:rPr lang="es-ES" sz="1600" dirty="0" smtClean="0">
                <a:latin typeface="Calibri" pitchFamily="34" charset="0"/>
              </a:rPr>
              <a:t>JACOBINOS. </a:t>
            </a:r>
            <a:r>
              <a:rPr lang="es-ES" sz="1600" dirty="0">
                <a:latin typeface="Calibri" pitchFamily="34" charset="0"/>
              </a:rPr>
              <a:t>ELECCIONES (SUFRAGIO UNIVERSAL MASCULINO). CONVENCIÓN NACIONAL (ANTIGUA ASAMBLEA)</a:t>
            </a:r>
          </a:p>
          <a:p>
            <a:pPr algn="just"/>
            <a:endParaRPr lang="es-ES" sz="1600" dirty="0">
              <a:latin typeface="Calibri" pitchFamily="34" charset="0"/>
            </a:endParaRPr>
          </a:p>
          <a:p>
            <a:pPr algn="just"/>
            <a:r>
              <a:rPr lang="es-ES" sz="1600" b="1" dirty="0" smtClean="0">
                <a:latin typeface="Calibri" pitchFamily="34" charset="0"/>
              </a:rPr>
              <a:t>PELIGRO </a:t>
            </a:r>
            <a:r>
              <a:rPr lang="es-ES" sz="1600" b="1" dirty="0">
                <a:latin typeface="Calibri" pitchFamily="34" charset="0"/>
              </a:rPr>
              <a:t>EXTERIOR E INTERIOR</a:t>
            </a:r>
          </a:p>
          <a:p>
            <a:pPr algn="just"/>
            <a:endParaRPr lang="es-E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2"/>
          <a:srcRect t="43253" b="28037"/>
          <a:stretch/>
        </p:blipFill>
        <p:spPr bwMode="auto">
          <a:xfrm>
            <a:off x="539552" y="2780928"/>
            <a:ext cx="8328522" cy="839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817613" y="83671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dirty="0" smtClean="0"/>
              <a:t>REVOLUCIÓN FRANCESA</a:t>
            </a:r>
          </a:p>
          <a:p>
            <a:r>
              <a:rPr lang="es-ES" dirty="0" smtClean="0"/>
              <a:t>(1789-1799)</a:t>
            </a:r>
          </a:p>
        </p:txBody>
      </p:sp>
      <p:sp>
        <p:nvSpPr>
          <p:cNvPr id="8" name="Explosión 1 7"/>
          <p:cNvSpPr/>
          <p:nvPr/>
        </p:nvSpPr>
        <p:spPr>
          <a:xfrm>
            <a:off x="5148064" y="1844824"/>
            <a:ext cx="3816424" cy="3357016"/>
          </a:xfrm>
          <a:prstGeom prst="irregularSeal1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5419147" y="4819613"/>
            <a:ext cx="327425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3200" dirty="0" smtClean="0">
                <a:solidFill>
                  <a:srgbClr val="FF0000"/>
                </a:solidFill>
              </a:rPr>
              <a:t>(1794-1799)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51808" r="28059" b="35300"/>
          <a:stretch/>
        </p:blipFill>
        <p:spPr>
          <a:xfrm>
            <a:off x="191686" y="3692650"/>
            <a:ext cx="4956378" cy="31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Título"/>
          <p:cNvSpPr>
            <a:spLocks noGrp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r>
              <a:rPr lang="es-ES" smtClean="0"/>
              <a:t>Tiempo y espacio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8082" t="24609" r="24333" b="66531"/>
          <a:stretch>
            <a:fillRect/>
          </a:stretch>
        </p:blipFill>
        <p:spPr bwMode="auto">
          <a:xfrm>
            <a:off x="179388" y="1557338"/>
            <a:ext cx="87376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http://www.tacitus.nu/images/kartor/europa/Europa178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81300"/>
            <a:ext cx="42306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http://www.tacitus.nu/images/kartor/europa/Europa191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81300"/>
            <a:ext cx="41052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 l="24727" t="29156" r="11044" b="17688"/>
          <a:stretch>
            <a:fillRect/>
          </a:stretch>
        </p:blipFill>
        <p:spPr bwMode="auto">
          <a:xfrm>
            <a:off x="611188" y="836613"/>
            <a:ext cx="83534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3 CuadroTexto"/>
          <p:cNvSpPr txBox="1">
            <a:spLocks noChangeArrowheads="1"/>
          </p:cNvSpPr>
          <p:nvPr/>
        </p:nvSpPr>
        <p:spPr bwMode="auto">
          <a:xfrm>
            <a:off x="827088" y="333375"/>
            <a:ext cx="770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alibri" pitchFamily="34" charset="0"/>
              </a:rPr>
              <a:t>LA REPÚBLICA BURGUESA (1794-1799)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/>
          <a:stretch/>
        </p:blipFill>
        <p:spPr>
          <a:xfrm>
            <a:off x="0" y="260648"/>
            <a:ext cx="9231841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17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784976" cy="6309320"/>
          </a:xfrm>
          <a:prstGeom prst="rect">
            <a:avLst/>
          </a:prstGeom>
        </p:spPr>
      </p:pic>
      <p:sp>
        <p:nvSpPr>
          <p:cNvPr id="3" name="3 CuadroTexto"/>
          <p:cNvSpPr txBox="1">
            <a:spLocks noChangeArrowheads="1"/>
          </p:cNvSpPr>
          <p:nvPr/>
        </p:nvSpPr>
        <p:spPr bwMode="auto">
          <a:xfrm>
            <a:off x="791145" y="0"/>
            <a:ext cx="770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 dirty="0" smtClean="0">
                <a:latin typeface="Calibri" pitchFamily="34" charset="0"/>
              </a:rPr>
              <a:t>CONSTITUCIONES</a:t>
            </a:r>
            <a:endParaRPr lang="es-ES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91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5650" r="12712" b="8475"/>
          <a:stretch/>
        </p:blipFill>
        <p:spPr bwMode="auto">
          <a:xfrm>
            <a:off x="323528" y="116631"/>
            <a:ext cx="8712968" cy="66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23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simbolos revolucion frances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7489" r="6504"/>
          <a:stretch/>
        </p:blipFill>
        <p:spPr bwMode="auto">
          <a:xfrm>
            <a:off x="251520" y="188640"/>
            <a:ext cx="8640960" cy="65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484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1052736"/>
            <a:ext cx="5616575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2 CuadroTexto"/>
          <p:cNvSpPr txBox="1">
            <a:spLocks noChangeArrowheads="1"/>
          </p:cNvSpPr>
          <p:nvPr/>
        </p:nvSpPr>
        <p:spPr bwMode="auto">
          <a:xfrm>
            <a:off x="1115541" y="476672"/>
            <a:ext cx="720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>
                <a:latin typeface="Calibri" pitchFamily="34" charset="0"/>
              </a:rPr>
              <a:t>CALENDARIO REVOLUCIONARIO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/>
          <p:cNvSpPr txBox="1">
            <a:spLocks noChangeArrowheads="1"/>
          </p:cNvSpPr>
          <p:nvPr/>
        </p:nvSpPr>
        <p:spPr bwMode="auto">
          <a:xfrm>
            <a:off x="827584" y="0"/>
            <a:ext cx="720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 smtClean="0">
                <a:latin typeface="Calibri" pitchFamily="34" charset="0"/>
              </a:rPr>
              <a:t>CURIOSIDADES: LA LEYENDA DE LUIS XVII</a:t>
            </a:r>
            <a:endParaRPr lang="es-ES" b="1" dirty="0">
              <a:latin typeface="Calibri" pitchFamily="34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580388"/>
            <a:ext cx="2954412" cy="175509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4" name="1 Título"/>
          <p:cNvSpPr txBox="1">
            <a:spLocks/>
          </p:cNvSpPr>
          <p:nvPr/>
        </p:nvSpPr>
        <p:spPr bwMode="auto">
          <a:xfrm>
            <a:off x="110586" y="703182"/>
            <a:ext cx="3168352" cy="82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000" b="1" dirty="0" smtClean="0">
                <a:solidFill>
                  <a:srgbClr val="FF0000"/>
                </a:solidFill>
              </a:rPr>
              <a:t>EJECUCIÓN LUIS XVI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dirty="0" smtClean="0"/>
              <a:t>21 enero </a:t>
            </a:r>
            <a:r>
              <a:rPr lang="es-ES" sz="2000" b="1" dirty="0" smtClean="0">
                <a:solidFill>
                  <a:srgbClr val="FF0000"/>
                </a:solidFill>
              </a:rPr>
              <a:t>1793</a:t>
            </a:r>
            <a:endParaRPr lang="es-ES" sz="2000" b="1" dirty="0" smtClean="0">
              <a:solidFill>
                <a:srgbClr val="FF0000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3851920" y="664059"/>
            <a:ext cx="51650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 smtClean="0">
                <a:solidFill>
                  <a:srgbClr val="FF0000"/>
                </a:solidFill>
              </a:rPr>
              <a:t>LUIS XVII</a:t>
            </a:r>
            <a:br>
              <a:rPr lang="es-ES" sz="2800" b="1" dirty="0" smtClean="0">
                <a:solidFill>
                  <a:srgbClr val="FF0000"/>
                </a:solidFill>
              </a:rPr>
            </a:br>
            <a:r>
              <a:rPr lang="es-ES" sz="2800" dirty="0" smtClean="0"/>
              <a:t>Delfín de Francia, prisionero en el Temple, torturado y muerto </a:t>
            </a:r>
            <a:r>
              <a:rPr lang="es-ES" sz="2800" b="1" dirty="0" smtClean="0">
                <a:solidFill>
                  <a:srgbClr val="FF0000"/>
                </a:solidFill>
              </a:rPr>
              <a:t>1795</a:t>
            </a:r>
            <a:endParaRPr lang="es-ES" sz="2800" b="1" dirty="0" smtClean="0">
              <a:solidFill>
                <a:srgbClr val="FF0000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3311590" y="5085184"/>
            <a:ext cx="50768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2800" b="1" dirty="0" smtClean="0">
                <a:solidFill>
                  <a:srgbClr val="FF0000"/>
                </a:solidFill>
              </a:rPr>
              <a:t>RESTAURACIÓN LUIS XVIII</a:t>
            </a:r>
            <a:br>
              <a:rPr lang="es-ES" sz="2800" b="1" dirty="0" smtClean="0">
                <a:solidFill>
                  <a:srgbClr val="FF0000"/>
                </a:solidFill>
              </a:rPr>
            </a:br>
            <a:r>
              <a:rPr lang="es-ES" sz="2000" dirty="0" smtClean="0"/>
              <a:t>Hermano Luis XVI, reinará de </a:t>
            </a:r>
            <a:r>
              <a:rPr lang="es-ES" sz="2000" b="1" dirty="0" smtClean="0">
                <a:solidFill>
                  <a:srgbClr val="FF0000"/>
                </a:solidFill>
              </a:rPr>
              <a:t>1814-1824</a:t>
            </a:r>
            <a:r>
              <a:rPr lang="es-ES" sz="2000" dirty="0" smtClean="0"/>
              <a:t> hasta su muerte. Su heredero, </a:t>
            </a:r>
            <a:r>
              <a:rPr lang="es-ES" sz="2000" i="1" dirty="0" smtClean="0">
                <a:solidFill>
                  <a:srgbClr val="FF0000"/>
                </a:solidFill>
              </a:rPr>
              <a:t>Carlos X</a:t>
            </a:r>
            <a:r>
              <a:rPr lang="es-ES" sz="2000" dirty="0" smtClean="0"/>
              <a:t> (hermano de Luis XVI y Luis XVIII) será el último borbón que reine en Francia hasta </a:t>
            </a:r>
            <a:r>
              <a:rPr lang="es-ES" sz="2000" b="1" dirty="0" smtClean="0">
                <a:solidFill>
                  <a:srgbClr val="FF0000"/>
                </a:solidFill>
              </a:rPr>
              <a:t>1830</a:t>
            </a:r>
            <a:r>
              <a:rPr lang="es-ES" sz="2000" dirty="0" smtClean="0"/>
              <a:t>.</a:t>
            </a:r>
            <a:endParaRPr lang="es-ES" sz="2000" dirty="0" smtClean="0"/>
          </a:p>
        </p:txBody>
      </p:sp>
      <p:pic>
        <p:nvPicPr>
          <p:cNvPr id="5122" name="Picture 2" descr="Resultado de imagen de luis xvii pri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1682283" cy="232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de luis xvii pri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25" y="2356237"/>
            <a:ext cx="1611582" cy="13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de luis xvii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03" y="4391368"/>
            <a:ext cx="159677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 derecha 9"/>
          <p:cNvSpPr/>
          <p:nvPr/>
        </p:nvSpPr>
        <p:spPr>
          <a:xfrm>
            <a:off x="2632686" y="1375011"/>
            <a:ext cx="1357808" cy="86409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derecha 10"/>
          <p:cNvSpPr/>
          <p:nvPr/>
        </p:nvSpPr>
        <p:spPr>
          <a:xfrm rot="5400000">
            <a:off x="5755546" y="3755485"/>
            <a:ext cx="1357808" cy="86409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56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37"/>
            <a:ext cx="9144000" cy="6464125"/>
          </a:xfrm>
          <a:prstGeom prst="rect">
            <a:avLst/>
          </a:prstGeom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755576" y="116632"/>
            <a:ext cx="720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 smtClean="0">
                <a:latin typeface="Calibri" pitchFamily="34" charset="0"/>
              </a:rPr>
              <a:t>ANEXO ESQUEMA-RESUMEN</a:t>
            </a:r>
            <a:endParaRPr lang="es-E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87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92"/>
            <a:ext cx="9144000" cy="646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98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06"/>
            <a:ext cx="9144000" cy="64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MC_01_01"/>
          <p:cNvPicPr>
            <a:picLocks noChangeAspect="1" noChangeArrowheads="1"/>
          </p:cNvPicPr>
          <p:nvPr/>
        </p:nvPicPr>
        <p:blipFill>
          <a:blip r:embed="rId2"/>
          <a:srcRect b="20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19268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220000"/>
              </a:lnSpc>
              <a:buNone/>
            </a:pPr>
            <a:endParaRPr lang="es-ES" sz="8600" b="1" dirty="0" smtClean="0">
              <a:latin typeface="Bradley Hand ITC" pitchFamily="66" charset="0"/>
            </a:endParaRPr>
          </a:p>
          <a:p>
            <a:pPr algn="ctr">
              <a:lnSpc>
                <a:spcPct val="220000"/>
              </a:lnSpc>
              <a:buNone/>
            </a:pPr>
            <a:r>
              <a:rPr lang="es-ES" sz="8600" b="1" dirty="0" smtClean="0">
                <a:solidFill>
                  <a:srgbClr val="002060"/>
                </a:solidFill>
                <a:latin typeface="Bradley Hand ITC" pitchFamily="66" charset="0"/>
              </a:rPr>
              <a:t>Esta presentación tiene una finalidad educativa. Algunos de los contenidos han sido escogidos del material disponible en la red.</a:t>
            </a:r>
          </a:p>
          <a:p>
            <a:pPr algn="ctr">
              <a:lnSpc>
                <a:spcPct val="220000"/>
              </a:lnSpc>
              <a:buNone/>
            </a:pPr>
            <a:r>
              <a:rPr lang="es-ES" sz="8600" b="1" dirty="0" smtClean="0">
                <a:solidFill>
                  <a:srgbClr val="002060"/>
                </a:solidFill>
                <a:latin typeface="Bradley Hand ITC" pitchFamily="66" charset="0"/>
              </a:rPr>
              <a:t>Agradezco a sus propietarios que permitan su libre uso.</a:t>
            </a:r>
          </a:p>
          <a:p>
            <a:pPr algn="ctr">
              <a:lnSpc>
                <a:spcPct val="220000"/>
              </a:lnSpc>
              <a:buNone/>
            </a:pPr>
            <a:r>
              <a:rPr lang="es-ES" sz="8600" b="1" dirty="0" smtClean="0">
                <a:solidFill>
                  <a:srgbClr val="002060"/>
                </a:solidFill>
                <a:latin typeface="Bradley Hand ITC" pitchFamily="66" charset="0"/>
              </a:rPr>
              <a:t>Si alguno de ellos no permite su difusión, pueden enviar un correo para su eliminación:</a:t>
            </a:r>
          </a:p>
          <a:p>
            <a:pPr algn="ctr">
              <a:lnSpc>
                <a:spcPct val="220000"/>
              </a:lnSpc>
              <a:buNone/>
            </a:pPr>
            <a:r>
              <a:rPr lang="es-ES" sz="14400" b="1" dirty="0" smtClean="0">
                <a:solidFill>
                  <a:srgbClr val="FF0000"/>
                </a:solidFill>
                <a:latin typeface="Bradley Hand ITC" pitchFamily="66" charset="0"/>
              </a:rPr>
              <a:t> geohistoria23@gmail.com</a:t>
            </a:r>
          </a:p>
          <a:p>
            <a:pPr algn="ctr">
              <a:lnSpc>
                <a:spcPct val="220000"/>
              </a:lnSpc>
              <a:buNone/>
            </a:pPr>
            <a:r>
              <a:rPr lang="es-ES" sz="5100" b="1" dirty="0" smtClean="0">
                <a:latin typeface="Bradley Hand ITC" pitchFamily="66" charset="0"/>
              </a:rPr>
              <a:t/>
            </a:r>
            <a:br>
              <a:rPr lang="es-ES" sz="5100" b="1" dirty="0" smtClean="0">
                <a:latin typeface="Bradley Hand ITC" pitchFamily="66" charset="0"/>
              </a:rPr>
            </a:br>
            <a:r>
              <a:rPr lang="es-ES" b="1" dirty="0" smtClean="0"/>
              <a:t/>
            </a:r>
            <a:br>
              <a:rPr lang="es-ES" b="1" dirty="0" smtClean="0"/>
            </a:br>
            <a:endParaRPr lang="es-ES" b="1" dirty="0" smtClean="0"/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699792" y="620688"/>
            <a:ext cx="58326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hlinkClick r:id="rId2"/>
              </a:rPr>
              <a:t>L</a:t>
            </a:r>
            <a:r>
              <a:rPr lang="es-ES" sz="1000" dirty="0" smtClean="0">
                <a:solidFill>
                  <a:schemeClr val="bg1"/>
                </a:solidFill>
                <a:hlinkClick r:id="rId2"/>
              </a:rPr>
              <a:t>icencia de </a:t>
            </a:r>
            <a:r>
              <a:rPr lang="es-ES" sz="1000" dirty="0" err="1" smtClean="0">
                <a:solidFill>
                  <a:schemeClr val="bg1"/>
                </a:solidFill>
                <a:hlinkClick r:id="rId2"/>
              </a:rPr>
              <a:t>Creative</a:t>
            </a:r>
            <a:r>
              <a:rPr lang="es-ES" sz="1000" dirty="0" smtClean="0">
                <a:solidFill>
                  <a:schemeClr val="bg1"/>
                </a:solidFill>
                <a:hlinkClick r:id="rId2"/>
              </a:rPr>
              <a:t> Commons Reconocimiento-</a:t>
            </a:r>
            <a:r>
              <a:rPr lang="es-ES" sz="1000" dirty="0" err="1" smtClean="0">
                <a:solidFill>
                  <a:schemeClr val="bg1"/>
                </a:solidFill>
                <a:hlinkClick r:id="rId2"/>
              </a:rPr>
              <a:t>NoComercial</a:t>
            </a:r>
            <a:r>
              <a:rPr lang="es-ES" sz="1000" dirty="0" smtClean="0">
                <a:solidFill>
                  <a:schemeClr val="bg1"/>
                </a:solidFill>
                <a:hlinkClick r:id="rId2"/>
              </a:rPr>
              <a:t>-CompartirIgual 3.0 España</a:t>
            </a:r>
            <a:r>
              <a:rPr lang="es-ES" sz="1000" dirty="0" smtClean="0">
                <a:solidFill>
                  <a:schemeClr val="bg1"/>
                </a:solidFill>
              </a:rPr>
              <a:t>.</a:t>
            </a:r>
            <a:endParaRPr lang="es-ES" sz="10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2.bp.blogspot.com/-iB4zgIDVXWE/UR9h1FHo-6I/AAAAAAAAANA/Fcui6852ZGU/s140/88x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1839688" cy="648072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399665"/>
            <a:ext cx="610568" cy="737841"/>
          </a:xfrm>
          <a:prstGeom prst="rect">
            <a:avLst/>
          </a:prstGeom>
        </p:spPr>
      </p:pic>
      <p:sp>
        <p:nvSpPr>
          <p:cNvPr id="8" name="3 Marcador de pie de página"/>
          <p:cNvSpPr txBox="1">
            <a:spLocks/>
          </p:cNvSpPr>
          <p:nvPr/>
        </p:nvSpPr>
        <p:spPr>
          <a:xfrm>
            <a:off x="4788024" y="6293401"/>
            <a:ext cx="4355976" cy="521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b="1" dirty="0" smtClean="0">
                <a:solidFill>
                  <a:schemeClr val="tx1"/>
                </a:solidFill>
                <a:hlinkClick r:id=""/>
              </a:rPr>
              <a:t>geohistoria23@gmail.com</a:t>
            </a:r>
          </a:p>
          <a:p>
            <a:pPr algn="r"/>
            <a:r>
              <a:rPr lang="es-ES" b="1" dirty="0" smtClean="0">
                <a:solidFill>
                  <a:schemeClr val="tx1"/>
                </a:solidFill>
                <a:hlinkClick r:id=""/>
              </a:rPr>
              <a:t>@geohistoria23</a:t>
            </a:r>
            <a:endParaRPr lang="es-ES" b="1" dirty="0" smtClean="0">
              <a:solidFill>
                <a:schemeClr val="tx1"/>
              </a:solidFill>
            </a:endParaRPr>
          </a:p>
          <a:p>
            <a:pPr algn="r"/>
            <a:r>
              <a:rPr lang="es-ES" b="1" dirty="0">
                <a:solidFill>
                  <a:schemeClr val="tx1"/>
                </a:solidFill>
                <a:hlinkClick r:id="rId5"/>
              </a:rPr>
              <a:t>http://geohistoriaarquitectopedrogumiel.blogspot.com/</a:t>
            </a:r>
            <a:endParaRPr lang="es-ES" b="1" dirty="0">
              <a:solidFill>
                <a:schemeClr val="tx1"/>
              </a:solidFill>
            </a:endParaRPr>
          </a:p>
          <a:p>
            <a:pPr algn="r"/>
            <a:endParaRPr lang="es-ES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3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b="35300"/>
          <a:stretch/>
        </p:blipFill>
        <p:spPr>
          <a:xfrm>
            <a:off x="35496" y="17693"/>
            <a:ext cx="9108504" cy="68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6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rgbClr val="FF0000"/>
                </a:solidFill>
              </a:rPr>
              <a:t>FASES DE LA REVOLUCIÓN</a:t>
            </a:r>
          </a:p>
        </p:txBody>
      </p:sp>
      <p:grpSp>
        <p:nvGrpSpPr>
          <p:cNvPr id="28674" name="Group 18"/>
          <p:cNvGrpSpPr>
            <a:grpSpLocks/>
          </p:cNvGrpSpPr>
          <p:nvPr/>
        </p:nvGrpSpPr>
        <p:grpSpPr bwMode="auto">
          <a:xfrm>
            <a:off x="0" y="2924175"/>
            <a:ext cx="8672513" cy="2863850"/>
            <a:chOff x="0" y="1351"/>
            <a:chExt cx="5712" cy="1985"/>
          </a:xfrm>
        </p:grpSpPr>
        <p:pic>
          <p:nvPicPr>
            <p:cNvPr id="28676" name="Picture 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" y="1598"/>
              <a:ext cx="5698" cy="17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867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351"/>
              <a:ext cx="1430" cy="9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28675" name="6 CuadroTexto"/>
          <p:cNvSpPr txBox="1">
            <a:spLocks noChangeArrowheads="1"/>
          </p:cNvSpPr>
          <p:nvPr/>
        </p:nvSpPr>
        <p:spPr bwMode="auto">
          <a:xfrm>
            <a:off x="1116013" y="1484313"/>
            <a:ext cx="7127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es-E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ASAMBLEA</a:t>
            </a:r>
            <a:r>
              <a:rPr lang="es-E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s-ES" sz="2000" b="1" dirty="0" smtClean="0">
                <a:latin typeface="Calibri" pitchFamily="34" charset="0"/>
              </a:rPr>
              <a:t>o MONARQUÍA </a:t>
            </a:r>
            <a:r>
              <a:rPr lang="es-ES" sz="2000" b="1" dirty="0">
                <a:latin typeface="Calibri" pitchFamily="34" charset="0"/>
              </a:rPr>
              <a:t>CONSTITUCIONAL (1789-1792)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E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CONVENCIÓN</a:t>
            </a:r>
            <a:r>
              <a:rPr lang="es-ES" sz="2000" b="1" dirty="0" smtClean="0">
                <a:latin typeface="Calibri" pitchFamily="34" charset="0"/>
              </a:rPr>
              <a:t> o REPÚBLICA </a:t>
            </a:r>
            <a:r>
              <a:rPr lang="es-ES" sz="2000" b="1" dirty="0">
                <a:latin typeface="Calibri" pitchFamily="34" charset="0"/>
              </a:rPr>
              <a:t>DEMOCRÁTICA (1792-1794)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es-E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DIRECTORIO</a:t>
            </a:r>
            <a:r>
              <a:rPr lang="es-ES" sz="2000" b="1" dirty="0" smtClean="0">
                <a:latin typeface="Calibri" pitchFamily="34" charset="0"/>
              </a:rPr>
              <a:t> o REPÚBLICA </a:t>
            </a:r>
            <a:r>
              <a:rPr lang="es-ES" sz="2000" b="1" dirty="0">
                <a:latin typeface="Calibri" pitchFamily="34" charset="0"/>
              </a:rPr>
              <a:t>BURGUESA (1794-1799)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2" b="7926"/>
          <a:stretch/>
        </p:blipFill>
        <p:spPr>
          <a:xfrm>
            <a:off x="0" y="21923"/>
            <a:ext cx="9144000" cy="67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6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smtClean="0"/>
              <a:t>                      </a:t>
            </a:r>
            <a:r>
              <a:rPr lang="es-E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068638"/>
            <a:ext cx="7427913" cy="3057525"/>
          </a:xfrm>
        </p:spPr>
        <p:txBody>
          <a:bodyPr rtlCol="0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b="1" dirty="0" smtClean="0"/>
              <a:t>CONTEXTO HISTÓRICO: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i="1" dirty="0" smtClean="0"/>
              <a:t>CRISIS DEL ANTIGUO RÉGIMEN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i="1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/>
              <a:t>MONARQUÍA ABSOLUTA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/>
              <a:t>SOCIEDAD ESTAMENTAL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/>
              <a:t>ECONOMÍA SEÑORIAL AGRÍCOLA </a:t>
            </a:r>
            <a:endParaRPr lang="es-ES" dirty="0"/>
          </a:p>
        </p:txBody>
      </p:sp>
      <p:pic>
        <p:nvPicPr>
          <p:cNvPr id="16387" name="Picture 2" descr="http://distefanoster.files.wordpress.com/2008/08/luis-xi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20923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http://www.odisea.ucv.cl/download/recopilacion%20imagenes/Historia%20Universal/Revolucion%20Francesa/Regimen%20del%20terror,%20la%20guilloti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260350"/>
            <a:ext cx="3294063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Flecha derecha"/>
          <p:cNvSpPr/>
          <p:nvPr/>
        </p:nvSpPr>
        <p:spPr>
          <a:xfrm>
            <a:off x="2843213" y="1773238"/>
            <a:ext cx="2592387" cy="935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b="1" i="1">
                <a:solidFill>
                  <a:srgbClr val="FFFFFF"/>
                </a:solidFill>
                <a:cs typeface="Arial" charset="0"/>
              </a:rPr>
              <a:t>¿?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589</Words>
  <Application>Microsoft Office PowerPoint</Application>
  <PresentationFormat>Presentación en pantalla (4:3)</PresentationFormat>
  <Paragraphs>103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5" baseType="lpstr">
      <vt:lpstr>Arial</vt:lpstr>
      <vt:lpstr>Bradley Hand ITC</vt:lpstr>
      <vt:lpstr>Calibri</vt:lpstr>
      <vt:lpstr>georgia</vt:lpstr>
      <vt:lpstr>Tema de Office</vt:lpstr>
      <vt:lpstr>REVOLUCIÓN FRANCESA 1789-1799</vt:lpstr>
      <vt:lpstr>Presentación de PowerPoint</vt:lpstr>
      <vt:lpstr>GUERRA Y REVOLUCIÓN</vt:lpstr>
      <vt:lpstr>Tiempo y espacio</vt:lpstr>
      <vt:lpstr>Presentación de PowerPoint</vt:lpstr>
      <vt:lpstr>Presentación de PowerPoint</vt:lpstr>
      <vt:lpstr>FASES DE LA REVOLUCIÓN</vt:lpstr>
      <vt:lpstr>Presentación de PowerPoint</vt:lpstr>
      <vt:lpstr>                      CAUSAS</vt:lpstr>
      <vt:lpstr>CAUSAS</vt:lpstr>
      <vt:lpstr>Presentación de PowerPoint</vt:lpstr>
      <vt:lpstr>FINALES SIGLO XVIII FRANCIA: PROFUNDA CRISIS ECONÓMICA Y SOCIAL </vt:lpstr>
      <vt:lpstr>Presentación de PowerPoint</vt:lpstr>
      <vt:lpstr>Presentación de PowerPoint</vt:lpstr>
      <vt:lpstr>APERTURA DE LOS ESTADOS GENERALES 1789 5 DE MAYO 1789</vt:lpstr>
      <vt:lpstr>Presentación de PowerPoint</vt:lpstr>
      <vt:lpstr>Presentación de PowerPoint</vt:lpstr>
      <vt:lpstr>JURAMENTO DEL JUEGO DE LA PELOTA 20 JUNIO 1789</vt:lpstr>
      <vt:lpstr>Presentación de PowerPoint</vt:lpstr>
      <vt:lpstr>Presentación de PowerPoint</vt:lpstr>
      <vt:lpstr>LA TOMA DE LA BASTILLA 14 JULIO 1789</vt:lpstr>
      <vt:lpstr>Presentación de PowerPoint</vt:lpstr>
      <vt:lpstr>Presentación de PowerPoint</vt:lpstr>
      <vt:lpstr>Presentación de PowerPoint</vt:lpstr>
      <vt:lpstr>Presentación de PowerPoint</vt:lpstr>
      <vt:lpstr>FUGA DE VARENNES 20-21 junio 1791</vt:lpstr>
      <vt:lpstr>SISTEMA POLÍTICO DE LA CONSTITUCIÓN DE 1791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EJECUCIÓN DE LUIS XVI 21 ENERO 1793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REVOLUCIÓN FRANCESA</dc:title>
  <dc:creator>Javi</dc:creator>
  <cp:lastModifiedBy>Javier Priego Gonzalez</cp:lastModifiedBy>
  <cp:revision>90</cp:revision>
  <dcterms:modified xsi:type="dcterms:W3CDTF">2019-11-07T08:50:47Z</dcterms:modified>
</cp:coreProperties>
</file>