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6"/>
  </p:notesMasterIdLst>
  <p:sldIdLst>
    <p:sldId id="256" r:id="rId2"/>
    <p:sldId id="305" r:id="rId3"/>
    <p:sldId id="306" r:id="rId4"/>
    <p:sldId id="307" r:id="rId5"/>
    <p:sldId id="309" r:id="rId6"/>
    <p:sldId id="310" r:id="rId7"/>
    <p:sldId id="308" r:id="rId8"/>
    <p:sldId id="257" r:id="rId9"/>
    <p:sldId id="258" r:id="rId10"/>
    <p:sldId id="259" r:id="rId11"/>
    <p:sldId id="304" r:id="rId12"/>
    <p:sldId id="260" r:id="rId13"/>
    <p:sldId id="261" r:id="rId14"/>
    <p:sldId id="263" r:id="rId15"/>
    <p:sldId id="265" r:id="rId16"/>
    <p:sldId id="267" r:id="rId17"/>
    <p:sldId id="268" r:id="rId18"/>
    <p:sldId id="269" r:id="rId19"/>
    <p:sldId id="270" r:id="rId20"/>
    <p:sldId id="271" r:id="rId21"/>
    <p:sldId id="272" r:id="rId22"/>
    <p:sldId id="273" r:id="rId23"/>
    <p:sldId id="274" r:id="rId24"/>
    <p:sldId id="275" r:id="rId25"/>
    <p:sldId id="276" r:id="rId26"/>
    <p:sldId id="278" r:id="rId27"/>
    <p:sldId id="277" r:id="rId28"/>
    <p:sldId id="279" r:id="rId29"/>
    <p:sldId id="280" r:id="rId30"/>
    <p:sldId id="281" r:id="rId31"/>
    <p:sldId id="282" r:id="rId32"/>
    <p:sldId id="283" r:id="rId33"/>
    <p:sldId id="284" r:id="rId34"/>
    <p:sldId id="285" r:id="rId35"/>
    <p:sldId id="286" r:id="rId36"/>
    <p:sldId id="287" r:id="rId37"/>
    <p:sldId id="303"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2" r:id="rId52"/>
    <p:sldId id="301" r:id="rId53"/>
    <p:sldId id="311" r:id="rId54"/>
    <p:sldId id="312" r:id="rId5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7A57E-F5A4-48D9-8EB2-D4EDD71989E9}" type="datetimeFigureOut">
              <a:rPr lang="es-ES" smtClean="0"/>
              <a:t>19/07/2017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A5194-9961-4F5B-BF09-D9CDAD55D807}" type="slidenum">
              <a:rPr lang="es-ES" smtClean="0"/>
              <a:t>‹#›</a:t>
            </a:fld>
            <a:endParaRPr lang="es-ES"/>
          </a:p>
        </p:txBody>
      </p:sp>
    </p:spTree>
    <p:extLst>
      <p:ext uri="{BB962C8B-B14F-4D97-AF65-F5344CB8AC3E}">
        <p14:creationId xmlns:p14="http://schemas.microsoft.com/office/powerpoint/2010/main" val="29770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Timeline graphic with pictures</a:t>
            </a:r>
          </a:p>
          <a:p>
            <a:r>
              <a:rPr lang="en-US" sz="1400" dirty="0"/>
              <a:t>(Intermediate)</a:t>
            </a:r>
          </a:p>
          <a:p>
            <a:endParaRPr lang="en-US" sz="1200" dirty="0"/>
          </a:p>
          <a:p>
            <a:endParaRPr lang="en-US" sz="1200" dirty="0"/>
          </a:p>
          <a:p>
            <a:r>
              <a:rPr lang="en-US" sz="1200" dirty="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 the </a:t>
            </a:r>
            <a:r>
              <a:rPr lang="en-US" sz="1200" b="1" i="0" dirty="0"/>
              <a:t>Home</a:t>
            </a:r>
            <a:r>
              <a:rPr lang="en-US" sz="1200" i="0" dirty="0"/>
              <a:t> tab, in the</a:t>
            </a:r>
            <a:r>
              <a:rPr lang="en-US" sz="1200" i="0" baseline="0" dirty="0"/>
              <a:t> </a:t>
            </a:r>
            <a:r>
              <a:rPr lang="en-US" sz="1200" b="1" i="0" baseline="0" dirty="0"/>
              <a:t>Slides</a:t>
            </a:r>
            <a:r>
              <a:rPr lang="en-US" sz="1200" i="0" baseline="0" dirty="0"/>
              <a:t> group, click </a:t>
            </a:r>
            <a:r>
              <a:rPr lang="en-US" sz="1200" b="1" i="0" baseline="0" dirty="0"/>
              <a:t>Layout</a:t>
            </a:r>
            <a:r>
              <a:rPr lang="en-US" sz="1200" i="0" baseline="0" dirty="0"/>
              <a:t>, and then click </a:t>
            </a:r>
            <a:r>
              <a:rPr lang="en-US" sz="1200" b="1" i="0" baseline="0" dirty="0"/>
              <a:t>Blank</a:t>
            </a:r>
            <a:r>
              <a:rPr lang="en-US" sz="1200" i="0" baseline="0" dirty="0"/>
              <a:t>.</a:t>
            </a:r>
          </a:p>
          <a:p>
            <a:pPr marL="228600" indent="-228600">
              <a:buFont typeface="+mj-lt"/>
              <a:buAutoNum type="arabicPeriod"/>
            </a:pPr>
            <a:r>
              <a:rPr lang="en-US" sz="1200" dirty="0"/>
              <a:t>On the </a:t>
            </a:r>
            <a:r>
              <a:rPr lang="en-US" sz="1200" b="1" dirty="0"/>
              <a:t>Insert</a:t>
            </a:r>
            <a:r>
              <a:rPr lang="en-US" sz="1200" dirty="0"/>
              <a:t> tab, in the </a:t>
            </a:r>
            <a:r>
              <a:rPr lang="en-US" sz="1200" b="1" dirty="0"/>
              <a:t>Images</a:t>
            </a:r>
            <a:r>
              <a:rPr lang="en-US" sz="1200" dirty="0"/>
              <a:t> group, click </a:t>
            </a:r>
            <a:r>
              <a:rPr lang="en-US" sz="1200" b="1" dirty="0"/>
              <a:t>Picture</a:t>
            </a:r>
            <a:r>
              <a:rPr lang="en-US" sz="1200" dirty="0"/>
              <a:t>. </a:t>
            </a:r>
          </a:p>
          <a:p>
            <a:pPr marL="228600" indent="-228600">
              <a:buFont typeface="+mj-lt"/>
              <a:buAutoNum type="arabicPeriod"/>
            </a:pPr>
            <a:r>
              <a:rPr lang="en-US" sz="1200" dirty="0"/>
              <a:t>In the </a:t>
            </a:r>
            <a:r>
              <a:rPr lang="en-US" sz="1200" b="1" dirty="0"/>
              <a:t>Insert Picture</a:t>
            </a:r>
            <a:r>
              <a:rPr lang="en-US" sz="1200" dirty="0"/>
              <a:t> dialog box, select a picture</a:t>
            </a:r>
            <a:r>
              <a:rPr lang="en-US" sz="1200" baseline="0" dirty="0"/>
              <a:t> and then click </a:t>
            </a:r>
            <a:r>
              <a:rPr lang="en-US" sz="1200" b="1" baseline="0" dirty="0"/>
              <a:t>Insert</a:t>
            </a:r>
            <a:r>
              <a:rPr lang="en-US" sz="1200" baseline="0" dirty="0"/>
              <a:t>. </a:t>
            </a:r>
          </a:p>
          <a:p>
            <a:pPr marL="228600" indent="-228600">
              <a:buFont typeface="+mj-lt"/>
              <a:buAutoNum type="arabicPeriod"/>
            </a:pPr>
            <a:r>
              <a:rPr lang="en-US" sz="1200" baseline="0" dirty="0"/>
              <a:t>Select the picture. </a:t>
            </a:r>
            <a:r>
              <a:rPr lang="en-US" sz="1200" dirty="0"/>
              <a:t>Under </a:t>
            </a:r>
            <a:r>
              <a:rPr lang="en-US" sz="1200" b="1" dirty="0"/>
              <a:t>Picture Tools</a:t>
            </a:r>
            <a:r>
              <a:rPr lang="en-US" sz="1200" dirty="0"/>
              <a:t>, on the </a:t>
            </a:r>
            <a:r>
              <a:rPr lang="en-US" sz="1200" b="1" dirty="0"/>
              <a:t>Format</a:t>
            </a:r>
            <a:r>
              <a:rPr lang="en-US" sz="1200" dirty="0"/>
              <a:t> tab, in the </a:t>
            </a:r>
            <a:r>
              <a:rPr lang="en-US" sz="1200" b="1" dirty="0"/>
              <a:t>Size</a:t>
            </a:r>
            <a:r>
              <a:rPr lang="en-US" sz="1200" dirty="0"/>
              <a:t> group, click the </a:t>
            </a:r>
            <a:r>
              <a:rPr lang="en-US" sz="1200" b="1" dirty="0"/>
              <a:t>Size and Position </a:t>
            </a:r>
            <a:r>
              <a:rPr lang="en-US" sz="1200" dirty="0"/>
              <a:t>dialog box launcher.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In the </a:t>
            </a:r>
            <a:r>
              <a:rPr lang="en-US" sz="1200" b="1" dirty="0"/>
              <a:t>Format Picture </a:t>
            </a:r>
            <a:r>
              <a:rPr lang="en-US" sz="1200" dirty="0"/>
              <a:t>dialog box</a:t>
            </a:r>
            <a:r>
              <a:rPr lang="en-US" sz="1200" baseline="0" dirty="0"/>
              <a:t>, i</a:t>
            </a:r>
            <a:r>
              <a:rPr lang="en-US" sz="1200" dirty="0"/>
              <a:t>n the </a:t>
            </a:r>
            <a:r>
              <a:rPr lang="en-US" sz="1200" b="1" dirty="0"/>
              <a:t>Crop</a:t>
            </a:r>
            <a:r>
              <a:rPr lang="en-US" sz="1200" dirty="0"/>
              <a:t> tab, in the </a:t>
            </a:r>
            <a:r>
              <a:rPr lang="en-US" sz="1200" b="1" dirty="0"/>
              <a:t>Crop position </a:t>
            </a:r>
            <a:r>
              <a:rPr lang="en-US" sz="1200" dirty="0"/>
              <a:t>section, crop the picture to the following values: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Width: 9”</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Height: 2.65”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Left: .5”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Top: .5”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Adjust</a:t>
            </a:r>
            <a:r>
              <a:rPr lang="en-US" sz="1200" b="0" baseline="0" dirty="0"/>
              <a:t> the values in</a:t>
            </a:r>
            <a:r>
              <a:rPr lang="en-US" sz="1200" b="0" dirty="0"/>
              <a:t> the </a:t>
            </a:r>
            <a:r>
              <a:rPr lang="en-US" sz="1200" b="1" dirty="0"/>
              <a:t>Picture position </a:t>
            </a:r>
            <a:r>
              <a:rPr lang="en-US" sz="1200" b="0" dirty="0"/>
              <a:t>section to properly position the picture within the cropped</a:t>
            </a:r>
            <a:r>
              <a:rPr lang="en-US" sz="1200" b="0" baseline="0" dirty="0"/>
              <a:t> image.</a:t>
            </a:r>
            <a:endParaRPr lang="en-US" sz="1200" b="0" dirty="0"/>
          </a:p>
          <a:p>
            <a:pPr marL="228600" indent="-228600">
              <a:buFont typeface="+mj-lt"/>
              <a:buAutoNum type="arabicPeriod"/>
            </a:pPr>
            <a:r>
              <a:rPr lang="en-US" sz="1200" dirty="0"/>
              <a:t>Under </a:t>
            </a:r>
            <a:r>
              <a:rPr lang="en-US" sz="1200" b="1" dirty="0"/>
              <a:t>Picture</a:t>
            </a:r>
            <a:r>
              <a:rPr lang="en-US" sz="1200" b="1" baseline="0" dirty="0"/>
              <a:t> Tools</a:t>
            </a:r>
            <a:r>
              <a:rPr lang="en-US" sz="1200" baseline="0" dirty="0"/>
              <a:t>, in the </a:t>
            </a:r>
            <a:r>
              <a:rPr lang="en-US" sz="1200" b="1" baseline="0" dirty="0"/>
              <a:t>Format</a:t>
            </a:r>
            <a:r>
              <a:rPr lang="en-US" sz="1200" baseline="0" dirty="0"/>
              <a:t> tab, in the </a:t>
            </a:r>
            <a:r>
              <a:rPr lang="en-US" sz="1200" b="1" baseline="0" dirty="0"/>
              <a:t>Size </a:t>
            </a:r>
            <a:r>
              <a:rPr lang="en-US" sz="1200" baseline="0" dirty="0"/>
              <a:t>group, click </a:t>
            </a:r>
            <a:r>
              <a:rPr lang="en-US" sz="1200" b="1" baseline="0" dirty="0"/>
              <a:t>Crop</a:t>
            </a:r>
            <a:r>
              <a:rPr lang="en-US" sz="1200" baseline="0" dirty="0"/>
              <a:t>, click </a:t>
            </a:r>
            <a:r>
              <a:rPr lang="en-US" sz="1200" b="1" baseline="0" dirty="0"/>
              <a:t>Crop to Shape</a:t>
            </a:r>
            <a:r>
              <a:rPr lang="en-US" sz="1200" baseline="0" dirty="0"/>
              <a:t>, and then under </a:t>
            </a:r>
            <a:r>
              <a:rPr lang="en-US" sz="1200" b="1" baseline="0" dirty="0"/>
              <a:t>Rectangles</a:t>
            </a:r>
            <a:r>
              <a:rPr lang="en-US" sz="1200" baseline="0" dirty="0"/>
              <a:t> click </a:t>
            </a:r>
            <a:r>
              <a:rPr lang="en-US" sz="1200" b="1" dirty="0"/>
              <a:t>Round Same Side Corner Rectangle </a:t>
            </a:r>
            <a:r>
              <a:rPr lang="en-US" sz="1200" dirty="0"/>
              <a:t>(eighth</a:t>
            </a:r>
            <a:r>
              <a:rPr lang="en-US" sz="1200" baseline="0" dirty="0"/>
              <a:t> option from the left)</a:t>
            </a:r>
            <a:r>
              <a:rPr lang="en-US" sz="1200" dirty="0"/>
              <a:t>.</a:t>
            </a:r>
          </a:p>
          <a:p>
            <a:pPr marL="228600" indent="-228600">
              <a:buFont typeface="+mj-lt"/>
              <a:buAutoNum type="arabicPeriod"/>
            </a:pPr>
            <a:r>
              <a:rPr lang="en-US" sz="1200" dirty="0"/>
              <a:t>Drag the top yellow diamond adjustment handle slightly to</a:t>
            </a:r>
            <a:r>
              <a:rPr lang="en-US" sz="1200" baseline="0" dirty="0"/>
              <a:t> the right to decrease the amount of rounding on the corners. </a:t>
            </a:r>
          </a:p>
          <a:p>
            <a:pPr marL="228600" indent="-228600">
              <a:buFont typeface="+mj-lt"/>
              <a:buAutoNum type="arabicPeriod"/>
            </a:pPr>
            <a:r>
              <a:rPr lang="en-US" sz="1200" dirty="0"/>
              <a:t>Under </a:t>
            </a:r>
            <a:r>
              <a:rPr lang="en-US" sz="1200" b="1" dirty="0"/>
              <a:t>Picture</a:t>
            </a:r>
            <a:r>
              <a:rPr lang="en-US" sz="1200" b="1" baseline="0" dirty="0"/>
              <a:t> Tools</a:t>
            </a:r>
            <a:r>
              <a:rPr lang="en-US" sz="1200" baseline="0" dirty="0"/>
              <a:t>, in the </a:t>
            </a:r>
            <a:r>
              <a:rPr lang="en-US" sz="1200" b="1" baseline="0" dirty="0"/>
              <a:t>Format</a:t>
            </a:r>
            <a:r>
              <a:rPr lang="en-US" sz="1200" baseline="0" dirty="0"/>
              <a:t> tab, in the </a:t>
            </a:r>
            <a:r>
              <a:rPr lang="en-US" sz="1200" b="1" baseline="0" dirty="0"/>
              <a:t>Picture Styles </a:t>
            </a:r>
            <a:r>
              <a:rPr lang="en-US" sz="1200" baseline="0" dirty="0"/>
              <a:t>group, click </a:t>
            </a:r>
            <a:r>
              <a:rPr lang="en-US" sz="1200" b="1" baseline="0" dirty="0"/>
              <a:t>Picture Effects</a:t>
            </a:r>
            <a:r>
              <a:rPr lang="en-US" sz="1200" baseline="0" dirty="0"/>
              <a:t>, point to </a:t>
            </a:r>
            <a:r>
              <a:rPr lang="en-US" sz="1200" b="1" baseline="0" dirty="0"/>
              <a:t>Shadow</a:t>
            </a:r>
            <a:r>
              <a:rPr lang="en-US" sz="1200" baseline="0" dirty="0"/>
              <a:t>, and then under </a:t>
            </a:r>
            <a:r>
              <a:rPr lang="en-US" sz="1200" b="1" baseline="0" dirty="0"/>
              <a:t>Inner</a:t>
            </a:r>
            <a:r>
              <a:rPr lang="en-US" sz="1200" baseline="0" dirty="0"/>
              <a:t> click </a:t>
            </a:r>
            <a:r>
              <a:rPr lang="en-US" sz="1200" b="1" dirty="0"/>
              <a:t>Inside Center </a:t>
            </a:r>
            <a:r>
              <a:rPr lang="en-US" sz="1200" b="0" dirty="0"/>
              <a:t>(second</a:t>
            </a:r>
            <a:r>
              <a:rPr lang="en-US" sz="1200" b="0" baseline="0" dirty="0"/>
              <a:t> row, second option from the left)</a:t>
            </a:r>
            <a:r>
              <a:rPr lang="en-US" sz="1200" b="0" dirty="0"/>
              <a:t>.</a:t>
            </a:r>
            <a:endParaRPr lang="en-US" sz="1200" baseline="0" dirty="0"/>
          </a:p>
          <a:p>
            <a:endParaRPr lang="en-US" sz="1200" dirty="0"/>
          </a:p>
          <a:p>
            <a:endParaRPr lang="en-US" sz="1200" dirty="0"/>
          </a:p>
          <a:p>
            <a:r>
              <a:rPr lang="en-US" sz="1200" dirty="0"/>
              <a:t>To</a:t>
            </a:r>
            <a:r>
              <a:rPr lang="en-US" sz="1200" baseline="0" dirty="0"/>
              <a:t> reproduce the timeline effects on this slide, do the following:</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t>On</a:t>
            </a:r>
            <a:r>
              <a:rPr lang="en-US" sz="1200" baseline="0" dirty="0"/>
              <a:t> the </a:t>
            </a:r>
            <a:r>
              <a:rPr lang="en-US" sz="1200" b="1" baseline="0" dirty="0"/>
              <a:t>Home</a:t>
            </a:r>
            <a:r>
              <a:rPr lang="en-US" sz="1200" baseline="0" dirty="0"/>
              <a:t> tab, in the </a:t>
            </a:r>
            <a:r>
              <a:rPr lang="en-US" sz="1200" b="1" baseline="0" dirty="0"/>
              <a:t>Drawing</a:t>
            </a:r>
            <a:r>
              <a:rPr lang="en-US" sz="1200" baseline="0" dirty="0"/>
              <a:t> group, click </a:t>
            </a:r>
            <a:r>
              <a:rPr lang="en-US" sz="1200" b="1" baseline="0" dirty="0"/>
              <a:t>Rectangle</a:t>
            </a:r>
            <a:r>
              <a:rPr lang="en-US" sz="1200" b="0" baseline="0" dirty="0"/>
              <a:t>.</a:t>
            </a:r>
            <a:r>
              <a:rPr lang="en-US" sz="1200" baseline="0" dirty="0"/>
              <a:t> </a:t>
            </a:r>
            <a:r>
              <a:rPr lang="en-US" sz="1200" b="0" i="0" baseline="0" dirty="0"/>
              <a:t>On the slide, drag to draw a rectangle.</a:t>
            </a:r>
          </a:p>
          <a:p>
            <a:pPr marL="228600" indent="-228600">
              <a:buFont typeface="+mj-lt"/>
              <a:buAutoNum type="arabicPeriod"/>
            </a:pPr>
            <a:r>
              <a:rPr lang="en-US" sz="1200" i="0" baseline="0" dirty="0"/>
              <a:t>In the bottom right corner of the </a:t>
            </a:r>
            <a:r>
              <a:rPr lang="en-US" sz="1200" b="1" i="0" baseline="0" dirty="0"/>
              <a:t>Drawing </a:t>
            </a:r>
            <a:r>
              <a:rPr lang="en-US" sz="1200" i="0" baseline="0" dirty="0"/>
              <a:t>group, click the </a:t>
            </a:r>
            <a:r>
              <a:rPr lang="en-US" sz="1200" b="1" i="0" baseline="0" dirty="0"/>
              <a:t>Format Shape </a:t>
            </a:r>
            <a:r>
              <a:rPr lang="en-US" sz="1200" i="0" baseline="0" dirty="0"/>
              <a:t>dialog box launcher.</a:t>
            </a:r>
          </a:p>
          <a:p>
            <a:pPr marL="228600" indent="-228600">
              <a:buFont typeface="+mj-lt"/>
              <a:buAutoNum type="arabicPeriod"/>
            </a:pPr>
            <a:r>
              <a:rPr lang="en-US" sz="1200" i="0" baseline="0" dirty="0"/>
              <a:t>In the </a:t>
            </a:r>
            <a:r>
              <a:rPr lang="en-US" sz="1200" b="1" i="0" baseline="0" dirty="0"/>
              <a:t>Format Shape </a:t>
            </a:r>
            <a:r>
              <a:rPr lang="en-US" sz="1200" i="0" baseline="0" dirty="0"/>
              <a:t>dialog box, do the following:</a:t>
            </a:r>
          </a:p>
          <a:p>
            <a:pPr marL="685800" lvl="1" indent="-228600">
              <a:buFont typeface="+mj-lt"/>
              <a:buAutoNum type="arabicPeriod"/>
            </a:pPr>
            <a:r>
              <a:rPr lang="en-US" sz="1200" i="0" baseline="0" dirty="0"/>
              <a:t>In the </a:t>
            </a:r>
            <a:r>
              <a:rPr lang="en-US" sz="1200" b="1" i="0" baseline="0" dirty="0"/>
              <a:t>Size</a:t>
            </a:r>
            <a:r>
              <a:rPr lang="en-US" sz="1200" i="0" baseline="0" dirty="0"/>
              <a:t> tab, set the </a:t>
            </a:r>
            <a:r>
              <a:rPr lang="en-US" sz="1200" b="1" i="0" baseline="0" dirty="0"/>
              <a:t>Width</a:t>
            </a:r>
            <a:r>
              <a:rPr lang="en-US" sz="1200" i="0" baseline="0" dirty="0"/>
              <a:t> of the rectangle to </a:t>
            </a:r>
            <a:r>
              <a:rPr lang="en-US" sz="1200" b="1" i="0" baseline="0" dirty="0"/>
              <a:t>9”</a:t>
            </a:r>
            <a:r>
              <a:rPr lang="en-US" sz="1200" b="0" i="0" baseline="0" dirty="0"/>
              <a:t>, and then set the </a:t>
            </a:r>
            <a:r>
              <a:rPr lang="en-US" sz="1200" b="1" i="0" baseline="0" dirty="0"/>
              <a:t>Height</a:t>
            </a:r>
            <a:r>
              <a:rPr lang="en-US" sz="1200" b="0" i="0" baseline="0" dirty="0"/>
              <a:t> to </a:t>
            </a:r>
            <a:r>
              <a:rPr lang="en-US" sz="1200" b="1" i="0" baseline="0" dirty="0"/>
              <a:t>.73”</a:t>
            </a:r>
          </a:p>
          <a:p>
            <a:pPr marL="685800" lvl="1" indent="-228600">
              <a:buFont typeface="+mj-lt"/>
              <a:buAutoNum type="arabicPeriod"/>
            </a:pPr>
            <a:r>
              <a:rPr lang="en-US" sz="1200" i="0" baseline="0" dirty="0"/>
              <a:t>In the </a:t>
            </a:r>
            <a:r>
              <a:rPr lang="en-US" sz="1200" b="1" i="0" baseline="0" dirty="0"/>
              <a:t>Line Color </a:t>
            </a:r>
            <a:r>
              <a:rPr lang="en-US" sz="1200" i="0" baseline="0" dirty="0"/>
              <a:t>tab, select </a:t>
            </a:r>
            <a:r>
              <a:rPr lang="en-US" sz="1200" b="1" i="0" baseline="0" dirty="0"/>
              <a:t>No line</a:t>
            </a:r>
            <a:r>
              <a:rPr lang="en-US" sz="1200" i="0" baseline="0" dirty="0"/>
              <a:t>.</a:t>
            </a:r>
          </a:p>
          <a:p>
            <a:pPr marL="685800" lvl="1" indent="-228600">
              <a:buFont typeface="+mj-lt"/>
              <a:buAutoNum type="arabicPeriod"/>
            </a:pPr>
            <a:r>
              <a:rPr lang="en-US" sz="1200" i="0" baseline="0" dirty="0"/>
              <a:t>In the Fill tab, select Solid fill, and then set the following values:</a:t>
            </a:r>
          </a:p>
          <a:p>
            <a:pPr marL="1143000" lvl="2" indent="-228600">
              <a:buFont typeface="Arial" pitchFamily="34" charset="0"/>
              <a:buChar char="•"/>
            </a:pPr>
            <a:r>
              <a:rPr lang="en-US" sz="1200" b="1" i="0" baseline="0" dirty="0"/>
              <a:t>Color: </a:t>
            </a:r>
            <a:r>
              <a:rPr lang="en-US" sz="1200" b="1" dirty="0"/>
              <a:t>Black, Text 1, Lighter 35%</a:t>
            </a:r>
            <a:r>
              <a:rPr lang="en-US" sz="1200" b="1" baseline="0" dirty="0"/>
              <a:t> </a:t>
            </a:r>
          </a:p>
          <a:p>
            <a:pPr marL="1143000" lvl="2" indent="-228600">
              <a:buFont typeface="Arial" pitchFamily="34" charset="0"/>
              <a:buChar char="•"/>
            </a:pPr>
            <a:r>
              <a:rPr lang="en-US" sz="1200" b="1" baseline="0" dirty="0"/>
              <a:t>Transparency: 20%</a:t>
            </a:r>
            <a:endParaRPr lang="en-US" sz="1200" dirty="0"/>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In the </a:t>
            </a:r>
            <a:r>
              <a:rPr lang="en-US" sz="1200" b="1" dirty="0"/>
              <a:t>Shadow </a:t>
            </a:r>
            <a:r>
              <a:rPr lang="en-US" sz="1200" baseline="0" dirty="0"/>
              <a:t>tab, click the button next to </a:t>
            </a:r>
            <a:r>
              <a:rPr lang="en-US" sz="1200" b="1" baseline="0" dirty="0"/>
              <a:t>Presets</a:t>
            </a:r>
            <a:r>
              <a:rPr lang="en-US" sz="1200" baseline="0" dirty="0"/>
              <a:t>, and then under </a:t>
            </a:r>
            <a:r>
              <a:rPr lang="en-US" sz="1200" b="1" baseline="0" dirty="0"/>
              <a:t>Inner</a:t>
            </a:r>
            <a:r>
              <a:rPr lang="en-US" sz="1200" baseline="0" dirty="0"/>
              <a:t> click </a:t>
            </a:r>
            <a:r>
              <a:rPr lang="en-US" sz="1200" b="1" baseline="0" dirty="0"/>
              <a:t>Inside Center </a:t>
            </a:r>
            <a:r>
              <a:rPr lang="en-US" sz="1200" b="0" baseline="0" dirty="0"/>
              <a:t>(second row, second option from the left)</a:t>
            </a:r>
            <a:r>
              <a:rPr lang="en-US" sz="1200" baseline="0" dirty="0"/>
              <a:t>.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Drag the rectangle onto the bottom of the picture.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Press and hold SHIFT and select the rectangle and the picture.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Under Drawing Tools, on the Format tab, in the Arrange group, and then do the following: </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Selected Objects</a:t>
            </a:r>
            <a:r>
              <a:rPr lang="en-US" sz="1200" kern="1200" baseline="0" dirty="0">
                <a:solidFill>
                  <a:schemeClr val="tx1"/>
                </a:solidFill>
                <a:latin typeface="+mn-lt"/>
                <a:ea typeface="+mn-ea"/>
                <a:cs typeface="+mn-cs"/>
              </a:rPr>
              <a:t>. </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Center</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Bottom</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Center</a:t>
            </a:r>
            <a:r>
              <a:rPr lang="en-US" sz="1200" kern="1200" baseline="0" dirty="0">
                <a:solidFill>
                  <a:schemeClr val="tx1"/>
                </a:solidFill>
                <a:latin typeface="+mn-lt"/>
                <a:ea typeface="+mn-ea"/>
                <a:cs typeface="+mn-cs"/>
              </a:rPr>
              <a:t>. </a:t>
            </a:r>
          </a:p>
          <a:p>
            <a:pPr marL="228600" marR="0" indent="-228600" algn="l" defTabSz="914400" rtl="0" eaLnBrk="1" fontAlgn="auto" latinLnBrk="0" hangingPunct="1">
              <a:lnSpc>
                <a:spcPct val="90000"/>
              </a:lnSpc>
              <a:spcBef>
                <a:spcPts val="0"/>
              </a:spcBef>
              <a:spcAft>
                <a:spcPts val="600"/>
              </a:spcAft>
              <a:buClrTx/>
              <a:buSzTx/>
              <a:buFontTx/>
              <a:buNone/>
              <a:tabLst/>
              <a:defRPr/>
            </a:pPr>
            <a:endParaRPr lang="en-US" sz="1200" b="0" baseline="0" dirty="0"/>
          </a:p>
          <a:p>
            <a:pPr marL="228600" marR="0" indent="-228600" algn="l" defTabSz="914400" rtl="0" eaLnBrk="1" fontAlgn="auto" latinLnBrk="0" hangingPunct="1">
              <a:lnSpc>
                <a:spcPct val="90000"/>
              </a:lnSpc>
              <a:spcBef>
                <a:spcPts val="0"/>
              </a:spcBef>
              <a:spcAft>
                <a:spcPts val="600"/>
              </a:spcAft>
              <a:buClrTx/>
              <a:buSzTx/>
              <a:buFontTx/>
              <a:buNone/>
              <a:tabLst/>
              <a:defRPr/>
            </a:pPr>
            <a:r>
              <a:rPr lang="en-US" sz="1200" b="0" baseline="0" dirty="0"/>
              <a:t>To reproduce the month labels for the timeline,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a:t>
            </a:r>
            <a:r>
              <a:rPr lang="en-US" sz="1200" i="0" baseline="0" dirty="0"/>
              <a:t> the </a:t>
            </a:r>
            <a:r>
              <a:rPr lang="en-US" sz="1200" b="1" i="0" baseline="0" dirty="0"/>
              <a:t>Insert</a:t>
            </a:r>
            <a:r>
              <a:rPr lang="en-US" sz="1200" i="0" baseline="0" dirty="0"/>
              <a:t> tab, in the </a:t>
            </a:r>
            <a:r>
              <a:rPr lang="en-US" sz="1200" b="1" i="0" baseline="0" dirty="0"/>
              <a:t>Text</a:t>
            </a:r>
            <a:r>
              <a:rPr lang="en-US" sz="1200" i="0" baseline="0" dirty="0"/>
              <a:t> group, click </a:t>
            </a:r>
            <a:r>
              <a:rPr lang="en-US" sz="1200" b="1" i="0" baseline="0" dirty="0"/>
              <a:t>Text Box</a:t>
            </a:r>
            <a:r>
              <a:rPr lang="en-US" sz="1200" i="0" baseline="0" dirty="0"/>
              <a:t>, and then on the slide, drag to draw the text box.</a:t>
            </a:r>
          </a:p>
          <a:p>
            <a:pPr marL="228600" marR="0"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Type the text you want to appear in the text box (this example uses months of the year, so you might type “JAN”), and then select the text. Format the text in the textbox using the following steps:</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O</a:t>
            </a:r>
            <a:r>
              <a:rPr lang="en-US" sz="1200" i="0" dirty="0"/>
              <a:t>n the </a:t>
            </a:r>
            <a:r>
              <a:rPr lang="en-US" sz="1200" b="1" i="0" dirty="0"/>
              <a:t>Home</a:t>
            </a:r>
            <a:r>
              <a:rPr lang="en-US" sz="1200" i="0" baseline="0" dirty="0"/>
              <a:t> tab, in the </a:t>
            </a:r>
            <a:r>
              <a:rPr lang="en-US" sz="1200" b="1" i="0" baseline="0" dirty="0"/>
              <a:t>Font</a:t>
            </a:r>
            <a:r>
              <a:rPr lang="en-US" sz="1200" i="0" baseline="0" dirty="0"/>
              <a:t> group, choose the </a:t>
            </a:r>
            <a:r>
              <a:rPr lang="en-US" sz="1200" b="1" dirty="0"/>
              <a:t>Gill Sans MT Condensed</a:t>
            </a:r>
            <a:r>
              <a:rPr lang="en-US" sz="1200" b="1" i="0" baseline="0" dirty="0"/>
              <a:t> </a:t>
            </a:r>
            <a:r>
              <a:rPr lang="en-US" sz="1200" b="0" i="0" baseline="0" dirty="0"/>
              <a:t>font and a font size of</a:t>
            </a:r>
            <a:r>
              <a:rPr lang="en-US" sz="1200" i="0" baseline="0" dirty="0"/>
              <a:t> </a:t>
            </a:r>
            <a:r>
              <a:rPr lang="en-US" sz="1200" b="1" i="0" baseline="0" dirty="0"/>
              <a:t>18</a:t>
            </a:r>
            <a:r>
              <a:rPr lang="en-US" sz="1200" b="0" dirty="0"/>
              <a:t>.</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Click the arrow next to </a:t>
            </a:r>
            <a:r>
              <a:rPr lang="en-US" sz="1200" b="1" i="0" baseline="0" dirty="0"/>
              <a:t>Font Color</a:t>
            </a:r>
            <a:r>
              <a:rPr lang="en-US" sz="1200" i="0" baseline="0" dirty="0"/>
              <a:t>, and then under </a:t>
            </a:r>
            <a:r>
              <a:rPr lang="en-US" sz="1200" b="1" i="0" baseline="0" dirty="0"/>
              <a:t>Theme Colors </a:t>
            </a:r>
            <a:r>
              <a:rPr lang="en-US" sz="1200" i="0" baseline="0" dirty="0"/>
              <a:t>click </a:t>
            </a:r>
            <a:r>
              <a:rPr lang="en-US" sz="1200" b="1" i="0" baseline="0" dirty="0"/>
              <a:t>White, Background 1, Darker 35% </a:t>
            </a:r>
            <a:r>
              <a:rPr lang="en-US" sz="1200" i="0" baseline="0" dirty="0"/>
              <a:t>(fifth row, first option from the left).</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In the </a:t>
            </a:r>
            <a:r>
              <a:rPr lang="en-US" sz="1200" b="1" dirty="0"/>
              <a:t>Paragraph</a:t>
            </a:r>
            <a:r>
              <a:rPr lang="en-US" sz="1200" baseline="0" dirty="0"/>
              <a:t> group, click </a:t>
            </a:r>
            <a:r>
              <a:rPr lang="en-US" sz="1200" b="1" baseline="0" dirty="0"/>
              <a:t>Center</a:t>
            </a:r>
            <a:r>
              <a:rPr lang="en-US" sz="1200" b="0" baseline="0" dirty="0"/>
              <a:t>.</a:t>
            </a:r>
            <a:endParaRPr lang="en-US" sz="1200" b="0" i="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Select the text box. On the </a:t>
            </a:r>
            <a:r>
              <a:rPr lang="en-US" sz="1200" b="1" baseline="0" dirty="0"/>
              <a:t>Home</a:t>
            </a:r>
            <a:r>
              <a:rPr lang="en-US" sz="1200" b="0" baseline="0" dirty="0"/>
              <a:t> tab, in the </a:t>
            </a:r>
            <a:r>
              <a:rPr lang="en-US" sz="1200" b="1" baseline="0" dirty="0"/>
              <a:t>Clipboard </a:t>
            </a:r>
            <a:r>
              <a:rPr lang="en-US" sz="1200" b="0" baseline="0" dirty="0"/>
              <a:t>group, </a:t>
            </a:r>
            <a:r>
              <a:rPr lang="en-US" sz="1200" dirty="0"/>
              <a:t>click the arrow under </a:t>
            </a:r>
            <a:r>
              <a:rPr lang="en-US" sz="1200" b="1" baseline="0" dirty="0"/>
              <a:t>Copy, </a:t>
            </a:r>
            <a:r>
              <a:rPr lang="en-US" sz="1200" b="0" baseline="0" dirty="0"/>
              <a:t>and then click </a:t>
            </a:r>
            <a:r>
              <a:rPr lang="en-US" sz="1200" b="1" baseline="0" dirty="0"/>
              <a:t>Duplicate</a:t>
            </a:r>
            <a:r>
              <a:rPr lang="en-US" sz="1200" b="0" baseline="0" dirty="0"/>
              <a:t>. Repeat the process until there is a total of </a:t>
            </a:r>
            <a:r>
              <a:rPr lang="en-US" sz="1200" i="0" baseline="0" dirty="0"/>
              <a:t>six text boxes.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drag the text boxes onto the rectangle to form a row.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Press and hold CTRL and select all six text boxes and the rectangle.</a:t>
            </a:r>
            <a:endParaRPr lang="en-US" sz="1200" b="0" i="1"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Under </a:t>
            </a:r>
            <a:r>
              <a:rPr lang="en-US" sz="1200" b="1" baseline="0" dirty="0"/>
              <a:t>Drawing</a:t>
            </a:r>
            <a:r>
              <a:rPr lang="en-US" sz="1200" b="0" baseline="0" dirty="0"/>
              <a:t> Tools, on the </a:t>
            </a:r>
            <a:r>
              <a:rPr lang="en-US" sz="1200" b="1" baseline="0" dirty="0"/>
              <a:t>Format</a:t>
            </a:r>
            <a:r>
              <a:rPr lang="en-US" sz="1200" b="0" baseline="0" dirty="0"/>
              <a:t> tab, in the </a:t>
            </a:r>
            <a:r>
              <a:rPr lang="en-US" sz="1200" b="1" baseline="0" dirty="0"/>
              <a:t>Arrange</a:t>
            </a:r>
            <a:r>
              <a:rPr lang="en-US" sz="1200" b="0" baseline="0" dirty="0"/>
              <a:t> group, do the following:</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Selected Objects</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Press and hold CTRL and cancel the selection of the rectangle, keeping the text boxes selected. Under </a:t>
            </a:r>
            <a:r>
              <a:rPr lang="en-US" sz="1200" b="1" baseline="0" dirty="0"/>
              <a:t>Drawing</a:t>
            </a:r>
            <a:r>
              <a:rPr lang="en-US" sz="1200" b="0" baseline="0" dirty="0"/>
              <a:t> Tools, on the </a:t>
            </a:r>
            <a:r>
              <a:rPr lang="en-US" sz="1200" b="1" baseline="0" dirty="0"/>
              <a:t>Format</a:t>
            </a:r>
            <a:r>
              <a:rPr lang="en-US" sz="1200" b="0" baseline="0" dirty="0"/>
              <a:t> tab, in the </a:t>
            </a:r>
            <a:r>
              <a:rPr lang="en-US" sz="1200" b="1" baseline="0" dirty="0"/>
              <a:t>Arrange</a:t>
            </a:r>
            <a:r>
              <a:rPr lang="en-US" sz="1200" b="0" baseline="0" dirty="0"/>
              <a:t> group, do the following:</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Distribute Horizontally</a:t>
            </a:r>
            <a:r>
              <a:rPr lang="en-US" sz="1200"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To change the text in the duplicate text boxes, click in each text box and edit the text (this example uses months of the year).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To change the color of a text box, select the text in the text box, and then on the </a:t>
            </a:r>
            <a:r>
              <a:rPr lang="en-US" sz="1200" b="1" baseline="0" dirty="0"/>
              <a:t>Home</a:t>
            </a:r>
            <a:r>
              <a:rPr lang="en-US" sz="1200" b="0" baseline="0" dirty="0"/>
              <a:t> tab, in the </a:t>
            </a:r>
            <a:r>
              <a:rPr lang="en-US" sz="1200" b="1" baseline="0" dirty="0"/>
              <a:t>Font</a:t>
            </a:r>
            <a:r>
              <a:rPr lang="en-US" sz="1200" b="0" baseline="0" dirty="0"/>
              <a:t> group, click the arrow next to </a:t>
            </a:r>
            <a:r>
              <a:rPr lang="en-US" sz="1200" b="1" baseline="0" dirty="0"/>
              <a:t>Font Color</a:t>
            </a:r>
            <a:r>
              <a:rPr lang="en-US" sz="1200" b="0" baseline="0" dirty="0"/>
              <a:t>, and then under </a:t>
            </a:r>
            <a:r>
              <a:rPr lang="en-US" sz="1200" b="1" baseline="0" dirty="0"/>
              <a:t>Theme Colors </a:t>
            </a:r>
            <a:r>
              <a:rPr lang="en-US" sz="1200" b="0" baseline="0" dirty="0"/>
              <a:t>click </a:t>
            </a:r>
            <a:r>
              <a:rPr lang="en-US" sz="1200" b="1" baseline="0" dirty="0"/>
              <a:t>White, Background 1 </a:t>
            </a:r>
            <a:r>
              <a:rPr lang="en-US" sz="1200" b="0" baseline="0" dirty="0"/>
              <a:t>(first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a:p>
            <a:r>
              <a:rPr lang="en-US" sz="1200" dirty="0"/>
              <a:t>To</a:t>
            </a:r>
            <a:r>
              <a:rPr lang="en-US" sz="1200" baseline="0" dirty="0"/>
              <a:t> reproduce the vertical line with text effects on this slide, do the following:</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Drawing</a:t>
            </a:r>
            <a:r>
              <a:rPr lang="en-US" sz="1200" baseline="0" dirty="0"/>
              <a:t> group, click </a:t>
            </a:r>
            <a:r>
              <a:rPr lang="en-US" sz="1200" b="1" baseline="0" dirty="0"/>
              <a:t>Line</a:t>
            </a:r>
            <a:r>
              <a:rPr lang="en-US" sz="1200" b="0" baseline="0" dirty="0"/>
              <a:t>, and then, in the slide, draw a line</a:t>
            </a:r>
            <a:r>
              <a:rPr lang="en-US" sz="1200" baseline="0" dirty="0"/>
              <a:t>.</a:t>
            </a:r>
          </a:p>
          <a:p>
            <a:pPr marL="228600" indent="-228600">
              <a:buFont typeface="+mj-lt"/>
              <a:buAutoNum type="arabicPeriod"/>
            </a:pPr>
            <a:r>
              <a:rPr lang="en-US" sz="1200" baseline="0" dirty="0"/>
              <a:t>On the Home tab, in the drawing group, click the Format Shape dialog box launcher.</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0" i="0" baseline="0" dirty="0"/>
              <a:t>In the </a:t>
            </a:r>
            <a:r>
              <a:rPr lang="en-US" sz="1200" b="1" i="0" baseline="0" dirty="0"/>
              <a:t>Format Shape </a:t>
            </a:r>
            <a:r>
              <a:rPr lang="en-US" sz="1200" b="0" i="0" baseline="0" dirty="0"/>
              <a:t>dialog box, in the </a:t>
            </a:r>
            <a:r>
              <a:rPr lang="en-US" sz="1200" b="1" i="0" baseline="0" dirty="0"/>
              <a:t>Size</a:t>
            </a:r>
            <a:r>
              <a:rPr lang="en-US" sz="1200" b="0" i="0" baseline="0" dirty="0"/>
              <a:t> tab, under </a:t>
            </a:r>
            <a:r>
              <a:rPr lang="en-US" sz="1200" b="1" i="0" baseline="0" dirty="0"/>
              <a:t>Size and rotate</a:t>
            </a:r>
            <a:r>
              <a:rPr lang="en-US" sz="1200" b="0" i="0" baseline="0" dirty="0"/>
              <a:t>, set the following values:</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Height: 1.2”</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Width: 0”</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Rotation: 0˚</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Also in the </a:t>
            </a:r>
            <a:r>
              <a:rPr lang="en-US" sz="1200" b="1" baseline="0" dirty="0"/>
              <a:t>Format Shape </a:t>
            </a:r>
            <a:r>
              <a:rPr lang="en-US" sz="1200" baseline="0" dirty="0"/>
              <a:t>dialog box, </a:t>
            </a:r>
            <a:r>
              <a:rPr lang="en-US" sz="1200" i="0" baseline="0" dirty="0"/>
              <a:t>in the </a:t>
            </a:r>
            <a:r>
              <a:rPr lang="en-US" sz="1200" b="1" i="0" baseline="0" dirty="0"/>
              <a:t>Line Style </a:t>
            </a:r>
            <a:r>
              <a:rPr lang="en-US" sz="1200" i="0" baseline="0" dirty="0"/>
              <a:t>tab, set the </a:t>
            </a:r>
            <a:r>
              <a:rPr lang="en-US" sz="1200" b="1" i="0" baseline="0" dirty="0"/>
              <a:t>Width</a:t>
            </a:r>
            <a:r>
              <a:rPr lang="en-US" sz="1200" i="0" baseline="0" dirty="0"/>
              <a:t> to </a:t>
            </a:r>
            <a:r>
              <a:rPr lang="en-US" sz="1200" b="1" i="0" baseline="0" dirty="0"/>
              <a:t>.75 </a:t>
            </a:r>
            <a:r>
              <a:rPr lang="en-US" sz="1200" b="1" i="0" baseline="0" dirty="0" err="1"/>
              <a:t>pt</a:t>
            </a:r>
            <a:r>
              <a:rPr lang="en-US" sz="1200" b="0" i="0" baseline="0" dirty="0"/>
              <a:t> and then, under Arrow settings, set the following values:</a:t>
            </a:r>
          </a:p>
          <a:p>
            <a:pPr marL="685800" lvl="1" indent="-228600">
              <a:buFont typeface="Arial" pitchFamily="34" charset="0"/>
              <a:buChar char="•"/>
            </a:pPr>
            <a:r>
              <a:rPr lang="en-US" sz="1200" b="1" i="0" baseline="0" dirty="0"/>
              <a:t>Begin type: </a:t>
            </a:r>
            <a:r>
              <a:rPr lang="en-US" sz="1200" b="1" baseline="0" dirty="0"/>
              <a:t>Oval Arrow </a:t>
            </a:r>
            <a:r>
              <a:rPr lang="en-US" sz="1200" baseline="0" dirty="0"/>
              <a:t>(second row, third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Begin size: </a:t>
            </a:r>
            <a:r>
              <a:rPr lang="en-US" sz="1200" b="1" baseline="0" dirty="0"/>
              <a:t>Arrow L Size 1 </a:t>
            </a:r>
            <a:r>
              <a:rPr lang="en-US" sz="1200" baseline="0" dirty="0"/>
              <a:t>(first row, first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End type: </a:t>
            </a:r>
            <a:r>
              <a:rPr lang="en-US" sz="1200" b="1" baseline="0" dirty="0"/>
              <a:t>Oval Arrow </a:t>
            </a:r>
            <a:r>
              <a:rPr lang="en-US" sz="1200" baseline="0" dirty="0"/>
              <a:t>(second row, third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End size: </a:t>
            </a:r>
            <a:r>
              <a:rPr lang="en-US" sz="1200" b="1" baseline="0" dirty="0"/>
              <a:t>Arrow R Size 1 </a:t>
            </a:r>
            <a:r>
              <a:rPr lang="en-US" sz="1200" baseline="0" dirty="0"/>
              <a:t>(first row, first option from the left).</a:t>
            </a:r>
            <a:endParaRPr lang="en-US" sz="1200" i="0" baseline="0" dirty="0"/>
          </a:p>
          <a:p>
            <a:pPr marL="228600" lvl="0" indent="-228600">
              <a:buFont typeface="+mj-lt"/>
              <a:buAutoNum type="arabicPeriod"/>
            </a:pPr>
            <a:r>
              <a:rPr lang="en-US" sz="1200" i="0" baseline="0" dirty="0"/>
              <a:t>Also in the </a:t>
            </a:r>
            <a:r>
              <a:rPr lang="en-US" sz="1200" b="1" baseline="0" dirty="0"/>
              <a:t>Format Shape </a:t>
            </a:r>
            <a:r>
              <a:rPr lang="en-US" sz="1200" baseline="0" dirty="0"/>
              <a:t>dialog box, </a:t>
            </a:r>
            <a:r>
              <a:rPr lang="en-US" sz="1200" i="0" baseline="0" dirty="0"/>
              <a:t>in the </a:t>
            </a:r>
            <a:r>
              <a:rPr lang="en-US" sz="1200" b="1" i="0" baseline="0" dirty="0"/>
              <a:t>Line Color </a:t>
            </a:r>
            <a:r>
              <a:rPr lang="en-US" sz="1200" b="0" i="0" baseline="0" dirty="0"/>
              <a:t>tab</a:t>
            </a:r>
            <a:r>
              <a:rPr lang="en-US" sz="1200" i="0" baseline="0" dirty="0"/>
              <a:t>, select </a:t>
            </a:r>
            <a:r>
              <a:rPr lang="en-US" sz="1200" b="1" i="0" baseline="0" dirty="0"/>
              <a:t>Solid line</a:t>
            </a:r>
            <a:r>
              <a:rPr lang="en-US" sz="1200" i="0" baseline="0" dirty="0"/>
              <a:t>, and then set the </a:t>
            </a:r>
            <a:r>
              <a:rPr lang="en-US" sz="1200" b="1" i="0" baseline="0" dirty="0"/>
              <a:t>Color</a:t>
            </a:r>
            <a:r>
              <a:rPr lang="en-US" sz="1200" i="0" baseline="0" dirty="0"/>
              <a:t> option  to </a:t>
            </a:r>
            <a:r>
              <a:rPr lang="en-US" sz="1200" b="1" baseline="0" dirty="0"/>
              <a:t>White, Background 1, Darker 25% </a:t>
            </a:r>
            <a:r>
              <a:rPr lang="en-US" sz="1200" baseline="0" dirty="0"/>
              <a:t>(fourth row, first option from the left).</a:t>
            </a:r>
          </a:p>
          <a:p>
            <a:pPr marL="228600" lvl="0" indent="-228600">
              <a:buFont typeface="+mj-lt"/>
              <a:buAutoNum type="arabicPeriod"/>
            </a:pPr>
            <a:r>
              <a:rPr lang="en-US" sz="1200" baseline="0" dirty="0"/>
              <a:t>Close the </a:t>
            </a:r>
            <a:r>
              <a:rPr lang="en-US" sz="1200" b="1" baseline="0" dirty="0"/>
              <a:t>Format Shape </a:t>
            </a:r>
            <a:r>
              <a:rPr lang="en-US" sz="1200" baseline="0" dirty="0"/>
              <a:t>dialog box.</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Clipboard</a:t>
            </a:r>
            <a:r>
              <a:rPr lang="en-US" sz="1200" baseline="0" dirty="0"/>
              <a:t> group, click the arrow under </a:t>
            </a:r>
            <a:r>
              <a:rPr lang="en-US" sz="1200" b="1" baseline="0" dirty="0"/>
              <a:t>Copy</a:t>
            </a:r>
            <a:r>
              <a:rPr lang="en-US" sz="1200" baseline="0" dirty="0"/>
              <a:t>, and then click </a:t>
            </a:r>
            <a:r>
              <a:rPr lang="en-US" sz="1200" b="1" baseline="0" dirty="0"/>
              <a:t>Duplicate</a:t>
            </a:r>
            <a:r>
              <a:rPr lang="en-US" sz="1200" baseline="0" dirty="0"/>
              <a:t>. </a:t>
            </a:r>
          </a:p>
          <a:p>
            <a:pPr marL="228600" indent="-228600">
              <a:buFont typeface="+mj-lt"/>
              <a:buAutoNum type="arabicPeriod"/>
            </a:pPr>
            <a:r>
              <a:rPr lang="en-US" sz="1200" baseline="0" dirty="0"/>
              <a:t>Select the duplicate line. Under </a:t>
            </a:r>
            <a:r>
              <a:rPr lang="en-US" sz="1200" b="1" baseline="0" dirty="0"/>
              <a:t>Drawing Tools</a:t>
            </a:r>
            <a:r>
              <a:rPr lang="en-US" sz="1200" baseline="0" dirty="0"/>
              <a:t>, on the </a:t>
            </a:r>
            <a:r>
              <a:rPr lang="en-US" sz="1200" b="1" baseline="0" dirty="0"/>
              <a:t>Format</a:t>
            </a:r>
            <a:r>
              <a:rPr lang="en-US" sz="1200" baseline="0" dirty="0"/>
              <a:t> tab, in the </a:t>
            </a:r>
            <a:r>
              <a:rPr lang="en-US" sz="1200" b="1" baseline="0" dirty="0"/>
              <a:t>Size</a:t>
            </a:r>
            <a:r>
              <a:rPr lang="en-US" sz="1200" baseline="0" dirty="0"/>
              <a:t> group, in the </a:t>
            </a:r>
            <a:r>
              <a:rPr lang="en-US" sz="1200" b="1" baseline="0" dirty="0"/>
              <a:t>Shape Height </a:t>
            </a:r>
            <a:r>
              <a:rPr lang="en-US" sz="1200" baseline="0" dirty="0"/>
              <a:t>box, enter </a:t>
            </a:r>
            <a:r>
              <a:rPr lang="en-US" sz="1200" b="1" baseline="0" dirty="0"/>
              <a:t>2.6”</a:t>
            </a:r>
            <a:r>
              <a:rPr lang="en-US" sz="1200" baseline="0" dirty="0"/>
              <a:t>.</a:t>
            </a:r>
          </a:p>
          <a:p>
            <a:pPr marL="228600" indent="-228600">
              <a:buFont typeface="+mj-lt"/>
              <a:buAutoNum type="arabicPeriod"/>
            </a:pPr>
            <a:r>
              <a:rPr lang="en-US" sz="1200" baseline="0" dirty="0"/>
              <a:t>Press and hold SHIFT and select both lines. On the </a:t>
            </a:r>
            <a:r>
              <a:rPr lang="en-US" sz="1200" b="1" baseline="0" dirty="0"/>
              <a:t>Format</a:t>
            </a:r>
            <a:r>
              <a:rPr lang="en-US" sz="1200" baseline="0" dirty="0"/>
              <a:t> tab, in the </a:t>
            </a:r>
            <a:r>
              <a:rPr lang="en-US" sz="1200" b="1" baseline="0" dirty="0"/>
              <a:t>Arrange </a:t>
            </a:r>
            <a:r>
              <a:rPr lang="en-US" sz="1200" baseline="0" dirty="0"/>
              <a:t>group, do the following:</a:t>
            </a:r>
          </a:p>
          <a:p>
            <a:pPr marL="685800" lvl="1" indent="-228600">
              <a:buFont typeface="+mj-lt"/>
              <a:buAutoNum type="arabicPeriod"/>
            </a:pPr>
            <a:r>
              <a:rPr lang="en-US" sz="1200" b="0" baseline="0" dirty="0"/>
              <a:t>Click </a:t>
            </a:r>
            <a:r>
              <a:rPr lang="en-US" sz="1200" b="1" baseline="0" dirty="0"/>
              <a:t>Align</a:t>
            </a:r>
            <a:r>
              <a:rPr lang="en-US" sz="1200" baseline="0" dirty="0"/>
              <a:t>, and then click </a:t>
            </a:r>
            <a:r>
              <a:rPr lang="en-US" sz="1200" b="1" baseline="0" dirty="0"/>
              <a:t>Align Selected Objects</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Center</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Top</a:t>
            </a:r>
            <a:r>
              <a:rPr lang="en-US" sz="1200" baseline="0" dirty="0"/>
              <a:t>.</a:t>
            </a:r>
          </a:p>
          <a:p>
            <a:pPr marL="228600" indent="-228600">
              <a:buFont typeface="+mj-lt"/>
              <a:buAutoNum type="arabicPeriod"/>
            </a:pPr>
            <a:r>
              <a:rPr lang="en-US" sz="1200" baseline="0" dirty="0"/>
              <a:t>Drag both lines together on the slide to position them under one of the timeline month labels. </a:t>
            </a:r>
          </a:p>
          <a:p>
            <a:pPr marL="228600" indent="-228600">
              <a:buFont typeface="+mj-lt"/>
              <a:buAutoNum type="arabicPeriod"/>
            </a:pPr>
            <a:r>
              <a:rPr lang="en-US" sz="1200" baseline="0" dirty="0"/>
              <a:t>Press and hold SHIFT and select both lines and the text box they are under. On the </a:t>
            </a:r>
            <a:r>
              <a:rPr lang="en-US" sz="1200" b="1" baseline="0" dirty="0"/>
              <a:t>Format </a:t>
            </a:r>
            <a:r>
              <a:rPr lang="en-US" sz="1200" baseline="0" dirty="0"/>
              <a:t>tab, in the </a:t>
            </a:r>
            <a:r>
              <a:rPr lang="en-US" sz="1200" b="1" baseline="0" dirty="0"/>
              <a:t>Arrange </a:t>
            </a:r>
            <a:r>
              <a:rPr lang="en-US" sz="1200" baseline="0" dirty="0"/>
              <a:t>group, do the following:</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Selected Objects</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Center</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Create the subtext boxes: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a:t>
            </a:r>
            <a:r>
              <a:rPr lang="en-US" sz="1200" i="0" baseline="0" dirty="0"/>
              <a:t> the </a:t>
            </a:r>
            <a:r>
              <a:rPr lang="en-US" sz="1200" b="1" i="0" baseline="0" dirty="0"/>
              <a:t>Insert</a:t>
            </a:r>
            <a:r>
              <a:rPr lang="en-US" sz="1200" i="0" baseline="0" dirty="0"/>
              <a:t> tab, in the </a:t>
            </a:r>
            <a:r>
              <a:rPr lang="en-US" sz="1200" b="1" i="0" baseline="0" dirty="0"/>
              <a:t>Text</a:t>
            </a:r>
            <a:r>
              <a:rPr lang="en-US" sz="1200" i="0" baseline="0" dirty="0"/>
              <a:t> group, click </a:t>
            </a:r>
            <a:r>
              <a:rPr lang="en-US" sz="1200" b="1" i="0" baseline="0" dirty="0"/>
              <a:t>Text Box</a:t>
            </a:r>
            <a:r>
              <a:rPr lang="en-US" sz="1200" i="0" baseline="0" dirty="0"/>
              <a:t>, and then on the slide, drag to draw the text box.</a:t>
            </a:r>
          </a:p>
          <a:p>
            <a:pPr marL="685800" lvl="1" indent="-228600">
              <a:buFont typeface="+mj-lt"/>
              <a:buAutoNum type="arabicPeriod"/>
            </a:pPr>
            <a:r>
              <a:rPr lang="en-US" sz="1200" kern="1200" dirty="0">
                <a:solidFill>
                  <a:schemeClr val="tx1"/>
                </a:solidFill>
                <a:effectLst/>
                <a:latin typeface="+mn-lt"/>
                <a:ea typeface="+mn-ea"/>
                <a:cs typeface="+mn-cs"/>
              </a:rPr>
              <a:t>Type the text you want to appear in the text box, and then select the text. Format the text in the textbox using the following steps:</a:t>
            </a:r>
          </a:p>
          <a:p>
            <a:pPr marL="1143000" lvl="2" indent="-228600">
              <a:buFont typeface="Arial" pitchFamily="34" charset="0"/>
              <a:buChar char="•"/>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Font</a:t>
            </a:r>
            <a:r>
              <a:rPr lang="en-US" sz="1200" kern="1200" dirty="0">
                <a:solidFill>
                  <a:schemeClr val="tx1"/>
                </a:solidFill>
                <a:effectLst/>
                <a:latin typeface="+mn-lt"/>
                <a:ea typeface="+mn-ea"/>
                <a:cs typeface="+mn-cs"/>
              </a:rPr>
              <a:t> group, choose the </a:t>
            </a:r>
            <a:r>
              <a:rPr lang="en-US" sz="1200" b="1" kern="1200" dirty="0">
                <a:solidFill>
                  <a:schemeClr val="tx1"/>
                </a:solidFill>
                <a:effectLst/>
                <a:latin typeface="+mn-lt"/>
                <a:ea typeface="+mn-ea"/>
                <a:cs typeface="+mn-cs"/>
              </a:rPr>
              <a:t>Gill Sans MT </a:t>
            </a:r>
            <a:r>
              <a:rPr lang="en-US" sz="1200" kern="1200" dirty="0">
                <a:solidFill>
                  <a:schemeClr val="tx1"/>
                </a:solidFill>
                <a:effectLst/>
                <a:latin typeface="+mn-lt"/>
                <a:ea typeface="+mn-ea"/>
                <a:cs typeface="+mn-cs"/>
              </a:rPr>
              <a:t>font and a font size of </a:t>
            </a:r>
            <a:r>
              <a:rPr lang="en-US" sz="1200" b="1" kern="12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Click the arrow next to </a:t>
            </a:r>
            <a:r>
              <a:rPr lang="en-US" sz="1200" b="1" kern="1200" dirty="0">
                <a:solidFill>
                  <a:schemeClr val="tx1"/>
                </a:solidFill>
                <a:effectLst/>
                <a:latin typeface="+mn-lt"/>
                <a:ea typeface="+mn-ea"/>
                <a:cs typeface="+mn-cs"/>
              </a:rPr>
              <a:t>Font Color</a:t>
            </a:r>
            <a:r>
              <a:rPr lang="en-US" sz="1200" kern="1200" dirty="0">
                <a:solidFill>
                  <a:schemeClr val="tx1"/>
                </a:solidFill>
                <a:effectLst/>
                <a:latin typeface="+mn-lt"/>
                <a:ea typeface="+mn-ea"/>
                <a:cs typeface="+mn-cs"/>
              </a:rPr>
              <a:t>, and then under </a:t>
            </a:r>
            <a:r>
              <a:rPr lang="en-US" sz="1200" b="1" kern="1200" dirty="0">
                <a:solidFill>
                  <a:schemeClr val="tx1"/>
                </a:solidFill>
                <a:effectLst/>
                <a:latin typeface="+mn-lt"/>
                <a:ea typeface="+mn-ea"/>
                <a:cs typeface="+mn-cs"/>
              </a:rPr>
              <a:t>Theme Colors </a:t>
            </a:r>
            <a:r>
              <a:rPr lang="en-US" sz="1200" kern="1200" dirty="0">
                <a:solidFill>
                  <a:schemeClr val="tx1"/>
                </a:solidFill>
                <a:effectLst/>
                <a:latin typeface="+mn-lt"/>
                <a:ea typeface="+mn-ea"/>
                <a:cs typeface="+mn-cs"/>
              </a:rPr>
              <a:t>click </a:t>
            </a:r>
            <a:r>
              <a:rPr lang="en-US" sz="1200" b="1" i="0" baseline="0" dirty="0"/>
              <a:t>White, Background 1 </a:t>
            </a:r>
            <a:r>
              <a:rPr lang="en-US" sz="1200" i="0" baseline="0" dirty="0"/>
              <a:t>(first row, first option from the left).</a:t>
            </a:r>
            <a:r>
              <a:rPr lang="en-US" sz="1200" kern="1200" dirty="0">
                <a:solidFill>
                  <a:schemeClr val="tx1"/>
                </a:solidFill>
                <a:effectLst/>
                <a:latin typeface="+mn-lt"/>
                <a:ea typeface="+mn-ea"/>
                <a:cs typeface="+mn-cs"/>
              </a:rPr>
              <a:t> </a:t>
            </a:r>
          </a:p>
          <a:p>
            <a:pPr marL="1143000" lvl="2" indent="-228600">
              <a:buFont typeface="Arial" pitchFamily="34" charset="0"/>
              <a:buChar char="•"/>
            </a:pP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Paragraph</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Align Text Left</a:t>
            </a:r>
            <a:r>
              <a:rPr lang="en-US" sz="1200" kern="120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t>On the </a:t>
            </a:r>
            <a:r>
              <a:rPr lang="en-US" sz="1200" b="1" i="0" baseline="0" dirty="0"/>
              <a:t>Home</a:t>
            </a:r>
            <a:r>
              <a:rPr lang="en-US" sz="1200" i="0" baseline="0" dirty="0"/>
              <a:t> tab, in the </a:t>
            </a:r>
            <a:r>
              <a:rPr lang="en-US" sz="1200" b="1" i="0" baseline="0" dirty="0"/>
              <a:t>Paragraph</a:t>
            </a:r>
            <a:r>
              <a:rPr lang="en-US" sz="1200" i="0" baseline="0" dirty="0"/>
              <a:t> group, click </a:t>
            </a:r>
            <a:r>
              <a:rPr lang="en-US" sz="1200" b="1" i="0" baseline="0" dirty="0"/>
              <a:t>Align Text Left</a:t>
            </a:r>
            <a:r>
              <a:rPr lang="en-US" sz="1200" i="0" baseline="0" dirty="0"/>
              <a:t> to align the text left in the text box.</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On the slide, drag the text box to position it to the right of the vertical line. </a:t>
            </a:r>
          </a:p>
          <a:p>
            <a:pPr marL="228600" indent="-228600">
              <a:buFont typeface="+mj-lt"/>
              <a:buAutoNum type="arabicPeriod"/>
            </a:pPr>
            <a:endParaRPr lang="en-US" sz="1200" dirty="0"/>
          </a:p>
          <a:p>
            <a:endParaRPr lang="en-US" sz="1200" dirty="0"/>
          </a:p>
          <a:p>
            <a:r>
              <a:rPr lang="en-US" sz="1200" dirty="0"/>
              <a:t>To</a:t>
            </a:r>
            <a:r>
              <a:rPr lang="en-US" sz="1200" baseline="0" dirty="0"/>
              <a:t> reproduce the background on this slide, do the following:</a:t>
            </a:r>
            <a:endParaRPr lang="en-US" sz="1200" dirty="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a:solidFill>
                  <a:schemeClr val="tx1"/>
                </a:solidFill>
                <a:latin typeface="+mn-lt"/>
                <a:ea typeface="+mn-ea"/>
                <a:cs typeface="+mn-cs"/>
              </a:rPr>
              <a:t>Right-click the slide background</a:t>
            </a:r>
            <a:r>
              <a:rPr lang="en-US" sz="1200" kern="1200" baseline="0" dirty="0">
                <a:solidFill>
                  <a:schemeClr val="tx1"/>
                </a:solidFill>
                <a:latin typeface="+mn-lt"/>
                <a:ea typeface="+mn-ea"/>
                <a:cs typeface="+mn-cs"/>
              </a:rPr>
              <a:t> area</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Format Background</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a:t>
            </a:r>
            <a:r>
              <a:rPr lang="en-US" sz="120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in the left pane, select </a:t>
            </a:r>
            <a:r>
              <a:rPr lang="en-US" sz="1200" b="1" kern="1200" baseline="0" dirty="0">
                <a:solidFill>
                  <a:schemeClr val="tx1"/>
                </a:solidFill>
                <a:latin typeface="+mn-lt"/>
                <a:ea typeface="+mn-ea"/>
                <a:cs typeface="+mn-cs"/>
              </a:rPr>
              <a:t>Gradient fill</a:t>
            </a:r>
            <a:r>
              <a:rPr lang="en-US" sz="1200" b="0" kern="1200" baseline="0" dirty="0">
                <a:solidFill>
                  <a:schemeClr val="tx1"/>
                </a:solidFill>
                <a:latin typeface="+mn-lt"/>
                <a:ea typeface="+mn-ea"/>
                <a:cs typeface="+mn-cs"/>
              </a:rPr>
              <a:t> in the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pane, and then set the following values:</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kern="1200" baseline="0" dirty="0">
                <a:solidFill>
                  <a:schemeClr val="tx1"/>
                </a:solidFill>
                <a:latin typeface="+mn-lt"/>
                <a:ea typeface="+mn-ea"/>
                <a:cs typeface="+mn-cs"/>
              </a:rPr>
              <a:t>Type:</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Linear</a:t>
            </a: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Direction:</a:t>
            </a:r>
            <a:r>
              <a:rPr lang="en-US" sz="1200" b="0" baseline="0" dirty="0"/>
              <a:t> </a:t>
            </a:r>
            <a:r>
              <a:rPr lang="en-US" sz="1200" b="1" kern="1200" baseline="0" dirty="0">
                <a:solidFill>
                  <a:schemeClr val="tx1"/>
                </a:solidFill>
                <a:latin typeface="+mn-lt"/>
                <a:ea typeface="+mn-ea"/>
                <a:cs typeface="+mn-cs"/>
              </a:rPr>
              <a:t>Linear Down </a:t>
            </a:r>
            <a:r>
              <a:rPr lang="en-US" sz="1200" b="0" kern="1200" baseline="0" dirty="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kern="1200" baseline="0" dirty="0">
                <a:solidFill>
                  <a:schemeClr val="tx1"/>
                </a:solidFill>
                <a:latin typeface="+mn-lt"/>
                <a:ea typeface="+mn-ea"/>
                <a:cs typeface="+mn-cs"/>
              </a:rPr>
              <a:t>Angle: 90˚</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a:solidFill>
                  <a:schemeClr val="tx1"/>
                </a:solidFill>
                <a:latin typeface="+mn-lt"/>
                <a:ea typeface="+mn-ea"/>
                <a:cs typeface="+mn-cs"/>
              </a:rPr>
              <a:t>Under </a:t>
            </a:r>
            <a:r>
              <a:rPr lang="en-US" sz="1200" b="1" kern="1200" baseline="0" dirty="0">
                <a:solidFill>
                  <a:schemeClr val="tx1"/>
                </a:solidFill>
                <a:latin typeface="+mn-lt"/>
                <a:ea typeface="+mn-ea"/>
                <a:cs typeface="+mn-cs"/>
              </a:rPr>
              <a:t>Gradient stops</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Add</a:t>
            </a:r>
            <a:r>
              <a:rPr lang="en-US" sz="1200" b="0" kern="1200" baseline="0" dirty="0">
                <a:solidFill>
                  <a:schemeClr val="tx1"/>
                </a:solidFill>
                <a:latin typeface="+mn-lt"/>
                <a:ea typeface="+mn-ea"/>
                <a:cs typeface="+mn-cs"/>
              </a:rPr>
              <a:t> or </a:t>
            </a:r>
            <a:r>
              <a:rPr lang="en-US" sz="1200" b="1" kern="1200" baseline="0" dirty="0">
                <a:solidFill>
                  <a:schemeClr val="tx1"/>
                </a:solidFill>
                <a:latin typeface="+mn-lt"/>
                <a:ea typeface="+mn-ea"/>
                <a:cs typeface="+mn-cs"/>
              </a:rPr>
              <a:t>Remove</a:t>
            </a:r>
            <a:r>
              <a:rPr lang="en-US" sz="1200" b="0" kern="1200" baseline="0" dirty="0">
                <a:solidFill>
                  <a:schemeClr val="tx1"/>
                </a:solidFill>
                <a:latin typeface="+mn-lt"/>
                <a:ea typeface="+mn-ea"/>
                <a:cs typeface="+mn-cs"/>
              </a:rPr>
              <a:t> until two stops appear on the slider.</a:t>
            </a:r>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t>Also under </a:t>
            </a:r>
            <a:r>
              <a:rPr lang="en-US" sz="1200" b="1" dirty="0"/>
              <a:t>Gradient stops</a:t>
            </a:r>
            <a:r>
              <a:rPr lang="en-US" sz="1200" dirty="0"/>
              <a:t>, customize the gradient stops that you added as follows:</a:t>
            </a:r>
          </a:p>
          <a:p>
            <a:pPr marL="685800" lvl="1" indent="-228600">
              <a:buFont typeface="Arial" pitchFamily="34" charset="0"/>
              <a:buChar char="•"/>
              <a:defRPr/>
            </a:pPr>
            <a:r>
              <a:rPr lang="en-US" sz="1200" dirty="0"/>
              <a:t>Select the first stop, and then set the following values:</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Position: 50%</a:t>
            </a:r>
          </a:p>
          <a:p>
            <a:pPr marL="1143000" lvl="2" indent="-228600">
              <a:buFont typeface="Arial" pitchFamily="34" charset="0"/>
              <a:buChar char="•"/>
              <a:defRPr/>
            </a:pPr>
            <a:r>
              <a:rPr lang="en-US" sz="1200" b="1" dirty="0"/>
              <a:t>Color: Black, Text 1</a:t>
            </a:r>
            <a:r>
              <a:rPr lang="en-US" sz="1200" b="1" baseline="0" dirty="0"/>
              <a:t> </a:t>
            </a:r>
            <a:r>
              <a:rPr lang="en-US" sz="1200" b="0" dirty="0"/>
              <a:t>(first row, second option from the left</a:t>
            </a:r>
            <a:r>
              <a:rPr lang="en-US" sz="1200" b="0" baseline="0" dirty="0"/>
              <a:t>).</a:t>
            </a:r>
          </a:p>
          <a:p>
            <a:pPr marL="685800" lvl="1" indent="-228600">
              <a:buFont typeface="Arial" pitchFamily="34" charset="0"/>
              <a:buChar char="•"/>
              <a:defRPr/>
            </a:pPr>
            <a:r>
              <a:rPr lang="en-US" sz="1200" dirty="0"/>
              <a:t>Select </a:t>
            </a:r>
            <a:r>
              <a:rPr lang="en-US" sz="1200" b="0" dirty="0"/>
              <a:t>the second stop</a:t>
            </a:r>
            <a:r>
              <a:rPr lang="en-US" sz="1200" dirty="0"/>
              <a:t>, and then set the following values:</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Position: </a:t>
            </a:r>
            <a:r>
              <a:rPr lang="en-US" sz="1200" b="1" baseline="0" dirty="0"/>
              <a:t>99</a:t>
            </a:r>
            <a:r>
              <a:rPr lang="en-US" sz="1200" b="1" dirty="0"/>
              <a:t>%</a:t>
            </a:r>
            <a:r>
              <a:rPr lang="en-US" sz="1200" dirty="0"/>
              <a:t>.</a:t>
            </a:r>
          </a:p>
          <a:p>
            <a:pPr marL="1143000" lvl="2" indent="-228600">
              <a:buFont typeface="Arial" pitchFamily="34" charset="0"/>
              <a:buChar char="•"/>
              <a:defRPr/>
            </a:pPr>
            <a:r>
              <a:rPr lang="en-US" sz="1200" b="1" dirty="0"/>
              <a:t>Color:</a:t>
            </a:r>
            <a:r>
              <a:rPr lang="en-US" sz="1200" dirty="0"/>
              <a:t> </a:t>
            </a:r>
            <a:r>
              <a:rPr lang="en-US" sz="1200" b="1" dirty="0"/>
              <a:t>Black,</a:t>
            </a:r>
            <a:r>
              <a:rPr lang="en-US" sz="1200" b="1" baseline="0" dirty="0"/>
              <a:t> Text 1, Lighter 35% </a:t>
            </a:r>
            <a:r>
              <a:rPr lang="en-US" sz="1200" b="0" dirty="0"/>
              <a:t>(third row, second option from the left</a:t>
            </a:r>
            <a:r>
              <a:rPr lang="en-US" sz="1200" b="0" baseline="0" dirty="0"/>
              <a:t>).</a:t>
            </a:r>
            <a:endParaRPr lang="en-US" sz="1200" b="0" dirty="0"/>
          </a:p>
          <a:p>
            <a:endParaRPr lang="en-US" sz="1400"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16792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Timeline graphic with pictures</a:t>
            </a:r>
          </a:p>
          <a:p>
            <a:r>
              <a:rPr lang="en-US" sz="1400" dirty="0"/>
              <a:t>(Intermediate)</a:t>
            </a:r>
          </a:p>
          <a:p>
            <a:endParaRPr lang="en-US" sz="1200" dirty="0"/>
          </a:p>
          <a:p>
            <a:endParaRPr lang="en-US" sz="1200" dirty="0"/>
          </a:p>
          <a:p>
            <a:r>
              <a:rPr lang="en-US" sz="1200" dirty="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 the </a:t>
            </a:r>
            <a:r>
              <a:rPr lang="en-US" sz="1200" b="1" i="0" dirty="0"/>
              <a:t>Home</a:t>
            </a:r>
            <a:r>
              <a:rPr lang="en-US" sz="1200" i="0" dirty="0"/>
              <a:t> tab, in the</a:t>
            </a:r>
            <a:r>
              <a:rPr lang="en-US" sz="1200" i="0" baseline="0" dirty="0"/>
              <a:t> </a:t>
            </a:r>
            <a:r>
              <a:rPr lang="en-US" sz="1200" b="1" i="0" baseline="0" dirty="0"/>
              <a:t>Slides</a:t>
            </a:r>
            <a:r>
              <a:rPr lang="en-US" sz="1200" i="0" baseline="0" dirty="0"/>
              <a:t> group, click </a:t>
            </a:r>
            <a:r>
              <a:rPr lang="en-US" sz="1200" b="1" i="0" baseline="0" dirty="0"/>
              <a:t>Layout</a:t>
            </a:r>
            <a:r>
              <a:rPr lang="en-US" sz="1200" i="0" baseline="0" dirty="0"/>
              <a:t>, and then click </a:t>
            </a:r>
            <a:r>
              <a:rPr lang="en-US" sz="1200" b="1" i="0" baseline="0" dirty="0"/>
              <a:t>Blank</a:t>
            </a:r>
            <a:r>
              <a:rPr lang="en-US" sz="1200" i="0" baseline="0" dirty="0"/>
              <a:t>.</a:t>
            </a:r>
          </a:p>
          <a:p>
            <a:pPr marL="228600" indent="-228600">
              <a:buFont typeface="+mj-lt"/>
              <a:buAutoNum type="arabicPeriod"/>
            </a:pPr>
            <a:r>
              <a:rPr lang="en-US" sz="1200" dirty="0"/>
              <a:t>On the </a:t>
            </a:r>
            <a:r>
              <a:rPr lang="en-US" sz="1200" b="1" dirty="0"/>
              <a:t>Insert</a:t>
            </a:r>
            <a:r>
              <a:rPr lang="en-US" sz="1200" dirty="0"/>
              <a:t> tab, in the </a:t>
            </a:r>
            <a:r>
              <a:rPr lang="en-US" sz="1200" b="1" dirty="0"/>
              <a:t>Images</a:t>
            </a:r>
            <a:r>
              <a:rPr lang="en-US" sz="1200" dirty="0"/>
              <a:t> group, click </a:t>
            </a:r>
            <a:r>
              <a:rPr lang="en-US" sz="1200" b="1" dirty="0"/>
              <a:t>Picture</a:t>
            </a:r>
            <a:r>
              <a:rPr lang="en-US" sz="1200" dirty="0"/>
              <a:t>. </a:t>
            </a:r>
          </a:p>
          <a:p>
            <a:pPr marL="228600" indent="-228600">
              <a:buFont typeface="+mj-lt"/>
              <a:buAutoNum type="arabicPeriod"/>
            </a:pPr>
            <a:r>
              <a:rPr lang="en-US" sz="1200" dirty="0"/>
              <a:t>In the </a:t>
            </a:r>
            <a:r>
              <a:rPr lang="en-US" sz="1200" b="1" dirty="0"/>
              <a:t>Insert Picture</a:t>
            </a:r>
            <a:r>
              <a:rPr lang="en-US" sz="1200" dirty="0"/>
              <a:t> dialog box, select a picture</a:t>
            </a:r>
            <a:r>
              <a:rPr lang="en-US" sz="1200" baseline="0" dirty="0"/>
              <a:t> and then click </a:t>
            </a:r>
            <a:r>
              <a:rPr lang="en-US" sz="1200" b="1" baseline="0" dirty="0"/>
              <a:t>Insert</a:t>
            </a:r>
            <a:r>
              <a:rPr lang="en-US" sz="1200" baseline="0" dirty="0"/>
              <a:t>. </a:t>
            </a:r>
          </a:p>
          <a:p>
            <a:pPr marL="228600" indent="-228600">
              <a:buFont typeface="+mj-lt"/>
              <a:buAutoNum type="arabicPeriod"/>
            </a:pPr>
            <a:r>
              <a:rPr lang="en-US" sz="1200" baseline="0" dirty="0"/>
              <a:t>Select the picture. </a:t>
            </a:r>
            <a:r>
              <a:rPr lang="en-US" sz="1200" dirty="0"/>
              <a:t>Under </a:t>
            </a:r>
            <a:r>
              <a:rPr lang="en-US" sz="1200" b="1" dirty="0"/>
              <a:t>Picture Tools</a:t>
            </a:r>
            <a:r>
              <a:rPr lang="en-US" sz="1200" dirty="0"/>
              <a:t>, on the </a:t>
            </a:r>
            <a:r>
              <a:rPr lang="en-US" sz="1200" b="1" dirty="0"/>
              <a:t>Format</a:t>
            </a:r>
            <a:r>
              <a:rPr lang="en-US" sz="1200" dirty="0"/>
              <a:t> tab, in the </a:t>
            </a:r>
            <a:r>
              <a:rPr lang="en-US" sz="1200" b="1" dirty="0"/>
              <a:t>Size</a:t>
            </a:r>
            <a:r>
              <a:rPr lang="en-US" sz="1200" dirty="0"/>
              <a:t> group, click the </a:t>
            </a:r>
            <a:r>
              <a:rPr lang="en-US" sz="1200" b="1" dirty="0"/>
              <a:t>Size and Position </a:t>
            </a:r>
            <a:r>
              <a:rPr lang="en-US" sz="1200" dirty="0"/>
              <a:t>dialog box launcher.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In the </a:t>
            </a:r>
            <a:r>
              <a:rPr lang="en-US" sz="1200" b="1" dirty="0"/>
              <a:t>Format Picture </a:t>
            </a:r>
            <a:r>
              <a:rPr lang="en-US" sz="1200" dirty="0"/>
              <a:t>dialog box</a:t>
            </a:r>
            <a:r>
              <a:rPr lang="en-US" sz="1200" baseline="0" dirty="0"/>
              <a:t>, i</a:t>
            </a:r>
            <a:r>
              <a:rPr lang="en-US" sz="1200" dirty="0"/>
              <a:t>n the </a:t>
            </a:r>
            <a:r>
              <a:rPr lang="en-US" sz="1200" b="1" dirty="0"/>
              <a:t>Crop</a:t>
            </a:r>
            <a:r>
              <a:rPr lang="en-US" sz="1200" dirty="0"/>
              <a:t> tab, in the </a:t>
            </a:r>
            <a:r>
              <a:rPr lang="en-US" sz="1200" b="1" dirty="0"/>
              <a:t>Crop position </a:t>
            </a:r>
            <a:r>
              <a:rPr lang="en-US" sz="1200" dirty="0"/>
              <a:t>section, crop the picture to the following values: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Width: 9”</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Height: 2.65”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Left: .5”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Top: .5”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Adjust</a:t>
            </a:r>
            <a:r>
              <a:rPr lang="en-US" sz="1200" b="0" baseline="0" dirty="0"/>
              <a:t> the values in</a:t>
            </a:r>
            <a:r>
              <a:rPr lang="en-US" sz="1200" b="0" dirty="0"/>
              <a:t> the </a:t>
            </a:r>
            <a:r>
              <a:rPr lang="en-US" sz="1200" b="1" dirty="0"/>
              <a:t>Picture position </a:t>
            </a:r>
            <a:r>
              <a:rPr lang="en-US" sz="1200" b="0" dirty="0"/>
              <a:t>section to properly position the picture within the cropped</a:t>
            </a:r>
            <a:r>
              <a:rPr lang="en-US" sz="1200" b="0" baseline="0" dirty="0"/>
              <a:t> image.</a:t>
            </a:r>
            <a:endParaRPr lang="en-US" sz="1200" b="0" dirty="0"/>
          </a:p>
          <a:p>
            <a:pPr marL="228600" indent="-228600">
              <a:buFont typeface="+mj-lt"/>
              <a:buAutoNum type="arabicPeriod"/>
            </a:pPr>
            <a:r>
              <a:rPr lang="en-US" sz="1200" dirty="0"/>
              <a:t>Under </a:t>
            </a:r>
            <a:r>
              <a:rPr lang="en-US" sz="1200" b="1" dirty="0"/>
              <a:t>Picture</a:t>
            </a:r>
            <a:r>
              <a:rPr lang="en-US" sz="1200" b="1" baseline="0" dirty="0"/>
              <a:t> Tools</a:t>
            </a:r>
            <a:r>
              <a:rPr lang="en-US" sz="1200" baseline="0" dirty="0"/>
              <a:t>, in the </a:t>
            </a:r>
            <a:r>
              <a:rPr lang="en-US" sz="1200" b="1" baseline="0" dirty="0"/>
              <a:t>Format</a:t>
            </a:r>
            <a:r>
              <a:rPr lang="en-US" sz="1200" baseline="0" dirty="0"/>
              <a:t> tab, in the </a:t>
            </a:r>
            <a:r>
              <a:rPr lang="en-US" sz="1200" b="1" baseline="0" dirty="0"/>
              <a:t>Size </a:t>
            </a:r>
            <a:r>
              <a:rPr lang="en-US" sz="1200" baseline="0" dirty="0"/>
              <a:t>group, click </a:t>
            </a:r>
            <a:r>
              <a:rPr lang="en-US" sz="1200" b="1" baseline="0" dirty="0"/>
              <a:t>Crop</a:t>
            </a:r>
            <a:r>
              <a:rPr lang="en-US" sz="1200" baseline="0" dirty="0"/>
              <a:t>, click </a:t>
            </a:r>
            <a:r>
              <a:rPr lang="en-US" sz="1200" b="1" baseline="0" dirty="0"/>
              <a:t>Crop to Shape</a:t>
            </a:r>
            <a:r>
              <a:rPr lang="en-US" sz="1200" baseline="0" dirty="0"/>
              <a:t>, and then under </a:t>
            </a:r>
            <a:r>
              <a:rPr lang="en-US" sz="1200" b="1" baseline="0" dirty="0"/>
              <a:t>Rectangles</a:t>
            </a:r>
            <a:r>
              <a:rPr lang="en-US" sz="1200" baseline="0" dirty="0"/>
              <a:t> click </a:t>
            </a:r>
            <a:r>
              <a:rPr lang="en-US" sz="1200" b="1" dirty="0"/>
              <a:t>Round Same Side Corner Rectangle </a:t>
            </a:r>
            <a:r>
              <a:rPr lang="en-US" sz="1200" dirty="0"/>
              <a:t>(eighth</a:t>
            </a:r>
            <a:r>
              <a:rPr lang="en-US" sz="1200" baseline="0" dirty="0"/>
              <a:t> option from the left)</a:t>
            </a:r>
            <a:r>
              <a:rPr lang="en-US" sz="1200" dirty="0"/>
              <a:t>.</a:t>
            </a:r>
          </a:p>
          <a:p>
            <a:pPr marL="228600" indent="-228600">
              <a:buFont typeface="+mj-lt"/>
              <a:buAutoNum type="arabicPeriod"/>
            </a:pPr>
            <a:r>
              <a:rPr lang="en-US" sz="1200" dirty="0"/>
              <a:t>Drag the top yellow diamond adjustment handle slightly to</a:t>
            </a:r>
            <a:r>
              <a:rPr lang="en-US" sz="1200" baseline="0" dirty="0"/>
              <a:t> the right to decrease the amount of rounding on the corners. </a:t>
            </a:r>
          </a:p>
          <a:p>
            <a:pPr marL="228600" indent="-228600">
              <a:buFont typeface="+mj-lt"/>
              <a:buAutoNum type="arabicPeriod"/>
            </a:pPr>
            <a:r>
              <a:rPr lang="en-US" sz="1200" dirty="0"/>
              <a:t>Under </a:t>
            </a:r>
            <a:r>
              <a:rPr lang="en-US" sz="1200" b="1" dirty="0"/>
              <a:t>Picture</a:t>
            </a:r>
            <a:r>
              <a:rPr lang="en-US" sz="1200" b="1" baseline="0" dirty="0"/>
              <a:t> Tools</a:t>
            </a:r>
            <a:r>
              <a:rPr lang="en-US" sz="1200" baseline="0" dirty="0"/>
              <a:t>, in the </a:t>
            </a:r>
            <a:r>
              <a:rPr lang="en-US" sz="1200" b="1" baseline="0" dirty="0"/>
              <a:t>Format</a:t>
            </a:r>
            <a:r>
              <a:rPr lang="en-US" sz="1200" baseline="0" dirty="0"/>
              <a:t> tab, in the </a:t>
            </a:r>
            <a:r>
              <a:rPr lang="en-US" sz="1200" b="1" baseline="0" dirty="0"/>
              <a:t>Picture Styles </a:t>
            </a:r>
            <a:r>
              <a:rPr lang="en-US" sz="1200" baseline="0" dirty="0"/>
              <a:t>group, click </a:t>
            </a:r>
            <a:r>
              <a:rPr lang="en-US" sz="1200" b="1" baseline="0" dirty="0"/>
              <a:t>Picture Effects</a:t>
            </a:r>
            <a:r>
              <a:rPr lang="en-US" sz="1200" baseline="0" dirty="0"/>
              <a:t>, point to </a:t>
            </a:r>
            <a:r>
              <a:rPr lang="en-US" sz="1200" b="1" baseline="0" dirty="0"/>
              <a:t>Shadow</a:t>
            </a:r>
            <a:r>
              <a:rPr lang="en-US" sz="1200" baseline="0" dirty="0"/>
              <a:t>, and then under </a:t>
            </a:r>
            <a:r>
              <a:rPr lang="en-US" sz="1200" b="1" baseline="0" dirty="0"/>
              <a:t>Inner</a:t>
            </a:r>
            <a:r>
              <a:rPr lang="en-US" sz="1200" baseline="0" dirty="0"/>
              <a:t> click </a:t>
            </a:r>
            <a:r>
              <a:rPr lang="en-US" sz="1200" b="1" dirty="0"/>
              <a:t>Inside Center </a:t>
            </a:r>
            <a:r>
              <a:rPr lang="en-US" sz="1200" b="0" dirty="0"/>
              <a:t>(second</a:t>
            </a:r>
            <a:r>
              <a:rPr lang="en-US" sz="1200" b="0" baseline="0" dirty="0"/>
              <a:t> row, second option from the left)</a:t>
            </a:r>
            <a:r>
              <a:rPr lang="en-US" sz="1200" b="0" dirty="0"/>
              <a:t>.</a:t>
            </a:r>
            <a:endParaRPr lang="en-US" sz="1200" baseline="0" dirty="0"/>
          </a:p>
          <a:p>
            <a:endParaRPr lang="en-US" sz="1200" dirty="0"/>
          </a:p>
          <a:p>
            <a:endParaRPr lang="en-US" sz="1200" dirty="0"/>
          </a:p>
          <a:p>
            <a:r>
              <a:rPr lang="en-US" sz="1200" dirty="0"/>
              <a:t>To</a:t>
            </a:r>
            <a:r>
              <a:rPr lang="en-US" sz="1200" baseline="0" dirty="0"/>
              <a:t> reproduce the timeline effects on this slide, do the following:</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t>On</a:t>
            </a:r>
            <a:r>
              <a:rPr lang="en-US" sz="1200" baseline="0" dirty="0"/>
              <a:t> the </a:t>
            </a:r>
            <a:r>
              <a:rPr lang="en-US" sz="1200" b="1" baseline="0" dirty="0"/>
              <a:t>Home</a:t>
            </a:r>
            <a:r>
              <a:rPr lang="en-US" sz="1200" baseline="0" dirty="0"/>
              <a:t> tab, in the </a:t>
            </a:r>
            <a:r>
              <a:rPr lang="en-US" sz="1200" b="1" baseline="0" dirty="0"/>
              <a:t>Drawing</a:t>
            </a:r>
            <a:r>
              <a:rPr lang="en-US" sz="1200" baseline="0" dirty="0"/>
              <a:t> group, click </a:t>
            </a:r>
            <a:r>
              <a:rPr lang="en-US" sz="1200" b="1" baseline="0" dirty="0"/>
              <a:t>Rectangle</a:t>
            </a:r>
            <a:r>
              <a:rPr lang="en-US" sz="1200" b="0" baseline="0" dirty="0"/>
              <a:t>.</a:t>
            </a:r>
            <a:r>
              <a:rPr lang="en-US" sz="1200" baseline="0" dirty="0"/>
              <a:t> </a:t>
            </a:r>
            <a:r>
              <a:rPr lang="en-US" sz="1200" b="0" i="0" baseline="0" dirty="0"/>
              <a:t>On the slide, drag to draw a rectangle.</a:t>
            </a:r>
          </a:p>
          <a:p>
            <a:pPr marL="228600" indent="-228600">
              <a:buFont typeface="+mj-lt"/>
              <a:buAutoNum type="arabicPeriod"/>
            </a:pPr>
            <a:r>
              <a:rPr lang="en-US" sz="1200" i="0" baseline="0" dirty="0"/>
              <a:t>In the bottom right corner of the </a:t>
            </a:r>
            <a:r>
              <a:rPr lang="en-US" sz="1200" b="1" i="0" baseline="0" dirty="0"/>
              <a:t>Drawing </a:t>
            </a:r>
            <a:r>
              <a:rPr lang="en-US" sz="1200" i="0" baseline="0" dirty="0"/>
              <a:t>group, click the </a:t>
            </a:r>
            <a:r>
              <a:rPr lang="en-US" sz="1200" b="1" i="0" baseline="0" dirty="0"/>
              <a:t>Format Shape </a:t>
            </a:r>
            <a:r>
              <a:rPr lang="en-US" sz="1200" i="0" baseline="0" dirty="0"/>
              <a:t>dialog box launcher.</a:t>
            </a:r>
          </a:p>
          <a:p>
            <a:pPr marL="228600" indent="-228600">
              <a:buFont typeface="+mj-lt"/>
              <a:buAutoNum type="arabicPeriod"/>
            </a:pPr>
            <a:r>
              <a:rPr lang="en-US" sz="1200" i="0" baseline="0" dirty="0"/>
              <a:t>In the </a:t>
            </a:r>
            <a:r>
              <a:rPr lang="en-US" sz="1200" b="1" i="0" baseline="0" dirty="0"/>
              <a:t>Format Shape </a:t>
            </a:r>
            <a:r>
              <a:rPr lang="en-US" sz="1200" i="0" baseline="0" dirty="0"/>
              <a:t>dialog box, do the following:</a:t>
            </a:r>
          </a:p>
          <a:p>
            <a:pPr marL="685800" lvl="1" indent="-228600">
              <a:buFont typeface="+mj-lt"/>
              <a:buAutoNum type="arabicPeriod"/>
            </a:pPr>
            <a:r>
              <a:rPr lang="en-US" sz="1200" i="0" baseline="0" dirty="0"/>
              <a:t>In the </a:t>
            </a:r>
            <a:r>
              <a:rPr lang="en-US" sz="1200" b="1" i="0" baseline="0" dirty="0"/>
              <a:t>Size</a:t>
            </a:r>
            <a:r>
              <a:rPr lang="en-US" sz="1200" i="0" baseline="0" dirty="0"/>
              <a:t> tab, set the </a:t>
            </a:r>
            <a:r>
              <a:rPr lang="en-US" sz="1200" b="1" i="0" baseline="0" dirty="0"/>
              <a:t>Width</a:t>
            </a:r>
            <a:r>
              <a:rPr lang="en-US" sz="1200" i="0" baseline="0" dirty="0"/>
              <a:t> of the rectangle to </a:t>
            </a:r>
            <a:r>
              <a:rPr lang="en-US" sz="1200" b="1" i="0" baseline="0" dirty="0"/>
              <a:t>9”</a:t>
            </a:r>
            <a:r>
              <a:rPr lang="en-US" sz="1200" b="0" i="0" baseline="0" dirty="0"/>
              <a:t>, and then set the </a:t>
            </a:r>
            <a:r>
              <a:rPr lang="en-US" sz="1200" b="1" i="0" baseline="0" dirty="0"/>
              <a:t>Height</a:t>
            </a:r>
            <a:r>
              <a:rPr lang="en-US" sz="1200" b="0" i="0" baseline="0" dirty="0"/>
              <a:t> to </a:t>
            </a:r>
            <a:r>
              <a:rPr lang="en-US" sz="1200" b="1" i="0" baseline="0" dirty="0"/>
              <a:t>.73”</a:t>
            </a:r>
          </a:p>
          <a:p>
            <a:pPr marL="685800" lvl="1" indent="-228600">
              <a:buFont typeface="+mj-lt"/>
              <a:buAutoNum type="arabicPeriod"/>
            </a:pPr>
            <a:r>
              <a:rPr lang="en-US" sz="1200" i="0" baseline="0" dirty="0"/>
              <a:t>In the </a:t>
            </a:r>
            <a:r>
              <a:rPr lang="en-US" sz="1200" b="1" i="0" baseline="0" dirty="0"/>
              <a:t>Line Color </a:t>
            </a:r>
            <a:r>
              <a:rPr lang="en-US" sz="1200" i="0" baseline="0" dirty="0"/>
              <a:t>tab, select </a:t>
            </a:r>
            <a:r>
              <a:rPr lang="en-US" sz="1200" b="1" i="0" baseline="0" dirty="0"/>
              <a:t>No line</a:t>
            </a:r>
            <a:r>
              <a:rPr lang="en-US" sz="1200" i="0" baseline="0" dirty="0"/>
              <a:t>.</a:t>
            </a:r>
          </a:p>
          <a:p>
            <a:pPr marL="685800" lvl="1" indent="-228600">
              <a:buFont typeface="+mj-lt"/>
              <a:buAutoNum type="arabicPeriod"/>
            </a:pPr>
            <a:r>
              <a:rPr lang="en-US" sz="1200" i="0" baseline="0" dirty="0"/>
              <a:t>In the Fill tab, select Solid fill, and then set the following values:</a:t>
            </a:r>
          </a:p>
          <a:p>
            <a:pPr marL="1143000" lvl="2" indent="-228600">
              <a:buFont typeface="Arial" pitchFamily="34" charset="0"/>
              <a:buChar char="•"/>
            </a:pPr>
            <a:r>
              <a:rPr lang="en-US" sz="1200" b="1" i="0" baseline="0" dirty="0"/>
              <a:t>Color: </a:t>
            </a:r>
            <a:r>
              <a:rPr lang="en-US" sz="1200" b="1" dirty="0"/>
              <a:t>Black, Text 1, Lighter 35%</a:t>
            </a:r>
            <a:r>
              <a:rPr lang="en-US" sz="1200" b="1" baseline="0" dirty="0"/>
              <a:t> </a:t>
            </a:r>
          </a:p>
          <a:p>
            <a:pPr marL="1143000" lvl="2" indent="-228600">
              <a:buFont typeface="Arial" pitchFamily="34" charset="0"/>
              <a:buChar char="•"/>
            </a:pPr>
            <a:r>
              <a:rPr lang="en-US" sz="1200" b="1" baseline="0" dirty="0"/>
              <a:t>Transparency: 20%</a:t>
            </a:r>
            <a:endParaRPr lang="en-US" sz="1200" dirty="0"/>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In the </a:t>
            </a:r>
            <a:r>
              <a:rPr lang="en-US" sz="1200" b="1" dirty="0"/>
              <a:t>Shadow </a:t>
            </a:r>
            <a:r>
              <a:rPr lang="en-US" sz="1200" baseline="0" dirty="0"/>
              <a:t>tab, click the button next to </a:t>
            </a:r>
            <a:r>
              <a:rPr lang="en-US" sz="1200" b="1" baseline="0" dirty="0"/>
              <a:t>Presets</a:t>
            </a:r>
            <a:r>
              <a:rPr lang="en-US" sz="1200" baseline="0" dirty="0"/>
              <a:t>, and then under </a:t>
            </a:r>
            <a:r>
              <a:rPr lang="en-US" sz="1200" b="1" baseline="0" dirty="0"/>
              <a:t>Inner</a:t>
            </a:r>
            <a:r>
              <a:rPr lang="en-US" sz="1200" baseline="0" dirty="0"/>
              <a:t> click </a:t>
            </a:r>
            <a:r>
              <a:rPr lang="en-US" sz="1200" b="1" baseline="0" dirty="0"/>
              <a:t>Inside Center </a:t>
            </a:r>
            <a:r>
              <a:rPr lang="en-US" sz="1200" b="0" baseline="0" dirty="0"/>
              <a:t>(second row, second option from the left)</a:t>
            </a:r>
            <a:r>
              <a:rPr lang="en-US" sz="1200" baseline="0" dirty="0"/>
              <a:t>.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Drag the rectangle onto the bottom of the picture.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Press and hold SHIFT and select the rectangle and the picture.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Under Drawing Tools, on the Format tab, in the Arrange group, and then do the following: </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Selected Objects</a:t>
            </a:r>
            <a:r>
              <a:rPr lang="en-US" sz="1200" kern="1200" baseline="0" dirty="0">
                <a:solidFill>
                  <a:schemeClr val="tx1"/>
                </a:solidFill>
                <a:latin typeface="+mn-lt"/>
                <a:ea typeface="+mn-ea"/>
                <a:cs typeface="+mn-cs"/>
              </a:rPr>
              <a:t>. </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Center</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Bottom</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Center</a:t>
            </a:r>
            <a:r>
              <a:rPr lang="en-US" sz="1200" kern="1200" baseline="0" dirty="0">
                <a:solidFill>
                  <a:schemeClr val="tx1"/>
                </a:solidFill>
                <a:latin typeface="+mn-lt"/>
                <a:ea typeface="+mn-ea"/>
                <a:cs typeface="+mn-cs"/>
              </a:rPr>
              <a:t>. </a:t>
            </a:r>
          </a:p>
          <a:p>
            <a:pPr marL="228600" marR="0" indent="-228600" algn="l" defTabSz="914400" rtl="0" eaLnBrk="1" fontAlgn="auto" latinLnBrk="0" hangingPunct="1">
              <a:lnSpc>
                <a:spcPct val="90000"/>
              </a:lnSpc>
              <a:spcBef>
                <a:spcPts val="0"/>
              </a:spcBef>
              <a:spcAft>
                <a:spcPts val="600"/>
              </a:spcAft>
              <a:buClrTx/>
              <a:buSzTx/>
              <a:buFontTx/>
              <a:buNone/>
              <a:tabLst/>
              <a:defRPr/>
            </a:pPr>
            <a:endParaRPr lang="en-US" sz="1200" b="0" baseline="0" dirty="0"/>
          </a:p>
          <a:p>
            <a:pPr marL="228600" marR="0" indent="-228600" algn="l" defTabSz="914400" rtl="0" eaLnBrk="1" fontAlgn="auto" latinLnBrk="0" hangingPunct="1">
              <a:lnSpc>
                <a:spcPct val="90000"/>
              </a:lnSpc>
              <a:spcBef>
                <a:spcPts val="0"/>
              </a:spcBef>
              <a:spcAft>
                <a:spcPts val="600"/>
              </a:spcAft>
              <a:buClrTx/>
              <a:buSzTx/>
              <a:buFontTx/>
              <a:buNone/>
              <a:tabLst/>
              <a:defRPr/>
            </a:pPr>
            <a:r>
              <a:rPr lang="en-US" sz="1200" b="0" baseline="0" dirty="0"/>
              <a:t>To reproduce the month labels for the timeline,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a:t>
            </a:r>
            <a:r>
              <a:rPr lang="en-US" sz="1200" i="0" baseline="0" dirty="0"/>
              <a:t> the </a:t>
            </a:r>
            <a:r>
              <a:rPr lang="en-US" sz="1200" b="1" i="0" baseline="0" dirty="0"/>
              <a:t>Insert</a:t>
            </a:r>
            <a:r>
              <a:rPr lang="en-US" sz="1200" i="0" baseline="0" dirty="0"/>
              <a:t> tab, in the </a:t>
            </a:r>
            <a:r>
              <a:rPr lang="en-US" sz="1200" b="1" i="0" baseline="0" dirty="0"/>
              <a:t>Text</a:t>
            </a:r>
            <a:r>
              <a:rPr lang="en-US" sz="1200" i="0" baseline="0" dirty="0"/>
              <a:t> group, click </a:t>
            </a:r>
            <a:r>
              <a:rPr lang="en-US" sz="1200" b="1" i="0" baseline="0" dirty="0"/>
              <a:t>Text Box</a:t>
            </a:r>
            <a:r>
              <a:rPr lang="en-US" sz="1200" i="0" baseline="0" dirty="0"/>
              <a:t>, and then on the slide, drag to draw the text box.</a:t>
            </a:r>
          </a:p>
          <a:p>
            <a:pPr marL="228600" marR="0"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Type the text you want to appear in the text box (this example uses months of the year, so you might type “JAN”), and then select the text. Format the text in the textbox using the following steps:</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O</a:t>
            </a:r>
            <a:r>
              <a:rPr lang="en-US" sz="1200" i="0" dirty="0"/>
              <a:t>n the </a:t>
            </a:r>
            <a:r>
              <a:rPr lang="en-US" sz="1200" b="1" i="0" dirty="0"/>
              <a:t>Home</a:t>
            </a:r>
            <a:r>
              <a:rPr lang="en-US" sz="1200" i="0" baseline="0" dirty="0"/>
              <a:t> tab, in the </a:t>
            </a:r>
            <a:r>
              <a:rPr lang="en-US" sz="1200" b="1" i="0" baseline="0" dirty="0"/>
              <a:t>Font</a:t>
            </a:r>
            <a:r>
              <a:rPr lang="en-US" sz="1200" i="0" baseline="0" dirty="0"/>
              <a:t> group, choose the </a:t>
            </a:r>
            <a:r>
              <a:rPr lang="en-US" sz="1200" b="1" dirty="0"/>
              <a:t>Gill Sans MT Condensed</a:t>
            </a:r>
            <a:r>
              <a:rPr lang="en-US" sz="1200" b="1" i="0" baseline="0" dirty="0"/>
              <a:t> </a:t>
            </a:r>
            <a:r>
              <a:rPr lang="en-US" sz="1200" b="0" i="0" baseline="0" dirty="0"/>
              <a:t>font and a font size of</a:t>
            </a:r>
            <a:r>
              <a:rPr lang="en-US" sz="1200" i="0" baseline="0" dirty="0"/>
              <a:t> </a:t>
            </a:r>
            <a:r>
              <a:rPr lang="en-US" sz="1200" b="1" i="0" baseline="0" dirty="0"/>
              <a:t>18</a:t>
            </a:r>
            <a:r>
              <a:rPr lang="en-US" sz="1200" b="0" dirty="0"/>
              <a:t>.</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Click the arrow next to </a:t>
            </a:r>
            <a:r>
              <a:rPr lang="en-US" sz="1200" b="1" i="0" baseline="0" dirty="0"/>
              <a:t>Font Color</a:t>
            </a:r>
            <a:r>
              <a:rPr lang="en-US" sz="1200" i="0" baseline="0" dirty="0"/>
              <a:t>, and then under </a:t>
            </a:r>
            <a:r>
              <a:rPr lang="en-US" sz="1200" b="1" i="0" baseline="0" dirty="0"/>
              <a:t>Theme Colors </a:t>
            </a:r>
            <a:r>
              <a:rPr lang="en-US" sz="1200" i="0" baseline="0" dirty="0"/>
              <a:t>click </a:t>
            </a:r>
            <a:r>
              <a:rPr lang="en-US" sz="1200" b="1" i="0" baseline="0" dirty="0"/>
              <a:t>White, Background 1, Darker 35% </a:t>
            </a:r>
            <a:r>
              <a:rPr lang="en-US" sz="1200" i="0" baseline="0" dirty="0"/>
              <a:t>(fifth row, first option from the left).</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In the </a:t>
            </a:r>
            <a:r>
              <a:rPr lang="en-US" sz="1200" b="1" dirty="0"/>
              <a:t>Paragraph</a:t>
            </a:r>
            <a:r>
              <a:rPr lang="en-US" sz="1200" baseline="0" dirty="0"/>
              <a:t> group, click </a:t>
            </a:r>
            <a:r>
              <a:rPr lang="en-US" sz="1200" b="1" baseline="0" dirty="0"/>
              <a:t>Center</a:t>
            </a:r>
            <a:r>
              <a:rPr lang="en-US" sz="1200" b="0" baseline="0" dirty="0"/>
              <a:t>.</a:t>
            </a:r>
            <a:endParaRPr lang="en-US" sz="1200" b="0" i="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Select the text box. On the </a:t>
            </a:r>
            <a:r>
              <a:rPr lang="en-US" sz="1200" b="1" baseline="0" dirty="0"/>
              <a:t>Home</a:t>
            </a:r>
            <a:r>
              <a:rPr lang="en-US" sz="1200" b="0" baseline="0" dirty="0"/>
              <a:t> tab, in the </a:t>
            </a:r>
            <a:r>
              <a:rPr lang="en-US" sz="1200" b="1" baseline="0" dirty="0"/>
              <a:t>Clipboard </a:t>
            </a:r>
            <a:r>
              <a:rPr lang="en-US" sz="1200" b="0" baseline="0" dirty="0"/>
              <a:t>group, </a:t>
            </a:r>
            <a:r>
              <a:rPr lang="en-US" sz="1200" dirty="0"/>
              <a:t>click the arrow under </a:t>
            </a:r>
            <a:r>
              <a:rPr lang="en-US" sz="1200" b="1" baseline="0" dirty="0"/>
              <a:t>Copy, </a:t>
            </a:r>
            <a:r>
              <a:rPr lang="en-US" sz="1200" b="0" baseline="0" dirty="0"/>
              <a:t>and then click </a:t>
            </a:r>
            <a:r>
              <a:rPr lang="en-US" sz="1200" b="1" baseline="0" dirty="0"/>
              <a:t>Duplicate</a:t>
            </a:r>
            <a:r>
              <a:rPr lang="en-US" sz="1200" b="0" baseline="0" dirty="0"/>
              <a:t>. Repeat the process until there is a total of </a:t>
            </a:r>
            <a:r>
              <a:rPr lang="en-US" sz="1200" i="0" baseline="0" dirty="0"/>
              <a:t>six text boxes.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drag the text boxes onto the rectangle to form a row.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Press and hold CTRL and select all six text boxes and the rectangle.</a:t>
            </a:r>
            <a:endParaRPr lang="en-US" sz="1200" b="0" i="1"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Under </a:t>
            </a:r>
            <a:r>
              <a:rPr lang="en-US" sz="1200" b="1" baseline="0" dirty="0"/>
              <a:t>Drawing</a:t>
            </a:r>
            <a:r>
              <a:rPr lang="en-US" sz="1200" b="0" baseline="0" dirty="0"/>
              <a:t> Tools, on the </a:t>
            </a:r>
            <a:r>
              <a:rPr lang="en-US" sz="1200" b="1" baseline="0" dirty="0"/>
              <a:t>Format</a:t>
            </a:r>
            <a:r>
              <a:rPr lang="en-US" sz="1200" b="0" baseline="0" dirty="0"/>
              <a:t> tab, in the </a:t>
            </a:r>
            <a:r>
              <a:rPr lang="en-US" sz="1200" b="1" baseline="0" dirty="0"/>
              <a:t>Arrange</a:t>
            </a:r>
            <a:r>
              <a:rPr lang="en-US" sz="1200" b="0" baseline="0" dirty="0"/>
              <a:t> group, do the following:</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Selected Objects</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Press and hold CTRL and cancel the selection of the rectangle, keeping the text boxes selected. Under </a:t>
            </a:r>
            <a:r>
              <a:rPr lang="en-US" sz="1200" b="1" baseline="0" dirty="0"/>
              <a:t>Drawing</a:t>
            </a:r>
            <a:r>
              <a:rPr lang="en-US" sz="1200" b="0" baseline="0" dirty="0"/>
              <a:t> Tools, on the </a:t>
            </a:r>
            <a:r>
              <a:rPr lang="en-US" sz="1200" b="1" baseline="0" dirty="0"/>
              <a:t>Format</a:t>
            </a:r>
            <a:r>
              <a:rPr lang="en-US" sz="1200" b="0" baseline="0" dirty="0"/>
              <a:t> tab, in the </a:t>
            </a:r>
            <a:r>
              <a:rPr lang="en-US" sz="1200" b="1" baseline="0" dirty="0"/>
              <a:t>Arrange</a:t>
            </a:r>
            <a:r>
              <a:rPr lang="en-US" sz="1200" b="0" baseline="0" dirty="0"/>
              <a:t> group, do the following:</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Distribute Horizontally</a:t>
            </a:r>
            <a:r>
              <a:rPr lang="en-US" sz="1200"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To change the text in the duplicate text boxes, click in each text box and edit the text (this example uses months of the year).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To change the color of a text box, select the text in the text box, and then on the </a:t>
            </a:r>
            <a:r>
              <a:rPr lang="en-US" sz="1200" b="1" baseline="0" dirty="0"/>
              <a:t>Home</a:t>
            </a:r>
            <a:r>
              <a:rPr lang="en-US" sz="1200" b="0" baseline="0" dirty="0"/>
              <a:t> tab, in the </a:t>
            </a:r>
            <a:r>
              <a:rPr lang="en-US" sz="1200" b="1" baseline="0" dirty="0"/>
              <a:t>Font</a:t>
            </a:r>
            <a:r>
              <a:rPr lang="en-US" sz="1200" b="0" baseline="0" dirty="0"/>
              <a:t> group, click the arrow next to </a:t>
            </a:r>
            <a:r>
              <a:rPr lang="en-US" sz="1200" b="1" baseline="0" dirty="0"/>
              <a:t>Font Color</a:t>
            </a:r>
            <a:r>
              <a:rPr lang="en-US" sz="1200" b="0" baseline="0" dirty="0"/>
              <a:t>, and then under </a:t>
            </a:r>
            <a:r>
              <a:rPr lang="en-US" sz="1200" b="1" baseline="0" dirty="0"/>
              <a:t>Theme Colors </a:t>
            </a:r>
            <a:r>
              <a:rPr lang="en-US" sz="1200" b="0" baseline="0" dirty="0"/>
              <a:t>click </a:t>
            </a:r>
            <a:r>
              <a:rPr lang="en-US" sz="1200" b="1" baseline="0" dirty="0"/>
              <a:t>White, Background 1 </a:t>
            </a:r>
            <a:r>
              <a:rPr lang="en-US" sz="1200" b="0" baseline="0" dirty="0"/>
              <a:t>(first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a:p>
            <a:r>
              <a:rPr lang="en-US" sz="1200" dirty="0"/>
              <a:t>To</a:t>
            </a:r>
            <a:r>
              <a:rPr lang="en-US" sz="1200" baseline="0" dirty="0"/>
              <a:t> reproduce the vertical line with text effects on this slide, do the following:</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Drawing</a:t>
            </a:r>
            <a:r>
              <a:rPr lang="en-US" sz="1200" baseline="0" dirty="0"/>
              <a:t> group, click </a:t>
            </a:r>
            <a:r>
              <a:rPr lang="en-US" sz="1200" b="1" baseline="0" dirty="0"/>
              <a:t>Line</a:t>
            </a:r>
            <a:r>
              <a:rPr lang="en-US" sz="1200" b="0" baseline="0" dirty="0"/>
              <a:t>, and then, in the slide, draw a line</a:t>
            </a:r>
            <a:r>
              <a:rPr lang="en-US" sz="1200" baseline="0" dirty="0"/>
              <a:t>.</a:t>
            </a:r>
          </a:p>
          <a:p>
            <a:pPr marL="228600" indent="-228600">
              <a:buFont typeface="+mj-lt"/>
              <a:buAutoNum type="arabicPeriod"/>
            </a:pPr>
            <a:r>
              <a:rPr lang="en-US" sz="1200" baseline="0" dirty="0"/>
              <a:t>On the Home tab, in the drawing group, click the Format Shape dialog box launcher.</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0" i="0" baseline="0" dirty="0"/>
              <a:t>In the </a:t>
            </a:r>
            <a:r>
              <a:rPr lang="en-US" sz="1200" b="1" i="0" baseline="0" dirty="0"/>
              <a:t>Format Shape </a:t>
            </a:r>
            <a:r>
              <a:rPr lang="en-US" sz="1200" b="0" i="0" baseline="0" dirty="0"/>
              <a:t>dialog box, in the </a:t>
            </a:r>
            <a:r>
              <a:rPr lang="en-US" sz="1200" b="1" i="0" baseline="0" dirty="0"/>
              <a:t>Size</a:t>
            </a:r>
            <a:r>
              <a:rPr lang="en-US" sz="1200" b="0" i="0" baseline="0" dirty="0"/>
              <a:t> tab, under </a:t>
            </a:r>
            <a:r>
              <a:rPr lang="en-US" sz="1200" b="1" i="0" baseline="0" dirty="0"/>
              <a:t>Size and rotate</a:t>
            </a:r>
            <a:r>
              <a:rPr lang="en-US" sz="1200" b="0" i="0" baseline="0" dirty="0"/>
              <a:t>, set the following values:</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Height: 1.2”</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Width: 0”</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Rotation: 0˚</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Also in the </a:t>
            </a:r>
            <a:r>
              <a:rPr lang="en-US" sz="1200" b="1" baseline="0" dirty="0"/>
              <a:t>Format Shape </a:t>
            </a:r>
            <a:r>
              <a:rPr lang="en-US" sz="1200" baseline="0" dirty="0"/>
              <a:t>dialog box, </a:t>
            </a:r>
            <a:r>
              <a:rPr lang="en-US" sz="1200" i="0" baseline="0" dirty="0"/>
              <a:t>in the </a:t>
            </a:r>
            <a:r>
              <a:rPr lang="en-US" sz="1200" b="1" i="0" baseline="0" dirty="0"/>
              <a:t>Line Style </a:t>
            </a:r>
            <a:r>
              <a:rPr lang="en-US" sz="1200" i="0" baseline="0" dirty="0"/>
              <a:t>tab, set the </a:t>
            </a:r>
            <a:r>
              <a:rPr lang="en-US" sz="1200" b="1" i="0" baseline="0" dirty="0"/>
              <a:t>Width</a:t>
            </a:r>
            <a:r>
              <a:rPr lang="en-US" sz="1200" i="0" baseline="0" dirty="0"/>
              <a:t> to </a:t>
            </a:r>
            <a:r>
              <a:rPr lang="en-US" sz="1200" b="1" i="0" baseline="0" dirty="0"/>
              <a:t>.75 </a:t>
            </a:r>
            <a:r>
              <a:rPr lang="en-US" sz="1200" b="1" i="0" baseline="0" dirty="0" err="1"/>
              <a:t>pt</a:t>
            </a:r>
            <a:r>
              <a:rPr lang="en-US" sz="1200" b="0" i="0" baseline="0" dirty="0"/>
              <a:t> and then, under Arrow settings, set the following values:</a:t>
            </a:r>
          </a:p>
          <a:p>
            <a:pPr marL="685800" lvl="1" indent="-228600">
              <a:buFont typeface="Arial" pitchFamily="34" charset="0"/>
              <a:buChar char="•"/>
            </a:pPr>
            <a:r>
              <a:rPr lang="en-US" sz="1200" b="1" i="0" baseline="0" dirty="0"/>
              <a:t>Begin type: </a:t>
            </a:r>
            <a:r>
              <a:rPr lang="en-US" sz="1200" b="1" baseline="0" dirty="0"/>
              <a:t>Oval Arrow </a:t>
            </a:r>
            <a:r>
              <a:rPr lang="en-US" sz="1200" baseline="0" dirty="0"/>
              <a:t>(second row, third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Begin size: </a:t>
            </a:r>
            <a:r>
              <a:rPr lang="en-US" sz="1200" b="1" baseline="0" dirty="0"/>
              <a:t>Arrow L Size 1 </a:t>
            </a:r>
            <a:r>
              <a:rPr lang="en-US" sz="1200" baseline="0" dirty="0"/>
              <a:t>(first row, first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End type: </a:t>
            </a:r>
            <a:r>
              <a:rPr lang="en-US" sz="1200" b="1" baseline="0" dirty="0"/>
              <a:t>Oval Arrow </a:t>
            </a:r>
            <a:r>
              <a:rPr lang="en-US" sz="1200" baseline="0" dirty="0"/>
              <a:t>(second row, third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End size: </a:t>
            </a:r>
            <a:r>
              <a:rPr lang="en-US" sz="1200" b="1" baseline="0" dirty="0"/>
              <a:t>Arrow R Size 1 </a:t>
            </a:r>
            <a:r>
              <a:rPr lang="en-US" sz="1200" baseline="0" dirty="0"/>
              <a:t>(first row, first option from the left).</a:t>
            </a:r>
            <a:endParaRPr lang="en-US" sz="1200" i="0" baseline="0" dirty="0"/>
          </a:p>
          <a:p>
            <a:pPr marL="228600" lvl="0" indent="-228600">
              <a:buFont typeface="+mj-lt"/>
              <a:buAutoNum type="arabicPeriod"/>
            </a:pPr>
            <a:r>
              <a:rPr lang="en-US" sz="1200" i="0" baseline="0" dirty="0"/>
              <a:t>Also in the </a:t>
            </a:r>
            <a:r>
              <a:rPr lang="en-US" sz="1200" b="1" baseline="0" dirty="0"/>
              <a:t>Format Shape </a:t>
            </a:r>
            <a:r>
              <a:rPr lang="en-US" sz="1200" baseline="0" dirty="0"/>
              <a:t>dialog box, </a:t>
            </a:r>
            <a:r>
              <a:rPr lang="en-US" sz="1200" i="0" baseline="0" dirty="0"/>
              <a:t>in the </a:t>
            </a:r>
            <a:r>
              <a:rPr lang="en-US" sz="1200" b="1" i="0" baseline="0" dirty="0"/>
              <a:t>Line Color </a:t>
            </a:r>
            <a:r>
              <a:rPr lang="en-US" sz="1200" b="0" i="0" baseline="0" dirty="0"/>
              <a:t>tab</a:t>
            </a:r>
            <a:r>
              <a:rPr lang="en-US" sz="1200" i="0" baseline="0" dirty="0"/>
              <a:t>, select </a:t>
            </a:r>
            <a:r>
              <a:rPr lang="en-US" sz="1200" b="1" i="0" baseline="0" dirty="0"/>
              <a:t>Solid line</a:t>
            </a:r>
            <a:r>
              <a:rPr lang="en-US" sz="1200" i="0" baseline="0" dirty="0"/>
              <a:t>, and then set the </a:t>
            </a:r>
            <a:r>
              <a:rPr lang="en-US" sz="1200" b="1" i="0" baseline="0" dirty="0"/>
              <a:t>Color</a:t>
            </a:r>
            <a:r>
              <a:rPr lang="en-US" sz="1200" i="0" baseline="0" dirty="0"/>
              <a:t> option  to </a:t>
            </a:r>
            <a:r>
              <a:rPr lang="en-US" sz="1200" b="1" baseline="0" dirty="0"/>
              <a:t>White, Background 1, Darker 25% </a:t>
            </a:r>
            <a:r>
              <a:rPr lang="en-US" sz="1200" baseline="0" dirty="0"/>
              <a:t>(fourth row, first option from the left).</a:t>
            </a:r>
          </a:p>
          <a:p>
            <a:pPr marL="228600" lvl="0" indent="-228600">
              <a:buFont typeface="+mj-lt"/>
              <a:buAutoNum type="arabicPeriod"/>
            </a:pPr>
            <a:r>
              <a:rPr lang="en-US" sz="1200" baseline="0" dirty="0"/>
              <a:t>Close the </a:t>
            </a:r>
            <a:r>
              <a:rPr lang="en-US" sz="1200" b="1" baseline="0" dirty="0"/>
              <a:t>Format Shape </a:t>
            </a:r>
            <a:r>
              <a:rPr lang="en-US" sz="1200" baseline="0" dirty="0"/>
              <a:t>dialog box.</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Clipboard</a:t>
            </a:r>
            <a:r>
              <a:rPr lang="en-US" sz="1200" baseline="0" dirty="0"/>
              <a:t> group, click the arrow under </a:t>
            </a:r>
            <a:r>
              <a:rPr lang="en-US" sz="1200" b="1" baseline="0" dirty="0"/>
              <a:t>Copy</a:t>
            </a:r>
            <a:r>
              <a:rPr lang="en-US" sz="1200" baseline="0" dirty="0"/>
              <a:t>, and then click </a:t>
            </a:r>
            <a:r>
              <a:rPr lang="en-US" sz="1200" b="1" baseline="0" dirty="0"/>
              <a:t>Duplicate</a:t>
            </a:r>
            <a:r>
              <a:rPr lang="en-US" sz="1200" baseline="0" dirty="0"/>
              <a:t>. </a:t>
            </a:r>
          </a:p>
          <a:p>
            <a:pPr marL="228600" indent="-228600">
              <a:buFont typeface="+mj-lt"/>
              <a:buAutoNum type="arabicPeriod"/>
            </a:pPr>
            <a:r>
              <a:rPr lang="en-US" sz="1200" baseline="0" dirty="0"/>
              <a:t>Select the duplicate line. Under </a:t>
            </a:r>
            <a:r>
              <a:rPr lang="en-US" sz="1200" b="1" baseline="0" dirty="0"/>
              <a:t>Drawing Tools</a:t>
            </a:r>
            <a:r>
              <a:rPr lang="en-US" sz="1200" baseline="0" dirty="0"/>
              <a:t>, on the </a:t>
            </a:r>
            <a:r>
              <a:rPr lang="en-US" sz="1200" b="1" baseline="0" dirty="0"/>
              <a:t>Format</a:t>
            </a:r>
            <a:r>
              <a:rPr lang="en-US" sz="1200" baseline="0" dirty="0"/>
              <a:t> tab, in the </a:t>
            </a:r>
            <a:r>
              <a:rPr lang="en-US" sz="1200" b="1" baseline="0" dirty="0"/>
              <a:t>Size</a:t>
            </a:r>
            <a:r>
              <a:rPr lang="en-US" sz="1200" baseline="0" dirty="0"/>
              <a:t> group, in the </a:t>
            </a:r>
            <a:r>
              <a:rPr lang="en-US" sz="1200" b="1" baseline="0" dirty="0"/>
              <a:t>Shape Height </a:t>
            </a:r>
            <a:r>
              <a:rPr lang="en-US" sz="1200" baseline="0" dirty="0"/>
              <a:t>box, enter </a:t>
            </a:r>
            <a:r>
              <a:rPr lang="en-US" sz="1200" b="1" baseline="0" dirty="0"/>
              <a:t>2.6”</a:t>
            </a:r>
            <a:r>
              <a:rPr lang="en-US" sz="1200" baseline="0" dirty="0"/>
              <a:t>.</a:t>
            </a:r>
          </a:p>
          <a:p>
            <a:pPr marL="228600" indent="-228600">
              <a:buFont typeface="+mj-lt"/>
              <a:buAutoNum type="arabicPeriod"/>
            </a:pPr>
            <a:r>
              <a:rPr lang="en-US" sz="1200" baseline="0" dirty="0"/>
              <a:t>Press and hold SHIFT and select both lines. On the </a:t>
            </a:r>
            <a:r>
              <a:rPr lang="en-US" sz="1200" b="1" baseline="0" dirty="0"/>
              <a:t>Format</a:t>
            </a:r>
            <a:r>
              <a:rPr lang="en-US" sz="1200" baseline="0" dirty="0"/>
              <a:t> tab, in the </a:t>
            </a:r>
            <a:r>
              <a:rPr lang="en-US" sz="1200" b="1" baseline="0" dirty="0"/>
              <a:t>Arrange </a:t>
            </a:r>
            <a:r>
              <a:rPr lang="en-US" sz="1200" baseline="0" dirty="0"/>
              <a:t>group, do the following:</a:t>
            </a:r>
          </a:p>
          <a:p>
            <a:pPr marL="685800" lvl="1" indent="-228600">
              <a:buFont typeface="+mj-lt"/>
              <a:buAutoNum type="arabicPeriod"/>
            </a:pPr>
            <a:r>
              <a:rPr lang="en-US" sz="1200" b="0" baseline="0" dirty="0"/>
              <a:t>Click </a:t>
            </a:r>
            <a:r>
              <a:rPr lang="en-US" sz="1200" b="1" baseline="0" dirty="0"/>
              <a:t>Align</a:t>
            </a:r>
            <a:r>
              <a:rPr lang="en-US" sz="1200" baseline="0" dirty="0"/>
              <a:t>, and then click </a:t>
            </a:r>
            <a:r>
              <a:rPr lang="en-US" sz="1200" b="1" baseline="0" dirty="0"/>
              <a:t>Align Selected Objects</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Center</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Top</a:t>
            </a:r>
            <a:r>
              <a:rPr lang="en-US" sz="1200" baseline="0" dirty="0"/>
              <a:t>.</a:t>
            </a:r>
          </a:p>
          <a:p>
            <a:pPr marL="228600" indent="-228600">
              <a:buFont typeface="+mj-lt"/>
              <a:buAutoNum type="arabicPeriod"/>
            </a:pPr>
            <a:r>
              <a:rPr lang="en-US" sz="1200" baseline="0" dirty="0"/>
              <a:t>Drag both lines together on the slide to position them under one of the timeline month labels. </a:t>
            </a:r>
          </a:p>
          <a:p>
            <a:pPr marL="228600" indent="-228600">
              <a:buFont typeface="+mj-lt"/>
              <a:buAutoNum type="arabicPeriod"/>
            </a:pPr>
            <a:r>
              <a:rPr lang="en-US" sz="1200" baseline="0" dirty="0"/>
              <a:t>Press and hold SHIFT and select both lines and the text box they are under. On the </a:t>
            </a:r>
            <a:r>
              <a:rPr lang="en-US" sz="1200" b="1" baseline="0" dirty="0"/>
              <a:t>Format </a:t>
            </a:r>
            <a:r>
              <a:rPr lang="en-US" sz="1200" baseline="0" dirty="0"/>
              <a:t>tab, in the </a:t>
            </a:r>
            <a:r>
              <a:rPr lang="en-US" sz="1200" b="1" baseline="0" dirty="0"/>
              <a:t>Arrange </a:t>
            </a:r>
            <a:r>
              <a:rPr lang="en-US" sz="1200" baseline="0" dirty="0"/>
              <a:t>group, do the following:</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Selected Objects</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Center</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Create the subtext boxes: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a:t>
            </a:r>
            <a:r>
              <a:rPr lang="en-US" sz="1200" i="0" baseline="0" dirty="0"/>
              <a:t> the </a:t>
            </a:r>
            <a:r>
              <a:rPr lang="en-US" sz="1200" b="1" i="0" baseline="0" dirty="0"/>
              <a:t>Insert</a:t>
            </a:r>
            <a:r>
              <a:rPr lang="en-US" sz="1200" i="0" baseline="0" dirty="0"/>
              <a:t> tab, in the </a:t>
            </a:r>
            <a:r>
              <a:rPr lang="en-US" sz="1200" b="1" i="0" baseline="0" dirty="0"/>
              <a:t>Text</a:t>
            </a:r>
            <a:r>
              <a:rPr lang="en-US" sz="1200" i="0" baseline="0" dirty="0"/>
              <a:t> group, click </a:t>
            </a:r>
            <a:r>
              <a:rPr lang="en-US" sz="1200" b="1" i="0" baseline="0" dirty="0"/>
              <a:t>Text Box</a:t>
            </a:r>
            <a:r>
              <a:rPr lang="en-US" sz="1200" i="0" baseline="0" dirty="0"/>
              <a:t>, and then on the slide, drag to draw the text box.</a:t>
            </a:r>
          </a:p>
          <a:p>
            <a:pPr marL="685800" lvl="1" indent="-228600">
              <a:buFont typeface="+mj-lt"/>
              <a:buAutoNum type="arabicPeriod"/>
            </a:pPr>
            <a:r>
              <a:rPr lang="en-US" sz="1200" kern="1200" dirty="0">
                <a:solidFill>
                  <a:schemeClr val="tx1"/>
                </a:solidFill>
                <a:effectLst/>
                <a:latin typeface="+mn-lt"/>
                <a:ea typeface="+mn-ea"/>
                <a:cs typeface="+mn-cs"/>
              </a:rPr>
              <a:t>Type the text you want to appear in the text box, and then select the text. Format the text in the textbox using the following steps:</a:t>
            </a:r>
          </a:p>
          <a:p>
            <a:pPr marL="1143000" lvl="2" indent="-228600">
              <a:buFont typeface="Arial" pitchFamily="34" charset="0"/>
              <a:buChar char="•"/>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Font</a:t>
            </a:r>
            <a:r>
              <a:rPr lang="en-US" sz="1200" kern="1200" dirty="0">
                <a:solidFill>
                  <a:schemeClr val="tx1"/>
                </a:solidFill>
                <a:effectLst/>
                <a:latin typeface="+mn-lt"/>
                <a:ea typeface="+mn-ea"/>
                <a:cs typeface="+mn-cs"/>
              </a:rPr>
              <a:t> group, choose the </a:t>
            </a:r>
            <a:r>
              <a:rPr lang="en-US" sz="1200" b="1" kern="1200" dirty="0">
                <a:solidFill>
                  <a:schemeClr val="tx1"/>
                </a:solidFill>
                <a:effectLst/>
                <a:latin typeface="+mn-lt"/>
                <a:ea typeface="+mn-ea"/>
                <a:cs typeface="+mn-cs"/>
              </a:rPr>
              <a:t>Gill Sans MT </a:t>
            </a:r>
            <a:r>
              <a:rPr lang="en-US" sz="1200" kern="1200" dirty="0">
                <a:solidFill>
                  <a:schemeClr val="tx1"/>
                </a:solidFill>
                <a:effectLst/>
                <a:latin typeface="+mn-lt"/>
                <a:ea typeface="+mn-ea"/>
                <a:cs typeface="+mn-cs"/>
              </a:rPr>
              <a:t>font and a font size of </a:t>
            </a:r>
            <a:r>
              <a:rPr lang="en-US" sz="1200" b="1" kern="12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Click the arrow next to </a:t>
            </a:r>
            <a:r>
              <a:rPr lang="en-US" sz="1200" b="1" kern="1200" dirty="0">
                <a:solidFill>
                  <a:schemeClr val="tx1"/>
                </a:solidFill>
                <a:effectLst/>
                <a:latin typeface="+mn-lt"/>
                <a:ea typeface="+mn-ea"/>
                <a:cs typeface="+mn-cs"/>
              </a:rPr>
              <a:t>Font Color</a:t>
            </a:r>
            <a:r>
              <a:rPr lang="en-US" sz="1200" kern="1200" dirty="0">
                <a:solidFill>
                  <a:schemeClr val="tx1"/>
                </a:solidFill>
                <a:effectLst/>
                <a:latin typeface="+mn-lt"/>
                <a:ea typeface="+mn-ea"/>
                <a:cs typeface="+mn-cs"/>
              </a:rPr>
              <a:t>, and then under </a:t>
            </a:r>
            <a:r>
              <a:rPr lang="en-US" sz="1200" b="1" kern="1200" dirty="0">
                <a:solidFill>
                  <a:schemeClr val="tx1"/>
                </a:solidFill>
                <a:effectLst/>
                <a:latin typeface="+mn-lt"/>
                <a:ea typeface="+mn-ea"/>
                <a:cs typeface="+mn-cs"/>
              </a:rPr>
              <a:t>Theme Colors </a:t>
            </a:r>
            <a:r>
              <a:rPr lang="en-US" sz="1200" kern="1200" dirty="0">
                <a:solidFill>
                  <a:schemeClr val="tx1"/>
                </a:solidFill>
                <a:effectLst/>
                <a:latin typeface="+mn-lt"/>
                <a:ea typeface="+mn-ea"/>
                <a:cs typeface="+mn-cs"/>
              </a:rPr>
              <a:t>click </a:t>
            </a:r>
            <a:r>
              <a:rPr lang="en-US" sz="1200" b="1" i="0" baseline="0" dirty="0"/>
              <a:t>White, Background 1 </a:t>
            </a:r>
            <a:r>
              <a:rPr lang="en-US" sz="1200" i="0" baseline="0" dirty="0"/>
              <a:t>(first row, first option from the left).</a:t>
            </a:r>
            <a:r>
              <a:rPr lang="en-US" sz="1200" kern="1200" dirty="0">
                <a:solidFill>
                  <a:schemeClr val="tx1"/>
                </a:solidFill>
                <a:effectLst/>
                <a:latin typeface="+mn-lt"/>
                <a:ea typeface="+mn-ea"/>
                <a:cs typeface="+mn-cs"/>
              </a:rPr>
              <a:t> </a:t>
            </a:r>
          </a:p>
          <a:p>
            <a:pPr marL="1143000" lvl="2" indent="-228600">
              <a:buFont typeface="Arial" pitchFamily="34" charset="0"/>
              <a:buChar char="•"/>
            </a:pP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Paragraph</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Align Text Left</a:t>
            </a:r>
            <a:r>
              <a:rPr lang="en-US" sz="1200" kern="120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t>On the </a:t>
            </a:r>
            <a:r>
              <a:rPr lang="en-US" sz="1200" b="1" i="0" baseline="0" dirty="0"/>
              <a:t>Home</a:t>
            </a:r>
            <a:r>
              <a:rPr lang="en-US" sz="1200" i="0" baseline="0" dirty="0"/>
              <a:t> tab, in the </a:t>
            </a:r>
            <a:r>
              <a:rPr lang="en-US" sz="1200" b="1" i="0" baseline="0" dirty="0"/>
              <a:t>Paragraph</a:t>
            </a:r>
            <a:r>
              <a:rPr lang="en-US" sz="1200" i="0" baseline="0" dirty="0"/>
              <a:t> group, click </a:t>
            </a:r>
            <a:r>
              <a:rPr lang="en-US" sz="1200" b="1" i="0" baseline="0" dirty="0"/>
              <a:t>Align Text Left</a:t>
            </a:r>
            <a:r>
              <a:rPr lang="en-US" sz="1200" i="0" baseline="0" dirty="0"/>
              <a:t> to align the text left in the text box.</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On the slide, drag the text box to position it to the right of the vertical line. </a:t>
            </a:r>
          </a:p>
          <a:p>
            <a:pPr marL="228600" indent="-228600">
              <a:buFont typeface="+mj-lt"/>
              <a:buAutoNum type="arabicPeriod"/>
            </a:pPr>
            <a:endParaRPr lang="en-US" sz="1200" dirty="0"/>
          </a:p>
          <a:p>
            <a:endParaRPr lang="en-US" sz="1200" dirty="0"/>
          </a:p>
          <a:p>
            <a:r>
              <a:rPr lang="en-US" sz="1200" dirty="0"/>
              <a:t>To</a:t>
            </a:r>
            <a:r>
              <a:rPr lang="en-US" sz="1200" baseline="0" dirty="0"/>
              <a:t> reproduce the background on this slide, do the following:</a:t>
            </a:r>
            <a:endParaRPr lang="en-US" sz="1200" dirty="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a:solidFill>
                  <a:schemeClr val="tx1"/>
                </a:solidFill>
                <a:latin typeface="+mn-lt"/>
                <a:ea typeface="+mn-ea"/>
                <a:cs typeface="+mn-cs"/>
              </a:rPr>
              <a:t>Right-click the slide background</a:t>
            </a:r>
            <a:r>
              <a:rPr lang="en-US" sz="1200" kern="1200" baseline="0" dirty="0">
                <a:solidFill>
                  <a:schemeClr val="tx1"/>
                </a:solidFill>
                <a:latin typeface="+mn-lt"/>
                <a:ea typeface="+mn-ea"/>
                <a:cs typeface="+mn-cs"/>
              </a:rPr>
              <a:t> area</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Format Background</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a:t>
            </a:r>
            <a:r>
              <a:rPr lang="en-US" sz="120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in the left pane, select </a:t>
            </a:r>
            <a:r>
              <a:rPr lang="en-US" sz="1200" b="1" kern="1200" baseline="0" dirty="0">
                <a:solidFill>
                  <a:schemeClr val="tx1"/>
                </a:solidFill>
                <a:latin typeface="+mn-lt"/>
                <a:ea typeface="+mn-ea"/>
                <a:cs typeface="+mn-cs"/>
              </a:rPr>
              <a:t>Gradient fill</a:t>
            </a:r>
            <a:r>
              <a:rPr lang="en-US" sz="1200" b="0" kern="1200" baseline="0" dirty="0">
                <a:solidFill>
                  <a:schemeClr val="tx1"/>
                </a:solidFill>
                <a:latin typeface="+mn-lt"/>
                <a:ea typeface="+mn-ea"/>
                <a:cs typeface="+mn-cs"/>
              </a:rPr>
              <a:t> in the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pane, and then set the following values:</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kern="1200" baseline="0" dirty="0">
                <a:solidFill>
                  <a:schemeClr val="tx1"/>
                </a:solidFill>
                <a:latin typeface="+mn-lt"/>
                <a:ea typeface="+mn-ea"/>
                <a:cs typeface="+mn-cs"/>
              </a:rPr>
              <a:t>Type:</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Linear</a:t>
            </a: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Direction:</a:t>
            </a:r>
            <a:r>
              <a:rPr lang="en-US" sz="1200" b="0" baseline="0" dirty="0"/>
              <a:t> </a:t>
            </a:r>
            <a:r>
              <a:rPr lang="en-US" sz="1200" b="1" kern="1200" baseline="0" dirty="0">
                <a:solidFill>
                  <a:schemeClr val="tx1"/>
                </a:solidFill>
                <a:latin typeface="+mn-lt"/>
                <a:ea typeface="+mn-ea"/>
                <a:cs typeface="+mn-cs"/>
              </a:rPr>
              <a:t>Linear Down </a:t>
            </a:r>
            <a:r>
              <a:rPr lang="en-US" sz="1200" b="0" kern="1200" baseline="0" dirty="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kern="1200" baseline="0" dirty="0">
                <a:solidFill>
                  <a:schemeClr val="tx1"/>
                </a:solidFill>
                <a:latin typeface="+mn-lt"/>
                <a:ea typeface="+mn-ea"/>
                <a:cs typeface="+mn-cs"/>
              </a:rPr>
              <a:t>Angle: 90˚</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a:solidFill>
                  <a:schemeClr val="tx1"/>
                </a:solidFill>
                <a:latin typeface="+mn-lt"/>
                <a:ea typeface="+mn-ea"/>
                <a:cs typeface="+mn-cs"/>
              </a:rPr>
              <a:t>Under </a:t>
            </a:r>
            <a:r>
              <a:rPr lang="en-US" sz="1200" b="1" kern="1200" baseline="0" dirty="0">
                <a:solidFill>
                  <a:schemeClr val="tx1"/>
                </a:solidFill>
                <a:latin typeface="+mn-lt"/>
                <a:ea typeface="+mn-ea"/>
                <a:cs typeface="+mn-cs"/>
              </a:rPr>
              <a:t>Gradient stops</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Add</a:t>
            </a:r>
            <a:r>
              <a:rPr lang="en-US" sz="1200" b="0" kern="1200" baseline="0" dirty="0">
                <a:solidFill>
                  <a:schemeClr val="tx1"/>
                </a:solidFill>
                <a:latin typeface="+mn-lt"/>
                <a:ea typeface="+mn-ea"/>
                <a:cs typeface="+mn-cs"/>
              </a:rPr>
              <a:t> or </a:t>
            </a:r>
            <a:r>
              <a:rPr lang="en-US" sz="1200" b="1" kern="1200" baseline="0" dirty="0">
                <a:solidFill>
                  <a:schemeClr val="tx1"/>
                </a:solidFill>
                <a:latin typeface="+mn-lt"/>
                <a:ea typeface="+mn-ea"/>
                <a:cs typeface="+mn-cs"/>
              </a:rPr>
              <a:t>Remove</a:t>
            </a:r>
            <a:r>
              <a:rPr lang="en-US" sz="1200" b="0" kern="1200" baseline="0" dirty="0">
                <a:solidFill>
                  <a:schemeClr val="tx1"/>
                </a:solidFill>
                <a:latin typeface="+mn-lt"/>
                <a:ea typeface="+mn-ea"/>
                <a:cs typeface="+mn-cs"/>
              </a:rPr>
              <a:t> until two stops appear on the slider.</a:t>
            </a:r>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t>Also under </a:t>
            </a:r>
            <a:r>
              <a:rPr lang="en-US" sz="1200" b="1" dirty="0"/>
              <a:t>Gradient stops</a:t>
            </a:r>
            <a:r>
              <a:rPr lang="en-US" sz="1200" dirty="0"/>
              <a:t>, customize the gradient stops that you added as follows:</a:t>
            </a:r>
          </a:p>
          <a:p>
            <a:pPr marL="685800" lvl="1" indent="-228600">
              <a:buFont typeface="Arial" pitchFamily="34" charset="0"/>
              <a:buChar char="•"/>
              <a:defRPr/>
            </a:pPr>
            <a:r>
              <a:rPr lang="en-US" sz="1200" dirty="0"/>
              <a:t>Select the first stop, and then set the following values:</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Position: 50%</a:t>
            </a:r>
          </a:p>
          <a:p>
            <a:pPr marL="1143000" lvl="2" indent="-228600">
              <a:buFont typeface="Arial" pitchFamily="34" charset="0"/>
              <a:buChar char="•"/>
              <a:defRPr/>
            </a:pPr>
            <a:r>
              <a:rPr lang="en-US" sz="1200" b="1" dirty="0"/>
              <a:t>Color: Black, Text 1</a:t>
            </a:r>
            <a:r>
              <a:rPr lang="en-US" sz="1200" b="1" baseline="0" dirty="0"/>
              <a:t> </a:t>
            </a:r>
            <a:r>
              <a:rPr lang="en-US" sz="1200" b="0" dirty="0"/>
              <a:t>(first row, second option from the left</a:t>
            </a:r>
            <a:r>
              <a:rPr lang="en-US" sz="1200" b="0" baseline="0" dirty="0"/>
              <a:t>).</a:t>
            </a:r>
          </a:p>
          <a:p>
            <a:pPr marL="685800" lvl="1" indent="-228600">
              <a:buFont typeface="Arial" pitchFamily="34" charset="0"/>
              <a:buChar char="•"/>
              <a:defRPr/>
            </a:pPr>
            <a:r>
              <a:rPr lang="en-US" sz="1200" dirty="0"/>
              <a:t>Select </a:t>
            </a:r>
            <a:r>
              <a:rPr lang="en-US" sz="1200" b="0" dirty="0"/>
              <a:t>the second stop</a:t>
            </a:r>
            <a:r>
              <a:rPr lang="en-US" sz="1200" dirty="0"/>
              <a:t>, and then set the following values:</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Position: </a:t>
            </a:r>
            <a:r>
              <a:rPr lang="en-US" sz="1200" b="1" baseline="0" dirty="0"/>
              <a:t>99</a:t>
            </a:r>
            <a:r>
              <a:rPr lang="en-US" sz="1200" b="1" dirty="0"/>
              <a:t>%</a:t>
            </a:r>
            <a:r>
              <a:rPr lang="en-US" sz="1200" dirty="0"/>
              <a:t>.</a:t>
            </a:r>
          </a:p>
          <a:p>
            <a:pPr marL="1143000" lvl="2" indent="-228600">
              <a:buFont typeface="Arial" pitchFamily="34" charset="0"/>
              <a:buChar char="•"/>
              <a:defRPr/>
            </a:pPr>
            <a:r>
              <a:rPr lang="en-US" sz="1200" b="1" dirty="0"/>
              <a:t>Color:</a:t>
            </a:r>
            <a:r>
              <a:rPr lang="en-US" sz="1200" dirty="0"/>
              <a:t> </a:t>
            </a:r>
            <a:r>
              <a:rPr lang="en-US" sz="1200" b="1" dirty="0"/>
              <a:t>Black,</a:t>
            </a:r>
            <a:r>
              <a:rPr lang="en-US" sz="1200" b="1" baseline="0" dirty="0"/>
              <a:t> Text 1, Lighter 35% </a:t>
            </a:r>
            <a:r>
              <a:rPr lang="en-US" sz="1200" b="0" dirty="0"/>
              <a:t>(third row, second option from the left</a:t>
            </a:r>
            <a:r>
              <a:rPr lang="en-US" sz="1200" b="0" baseline="0" dirty="0"/>
              <a:t>).</a:t>
            </a:r>
            <a:endParaRPr lang="en-US" sz="1200" b="0" dirty="0"/>
          </a:p>
          <a:p>
            <a:endParaRPr lang="en-US" sz="1400"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9394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Timeline graphic with pictures</a:t>
            </a:r>
          </a:p>
          <a:p>
            <a:r>
              <a:rPr lang="en-US" sz="1400" dirty="0"/>
              <a:t>(Intermediate)</a:t>
            </a:r>
          </a:p>
          <a:p>
            <a:endParaRPr lang="en-US" sz="1200" dirty="0"/>
          </a:p>
          <a:p>
            <a:endParaRPr lang="en-US" sz="1200" dirty="0"/>
          </a:p>
          <a:p>
            <a:r>
              <a:rPr lang="en-US" sz="1200" dirty="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 the </a:t>
            </a:r>
            <a:r>
              <a:rPr lang="en-US" sz="1200" b="1" i="0" dirty="0"/>
              <a:t>Home</a:t>
            </a:r>
            <a:r>
              <a:rPr lang="en-US" sz="1200" i="0" dirty="0"/>
              <a:t> tab, in the</a:t>
            </a:r>
            <a:r>
              <a:rPr lang="en-US" sz="1200" i="0" baseline="0" dirty="0"/>
              <a:t> </a:t>
            </a:r>
            <a:r>
              <a:rPr lang="en-US" sz="1200" b="1" i="0" baseline="0" dirty="0"/>
              <a:t>Slides</a:t>
            </a:r>
            <a:r>
              <a:rPr lang="en-US" sz="1200" i="0" baseline="0" dirty="0"/>
              <a:t> group, click </a:t>
            </a:r>
            <a:r>
              <a:rPr lang="en-US" sz="1200" b="1" i="0" baseline="0" dirty="0"/>
              <a:t>Layout</a:t>
            </a:r>
            <a:r>
              <a:rPr lang="en-US" sz="1200" i="0" baseline="0" dirty="0"/>
              <a:t>, and then click </a:t>
            </a:r>
            <a:r>
              <a:rPr lang="en-US" sz="1200" b="1" i="0" baseline="0" dirty="0"/>
              <a:t>Blank</a:t>
            </a:r>
            <a:r>
              <a:rPr lang="en-US" sz="1200" i="0" baseline="0" dirty="0"/>
              <a:t>.</a:t>
            </a:r>
          </a:p>
          <a:p>
            <a:pPr marL="228600" indent="-228600">
              <a:buFont typeface="+mj-lt"/>
              <a:buAutoNum type="arabicPeriod"/>
            </a:pPr>
            <a:r>
              <a:rPr lang="en-US" sz="1200" dirty="0"/>
              <a:t>On the </a:t>
            </a:r>
            <a:r>
              <a:rPr lang="en-US" sz="1200" b="1" dirty="0"/>
              <a:t>Insert</a:t>
            </a:r>
            <a:r>
              <a:rPr lang="en-US" sz="1200" dirty="0"/>
              <a:t> tab, in the </a:t>
            </a:r>
            <a:r>
              <a:rPr lang="en-US" sz="1200" b="1" dirty="0"/>
              <a:t>Images</a:t>
            </a:r>
            <a:r>
              <a:rPr lang="en-US" sz="1200" dirty="0"/>
              <a:t> group, click </a:t>
            </a:r>
            <a:r>
              <a:rPr lang="en-US" sz="1200" b="1" dirty="0"/>
              <a:t>Picture</a:t>
            </a:r>
            <a:r>
              <a:rPr lang="en-US" sz="1200" dirty="0"/>
              <a:t>. </a:t>
            </a:r>
          </a:p>
          <a:p>
            <a:pPr marL="228600" indent="-228600">
              <a:buFont typeface="+mj-lt"/>
              <a:buAutoNum type="arabicPeriod"/>
            </a:pPr>
            <a:r>
              <a:rPr lang="en-US" sz="1200" dirty="0"/>
              <a:t>In the </a:t>
            </a:r>
            <a:r>
              <a:rPr lang="en-US" sz="1200" b="1" dirty="0"/>
              <a:t>Insert Picture</a:t>
            </a:r>
            <a:r>
              <a:rPr lang="en-US" sz="1200" dirty="0"/>
              <a:t> dialog box, select a picture</a:t>
            </a:r>
            <a:r>
              <a:rPr lang="en-US" sz="1200" baseline="0" dirty="0"/>
              <a:t> and then click </a:t>
            </a:r>
            <a:r>
              <a:rPr lang="en-US" sz="1200" b="1" baseline="0" dirty="0"/>
              <a:t>Insert</a:t>
            </a:r>
            <a:r>
              <a:rPr lang="en-US" sz="1200" baseline="0" dirty="0"/>
              <a:t>. </a:t>
            </a:r>
          </a:p>
          <a:p>
            <a:pPr marL="228600" indent="-228600">
              <a:buFont typeface="+mj-lt"/>
              <a:buAutoNum type="arabicPeriod"/>
            </a:pPr>
            <a:r>
              <a:rPr lang="en-US" sz="1200" baseline="0" dirty="0"/>
              <a:t>Select the picture. </a:t>
            </a:r>
            <a:r>
              <a:rPr lang="en-US" sz="1200" dirty="0"/>
              <a:t>Under </a:t>
            </a:r>
            <a:r>
              <a:rPr lang="en-US" sz="1200" b="1" dirty="0"/>
              <a:t>Picture Tools</a:t>
            </a:r>
            <a:r>
              <a:rPr lang="en-US" sz="1200" dirty="0"/>
              <a:t>, on the </a:t>
            </a:r>
            <a:r>
              <a:rPr lang="en-US" sz="1200" b="1" dirty="0"/>
              <a:t>Format</a:t>
            </a:r>
            <a:r>
              <a:rPr lang="en-US" sz="1200" dirty="0"/>
              <a:t> tab, in the </a:t>
            </a:r>
            <a:r>
              <a:rPr lang="en-US" sz="1200" b="1" dirty="0"/>
              <a:t>Size</a:t>
            </a:r>
            <a:r>
              <a:rPr lang="en-US" sz="1200" dirty="0"/>
              <a:t> group, click the </a:t>
            </a:r>
            <a:r>
              <a:rPr lang="en-US" sz="1200" b="1" dirty="0"/>
              <a:t>Size and Position </a:t>
            </a:r>
            <a:r>
              <a:rPr lang="en-US" sz="1200" dirty="0"/>
              <a:t>dialog box launcher.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In the </a:t>
            </a:r>
            <a:r>
              <a:rPr lang="en-US" sz="1200" b="1" dirty="0"/>
              <a:t>Format Picture </a:t>
            </a:r>
            <a:r>
              <a:rPr lang="en-US" sz="1200" dirty="0"/>
              <a:t>dialog box</a:t>
            </a:r>
            <a:r>
              <a:rPr lang="en-US" sz="1200" baseline="0" dirty="0"/>
              <a:t>, i</a:t>
            </a:r>
            <a:r>
              <a:rPr lang="en-US" sz="1200" dirty="0"/>
              <a:t>n the </a:t>
            </a:r>
            <a:r>
              <a:rPr lang="en-US" sz="1200" b="1" dirty="0"/>
              <a:t>Crop</a:t>
            </a:r>
            <a:r>
              <a:rPr lang="en-US" sz="1200" dirty="0"/>
              <a:t> tab, in the </a:t>
            </a:r>
            <a:r>
              <a:rPr lang="en-US" sz="1200" b="1" dirty="0"/>
              <a:t>Crop position </a:t>
            </a:r>
            <a:r>
              <a:rPr lang="en-US" sz="1200" dirty="0"/>
              <a:t>section, crop the picture to the following values: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Width: 9”</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Height: 2.65”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Left: .5”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Top: .5”</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Adjust</a:t>
            </a:r>
            <a:r>
              <a:rPr lang="en-US" sz="1200" b="0" baseline="0" dirty="0"/>
              <a:t> the values in</a:t>
            </a:r>
            <a:r>
              <a:rPr lang="en-US" sz="1200" b="0" dirty="0"/>
              <a:t> the </a:t>
            </a:r>
            <a:r>
              <a:rPr lang="en-US" sz="1200" b="1" dirty="0"/>
              <a:t>Picture position </a:t>
            </a:r>
            <a:r>
              <a:rPr lang="en-US" sz="1200" b="0" dirty="0"/>
              <a:t>section to properly position the picture within the cropped</a:t>
            </a:r>
            <a:r>
              <a:rPr lang="en-US" sz="1200" b="0" baseline="0" dirty="0"/>
              <a:t> image.</a:t>
            </a:r>
            <a:endParaRPr lang="en-US" sz="1200" b="0" dirty="0"/>
          </a:p>
          <a:p>
            <a:pPr marL="228600" indent="-228600">
              <a:buFont typeface="+mj-lt"/>
              <a:buAutoNum type="arabicPeriod"/>
            </a:pPr>
            <a:r>
              <a:rPr lang="en-US" sz="1200" dirty="0"/>
              <a:t>Under </a:t>
            </a:r>
            <a:r>
              <a:rPr lang="en-US" sz="1200" b="1" dirty="0"/>
              <a:t>Picture</a:t>
            </a:r>
            <a:r>
              <a:rPr lang="en-US" sz="1200" b="1" baseline="0" dirty="0"/>
              <a:t> Tools</a:t>
            </a:r>
            <a:r>
              <a:rPr lang="en-US" sz="1200" baseline="0" dirty="0"/>
              <a:t>, in the </a:t>
            </a:r>
            <a:r>
              <a:rPr lang="en-US" sz="1200" b="1" baseline="0" dirty="0"/>
              <a:t>Format</a:t>
            </a:r>
            <a:r>
              <a:rPr lang="en-US" sz="1200" baseline="0" dirty="0"/>
              <a:t> tab, in the </a:t>
            </a:r>
            <a:r>
              <a:rPr lang="en-US" sz="1200" b="1" baseline="0" dirty="0"/>
              <a:t>Size </a:t>
            </a:r>
            <a:r>
              <a:rPr lang="en-US" sz="1200" baseline="0" dirty="0"/>
              <a:t>group, click </a:t>
            </a:r>
            <a:r>
              <a:rPr lang="en-US" sz="1200" b="1" baseline="0" dirty="0"/>
              <a:t>Crop</a:t>
            </a:r>
            <a:r>
              <a:rPr lang="en-US" sz="1200" baseline="0" dirty="0"/>
              <a:t>, click </a:t>
            </a:r>
            <a:r>
              <a:rPr lang="en-US" sz="1200" b="1" baseline="0" dirty="0"/>
              <a:t>Crop to Shape</a:t>
            </a:r>
            <a:r>
              <a:rPr lang="en-US" sz="1200" baseline="0" dirty="0"/>
              <a:t>, and then under </a:t>
            </a:r>
            <a:r>
              <a:rPr lang="en-US" sz="1200" b="1" baseline="0" dirty="0"/>
              <a:t>Rectangles</a:t>
            </a:r>
            <a:r>
              <a:rPr lang="en-US" sz="1200" baseline="0" dirty="0"/>
              <a:t> click </a:t>
            </a:r>
            <a:r>
              <a:rPr lang="en-US" sz="1200" b="1" dirty="0"/>
              <a:t>Round Same Side Corner Rectangle </a:t>
            </a:r>
            <a:r>
              <a:rPr lang="en-US" sz="1200" dirty="0"/>
              <a:t>(eighth</a:t>
            </a:r>
            <a:r>
              <a:rPr lang="en-US" sz="1200" baseline="0" dirty="0"/>
              <a:t> option from the left)</a:t>
            </a:r>
            <a:r>
              <a:rPr lang="en-US" sz="1200" dirty="0"/>
              <a:t>.</a:t>
            </a:r>
          </a:p>
          <a:p>
            <a:pPr marL="228600" indent="-228600">
              <a:buFont typeface="+mj-lt"/>
              <a:buAutoNum type="arabicPeriod"/>
            </a:pPr>
            <a:r>
              <a:rPr lang="en-US" sz="1200" dirty="0"/>
              <a:t>Drag the top yellow diamond adjustment handle slightly to</a:t>
            </a:r>
            <a:r>
              <a:rPr lang="en-US" sz="1200" baseline="0" dirty="0"/>
              <a:t> the right to decrease the amount of rounding on the corners. </a:t>
            </a:r>
          </a:p>
          <a:p>
            <a:pPr marL="228600" indent="-228600">
              <a:buFont typeface="+mj-lt"/>
              <a:buAutoNum type="arabicPeriod"/>
            </a:pPr>
            <a:r>
              <a:rPr lang="en-US" sz="1200" dirty="0"/>
              <a:t>Under </a:t>
            </a:r>
            <a:r>
              <a:rPr lang="en-US" sz="1200" b="1" dirty="0"/>
              <a:t>Picture</a:t>
            </a:r>
            <a:r>
              <a:rPr lang="en-US" sz="1200" b="1" baseline="0" dirty="0"/>
              <a:t> Tools</a:t>
            </a:r>
            <a:r>
              <a:rPr lang="en-US" sz="1200" baseline="0" dirty="0"/>
              <a:t>, in the </a:t>
            </a:r>
            <a:r>
              <a:rPr lang="en-US" sz="1200" b="1" baseline="0" dirty="0"/>
              <a:t>Format</a:t>
            </a:r>
            <a:r>
              <a:rPr lang="en-US" sz="1200" baseline="0" dirty="0"/>
              <a:t> tab, in the </a:t>
            </a:r>
            <a:r>
              <a:rPr lang="en-US" sz="1200" b="1" baseline="0" dirty="0"/>
              <a:t>Picture Styles </a:t>
            </a:r>
            <a:r>
              <a:rPr lang="en-US" sz="1200" baseline="0" dirty="0"/>
              <a:t>group, click </a:t>
            </a:r>
            <a:r>
              <a:rPr lang="en-US" sz="1200" b="1" baseline="0" dirty="0"/>
              <a:t>Picture Effects</a:t>
            </a:r>
            <a:r>
              <a:rPr lang="en-US" sz="1200" baseline="0" dirty="0"/>
              <a:t>, point to </a:t>
            </a:r>
            <a:r>
              <a:rPr lang="en-US" sz="1200" b="1" baseline="0" dirty="0"/>
              <a:t>Shadow</a:t>
            </a:r>
            <a:r>
              <a:rPr lang="en-US" sz="1200" baseline="0" dirty="0"/>
              <a:t>, and then under </a:t>
            </a:r>
            <a:r>
              <a:rPr lang="en-US" sz="1200" b="1" baseline="0" dirty="0"/>
              <a:t>Inner</a:t>
            </a:r>
            <a:r>
              <a:rPr lang="en-US" sz="1200" baseline="0" dirty="0"/>
              <a:t> click </a:t>
            </a:r>
            <a:r>
              <a:rPr lang="en-US" sz="1200" b="1" dirty="0"/>
              <a:t>Inside Center </a:t>
            </a:r>
            <a:r>
              <a:rPr lang="en-US" sz="1200" b="0" dirty="0"/>
              <a:t>(second</a:t>
            </a:r>
            <a:r>
              <a:rPr lang="en-US" sz="1200" b="0" baseline="0" dirty="0"/>
              <a:t> row, second option from the left)</a:t>
            </a:r>
            <a:r>
              <a:rPr lang="en-US" sz="1200" b="0" dirty="0"/>
              <a:t>.</a:t>
            </a:r>
            <a:endParaRPr lang="en-US" sz="1200" baseline="0" dirty="0"/>
          </a:p>
          <a:p>
            <a:endParaRPr lang="en-US" sz="1200" dirty="0"/>
          </a:p>
          <a:p>
            <a:endParaRPr lang="en-US" sz="1200" dirty="0"/>
          </a:p>
          <a:p>
            <a:r>
              <a:rPr lang="en-US" sz="1200" dirty="0"/>
              <a:t>To</a:t>
            </a:r>
            <a:r>
              <a:rPr lang="en-US" sz="1200" baseline="0" dirty="0"/>
              <a:t> reproduce the timeline effects on this slide, do the following:</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t>On</a:t>
            </a:r>
            <a:r>
              <a:rPr lang="en-US" sz="1200" baseline="0" dirty="0"/>
              <a:t> the </a:t>
            </a:r>
            <a:r>
              <a:rPr lang="en-US" sz="1200" b="1" baseline="0" dirty="0"/>
              <a:t>Home</a:t>
            </a:r>
            <a:r>
              <a:rPr lang="en-US" sz="1200" baseline="0" dirty="0"/>
              <a:t> tab, in the </a:t>
            </a:r>
            <a:r>
              <a:rPr lang="en-US" sz="1200" b="1" baseline="0" dirty="0"/>
              <a:t>Drawing</a:t>
            </a:r>
            <a:r>
              <a:rPr lang="en-US" sz="1200" baseline="0" dirty="0"/>
              <a:t> group, click </a:t>
            </a:r>
            <a:r>
              <a:rPr lang="en-US" sz="1200" b="1" baseline="0" dirty="0"/>
              <a:t>Rectangle</a:t>
            </a:r>
            <a:r>
              <a:rPr lang="en-US" sz="1200" b="0" baseline="0" dirty="0"/>
              <a:t>.</a:t>
            </a:r>
            <a:r>
              <a:rPr lang="en-US" sz="1200" baseline="0" dirty="0"/>
              <a:t> </a:t>
            </a:r>
            <a:r>
              <a:rPr lang="en-US" sz="1200" b="0" i="0" baseline="0" dirty="0"/>
              <a:t>On the slide, drag to draw a rectangle.</a:t>
            </a:r>
          </a:p>
          <a:p>
            <a:pPr marL="228600" indent="-228600">
              <a:buFont typeface="+mj-lt"/>
              <a:buAutoNum type="arabicPeriod"/>
            </a:pPr>
            <a:r>
              <a:rPr lang="en-US" sz="1200" i="0" baseline="0" dirty="0"/>
              <a:t>In the bottom right corner of the </a:t>
            </a:r>
            <a:r>
              <a:rPr lang="en-US" sz="1200" b="1" i="0" baseline="0" dirty="0"/>
              <a:t>Drawing </a:t>
            </a:r>
            <a:r>
              <a:rPr lang="en-US" sz="1200" i="0" baseline="0" dirty="0"/>
              <a:t>group, click the </a:t>
            </a:r>
            <a:r>
              <a:rPr lang="en-US" sz="1200" b="1" i="0" baseline="0" dirty="0"/>
              <a:t>Format Shape </a:t>
            </a:r>
            <a:r>
              <a:rPr lang="en-US" sz="1200" i="0" baseline="0" dirty="0"/>
              <a:t>dialog box launcher.</a:t>
            </a:r>
          </a:p>
          <a:p>
            <a:pPr marL="228600" indent="-228600">
              <a:buFont typeface="+mj-lt"/>
              <a:buAutoNum type="arabicPeriod"/>
            </a:pPr>
            <a:r>
              <a:rPr lang="en-US" sz="1200" i="0" baseline="0" dirty="0"/>
              <a:t>In the </a:t>
            </a:r>
            <a:r>
              <a:rPr lang="en-US" sz="1200" b="1" i="0" baseline="0" dirty="0"/>
              <a:t>Format Shape </a:t>
            </a:r>
            <a:r>
              <a:rPr lang="en-US" sz="1200" i="0" baseline="0" dirty="0"/>
              <a:t>dialog box, do the following:</a:t>
            </a:r>
          </a:p>
          <a:p>
            <a:pPr marL="685800" lvl="1" indent="-228600">
              <a:buFont typeface="+mj-lt"/>
              <a:buAutoNum type="arabicPeriod"/>
            </a:pPr>
            <a:r>
              <a:rPr lang="en-US" sz="1200" i="0" baseline="0" dirty="0"/>
              <a:t>In the </a:t>
            </a:r>
            <a:r>
              <a:rPr lang="en-US" sz="1200" b="1" i="0" baseline="0" dirty="0"/>
              <a:t>Size</a:t>
            </a:r>
            <a:r>
              <a:rPr lang="en-US" sz="1200" i="0" baseline="0" dirty="0"/>
              <a:t> tab, set the </a:t>
            </a:r>
            <a:r>
              <a:rPr lang="en-US" sz="1200" b="1" i="0" baseline="0" dirty="0"/>
              <a:t>Width</a:t>
            </a:r>
            <a:r>
              <a:rPr lang="en-US" sz="1200" i="0" baseline="0" dirty="0"/>
              <a:t> of the rectangle to </a:t>
            </a:r>
            <a:r>
              <a:rPr lang="en-US" sz="1200" b="1" i="0" baseline="0" dirty="0"/>
              <a:t>9”</a:t>
            </a:r>
            <a:r>
              <a:rPr lang="en-US" sz="1200" b="0" i="0" baseline="0" dirty="0"/>
              <a:t>, and then set the </a:t>
            </a:r>
            <a:r>
              <a:rPr lang="en-US" sz="1200" b="1" i="0" baseline="0" dirty="0"/>
              <a:t>Height</a:t>
            </a:r>
            <a:r>
              <a:rPr lang="en-US" sz="1200" b="0" i="0" baseline="0" dirty="0"/>
              <a:t> to </a:t>
            </a:r>
            <a:r>
              <a:rPr lang="en-US" sz="1200" b="1" i="0" baseline="0" dirty="0"/>
              <a:t>.73”</a:t>
            </a:r>
          </a:p>
          <a:p>
            <a:pPr marL="685800" lvl="1" indent="-228600">
              <a:buFont typeface="+mj-lt"/>
              <a:buAutoNum type="arabicPeriod"/>
            </a:pPr>
            <a:r>
              <a:rPr lang="en-US" sz="1200" i="0" baseline="0" dirty="0"/>
              <a:t>In the </a:t>
            </a:r>
            <a:r>
              <a:rPr lang="en-US" sz="1200" b="1" i="0" baseline="0" dirty="0"/>
              <a:t>Line Color </a:t>
            </a:r>
            <a:r>
              <a:rPr lang="en-US" sz="1200" i="0" baseline="0" dirty="0"/>
              <a:t>tab, select </a:t>
            </a:r>
            <a:r>
              <a:rPr lang="en-US" sz="1200" b="1" i="0" baseline="0" dirty="0"/>
              <a:t>No line</a:t>
            </a:r>
            <a:r>
              <a:rPr lang="en-US" sz="1200" i="0" baseline="0" dirty="0"/>
              <a:t>.</a:t>
            </a:r>
          </a:p>
          <a:p>
            <a:pPr marL="685800" lvl="1" indent="-228600">
              <a:buFont typeface="+mj-lt"/>
              <a:buAutoNum type="arabicPeriod"/>
            </a:pPr>
            <a:r>
              <a:rPr lang="en-US" sz="1200" i="0" baseline="0" dirty="0"/>
              <a:t>In the Fill tab, select Solid fill, and then set the following values:</a:t>
            </a:r>
          </a:p>
          <a:p>
            <a:pPr marL="1143000" lvl="2" indent="-228600">
              <a:buFont typeface="Arial" pitchFamily="34" charset="0"/>
              <a:buChar char="•"/>
            </a:pPr>
            <a:r>
              <a:rPr lang="en-US" sz="1200" b="1" i="0" baseline="0" dirty="0"/>
              <a:t>Color: </a:t>
            </a:r>
            <a:r>
              <a:rPr lang="en-US" sz="1200" b="1" dirty="0"/>
              <a:t>Black, Text 1, Lighter 35%</a:t>
            </a:r>
            <a:r>
              <a:rPr lang="en-US" sz="1200" b="1" baseline="0" dirty="0"/>
              <a:t> </a:t>
            </a:r>
          </a:p>
          <a:p>
            <a:pPr marL="1143000" lvl="2" indent="-228600">
              <a:buFont typeface="Arial" pitchFamily="34" charset="0"/>
              <a:buChar char="•"/>
            </a:pPr>
            <a:r>
              <a:rPr lang="en-US" sz="1200" b="1" baseline="0" dirty="0"/>
              <a:t>Transparency: 20%</a:t>
            </a:r>
            <a:endParaRPr lang="en-US" sz="1200" dirty="0"/>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In the </a:t>
            </a:r>
            <a:r>
              <a:rPr lang="en-US" sz="1200" b="1" dirty="0"/>
              <a:t>Shadow </a:t>
            </a:r>
            <a:r>
              <a:rPr lang="en-US" sz="1200" baseline="0" dirty="0"/>
              <a:t>tab, click the button next to </a:t>
            </a:r>
            <a:r>
              <a:rPr lang="en-US" sz="1200" b="1" baseline="0" dirty="0"/>
              <a:t>Presets</a:t>
            </a:r>
            <a:r>
              <a:rPr lang="en-US" sz="1200" baseline="0" dirty="0"/>
              <a:t>, and then under </a:t>
            </a:r>
            <a:r>
              <a:rPr lang="en-US" sz="1200" b="1" baseline="0" dirty="0"/>
              <a:t>Inner</a:t>
            </a:r>
            <a:r>
              <a:rPr lang="en-US" sz="1200" baseline="0" dirty="0"/>
              <a:t> click </a:t>
            </a:r>
            <a:r>
              <a:rPr lang="en-US" sz="1200" b="1" baseline="0" dirty="0"/>
              <a:t>Inside Center </a:t>
            </a:r>
            <a:r>
              <a:rPr lang="en-US" sz="1200" b="0" baseline="0" dirty="0"/>
              <a:t>(second row, second option from the left)</a:t>
            </a:r>
            <a:r>
              <a:rPr lang="en-US" sz="1200" baseline="0" dirty="0"/>
              <a:t>.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Drag the rectangle onto the bottom of the picture.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Press and hold SHIFT and select the rectangle and the picture.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Under Drawing Tools, on the Format tab, in the Arrange group, and then do the following: </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Selected Objects</a:t>
            </a:r>
            <a:r>
              <a:rPr lang="en-US" sz="1200" kern="1200" baseline="0" dirty="0">
                <a:solidFill>
                  <a:schemeClr val="tx1"/>
                </a:solidFill>
                <a:latin typeface="+mn-lt"/>
                <a:ea typeface="+mn-ea"/>
                <a:cs typeface="+mn-cs"/>
              </a:rPr>
              <a:t>. </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Center</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Bottom</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Center</a:t>
            </a:r>
            <a:r>
              <a:rPr lang="en-US" sz="1200" kern="1200" baseline="0" dirty="0">
                <a:solidFill>
                  <a:schemeClr val="tx1"/>
                </a:solidFill>
                <a:latin typeface="+mn-lt"/>
                <a:ea typeface="+mn-ea"/>
                <a:cs typeface="+mn-cs"/>
              </a:rPr>
              <a:t>. </a:t>
            </a:r>
          </a:p>
          <a:p>
            <a:pPr marL="228600" marR="0" indent="-228600" algn="l" defTabSz="914400" rtl="0" eaLnBrk="1" fontAlgn="auto" latinLnBrk="0" hangingPunct="1">
              <a:lnSpc>
                <a:spcPct val="90000"/>
              </a:lnSpc>
              <a:spcBef>
                <a:spcPts val="0"/>
              </a:spcBef>
              <a:spcAft>
                <a:spcPts val="600"/>
              </a:spcAft>
              <a:buClrTx/>
              <a:buSzTx/>
              <a:buFontTx/>
              <a:buNone/>
              <a:tabLst/>
              <a:defRPr/>
            </a:pPr>
            <a:endParaRPr lang="en-US" sz="1200" b="0" baseline="0" dirty="0"/>
          </a:p>
          <a:p>
            <a:pPr marL="228600" marR="0" indent="-228600" algn="l" defTabSz="914400" rtl="0" eaLnBrk="1" fontAlgn="auto" latinLnBrk="0" hangingPunct="1">
              <a:lnSpc>
                <a:spcPct val="90000"/>
              </a:lnSpc>
              <a:spcBef>
                <a:spcPts val="0"/>
              </a:spcBef>
              <a:spcAft>
                <a:spcPts val="600"/>
              </a:spcAft>
              <a:buClrTx/>
              <a:buSzTx/>
              <a:buFontTx/>
              <a:buNone/>
              <a:tabLst/>
              <a:defRPr/>
            </a:pPr>
            <a:r>
              <a:rPr lang="en-US" sz="1200" b="0" baseline="0" dirty="0"/>
              <a:t>To reproduce the month labels for the timeline,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a:t>
            </a:r>
            <a:r>
              <a:rPr lang="en-US" sz="1200" i="0" baseline="0" dirty="0"/>
              <a:t> the </a:t>
            </a:r>
            <a:r>
              <a:rPr lang="en-US" sz="1200" b="1" i="0" baseline="0" dirty="0"/>
              <a:t>Insert</a:t>
            </a:r>
            <a:r>
              <a:rPr lang="en-US" sz="1200" i="0" baseline="0" dirty="0"/>
              <a:t> tab, in the </a:t>
            </a:r>
            <a:r>
              <a:rPr lang="en-US" sz="1200" b="1" i="0" baseline="0" dirty="0"/>
              <a:t>Text</a:t>
            </a:r>
            <a:r>
              <a:rPr lang="en-US" sz="1200" i="0" baseline="0" dirty="0"/>
              <a:t> group, click </a:t>
            </a:r>
            <a:r>
              <a:rPr lang="en-US" sz="1200" b="1" i="0" baseline="0" dirty="0"/>
              <a:t>Text Box</a:t>
            </a:r>
            <a:r>
              <a:rPr lang="en-US" sz="1200" i="0" baseline="0" dirty="0"/>
              <a:t>, and then on the slide, drag to draw the text box.</a:t>
            </a:r>
          </a:p>
          <a:p>
            <a:pPr marL="228600" marR="0"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Type the text you want to appear in the text box (this example uses months of the year, so you might type “JAN”), and then select the text. Format the text in the textbox using the following steps:</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O</a:t>
            </a:r>
            <a:r>
              <a:rPr lang="en-US" sz="1200" i="0" dirty="0"/>
              <a:t>n the </a:t>
            </a:r>
            <a:r>
              <a:rPr lang="en-US" sz="1200" b="1" i="0" dirty="0"/>
              <a:t>Home</a:t>
            </a:r>
            <a:r>
              <a:rPr lang="en-US" sz="1200" i="0" baseline="0" dirty="0"/>
              <a:t> tab, in the </a:t>
            </a:r>
            <a:r>
              <a:rPr lang="en-US" sz="1200" b="1" i="0" baseline="0" dirty="0"/>
              <a:t>Font</a:t>
            </a:r>
            <a:r>
              <a:rPr lang="en-US" sz="1200" i="0" baseline="0" dirty="0"/>
              <a:t> group, choose the </a:t>
            </a:r>
            <a:r>
              <a:rPr lang="en-US" sz="1200" b="1" dirty="0"/>
              <a:t>Gill Sans MT Condensed</a:t>
            </a:r>
            <a:r>
              <a:rPr lang="en-US" sz="1200" b="1" i="0" baseline="0" dirty="0"/>
              <a:t> </a:t>
            </a:r>
            <a:r>
              <a:rPr lang="en-US" sz="1200" b="0" i="0" baseline="0" dirty="0"/>
              <a:t>font and a font size of</a:t>
            </a:r>
            <a:r>
              <a:rPr lang="en-US" sz="1200" i="0" baseline="0" dirty="0"/>
              <a:t> </a:t>
            </a:r>
            <a:r>
              <a:rPr lang="en-US" sz="1200" b="1" i="0" baseline="0" dirty="0"/>
              <a:t>18</a:t>
            </a:r>
            <a:r>
              <a:rPr lang="en-US" sz="1200" b="0" dirty="0"/>
              <a:t>.</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a:t>Click the arrow next to </a:t>
            </a:r>
            <a:r>
              <a:rPr lang="en-US" sz="1200" b="1" i="0" baseline="0" dirty="0"/>
              <a:t>Font Color</a:t>
            </a:r>
            <a:r>
              <a:rPr lang="en-US" sz="1200" i="0" baseline="0" dirty="0"/>
              <a:t>, and then under </a:t>
            </a:r>
            <a:r>
              <a:rPr lang="en-US" sz="1200" b="1" i="0" baseline="0" dirty="0"/>
              <a:t>Theme Colors </a:t>
            </a:r>
            <a:r>
              <a:rPr lang="en-US" sz="1200" i="0" baseline="0" dirty="0"/>
              <a:t>click </a:t>
            </a:r>
            <a:r>
              <a:rPr lang="en-US" sz="1200" b="1" i="0" baseline="0" dirty="0"/>
              <a:t>White, Background 1, Darker 35% </a:t>
            </a:r>
            <a:r>
              <a:rPr lang="en-US" sz="1200" i="0" baseline="0" dirty="0"/>
              <a:t>(fifth row, first option from the left).</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In the </a:t>
            </a:r>
            <a:r>
              <a:rPr lang="en-US" sz="1200" b="1" dirty="0"/>
              <a:t>Paragraph</a:t>
            </a:r>
            <a:r>
              <a:rPr lang="en-US" sz="1200" baseline="0" dirty="0"/>
              <a:t> group, click </a:t>
            </a:r>
            <a:r>
              <a:rPr lang="en-US" sz="1200" b="1" baseline="0" dirty="0"/>
              <a:t>Center</a:t>
            </a:r>
            <a:r>
              <a:rPr lang="en-US" sz="1200" b="0" baseline="0" dirty="0"/>
              <a:t>.</a:t>
            </a:r>
            <a:endParaRPr lang="en-US" sz="1200" b="0" i="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Select the text box. On the </a:t>
            </a:r>
            <a:r>
              <a:rPr lang="en-US" sz="1200" b="1" baseline="0" dirty="0"/>
              <a:t>Home</a:t>
            </a:r>
            <a:r>
              <a:rPr lang="en-US" sz="1200" b="0" baseline="0" dirty="0"/>
              <a:t> tab, in the </a:t>
            </a:r>
            <a:r>
              <a:rPr lang="en-US" sz="1200" b="1" baseline="0" dirty="0"/>
              <a:t>Clipboard </a:t>
            </a:r>
            <a:r>
              <a:rPr lang="en-US" sz="1200" b="0" baseline="0" dirty="0"/>
              <a:t>group, </a:t>
            </a:r>
            <a:r>
              <a:rPr lang="en-US" sz="1200" dirty="0"/>
              <a:t>click the arrow under </a:t>
            </a:r>
            <a:r>
              <a:rPr lang="en-US" sz="1200" b="1" baseline="0" dirty="0"/>
              <a:t>Copy, </a:t>
            </a:r>
            <a:r>
              <a:rPr lang="en-US" sz="1200" b="0" baseline="0" dirty="0"/>
              <a:t>and then click </a:t>
            </a:r>
            <a:r>
              <a:rPr lang="en-US" sz="1200" b="1" baseline="0" dirty="0"/>
              <a:t>Duplicate</a:t>
            </a:r>
            <a:r>
              <a:rPr lang="en-US" sz="1200" b="0" baseline="0" dirty="0"/>
              <a:t>. Repeat the process until there is a total of </a:t>
            </a:r>
            <a:r>
              <a:rPr lang="en-US" sz="1200" i="0" baseline="0" dirty="0"/>
              <a:t>six text boxes.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drag the text boxes onto the rectangle to form a row.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Press and hold CTRL and select all six text boxes and the rectangle.</a:t>
            </a:r>
            <a:endParaRPr lang="en-US" sz="1200" b="0" i="1"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Under </a:t>
            </a:r>
            <a:r>
              <a:rPr lang="en-US" sz="1200" b="1" baseline="0" dirty="0"/>
              <a:t>Drawing</a:t>
            </a:r>
            <a:r>
              <a:rPr lang="en-US" sz="1200" b="0" baseline="0" dirty="0"/>
              <a:t> Tools, on the </a:t>
            </a:r>
            <a:r>
              <a:rPr lang="en-US" sz="1200" b="1" baseline="0" dirty="0"/>
              <a:t>Format</a:t>
            </a:r>
            <a:r>
              <a:rPr lang="en-US" sz="1200" b="0" baseline="0" dirty="0"/>
              <a:t> tab, in the </a:t>
            </a:r>
            <a:r>
              <a:rPr lang="en-US" sz="1200" b="1" baseline="0" dirty="0"/>
              <a:t>Arrange</a:t>
            </a:r>
            <a:r>
              <a:rPr lang="en-US" sz="1200" b="0" baseline="0" dirty="0"/>
              <a:t> group, do the following:</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Selected Objects</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Press and hold CTRL and cancel the selection of the rectangle, keeping the text boxes selected. Under </a:t>
            </a:r>
            <a:r>
              <a:rPr lang="en-US" sz="1200" b="1" baseline="0" dirty="0"/>
              <a:t>Drawing</a:t>
            </a:r>
            <a:r>
              <a:rPr lang="en-US" sz="1200" b="0" baseline="0" dirty="0"/>
              <a:t> Tools, on the </a:t>
            </a:r>
            <a:r>
              <a:rPr lang="en-US" sz="1200" b="1" baseline="0" dirty="0"/>
              <a:t>Format</a:t>
            </a:r>
            <a:r>
              <a:rPr lang="en-US" sz="1200" b="0" baseline="0" dirty="0"/>
              <a:t> tab, in the </a:t>
            </a:r>
            <a:r>
              <a:rPr lang="en-US" sz="1200" b="1" baseline="0" dirty="0"/>
              <a:t>Arrange</a:t>
            </a:r>
            <a:r>
              <a:rPr lang="en-US" sz="1200" b="0" baseline="0" dirty="0"/>
              <a:t> group, do the following:</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a:t>
            </a:r>
            <a:r>
              <a:rPr lang="en-US" sz="120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Distribute Horizontally</a:t>
            </a:r>
            <a:r>
              <a:rPr lang="en-US" sz="1200" kern="1200" baseline="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To change the text in the duplicate text boxes, click in each text box and edit the text (this example uses months of the year).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To change the color of a text box, select the text in the text box, and then on the </a:t>
            </a:r>
            <a:r>
              <a:rPr lang="en-US" sz="1200" b="1" baseline="0" dirty="0"/>
              <a:t>Home</a:t>
            </a:r>
            <a:r>
              <a:rPr lang="en-US" sz="1200" b="0" baseline="0" dirty="0"/>
              <a:t> tab, in the </a:t>
            </a:r>
            <a:r>
              <a:rPr lang="en-US" sz="1200" b="1" baseline="0" dirty="0"/>
              <a:t>Font</a:t>
            </a:r>
            <a:r>
              <a:rPr lang="en-US" sz="1200" b="0" baseline="0" dirty="0"/>
              <a:t> group, click the arrow next to </a:t>
            </a:r>
            <a:r>
              <a:rPr lang="en-US" sz="1200" b="1" baseline="0" dirty="0"/>
              <a:t>Font Color</a:t>
            </a:r>
            <a:r>
              <a:rPr lang="en-US" sz="1200" b="0" baseline="0" dirty="0"/>
              <a:t>, and then under </a:t>
            </a:r>
            <a:r>
              <a:rPr lang="en-US" sz="1200" b="1" baseline="0" dirty="0"/>
              <a:t>Theme Colors </a:t>
            </a:r>
            <a:r>
              <a:rPr lang="en-US" sz="1200" b="0" baseline="0" dirty="0"/>
              <a:t>click </a:t>
            </a:r>
            <a:r>
              <a:rPr lang="en-US" sz="1200" b="1" baseline="0" dirty="0"/>
              <a:t>White, Background 1 </a:t>
            </a:r>
            <a:r>
              <a:rPr lang="en-US" sz="1200" b="0" baseline="0" dirty="0"/>
              <a:t>(first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a:p>
            <a:r>
              <a:rPr lang="en-US" sz="1200" dirty="0"/>
              <a:t>To</a:t>
            </a:r>
            <a:r>
              <a:rPr lang="en-US" sz="1200" baseline="0" dirty="0"/>
              <a:t> reproduce the vertical line with text effects on this slide, do the following:</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Drawing</a:t>
            </a:r>
            <a:r>
              <a:rPr lang="en-US" sz="1200" baseline="0" dirty="0"/>
              <a:t> group, click </a:t>
            </a:r>
            <a:r>
              <a:rPr lang="en-US" sz="1200" b="1" baseline="0" dirty="0"/>
              <a:t>Line</a:t>
            </a:r>
            <a:r>
              <a:rPr lang="en-US" sz="1200" b="0" baseline="0" dirty="0"/>
              <a:t>, and then, in the slide, draw a line</a:t>
            </a:r>
            <a:r>
              <a:rPr lang="en-US" sz="1200" baseline="0" dirty="0"/>
              <a:t>.</a:t>
            </a:r>
          </a:p>
          <a:p>
            <a:pPr marL="228600" indent="-228600">
              <a:buFont typeface="+mj-lt"/>
              <a:buAutoNum type="arabicPeriod"/>
            </a:pPr>
            <a:r>
              <a:rPr lang="en-US" sz="1200" baseline="0" dirty="0"/>
              <a:t>On the Home tab, in the drawing group, click the Format Shape dialog box launcher.</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0" i="0" baseline="0" dirty="0"/>
              <a:t>In the </a:t>
            </a:r>
            <a:r>
              <a:rPr lang="en-US" sz="1200" b="1" i="0" baseline="0" dirty="0"/>
              <a:t>Format Shape </a:t>
            </a:r>
            <a:r>
              <a:rPr lang="en-US" sz="1200" b="0" i="0" baseline="0" dirty="0"/>
              <a:t>dialog box, in the </a:t>
            </a:r>
            <a:r>
              <a:rPr lang="en-US" sz="1200" b="1" i="0" baseline="0" dirty="0"/>
              <a:t>Size</a:t>
            </a:r>
            <a:r>
              <a:rPr lang="en-US" sz="1200" b="0" i="0" baseline="0" dirty="0"/>
              <a:t> tab, under </a:t>
            </a:r>
            <a:r>
              <a:rPr lang="en-US" sz="1200" b="1" i="0" baseline="0" dirty="0"/>
              <a:t>Size and rotate</a:t>
            </a:r>
            <a:r>
              <a:rPr lang="en-US" sz="1200" b="0" i="0" baseline="0" dirty="0"/>
              <a:t>, set the following values:</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Height: 1.2”</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Width: 0”</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Rotation: 0˚</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t>Also in the </a:t>
            </a:r>
            <a:r>
              <a:rPr lang="en-US" sz="1200" b="1" baseline="0" dirty="0"/>
              <a:t>Format Shape </a:t>
            </a:r>
            <a:r>
              <a:rPr lang="en-US" sz="1200" baseline="0" dirty="0"/>
              <a:t>dialog box, </a:t>
            </a:r>
            <a:r>
              <a:rPr lang="en-US" sz="1200" i="0" baseline="0" dirty="0"/>
              <a:t>in the </a:t>
            </a:r>
            <a:r>
              <a:rPr lang="en-US" sz="1200" b="1" i="0" baseline="0" dirty="0"/>
              <a:t>Line Style </a:t>
            </a:r>
            <a:r>
              <a:rPr lang="en-US" sz="1200" i="0" baseline="0" dirty="0"/>
              <a:t>tab, set the </a:t>
            </a:r>
            <a:r>
              <a:rPr lang="en-US" sz="1200" b="1" i="0" baseline="0" dirty="0"/>
              <a:t>Width</a:t>
            </a:r>
            <a:r>
              <a:rPr lang="en-US" sz="1200" i="0" baseline="0" dirty="0"/>
              <a:t> to </a:t>
            </a:r>
            <a:r>
              <a:rPr lang="en-US" sz="1200" b="1" i="0" baseline="0" dirty="0"/>
              <a:t>.75 </a:t>
            </a:r>
            <a:r>
              <a:rPr lang="en-US" sz="1200" b="1" i="0" baseline="0" dirty="0" err="1"/>
              <a:t>pt</a:t>
            </a:r>
            <a:r>
              <a:rPr lang="en-US" sz="1200" b="0" i="0" baseline="0" dirty="0"/>
              <a:t> and then, under Arrow settings, set the following values:</a:t>
            </a:r>
          </a:p>
          <a:p>
            <a:pPr marL="685800" lvl="1" indent="-228600">
              <a:buFont typeface="Arial" pitchFamily="34" charset="0"/>
              <a:buChar char="•"/>
            </a:pPr>
            <a:r>
              <a:rPr lang="en-US" sz="1200" b="1" i="0" baseline="0" dirty="0"/>
              <a:t>Begin type: </a:t>
            </a:r>
            <a:r>
              <a:rPr lang="en-US" sz="1200" b="1" baseline="0" dirty="0"/>
              <a:t>Oval Arrow </a:t>
            </a:r>
            <a:r>
              <a:rPr lang="en-US" sz="1200" baseline="0" dirty="0"/>
              <a:t>(second row, third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Begin size: </a:t>
            </a:r>
            <a:r>
              <a:rPr lang="en-US" sz="1200" b="1" baseline="0" dirty="0"/>
              <a:t>Arrow L Size 1 </a:t>
            </a:r>
            <a:r>
              <a:rPr lang="en-US" sz="1200" baseline="0" dirty="0"/>
              <a:t>(first row, first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End type: </a:t>
            </a:r>
            <a:r>
              <a:rPr lang="en-US" sz="1200" b="1" baseline="0" dirty="0"/>
              <a:t>Oval Arrow </a:t>
            </a:r>
            <a:r>
              <a:rPr lang="en-US" sz="1200" baseline="0" dirty="0"/>
              <a:t>(second row, third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i="0" baseline="0" dirty="0"/>
              <a:t>End size: </a:t>
            </a:r>
            <a:r>
              <a:rPr lang="en-US" sz="1200" b="1" baseline="0" dirty="0"/>
              <a:t>Arrow R Size 1 </a:t>
            </a:r>
            <a:r>
              <a:rPr lang="en-US" sz="1200" baseline="0" dirty="0"/>
              <a:t>(first row, first option from the left).</a:t>
            </a:r>
            <a:endParaRPr lang="en-US" sz="1200" i="0" baseline="0" dirty="0"/>
          </a:p>
          <a:p>
            <a:pPr marL="228600" lvl="0" indent="-228600">
              <a:buFont typeface="+mj-lt"/>
              <a:buAutoNum type="arabicPeriod"/>
            </a:pPr>
            <a:r>
              <a:rPr lang="en-US" sz="1200" i="0" baseline="0" dirty="0"/>
              <a:t>Also in the </a:t>
            </a:r>
            <a:r>
              <a:rPr lang="en-US" sz="1200" b="1" baseline="0" dirty="0"/>
              <a:t>Format Shape </a:t>
            </a:r>
            <a:r>
              <a:rPr lang="en-US" sz="1200" baseline="0" dirty="0"/>
              <a:t>dialog box, </a:t>
            </a:r>
            <a:r>
              <a:rPr lang="en-US" sz="1200" i="0" baseline="0" dirty="0"/>
              <a:t>in the </a:t>
            </a:r>
            <a:r>
              <a:rPr lang="en-US" sz="1200" b="1" i="0" baseline="0" dirty="0"/>
              <a:t>Line Color </a:t>
            </a:r>
            <a:r>
              <a:rPr lang="en-US" sz="1200" b="0" i="0" baseline="0" dirty="0"/>
              <a:t>tab</a:t>
            </a:r>
            <a:r>
              <a:rPr lang="en-US" sz="1200" i="0" baseline="0" dirty="0"/>
              <a:t>, select </a:t>
            </a:r>
            <a:r>
              <a:rPr lang="en-US" sz="1200" b="1" i="0" baseline="0" dirty="0"/>
              <a:t>Solid line</a:t>
            </a:r>
            <a:r>
              <a:rPr lang="en-US" sz="1200" i="0" baseline="0" dirty="0"/>
              <a:t>, and then set the </a:t>
            </a:r>
            <a:r>
              <a:rPr lang="en-US" sz="1200" b="1" i="0" baseline="0" dirty="0"/>
              <a:t>Color</a:t>
            </a:r>
            <a:r>
              <a:rPr lang="en-US" sz="1200" i="0" baseline="0" dirty="0"/>
              <a:t> option  to </a:t>
            </a:r>
            <a:r>
              <a:rPr lang="en-US" sz="1200" b="1" baseline="0" dirty="0"/>
              <a:t>White, Background 1, Darker 25% </a:t>
            </a:r>
            <a:r>
              <a:rPr lang="en-US" sz="1200" baseline="0" dirty="0"/>
              <a:t>(fourth row, first option from the left).</a:t>
            </a:r>
          </a:p>
          <a:p>
            <a:pPr marL="228600" lvl="0" indent="-228600">
              <a:buFont typeface="+mj-lt"/>
              <a:buAutoNum type="arabicPeriod"/>
            </a:pPr>
            <a:r>
              <a:rPr lang="en-US" sz="1200" baseline="0" dirty="0"/>
              <a:t>Close the </a:t>
            </a:r>
            <a:r>
              <a:rPr lang="en-US" sz="1200" b="1" baseline="0" dirty="0"/>
              <a:t>Format Shape </a:t>
            </a:r>
            <a:r>
              <a:rPr lang="en-US" sz="1200" baseline="0" dirty="0"/>
              <a:t>dialog box.</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Clipboard</a:t>
            </a:r>
            <a:r>
              <a:rPr lang="en-US" sz="1200" baseline="0" dirty="0"/>
              <a:t> group, click the arrow under </a:t>
            </a:r>
            <a:r>
              <a:rPr lang="en-US" sz="1200" b="1" baseline="0" dirty="0"/>
              <a:t>Copy</a:t>
            </a:r>
            <a:r>
              <a:rPr lang="en-US" sz="1200" baseline="0" dirty="0"/>
              <a:t>, and then click </a:t>
            </a:r>
            <a:r>
              <a:rPr lang="en-US" sz="1200" b="1" baseline="0" dirty="0"/>
              <a:t>Duplicate</a:t>
            </a:r>
            <a:r>
              <a:rPr lang="en-US" sz="1200" baseline="0" dirty="0"/>
              <a:t>. </a:t>
            </a:r>
          </a:p>
          <a:p>
            <a:pPr marL="228600" indent="-228600">
              <a:buFont typeface="+mj-lt"/>
              <a:buAutoNum type="arabicPeriod"/>
            </a:pPr>
            <a:r>
              <a:rPr lang="en-US" sz="1200" baseline="0" dirty="0"/>
              <a:t>Select the duplicate line. Under </a:t>
            </a:r>
            <a:r>
              <a:rPr lang="en-US" sz="1200" b="1" baseline="0" dirty="0"/>
              <a:t>Drawing Tools</a:t>
            </a:r>
            <a:r>
              <a:rPr lang="en-US" sz="1200" baseline="0" dirty="0"/>
              <a:t>, on the </a:t>
            </a:r>
            <a:r>
              <a:rPr lang="en-US" sz="1200" b="1" baseline="0" dirty="0"/>
              <a:t>Format</a:t>
            </a:r>
            <a:r>
              <a:rPr lang="en-US" sz="1200" baseline="0" dirty="0"/>
              <a:t> tab, in the </a:t>
            </a:r>
            <a:r>
              <a:rPr lang="en-US" sz="1200" b="1" baseline="0" dirty="0"/>
              <a:t>Size</a:t>
            </a:r>
            <a:r>
              <a:rPr lang="en-US" sz="1200" baseline="0" dirty="0"/>
              <a:t> group, in the </a:t>
            </a:r>
            <a:r>
              <a:rPr lang="en-US" sz="1200" b="1" baseline="0" dirty="0"/>
              <a:t>Shape Height </a:t>
            </a:r>
            <a:r>
              <a:rPr lang="en-US" sz="1200" baseline="0" dirty="0"/>
              <a:t>box, enter </a:t>
            </a:r>
            <a:r>
              <a:rPr lang="en-US" sz="1200" b="1" baseline="0" dirty="0"/>
              <a:t>2.6”</a:t>
            </a:r>
            <a:r>
              <a:rPr lang="en-US" sz="1200" baseline="0" dirty="0"/>
              <a:t>.</a:t>
            </a:r>
          </a:p>
          <a:p>
            <a:pPr marL="228600" indent="-228600">
              <a:buFont typeface="+mj-lt"/>
              <a:buAutoNum type="arabicPeriod"/>
            </a:pPr>
            <a:r>
              <a:rPr lang="en-US" sz="1200" baseline="0" dirty="0"/>
              <a:t>Press and hold SHIFT and select both lines. On the </a:t>
            </a:r>
            <a:r>
              <a:rPr lang="en-US" sz="1200" b="1" baseline="0" dirty="0"/>
              <a:t>Format</a:t>
            </a:r>
            <a:r>
              <a:rPr lang="en-US" sz="1200" baseline="0" dirty="0"/>
              <a:t> tab, in the </a:t>
            </a:r>
            <a:r>
              <a:rPr lang="en-US" sz="1200" b="1" baseline="0" dirty="0"/>
              <a:t>Arrange </a:t>
            </a:r>
            <a:r>
              <a:rPr lang="en-US" sz="1200" baseline="0" dirty="0"/>
              <a:t>group, do the following:</a:t>
            </a:r>
          </a:p>
          <a:p>
            <a:pPr marL="685800" lvl="1" indent="-228600">
              <a:buFont typeface="+mj-lt"/>
              <a:buAutoNum type="arabicPeriod"/>
            </a:pPr>
            <a:r>
              <a:rPr lang="en-US" sz="1200" b="0" baseline="0" dirty="0"/>
              <a:t>Click </a:t>
            </a:r>
            <a:r>
              <a:rPr lang="en-US" sz="1200" b="1" baseline="0" dirty="0"/>
              <a:t>Align</a:t>
            </a:r>
            <a:r>
              <a:rPr lang="en-US" sz="1200" baseline="0" dirty="0"/>
              <a:t>, and then click </a:t>
            </a:r>
            <a:r>
              <a:rPr lang="en-US" sz="1200" b="1" baseline="0" dirty="0"/>
              <a:t>Align Selected Objects</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Center</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Top</a:t>
            </a:r>
            <a:r>
              <a:rPr lang="en-US" sz="1200" baseline="0" dirty="0"/>
              <a:t>.</a:t>
            </a:r>
          </a:p>
          <a:p>
            <a:pPr marL="228600" indent="-228600">
              <a:buFont typeface="+mj-lt"/>
              <a:buAutoNum type="arabicPeriod"/>
            </a:pPr>
            <a:r>
              <a:rPr lang="en-US" sz="1200" baseline="0" dirty="0"/>
              <a:t>Drag both lines together on the slide to position them under one of the timeline month labels. </a:t>
            </a:r>
          </a:p>
          <a:p>
            <a:pPr marL="228600" indent="-228600">
              <a:buFont typeface="+mj-lt"/>
              <a:buAutoNum type="arabicPeriod"/>
            </a:pPr>
            <a:r>
              <a:rPr lang="en-US" sz="1200" baseline="0" dirty="0"/>
              <a:t>Press and hold SHIFT and select both lines and the text box they are under. On the </a:t>
            </a:r>
            <a:r>
              <a:rPr lang="en-US" sz="1200" b="1" baseline="0" dirty="0"/>
              <a:t>Format </a:t>
            </a:r>
            <a:r>
              <a:rPr lang="en-US" sz="1200" baseline="0" dirty="0"/>
              <a:t>tab, in the </a:t>
            </a:r>
            <a:r>
              <a:rPr lang="en-US" sz="1200" b="1" baseline="0" dirty="0"/>
              <a:t>Arrange </a:t>
            </a:r>
            <a:r>
              <a:rPr lang="en-US" sz="1200" baseline="0" dirty="0"/>
              <a:t>group, do the following:</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Selected Objects</a:t>
            </a:r>
            <a:r>
              <a:rPr lang="en-US" sz="1200" baseline="0" dirty="0"/>
              <a:t>.</a:t>
            </a:r>
          </a:p>
          <a:p>
            <a:pPr marL="685800" lvl="1" indent="-228600">
              <a:buFont typeface="+mj-lt"/>
              <a:buAutoNum type="arabicPeriod"/>
            </a:pPr>
            <a:r>
              <a:rPr lang="en-US" sz="1200" baseline="0" dirty="0"/>
              <a:t>Click </a:t>
            </a:r>
            <a:r>
              <a:rPr lang="en-US" sz="1200" b="1" baseline="0" dirty="0"/>
              <a:t>Align</a:t>
            </a:r>
            <a:r>
              <a:rPr lang="en-US" sz="1200" baseline="0" dirty="0"/>
              <a:t>, and then click </a:t>
            </a:r>
            <a:r>
              <a:rPr lang="en-US" sz="1200" b="1" baseline="0" dirty="0"/>
              <a:t>Align Center</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Create the subtext boxes: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a:t>
            </a:r>
            <a:r>
              <a:rPr lang="en-US" sz="1200" i="0" baseline="0" dirty="0"/>
              <a:t> the </a:t>
            </a:r>
            <a:r>
              <a:rPr lang="en-US" sz="1200" b="1" i="0" baseline="0" dirty="0"/>
              <a:t>Insert</a:t>
            </a:r>
            <a:r>
              <a:rPr lang="en-US" sz="1200" i="0" baseline="0" dirty="0"/>
              <a:t> tab, in the </a:t>
            </a:r>
            <a:r>
              <a:rPr lang="en-US" sz="1200" b="1" i="0" baseline="0" dirty="0"/>
              <a:t>Text</a:t>
            </a:r>
            <a:r>
              <a:rPr lang="en-US" sz="1200" i="0" baseline="0" dirty="0"/>
              <a:t> group, click </a:t>
            </a:r>
            <a:r>
              <a:rPr lang="en-US" sz="1200" b="1" i="0" baseline="0" dirty="0"/>
              <a:t>Text Box</a:t>
            </a:r>
            <a:r>
              <a:rPr lang="en-US" sz="1200" i="0" baseline="0" dirty="0"/>
              <a:t>, and then on the slide, drag to draw the text box.</a:t>
            </a:r>
          </a:p>
          <a:p>
            <a:pPr marL="685800" lvl="1" indent="-228600">
              <a:buFont typeface="+mj-lt"/>
              <a:buAutoNum type="arabicPeriod"/>
            </a:pPr>
            <a:r>
              <a:rPr lang="en-US" sz="1200" kern="1200" dirty="0">
                <a:solidFill>
                  <a:schemeClr val="tx1"/>
                </a:solidFill>
                <a:effectLst/>
                <a:latin typeface="+mn-lt"/>
                <a:ea typeface="+mn-ea"/>
                <a:cs typeface="+mn-cs"/>
              </a:rPr>
              <a:t>Type the text you want to appear in the text box, and then select the text. Format the text in the textbox using the following steps:</a:t>
            </a:r>
          </a:p>
          <a:p>
            <a:pPr marL="1143000" lvl="2" indent="-228600">
              <a:buFont typeface="Arial" pitchFamily="34" charset="0"/>
              <a:buChar char="•"/>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Font</a:t>
            </a:r>
            <a:r>
              <a:rPr lang="en-US" sz="1200" kern="1200" dirty="0">
                <a:solidFill>
                  <a:schemeClr val="tx1"/>
                </a:solidFill>
                <a:effectLst/>
                <a:latin typeface="+mn-lt"/>
                <a:ea typeface="+mn-ea"/>
                <a:cs typeface="+mn-cs"/>
              </a:rPr>
              <a:t> group, choose the </a:t>
            </a:r>
            <a:r>
              <a:rPr lang="en-US" sz="1200" b="1" kern="1200" dirty="0">
                <a:solidFill>
                  <a:schemeClr val="tx1"/>
                </a:solidFill>
                <a:effectLst/>
                <a:latin typeface="+mn-lt"/>
                <a:ea typeface="+mn-ea"/>
                <a:cs typeface="+mn-cs"/>
              </a:rPr>
              <a:t>Gill Sans MT </a:t>
            </a:r>
            <a:r>
              <a:rPr lang="en-US" sz="1200" kern="1200" dirty="0">
                <a:solidFill>
                  <a:schemeClr val="tx1"/>
                </a:solidFill>
                <a:effectLst/>
                <a:latin typeface="+mn-lt"/>
                <a:ea typeface="+mn-ea"/>
                <a:cs typeface="+mn-cs"/>
              </a:rPr>
              <a:t>font and a font size of </a:t>
            </a:r>
            <a:r>
              <a:rPr lang="en-US" sz="1200" b="1" kern="12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Click the arrow next to </a:t>
            </a:r>
            <a:r>
              <a:rPr lang="en-US" sz="1200" b="1" kern="1200" dirty="0">
                <a:solidFill>
                  <a:schemeClr val="tx1"/>
                </a:solidFill>
                <a:effectLst/>
                <a:latin typeface="+mn-lt"/>
                <a:ea typeface="+mn-ea"/>
                <a:cs typeface="+mn-cs"/>
              </a:rPr>
              <a:t>Font Color</a:t>
            </a:r>
            <a:r>
              <a:rPr lang="en-US" sz="1200" kern="1200" dirty="0">
                <a:solidFill>
                  <a:schemeClr val="tx1"/>
                </a:solidFill>
                <a:effectLst/>
                <a:latin typeface="+mn-lt"/>
                <a:ea typeface="+mn-ea"/>
                <a:cs typeface="+mn-cs"/>
              </a:rPr>
              <a:t>, and then under </a:t>
            </a:r>
            <a:r>
              <a:rPr lang="en-US" sz="1200" b="1" kern="1200" dirty="0">
                <a:solidFill>
                  <a:schemeClr val="tx1"/>
                </a:solidFill>
                <a:effectLst/>
                <a:latin typeface="+mn-lt"/>
                <a:ea typeface="+mn-ea"/>
                <a:cs typeface="+mn-cs"/>
              </a:rPr>
              <a:t>Theme Colors </a:t>
            </a:r>
            <a:r>
              <a:rPr lang="en-US" sz="1200" kern="1200" dirty="0">
                <a:solidFill>
                  <a:schemeClr val="tx1"/>
                </a:solidFill>
                <a:effectLst/>
                <a:latin typeface="+mn-lt"/>
                <a:ea typeface="+mn-ea"/>
                <a:cs typeface="+mn-cs"/>
              </a:rPr>
              <a:t>click </a:t>
            </a:r>
            <a:r>
              <a:rPr lang="en-US" sz="1200" b="1" i="0" baseline="0" dirty="0"/>
              <a:t>White, Background 1 </a:t>
            </a:r>
            <a:r>
              <a:rPr lang="en-US" sz="1200" i="0" baseline="0" dirty="0"/>
              <a:t>(first row, first option from the left).</a:t>
            </a:r>
            <a:r>
              <a:rPr lang="en-US" sz="1200" kern="1200" dirty="0">
                <a:solidFill>
                  <a:schemeClr val="tx1"/>
                </a:solidFill>
                <a:effectLst/>
                <a:latin typeface="+mn-lt"/>
                <a:ea typeface="+mn-ea"/>
                <a:cs typeface="+mn-cs"/>
              </a:rPr>
              <a:t> </a:t>
            </a:r>
          </a:p>
          <a:p>
            <a:pPr marL="1143000" lvl="2" indent="-228600">
              <a:buFont typeface="Arial" pitchFamily="34" charset="0"/>
              <a:buChar char="•"/>
            </a:pP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Paragraph</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Align Text Left</a:t>
            </a:r>
            <a:r>
              <a:rPr lang="en-US" sz="1200" kern="120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t>On the </a:t>
            </a:r>
            <a:r>
              <a:rPr lang="en-US" sz="1200" b="1" i="0" baseline="0" dirty="0"/>
              <a:t>Home</a:t>
            </a:r>
            <a:r>
              <a:rPr lang="en-US" sz="1200" i="0" baseline="0" dirty="0"/>
              <a:t> tab, in the </a:t>
            </a:r>
            <a:r>
              <a:rPr lang="en-US" sz="1200" b="1" i="0" baseline="0" dirty="0"/>
              <a:t>Paragraph</a:t>
            </a:r>
            <a:r>
              <a:rPr lang="en-US" sz="1200" i="0" baseline="0" dirty="0"/>
              <a:t> group, click </a:t>
            </a:r>
            <a:r>
              <a:rPr lang="en-US" sz="1200" b="1" i="0" baseline="0" dirty="0"/>
              <a:t>Align Text Left</a:t>
            </a:r>
            <a:r>
              <a:rPr lang="en-US" sz="1200" i="0" baseline="0" dirty="0"/>
              <a:t> to align the text left in the text box.</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On the slide, drag the text box to position it to the right of the vertical line. </a:t>
            </a:r>
          </a:p>
          <a:p>
            <a:pPr marL="228600" indent="-228600">
              <a:buFont typeface="+mj-lt"/>
              <a:buAutoNum type="arabicPeriod"/>
            </a:pPr>
            <a:endParaRPr lang="en-US" sz="1200" dirty="0"/>
          </a:p>
          <a:p>
            <a:endParaRPr lang="en-US" sz="1200" dirty="0"/>
          </a:p>
          <a:p>
            <a:r>
              <a:rPr lang="en-US" sz="1200" dirty="0"/>
              <a:t>To</a:t>
            </a:r>
            <a:r>
              <a:rPr lang="en-US" sz="1200" baseline="0" dirty="0"/>
              <a:t> reproduce the background on this slide, do the following:</a:t>
            </a:r>
            <a:endParaRPr lang="en-US" sz="1200" dirty="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a:solidFill>
                  <a:schemeClr val="tx1"/>
                </a:solidFill>
                <a:latin typeface="+mn-lt"/>
                <a:ea typeface="+mn-ea"/>
                <a:cs typeface="+mn-cs"/>
              </a:rPr>
              <a:t>Right-click the slide background</a:t>
            </a:r>
            <a:r>
              <a:rPr lang="en-US" sz="1200" kern="1200" baseline="0" dirty="0">
                <a:solidFill>
                  <a:schemeClr val="tx1"/>
                </a:solidFill>
                <a:latin typeface="+mn-lt"/>
                <a:ea typeface="+mn-ea"/>
                <a:cs typeface="+mn-cs"/>
              </a:rPr>
              <a:t> area</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Format Background</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a:t>
            </a:r>
            <a:r>
              <a:rPr lang="en-US" sz="120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in the left pane, select </a:t>
            </a:r>
            <a:r>
              <a:rPr lang="en-US" sz="1200" b="1" kern="1200" baseline="0" dirty="0">
                <a:solidFill>
                  <a:schemeClr val="tx1"/>
                </a:solidFill>
                <a:latin typeface="+mn-lt"/>
                <a:ea typeface="+mn-ea"/>
                <a:cs typeface="+mn-cs"/>
              </a:rPr>
              <a:t>Gradient fill</a:t>
            </a:r>
            <a:r>
              <a:rPr lang="en-US" sz="1200" b="0" kern="1200" baseline="0" dirty="0">
                <a:solidFill>
                  <a:schemeClr val="tx1"/>
                </a:solidFill>
                <a:latin typeface="+mn-lt"/>
                <a:ea typeface="+mn-ea"/>
                <a:cs typeface="+mn-cs"/>
              </a:rPr>
              <a:t> in the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pane, and then set the following values:</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kern="1200" baseline="0" dirty="0">
                <a:solidFill>
                  <a:schemeClr val="tx1"/>
                </a:solidFill>
                <a:latin typeface="+mn-lt"/>
                <a:ea typeface="+mn-ea"/>
                <a:cs typeface="+mn-cs"/>
              </a:rPr>
              <a:t>Type:</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Linear</a:t>
            </a: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Direction:</a:t>
            </a:r>
            <a:r>
              <a:rPr lang="en-US" sz="1200" b="0" baseline="0" dirty="0"/>
              <a:t> </a:t>
            </a:r>
            <a:r>
              <a:rPr lang="en-US" sz="1200" b="1" kern="1200" baseline="0" dirty="0">
                <a:solidFill>
                  <a:schemeClr val="tx1"/>
                </a:solidFill>
                <a:latin typeface="+mn-lt"/>
                <a:ea typeface="+mn-ea"/>
                <a:cs typeface="+mn-cs"/>
              </a:rPr>
              <a:t>Linear Down </a:t>
            </a:r>
            <a:r>
              <a:rPr lang="en-US" sz="1200" b="0" kern="1200" baseline="0" dirty="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kern="1200" baseline="0" dirty="0">
                <a:solidFill>
                  <a:schemeClr val="tx1"/>
                </a:solidFill>
                <a:latin typeface="+mn-lt"/>
                <a:ea typeface="+mn-ea"/>
                <a:cs typeface="+mn-cs"/>
              </a:rPr>
              <a:t>Angle: 90˚</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a:solidFill>
                  <a:schemeClr val="tx1"/>
                </a:solidFill>
                <a:latin typeface="+mn-lt"/>
                <a:ea typeface="+mn-ea"/>
                <a:cs typeface="+mn-cs"/>
              </a:rPr>
              <a:t>Under </a:t>
            </a:r>
            <a:r>
              <a:rPr lang="en-US" sz="1200" b="1" kern="1200" baseline="0" dirty="0">
                <a:solidFill>
                  <a:schemeClr val="tx1"/>
                </a:solidFill>
                <a:latin typeface="+mn-lt"/>
                <a:ea typeface="+mn-ea"/>
                <a:cs typeface="+mn-cs"/>
              </a:rPr>
              <a:t>Gradient stops</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Add</a:t>
            </a:r>
            <a:r>
              <a:rPr lang="en-US" sz="1200" b="0" kern="1200" baseline="0" dirty="0">
                <a:solidFill>
                  <a:schemeClr val="tx1"/>
                </a:solidFill>
                <a:latin typeface="+mn-lt"/>
                <a:ea typeface="+mn-ea"/>
                <a:cs typeface="+mn-cs"/>
              </a:rPr>
              <a:t> or </a:t>
            </a:r>
            <a:r>
              <a:rPr lang="en-US" sz="1200" b="1" kern="1200" baseline="0" dirty="0">
                <a:solidFill>
                  <a:schemeClr val="tx1"/>
                </a:solidFill>
                <a:latin typeface="+mn-lt"/>
                <a:ea typeface="+mn-ea"/>
                <a:cs typeface="+mn-cs"/>
              </a:rPr>
              <a:t>Remove</a:t>
            </a:r>
            <a:r>
              <a:rPr lang="en-US" sz="1200" b="0" kern="1200" baseline="0" dirty="0">
                <a:solidFill>
                  <a:schemeClr val="tx1"/>
                </a:solidFill>
                <a:latin typeface="+mn-lt"/>
                <a:ea typeface="+mn-ea"/>
                <a:cs typeface="+mn-cs"/>
              </a:rPr>
              <a:t> until two stops appear on the slider.</a:t>
            </a:r>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t>Also under </a:t>
            </a:r>
            <a:r>
              <a:rPr lang="en-US" sz="1200" b="1" dirty="0"/>
              <a:t>Gradient stops</a:t>
            </a:r>
            <a:r>
              <a:rPr lang="en-US" sz="1200" dirty="0"/>
              <a:t>, customize the gradient stops that you added as follows:</a:t>
            </a:r>
          </a:p>
          <a:p>
            <a:pPr marL="685800" lvl="1" indent="-228600">
              <a:buFont typeface="Arial" pitchFamily="34" charset="0"/>
              <a:buChar char="•"/>
              <a:defRPr/>
            </a:pPr>
            <a:r>
              <a:rPr lang="en-US" sz="1200" dirty="0"/>
              <a:t>Select the first stop, and then set the following values:</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Position: 50%</a:t>
            </a:r>
          </a:p>
          <a:p>
            <a:pPr marL="1143000" lvl="2" indent="-228600">
              <a:buFont typeface="Arial" pitchFamily="34" charset="0"/>
              <a:buChar char="•"/>
              <a:defRPr/>
            </a:pPr>
            <a:r>
              <a:rPr lang="en-US" sz="1200" b="1" dirty="0"/>
              <a:t>Color: Black, Text 1</a:t>
            </a:r>
            <a:r>
              <a:rPr lang="en-US" sz="1200" b="1" baseline="0" dirty="0"/>
              <a:t> </a:t>
            </a:r>
            <a:r>
              <a:rPr lang="en-US" sz="1200" b="0" dirty="0"/>
              <a:t>(first row, second option from the left</a:t>
            </a:r>
            <a:r>
              <a:rPr lang="en-US" sz="1200" b="0" baseline="0" dirty="0"/>
              <a:t>).</a:t>
            </a:r>
          </a:p>
          <a:p>
            <a:pPr marL="685800" lvl="1" indent="-228600">
              <a:buFont typeface="Arial" pitchFamily="34" charset="0"/>
              <a:buChar char="•"/>
              <a:defRPr/>
            </a:pPr>
            <a:r>
              <a:rPr lang="en-US" sz="1200" dirty="0"/>
              <a:t>Select </a:t>
            </a:r>
            <a:r>
              <a:rPr lang="en-US" sz="1200" b="0" dirty="0"/>
              <a:t>the second stop</a:t>
            </a:r>
            <a:r>
              <a:rPr lang="en-US" sz="1200" dirty="0"/>
              <a:t>, and then set the following values:</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1" dirty="0"/>
              <a:t>Position: </a:t>
            </a:r>
            <a:r>
              <a:rPr lang="en-US" sz="1200" b="1" baseline="0" dirty="0"/>
              <a:t>99</a:t>
            </a:r>
            <a:r>
              <a:rPr lang="en-US" sz="1200" b="1" dirty="0"/>
              <a:t>%</a:t>
            </a:r>
            <a:r>
              <a:rPr lang="en-US" sz="1200" dirty="0"/>
              <a:t>.</a:t>
            </a:r>
          </a:p>
          <a:p>
            <a:pPr marL="1143000" lvl="2" indent="-228600">
              <a:buFont typeface="Arial" pitchFamily="34" charset="0"/>
              <a:buChar char="•"/>
              <a:defRPr/>
            </a:pPr>
            <a:r>
              <a:rPr lang="en-US" sz="1200" b="1" dirty="0"/>
              <a:t>Color:</a:t>
            </a:r>
            <a:r>
              <a:rPr lang="en-US" sz="1200" dirty="0"/>
              <a:t> </a:t>
            </a:r>
            <a:r>
              <a:rPr lang="en-US" sz="1200" b="1" dirty="0"/>
              <a:t>Black,</a:t>
            </a:r>
            <a:r>
              <a:rPr lang="en-US" sz="1200" b="1" baseline="0" dirty="0"/>
              <a:t> Text 1, Lighter 35% </a:t>
            </a:r>
            <a:r>
              <a:rPr lang="en-US" sz="1200" b="0" dirty="0"/>
              <a:t>(third row, second option from the left</a:t>
            </a:r>
            <a:r>
              <a:rPr lang="en-US" sz="1200" b="0" baseline="0" dirty="0"/>
              <a:t>).</a:t>
            </a:r>
            <a:endParaRPr lang="en-US" sz="1200" b="0" dirty="0"/>
          </a:p>
          <a:p>
            <a:endParaRPr lang="en-US" sz="1400"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45701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55639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555C2B0-FD5F-4516-8C3F-BF0B28BF8DD4}" type="datetimeFigureOut">
              <a:rPr lang="es-ES" smtClean="0"/>
              <a:t>19/07/2017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13800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263894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213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243129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174136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268456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1767673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375710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3570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2587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555C2B0-FD5F-4516-8C3F-BF0B28BF8DD4}" type="datetimeFigureOut">
              <a:rPr lang="es-ES" smtClean="0"/>
              <a:t>19/07/2017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354180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555C2B0-FD5F-4516-8C3F-BF0B28BF8DD4}" type="datetimeFigureOut">
              <a:rPr lang="es-ES" smtClean="0"/>
              <a:t>19/07/2017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163934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312868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66503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A555C2B0-FD5F-4516-8C3F-BF0B28BF8DD4}" type="datetimeFigureOut">
              <a:rPr lang="es-ES" smtClean="0"/>
              <a:t>19/07/2017</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174109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555C2B0-FD5F-4516-8C3F-BF0B28BF8DD4}" type="datetimeFigureOut">
              <a:rPr lang="es-ES" smtClean="0"/>
              <a:t>19/07/2017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2F7538-732E-4B30-B208-9BF30476E048}" type="slidenum">
              <a:rPr lang="es-ES" smtClean="0"/>
              <a:t>‹#›</a:t>
            </a:fld>
            <a:endParaRPr lang="es-ES"/>
          </a:p>
        </p:txBody>
      </p:sp>
    </p:spTree>
    <p:extLst>
      <p:ext uri="{BB962C8B-B14F-4D97-AF65-F5344CB8AC3E}">
        <p14:creationId xmlns:p14="http://schemas.microsoft.com/office/powerpoint/2010/main" val="313607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7DF98-CF72-49EA-9290-9DA1AFDB662B}" type="datetimeFigureOut">
              <a:rPr lang="es-ES" smtClean="0"/>
              <a:t>19/07/2017</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7321317-EC9D-4B89-944D-406E80CADE14}" type="slidenum">
              <a:rPr lang="es-ES" smtClean="0"/>
              <a:t>‹#›</a:t>
            </a:fld>
            <a:endParaRPr lang="es-ES"/>
          </a:p>
        </p:txBody>
      </p:sp>
    </p:spTree>
    <p:extLst>
      <p:ext uri="{BB962C8B-B14F-4D97-AF65-F5344CB8AC3E}">
        <p14:creationId xmlns:p14="http://schemas.microsoft.com/office/powerpoint/2010/main" val="416619871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eccL5BiDtww&amp;t=13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BisB-KlgkzQ&amp;t=66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creativecommons.org/licenses/by/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5461" y="795131"/>
            <a:ext cx="8695152" cy="2385392"/>
          </a:xfrm>
        </p:spPr>
        <p:txBody>
          <a:bodyPr/>
          <a:lstStyle/>
          <a:p>
            <a:r>
              <a:rPr lang="es-ES" dirty="0" err="1"/>
              <a:t>Gruffalo</a:t>
            </a:r>
            <a:r>
              <a:rPr lang="es-ES" dirty="0"/>
              <a:t> and </a:t>
            </a:r>
            <a:r>
              <a:rPr lang="es-ES" dirty="0" err="1"/>
              <a:t>his</a:t>
            </a:r>
            <a:r>
              <a:rPr lang="es-ES" dirty="0"/>
              <a:t> Friends in </a:t>
            </a:r>
            <a:r>
              <a:rPr lang="es-ES" dirty="0" err="1"/>
              <a:t>the</a:t>
            </a:r>
            <a:r>
              <a:rPr lang="es-ES" dirty="0"/>
              <a:t> </a:t>
            </a:r>
            <a:r>
              <a:rPr lang="es-ES" dirty="0" err="1"/>
              <a:t>forest</a:t>
            </a:r>
            <a:endParaRPr lang="es-ES" dirty="0"/>
          </a:p>
        </p:txBody>
      </p:sp>
      <p:sp>
        <p:nvSpPr>
          <p:cNvPr id="3" name="Subtítulo 2"/>
          <p:cNvSpPr>
            <a:spLocks noGrp="1"/>
          </p:cNvSpPr>
          <p:nvPr>
            <p:ph type="subTitle" idx="1"/>
          </p:nvPr>
        </p:nvSpPr>
        <p:spPr>
          <a:xfrm>
            <a:off x="1285461" y="4227443"/>
            <a:ext cx="9144000" cy="2103784"/>
          </a:xfrm>
        </p:spPr>
        <p:txBody>
          <a:bodyPr>
            <a:normAutofit fontScale="85000" lnSpcReduction="20000"/>
          </a:bodyPr>
          <a:lstStyle/>
          <a:p>
            <a:pPr algn="l"/>
            <a:r>
              <a:rPr lang="es-ES" dirty="0"/>
              <a:t>Miguel Ángel Lemus Regaña</a:t>
            </a:r>
          </a:p>
          <a:p>
            <a:pPr algn="l"/>
            <a:r>
              <a:rPr lang="es-ES" dirty="0"/>
              <a:t>Laura Martín Agustín</a:t>
            </a:r>
          </a:p>
          <a:p>
            <a:pPr algn="l"/>
            <a:r>
              <a:rPr lang="es-ES" dirty="0"/>
              <a:t>Virginia Ruíz Alarcón</a:t>
            </a:r>
          </a:p>
          <a:p>
            <a:pPr algn="l"/>
            <a:r>
              <a:rPr lang="es-ES" dirty="0"/>
              <a:t>Amina </a:t>
            </a:r>
            <a:r>
              <a:rPr lang="es-ES" dirty="0" err="1"/>
              <a:t>Sous</a:t>
            </a:r>
            <a:r>
              <a:rPr lang="es-ES" dirty="0"/>
              <a:t> Díez</a:t>
            </a:r>
          </a:p>
          <a:p>
            <a:pPr algn="l"/>
            <a:r>
              <a:rPr lang="es-ES" dirty="0"/>
              <a:t>María </a:t>
            </a:r>
            <a:r>
              <a:rPr lang="es-ES" dirty="0" err="1"/>
              <a:t>Useros</a:t>
            </a:r>
            <a:r>
              <a:rPr lang="es-ES" dirty="0"/>
              <a:t> Bueno</a:t>
            </a:r>
          </a:p>
          <a:p>
            <a:pPr algn="l"/>
            <a:r>
              <a:rPr lang="es-ES" dirty="0"/>
              <a:t>Natalie </a:t>
            </a:r>
            <a:r>
              <a:rPr lang="es-ES" dirty="0" err="1"/>
              <a:t>Vogel</a:t>
            </a:r>
            <a:r>
              <a:rPr lang="es-ES" dirty="0"/>
              <a:t> </a:t>
            </a:r>
          </a:p>
          <a:p>
            <a:endParaRPr lang="es-ES" dirty="0"/>
          </a:p>
        </p:txBody>
      </p:sp>
    </p:spTree>
    <p:extLst>
      <p:ext uri="{BB962C8B-B14F-4D97-AF65-F5344CB8AC3E}">
        <p14:creationId xmlns:p14="http://schemas.microsoft.com/office/powerpoint/2010/main" val="306211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a:t>Learning evaluable standards :</a:t>
            </a:r>
            <a:r>
              <a:rPr lang="es-ES" dirty="0"/>
              <a:t/>
            </a:r>
            <a:br>
              <a:rPr lang="es-ES" dirty="0"/>
            </a:br>
            <a:endParaRPr lang="es-ES" dirty="0"/>
          </a:p>
        </p:txBody>
      </p:sp>
      <p:sp>
        <p:nvSpPr>
          <p:cNvPr id="3" name="Marcador de contenido 2"/>
          <p:cNvSpPr>
            <a:spLocks noGrp="1"/>
          </p:cNvSpPr>
          <p:nvPr>
            <p:ph idx="1"/>
          </p:nvPr>
        </p:nvSpPr>
        <p:spPr/>
        <p:txBody>
          <a:bodyPr/>
          <a:lstStyle/>
          <a:p>
            <a:pPr lvl="0"/>
            <a:r>
              <a:rPr lang="en-GB" dirty="0" err="1"/>
              <a:t>Clasify</a:t>
            </a:r>
            <a:r>
              <a:rPr lang="en-GB" dirty="0"/>
              <a:t> animals</a:t>
            </a:r>
            <a:endParaRPr lang="es-ES" dirty="0"/>
          </a:p>
          <a:p>
            <a:pPr lvl="0"/>
            <a:r>
              <a:rPr lang="en-GB" dirty="0"/>
              <a:t>Describe animals</a:t>
            </a:r>
            <a:endParaRPr lang="es-ES" dirty="0"/>
          </a:p>
          <a:p>
            <a:pPr lvl="0"/>
            <a:r>
              <a:rPr lang="en-GB" dirty="0"/>
              <a:t>Express ideas related to the environment.</a:t>
            </a:r>
            <a:endParaRPr lang="es-ES" dirty="0"/>
          </a:p>
          <a:p>
            <a:pPr lvl="0"/>
            <a:r>
              <a:rPr lang="en-GB" dirty="0"/>
              <a:t>Create a forest using a shoe box.</a:t>
            </a:r>
            <a:endParaRPr lang="es-ES" dirty="0"/>
          </a:p>
          <a:p>
            <a:endParaRPr lang="es-ES" dirty="0"/>
          </a:p>
        </p:txBody>
      </p:sp>
    </p:spTree>
    <p:extLst>
      <p:ext uri="{BB962C8B-B14F-4D97-AF65-F5344CB8AC3E}">
        <p14:creationId xmlns:p14="http://schemas.microsoft.com/office/powerpoint/2010/main" val="225153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92778309"/>
              </p:ext>
            </p:extLst>
          </p:nvPr>
        </p:nvGraphicFramePr>
        <p:xfrm>
          <a:off x="530086" y="452719"/>
          <a:ext cx="10734262" cy="5980752"/>
        </p:xfrm>
        <a:graphic>
          <a:graphicData uri="http://schemas.openxmlformats.org/drawingml/2006/table">
            <a:tbl>
              <a:tblPr firstRow="1" firstCol="1" bandRow="1"/>
              <a:tblGrid>
                <a:gridCol w="2146238">
                  <a:extLst>
                    <a:ext uri="{9D8B030D-6E8A-4147-A177-3AD203B41FA5}">
                      <a16:colId xmlns:a16="http://schemas.microsoft.com/office/drawing/2014/main" val="3976735114"/>
                    </a:ext>
                  </a:extLst>
                </a:gridCol>
                <a:gridCol w="2147006">
                  <a:extLst>
                    <a:ext uri="{9D8B030D-6E8A-4147-A177-3AD203B41FA5}">
                      <a16:colId xmlns:a16="http://schemas.microsoft.com/office/drawing/2014/main" val="2789780316"/>
                    </a:ext>
                  </a:extLst>
                </a:gridCol>
                <a:gridCol w="2147006">
                  <a:extLst>
                    <a:ext uri="{9D8B030D-6E8A-4147-A177-3AD203B41FA5}">
                      <a16:colId xmlns:a16="http://schemas.microsoft.com/office/drawing/2014/main" val="3018360848"/>
                    </a:ext>
                  </a:extLst>
                </a:gridCol>
                <a:gridCol w="2147006">
                  <a:extLst>
                    <a:ext uri="{9D8B030D-6E8A-4147-A177-3AD203B41FA5}">
                      <a16:colId xmlns:a16="http://schemas.microsoft.com/office/drawing/2014/main" val="3536211407"/>
                    </a:ext>
                  </a:extLst>
                </a:gridCol>
                <a:gridCol w="2147006">
                  <a:extLst>
                    <a:ext uri="{9D8B030D-6E8A-4147-A177-3AD203B41FA5}">
                      <a16:colId xmlns:a16="http://schemas.microsoft.com/office/drawing/2014/main" val="2860995224"/>
                    </a:ext>
                  </a:extLst>
                </a:gridCol>
              </a:tblGrid>
              <a:tr h="213598">
                <a:tc>
                  <a:txBody>
                    <a:bodyPr/>
                    <a:lstStyle/>
                    <a:p>
                      <a:pPr algn="l">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 </a:t>
                      </a: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4</a:t>
                      </a: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3</a:t>
                      </a: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2</a:t>
                      </a: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1</a:t>
                      </a: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026609"/>
                  </a:ext>
                </a:extLst>
              </a:tr>
              <a:tr h="854393">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Block  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 session)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understand all the story and its main parts.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identifies the different parts.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understand the general idea of the story.</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follow the story.</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085443"/>
                  </a:ext>
                </a:extLst>
              </a:tr>
              <a:tr h="640795">
                <a:tc>
                  <a:txBody>
                    <a:bodyPr/>
                    <a:lstStyle/>
                    <a:p>
                      <a:pPr algn="l">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Block 2</a:t>
                      </a:r>
                    </a:p>
                    <a:p>
                      <a:pPr algn="l">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(2 session)</a:t>
                      </a: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describe all the animals, their parts and main characteristics.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describe most of the animals and some characteristics.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describe some animals and some characteristics.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describe few animals.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047864"/>
                  </a:ext>
                </a:extLst>
              </a:tr>
              <a:tr h="1067992">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Block 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 session)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understands, orders and fills specifics information from the interview.</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understands the general idea, orders and is able to fill general information from the interview.</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understand the general idea and orders the story</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follow the interview.</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707271"/>
                  </a:ext>
                </a:extLst>
              </a:tr>
              <a:tr h="1495188">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Block 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 session)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describe correctly a picture, can understand the instructions and use the vocabulary necessary to compare and think about the situation.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can describe picture, follow instructions and identifies the differences between the pictures.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follow instructions and directions.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draw following some instructions.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937850"/>
                  </a:ext>
                </a:extLst>
              </a:tr>
              <a:tr h="1495188">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Block  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(2 sessions)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assess himself/herself.</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create a landscape using a box in a creative way within the elements he has already learnt.</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assess himself / herself.</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create a landscape using the elements he has already learnt.</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assess himself / herself with some help.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create a landscape.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needs improvements in order to assess himself/ herself.</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student is able to create a landscape with some help.</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516120"/>
                  </a:ext>
                </a:extLst>
              </a:tr>
              <a:tr h="213598">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09" marR="59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551126"/>
                  </a:ext>
                </a:extLst>
              </a:tr>
            </a:tbl>
          </a:graphicData>
        </a:graphic>
      </p:graphicFrame>
    </p:spTree>
    <p:extLst>
      <p:ext uri="{BB962C8B-B14F-4D97-AF65-F5344CB8AC3E}">
        <p14:creationId xmlns:p14="http://schemas.microsoft.com/office/powerpoint/2010/main" val="385947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3941832"/>
          </a:xfrm>
        </p:spPr>
        <p:txBody>
          <a:bodyPr/>
          <a:lstStyle/>
          <a:p>
            <a:pPr algn="ctr"/>
            <a:r>
              <a:rPr lang="es-ES" dirty="0"/>
              <a:t>BLOCK 1: STORY: </a:t>
            </a:r>
            <a:r>
              <a:rPr lang="es-ES" dirty="0" err="1"/>
              <a:t>The</a:t>
            </a:r>
            <a:r>
              <a:rPr lang="es-ES" dirty="0"/>
              <a:t> </a:t>
            </a:r>
            <a:r>
              <a:rPr lang="es-ES" dirty="0" err="1"/>
              <a:t>Gruffalo</a:t>
            </a:r>
            <a:endParaRPr lang="es-ES" dirty="0"/>
          </a:p>
        </p:txBody>
      </p:sp>
      <p:sp>
        <p:nvSpPr>
          <p:cNvPr id="3" name="Marcador de contenido 2"/>
          <p:cNvSpPr>
            <a:spLocks noGrp="1"/>
          </p:cNvSpPr>
          <p:nvPr>
            <p:ph idx="1"/>
          </p:nvPr>
        </p:nvSpPr>
        <p:spPr/>
        <p:txBody>
          <a:bodyPr/>
          <a:lstStyle/>
          <a:p>
            <a:endParaRPr lang="es-ES" dirty="0"/>
          </a:p>
        </p:txBody>
      </p:sp>
    </p:spTree>
    <p:extLst>
      <p:ext uri="{BB962C8B-B14F-4D97-AF65-F5344CB8AC3E}">
        <p14:creationId xmlns:p14="http://schemas.microsoft.com/office/powerpoint/2010/main" val="424646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BACK TO THE BOARD</a:t>
            </a:r>
          </a:p>
        </p:txBody>
      </p:sp>
      <p:sp>
        <p:nvSpPr>
          <p:cNvPr id="3" name="Marcador de contenido 2"/>
          <p:cNvSpPr>
            <a:spLocks noGrp="1"/>
          </p:cNvSpPr>
          <p:nvPr>
            <p:ph idx="1"/>
          </p:nvPr>
        </p:nvSpPr>
        <p:spPr/>
        <p:txBody>
          <a:bodyPr>
            <a:normAutofit lnSpcReduction="10000"/>
          </a:bodyPr>
          <a:lstStyle/>
          <a:p>
            <a:pPr marL="0" lvl="0" indent="0" algn="ctr">
              <a:buNone/>
            </a:pPr>
            <a:r>
              <a:rPr lang="es-ES" sz="2400" dirty="0"/>
              <a:t>Back to </a:t>
            </a:r>
            <a:r>
              <a:rPr lang="es-ES" sz="2400" dirty="0" err="1"/>
              <a:t>the</a:t>
            </a:r>
            <a:r>
              <a:rPr lang="es-ES" sz="2400" dirty="0"/>
              <a:t> </a:t>
            </a:r>
            <a:r>
              <a:rPr lang="es-ES" sz="2400" dirty="0" err="1"/>
              <a:t>board</a:t>
            </a:r>
            <a:r>
              <a:rPr lang="es-ES" sz="2400" dirty="0"/>
              <a:t> </a:t>
            </a:r>
            <a:r>
              <a:rPr lang="es-ES" sz="2400" dirty="0" err="1"/>
              <a:t>with</a:t>
            </a:r>
            <a:r>
              <a:rPr lang="es-ES" sz="2400" dirty="0"/>
              <a:t> </a:t>
            </a:r>
            <a:r>
              <a:rPr lang="es-ES" sz="2400" dirty="0" err="1"/>
              <a:t>some</a:t>
            </a:r>
            <a:r>
              <a:rPr lang="es-ES" sz="2400" dirty="0"/>
              <a:t> Key </a:t>
            </a:r>
            <a:r>
              <a:rPr lang="es-ES" sz="2400" dirty="0" err="1"/>
              <a:t>vocabulary</a:t>
            </a:r>
            <a:r>
              <a:rPr lang="es-ES" sz="2400" dirty="0"/>
              <a:t> </a:t>
            </a:r>
            <a:r>
              <a:rPr lang="es-ES" sz="2400" dirty="0" err="1"/>
              <a:t>words</a:t>
            </a:r>
            <a:r>
              <a:rPr lang="es-ES" sz="2400" dirty="0"/>
              <a:t>.</a:t>
            </a:r>
          </a:p>
          <a:p>
            <a:pPr marL="0" lvl="0" indent="0" algn="ctr">
              <a:buNone/>
            </a:pPr>
            <a:endParaRPr lang="es-ES" sz="2400" dirty="0"/>
          </a:p>
          <a:p>
            <a:pPr marL="0" lvl="0" indent="0" algn="ctr">
              <a:buNone/>
            </a:pPr>
            <a:r>
              <a:rPr lang="es-ES" sz="2400" dirty="0"/>
              <a:t>FOREST</a:t>
            </a:r>
          </a:p>
          <a:p>
            <a:pPr marL="0" lvl="0" indent="0" algn="ctr">
              <a:buNone/>
            </a:pPr>
            <a:r>
              <a:rPr lang="es-ES" sz="2400" dirty="0"/>
              <a:t>FOX</a:t>
            </a:r>
          </a:p>
          <a:p>
            <a:pPr marL="0" lvl="0" indent="0" algn="ctr">
              <a:buNone/>
            </a:pPr>
            <a:r>
              <a:rPr lang="es-ES" sz="2400" dirty="0"/>
              <a:t>MOUSE</a:t>
            </a:r>
          </a:p>
          <a:p>
            <a:pPr marL="0" lvl="0" indent="0" algn="ctr">
              <a:buNone/>
            </a:pPr>
            <a:r>
              <a:rPr lang="es-ES" sz="2400" dirty="0"/>
              <a:t>STREAM</a:t>
            </a:r>
          </a:p>
          <a:p>
            <a:pPr marL="0" lvl="0" indent="0" algn="ctr">
              <a:buNone/>
            </a:pPr>
            <a:r>
              <a:rPr lang="es-ES" sz="2400" dirty="0"/>
              <a:t>SNAKE</a:t>
            </a:r>
          </a:p>
          <a:p>
            <a:pPr marL="0" lvl="0" indent="0" algn="ctr">
              <a:buNone/>
            </a:pPr>
            <a:r>
              <a:rPr lang="es-ES" sz="2400" dirty="0" err="1"/>
              <a:t>They</a:t>
            </a:r>
            <a:r>
              <a:rPr lang="es-ES" sz="2400" dirty="0"/>
              <a:t> </a:t>
            </a:r>
            <a:r>
              <a:rPr lang="es-ES" sz="2400" dirty="0" err="1"/>
              <a:t>have</a:t>
            </a:r>
            <a:r>
              <a:rPr lang="es-ES" sz="2400" dirty="0"/>
              <a:t> to </a:t>
            </a:r>
            <a:r>
              <a:rPr lang="es-ES" sz="2400" dirty="0" err="1"/>
              <a:t>guess</a:t>
            </a:r>
            <a:r>
              <a:rPr lang="es-ES" sz="2400" dirty="0"/>
              <a:t> </a:t>
            </a:r>
            <a:r>
              <a:rPr lang="es-ES" sz="2400" dirty="0" err="1"/>
              <a:t>the</a:t>
            </a:r>
            <a:r>
              <a:rPr lang="es-ES" sz="2400" dirty="0"/>
              <a:t> Word </a:t>
            </a:r>
            <a:r>
              <a:rPr lang="es-ES" sz="2400" dirty="0" err="1"/>
              <a:t>with</a:t>
            </a:r>
            <a:r>
              <a:rPr lang="es-ES" sz="2400" dirty="0"/>
              <a:t> </a:t>
            </a:r>
            <a:r>
              <a:rPr lang="es-ES" sz="2400" dirty="0" err="1"/>
              <a:t>the</a:t>
            </a:r>
            <a:r>
              <a:rPr lang="es-ES" sz="2400" dirty="0"/>
              <a:t> </a:t>
            </a:r>
            <a:r>
              <a:rPr lang="es-ES" sz="2400" dirty="0" err="1"/>
              <a:t>definitions</a:t>
            </a:r>
            <a:r>
              <a:rPr lang="es-ES" sz="2400" dirty="0"/>
              <a:t> </a:t>
            </a:r>
            <a:r>
              <a:rPr lang="es-ES" sz="2400" dirty="0" err="1"/>
              <a:t>that</a:t>
            </a:r>
            <a:r>
              <a:rPr lang="es-ES" sz="2400" dirty="0"/>
              <a:t> </a:t>
            </a:r>
            <a:r>
              <a:rPr lang="es-ES" sz="2400" dirty="0" err="1"/>
              <a:t>their</a:t>
            </a:r>
            <a:r>
              <a:rPr lang="es-ES" sz="2400" dirty="0"/>
              <a:t> </a:t>
            </a:r>
            <a:r>
              <a:rPr lang="es-ES" sz="2400" dirty="0" err="1"/>
              <a:t>classmates</a:t>
            </a:r>
            <a:r>
              <a:rPr lang="es-ES" sz="2400" dirty="0"/>
              <a:t> </a:t>
            </a:r>
            <a:r>
              <a:rPr lang="es-ES" sz="2400" dirty="0" err="1"/>
              <a:t>have</a:t>
            </a:r>
            <a:r>
              <a:rPr lang="es-ES" sz="2400" dirty="0"/>
              <a:t> to </a:t>
            </a:r>
            <a:r>
              <a:rPr lang="es-ES" sz="2400" dirty="0" err="1"/>
              <a:t>tell</a:t>
            </a:r>
            <a:r>
              <a:rPr lang="es-ES" sz="2400" dirty="0"/>
              <a:t>.</a:t>
            </a:r>
          </a:p>
          <a:p>
            <a:endParaRPr lang="es-ES" dirty="0"/>
          </a:p>
        </p:txBody>
      </p:sp>
    </p:spTree>
    <p:extLst>
      <p:ext uri="{BB962C8B-B14F-4D97-AF65-F5344CB8AC3E}">
        <p14:creationId xmlns:p14="http://schemas.microsoft.com/office/powerpoint/2010/main" val="369895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Story</a:t>
            </a:r>
            <a:endParaRPr lang="es-ES" dirty="0"/>
          </a:p>
        </p:txBody>
      </p:sp>
      <p:sp>
        <p:nvSpPr>
          <p:cNvPr id="3" name="Marcador de contenido 2"/>
          <p:cNvSpPr>
            <a:spLocks noGrp="1"/>
          </p:cNvSpPr>
          <p:nvPr>
            <p:ph idx="1"/>
          </p:nvPr>
        </p:nvSpPr>
        <p:spPr/>
        <p:txBody>
          <a:bodyPr/>
          <a:lstStyle/>
          <a:p>
            <a:r>
              <a:rPr lang="es-ES" dirty="0">
                <a:hlinkClick r:id="rId2"/>
              </a:rPr>
              <a:t>https://www.youtube.com/watch?v=eccL5BiDtww&amp;t=13s</a:t>
            </a:r>
            <a:endParaRPr lang="es-ES" dirty="0"/>
          </a:p>
          <a:p>
            <a:endParaRPr lang="es-ES" dirty="0"/>
          </a:p>
        </p:txBody>
      </p:sp>
    </p:spTree>
    <p:extLst>
      <p:ext uri="{BB962C8B-B14F-4D97-AF65-F5344CB8AC3E}">
        <p14:creationId xmlns:p14="http://schemas.microsoft.com/office/powerpoint/2010/main" val="413342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TPS</a:t>
            </a:r>
          </a:p>
        </p:txBody>
      </p:sp>
      <p:sp>
        <p:nvSpPr>
          <p:cNvPr id="3" name="Marcador de contenido 2"/>
          <p:cNvSpPr>
            <a:spLocks noGrp="1"/>
          </p:cNvSpPr>
          <p:nvPr>
            <p:ph idx="1"/>
          </p:nvPr>
        </p:nvSpPr>
        <p:spPr/>
        <p:txBody>
          <a:bodyPr/>
          <a:lstStyle/>
          <a:p>
            <a:endParaRPr lang="es-ES" dirty="0"/>
          </a:p>
        </p:txBody>
      </p:sp>
      <p:sp>
        <p:nvSpPr>
          <p:cNvPr id="4" name="Estrella: 5 puntas 3"/>
          <p:cNvSpPr/>
          <p:nvPr/>
        </p:nvSpPr>
        <p:spPr>
          <a:xfrm>
            <a:off x="4200939" y="2815224"/>
            <a:ext cx="3154017" cy="23721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4598505" y="1482001"/>
            <a:ext cx="2623930" cy="1205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Who</a:t>
            </a:r>
            <a:r>
              <a:rPr lang="es-ES" dirty="0"/>
              <a:t> are </a:t>
            </a:r>
            <a:r>
              <a:rPr lang="es-ES" dirty="0" err="1"/>
              <a:t>the</a:t>
            </a:r>
            <a:r>
              <a:rPr lang="es-ES" dirty="0"/>
              <a:t> </a:t>
            </a:r>
            <a:r>
              <a:rPr lang="es-ES" dirty="0" err="1"/>
              <a:t>main</a:t>
            </a:r>
            <a:r>
              <a:rPr lang="es-ES" dirty="0"/>
              <a:t> </a:t>
            </a:r>
            <a:r>
              <a:rPr lang="es-ES" dirty="0" err="1"/>
              <a:t>characters</a:t>
            </a:r>
            <a:r>
              <a:rPr lang="es-ES" dirty="0"/>
              <a:t> in </a:t>
            </a:r>
            <a:r>
              <a:rPr lang="es-ES" dirty="0" err="1"/>
              <a:t>this</a:t>
            </a:r>
            <a:r>
              <a:rPr lang="es-ES" dirty="0"/>
              <a:t> </a:t>
            </a:r>
            <a:r>
              <a:rPr lang="es-ES" dirty="0" err="1"/>
              <a:t>story</a:t>
            </a:r>
            <a:r>
              <a:rPr lang="es-ES" dirty="0"/>
              <a:t>?</a:t>
            </a:r>
          </a:p>
        </p:txBody>
      </p:sp>
      <p:sp>
        <p:nvSpPr>
          <p:cNvPr id="6" name="Rectángulo 5"/>
          <p:cNvSpPr/>
          <p:nvPr/>
        </p:nvSpPr>
        <p:spPr>
          <a:xfrm>
            <a:off x="7779026" y="3021496"/>
            <a:ext cx="2464904" cy="979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Why</a:t>
            </a:r>
            <a:r>
              <a:rPr lang="es-ES" dirty="0"/>
              <a:t> </a:t>
            </a:r>
            <a:r>
              <a:rPr lang="es-ES" dirty="0" err="1"/>
              <a:t>does</a:t>
            </a:r>
            <a:r>
              <a:rPr lang="es-ES" dirty="0"/>
              <a:t> </a:t>
            </a:r>
            <a:r>
              <a:rPr lang="es-ES" dirty="0" err="1"/>
              <a:t>the</a:t>
            </a:r>
            <a:r>
              <a:rPr lang="es-ES" dirty="0"/>
              <a:t> mouse </a:t>
            </a:r>
            <a:r>
              <a:rPr lang="es-ES" dirty="0" err="1"/>
              <a:t>tell</a:t>
            </a:r>
            <a:r>
              <a:rPr lang="es-ES" dirty="0"/>
              <a:t> </a:t>
            </a:r>
            <a:r>
              <a:rPr lang="es-ES" dirty="0" err="1"/>
              <a:t>about</a:t>
            </a:r>
            <a:r>
              <a:rPr lang="es-ES" dirty="0"/>
              <a:t> </a:t>
            </a:r>
            <a:r>
              <a:rPr lang="es-ES" dirty="0" err="1"/>
              <a:t>the</a:t>
            </a:r>
            <a:r>
              <a:rPr lang="es-ES" dirty="0"/>
              <a:t> </a:t>
            </a:r>
            <a:r>
              <a:rPr lang="es-ES" dirty="0" err="1"/>
              <a:t>Gruffalo</a:t>
            </a:r>
            <a:r>
              <a:rPr lang="es-ES" dirty="0"/>
              <a:t> to </a:t>
            </a:r>
            <a:r>
              <a:rPr lang="es-ES" dirty="0" err="1"/>
              <a:t>the</a:t>
            </a:r>
            <a:r>
              <a:rPr lang="es-ES" dirty="0"/>
              <a:t> </a:t>
            </a:r>
            <a:r>
              <a:rPr lang="es-ES" dirty="0" err="1"/>
              <a:t>others</a:t>
            </a:r>
            <a:r>
              <a:rPr lang="es-ES" dirty="0"/>
              <a:t>?</a:t>
            </a:r>
          </a:p>
        </p:txBody>
      </p:sp>
      <p:sp>
        <p:nvSpPr>
          <p:cNvPr id="7" name="Rectángulo 6"/>
          <p:cNvSpPr/>
          <p:nvPr/>
        </p:nvSpPr>
        <p:spPr>
          <a:xfrm>
            <a:off x="7222435" y="5187363"/>
            <a:ext cx="2809461" cy="1001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How</a:t>
            </a:r>
            <a:r>
              <a:rPr lang="es-ES" dirty="0"/>
              <a:t> </a:t>
            </a:r>
            <a:r>
              <a:rPr lang="es-ES" dirty="0" err="1"/>
              <a:t>does</a:t>
            </a:r>
            <a:r>
              <a:rPr lang="es-ES" dirty="0"/>
              <a:t> </a:t>
            </a:r>
            <a:r>
              <a:rPr lang="es-ES" dirty="0" err="1"/>
              <a:t>The</a:t>
            </a:r>
            <a:r>
              <a:rPr lang="es-ES" dirty="0"/>
              <a:t> </a:t>
            </a:r>
            <a:r>
              <a:rPr lang="es-ES" dirty="0" err="1"/>
              <a:t>Gruffalo</a:t>
            </a:r>
            <a:r>
              <a:rPr lang="es-ES" dirty="0"/>
              <a:t> look </a:t>
            </a:r>
            <a:r>
              <a:rPr lang="es-ES" dirty="0" err="1"/>
              <a:t>like</a:t>
            </a:r>
            <a:r>
              <a:rPr lang="es-ES" dirty="0"/>
              <a:t>?</a:t>
            </a:r>
          </a:p>
        </p:txBody>
      </p:sp>
      <p:sp>
        <p:nvSpPr>
          <p:cNvPr id="8" name="Rectángulo 7"/>
          <p:cNvSpPr/>
          <p:nvPr/>
        </p:nvSpPr>
        <p:spPr>
          <a:xfrm>
            <a:off x="1073426" y="3339548"/>
            <a:ext cx="2849217" cy="108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What</a:t>
            </a:r>
            <a:r>
              <a:rPr lang="es-ES" dirty="0"/>
              <a:t> are </a:t>
            </a:r>
            <a:r>
              <a:rPr lang="es-ES" dirty="0" err="1"/>
              <a:t>mouse’s</a:t>
            </a:r>
            <a:r>
              <a:rPr lang="es-ES" dirty="0"/>
              <a:t> </a:t>
            </a:r>
            <a:r>
              <a:rPr lang="es-ES" dirty="0" err="1"/>
              <a:t>favourite</a:t>
            </a:r>
            <a:r>
              <a:rPr lang="es-ES" dirty="0"/>
              <a:t> </a:t>
            </a:r>
            <a:r>
              <a:rPr lang="es-ES" dirty="0" err="1"/>
              <a:t>food</a:t>
            </a:r>
            <a:r>
              <a:rPr lang="es-ES" dirty="0"/>
              <a:t>?</a:t>
            </a:r>
          </a:p>
        </p:txBody>
      </p:sp>
      <p:sp>
        <p:nvSpPr>
          <p:cNvPr id="9" name="Rectángulo 8"/>
          <p:cNvSpPr/>
          <p:nvPr/>
        </p:nvSpPr>
        <p:spPr>
          <a:xfrm>
            <a:off x="1364974" y="5353878"/>
            <a:ext cx="3114261" cy="95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n w="0"/>
                <a:solidFill>
                  <a:schemeClr val="tx1"/>
                </a:solidFill>
                <a:effectLst>
                  <a:outerShdw blurRad="38100" dist="19050" dir="2700000" algn="tl" rotWithShape="0">
                    <a:schemeClr val="dk1">
                      <a:alpha val="40000"/>
                    </a:schemeClr>
                  </a:outerShdw>
                </a:effectLst>
              </a:rPr>
              <a:t>Where</a:t>
            </a:r>
            <a:r>
              <a:rPr lang="es-ES" dirty="0">
                <a:ln w="0"/>
                <a:solidFill>
                  <a:schemeClr val="tx1"/>
                </a:solidFill>
                <a:effectLst>
                  <a:outerShdw blurRad="38100" dist="19050" dir="2700000" algn="tl" rotWithShape="0">
                    <a:schemeClr val="dk1">
                      <a:alpha val="40000"/>
                    </a:schemeClr>
                  </a:outerShdw>
                </a:effectLst>
              </a:rPr>
              <a:t> </a:t>
            </a:r>
            <a:r>
              <a:rPr lang="es-ES" dirty="0" err="1">
                <a:ln w="0"/>
                <a:solidFill>
                  <a:schemeClr val="tx1"/>
                </a:solidFill>
                <a:effectLst>
                  <a:outerShdw blurRad="38100" dist="19050" dir="2700000" algn="tl" rotWithShape="0">
                    <a:schemeClr val="dk1">
                      <a:alpha val="40000"/>
                    </a:schemeClr>
                  </a:outerShdw>
                </a:effectLst>
              </a:rPr>
              <a:t>did</a:t>
            </a:r>
            <a:r>
              <a:rPr lang="es-ES" dirty="0">
                <a:ln w="0"/>
                <a:solidFill>
                  <a:schemeClr val="tx1"/>
                </a:solidFill>
                <a:effectLst>
                  <a:outerShdw blurRad="38100" dist="19050" dir="2700000" algn="tl" rotWithShape="0">
                    <a:schemeClr val="dk1">
                      <a:alpha val="40000"/>
                    </a:schemeClr>
                  </a:outerShdw>
                </a:effectLst>
              </a:rPr>
              <a:t> </a:t>
            </a:r>
            <a:r>
              <a:rPr lang="es-ES" dirty="0" err="1">
                <a:ln w="0"/>
                <a:solidFill>
                  <a:schemeClr val="tx1"/>
                </a:solidFill>
                <a:effectLst>
                  <a:outerShdw blurRad="38100" dist="19050" dir="2700000" algn="tl" rotWithShape="0">
                    <a:schemeClr val="dk1">
                      <a:alpha val="40000"/>
                    </a:schemeClr>
                  </a:outerShdw>
                </a:effectLst>
              </a:rPr>
              <a:t>the</a:t>
            </a:r>
            <a:r>
              <a:rPr lang="es-ES" dirty="0">
                <a:ln w="0"/>
                <a:solidFill>
                  <a:schemeClr val="tx1"/>
                </a:solidFill>
                <a:effectLst>
                  <a:outerShdw blurRad="38100" dist="19050" dir="2700000" algn="tl" rotWithShape="0">
                    <a:schemeClr val="dk1">
                      <a:alpha val="40000"/>
                    </a:schemeClr>
                  </a:outerShdw>
                </a:effectLst>
              </a:rPr>
              <a:t> Little Brown mouse </a:t>
            </a:r>
            <a:r>
              <a:rPr lang="es-ES" dirty="0" err="1">
                <a:ln w="0"/>
                <a:solidFill>
                  <a:schemeClr val="tx1"/>
                </a:solidFill>
                <a:effectLst>
                  <a:outerShdw blurRad="38100" dist="19050" dir="2700000" algn="tl" rotWithShape="0">
                    <a:schemeClr val="dk1">
                      <a:alpha val="40000"/>
                    </a:schemeClr>
                  </a:outerShdw>
                </a:effectLst>
              </a:rPr>
              <a:t>meet</a:t>
            </a:r>
            <a:r>
              <a:rPr lang="es-ES" dirty="0">
                <a:ln w="0"/>
                <a:solidFill>
                  <a:schemeClr val="tx1"/>
                </a:solidFill>
                <a:effectLst>
                  <a:outerShdw blurRad="38100" dist="19050" dir="2700000" algn="tl" rotWithShape="0">
                    <a:schemeClr val="dk1">
                      <a:alpha val="40000"/>
                    </a:schemeClr>
                  </a:outerShdw>
                </a:effectLst>
              </a:rPr>
              <a:t> </a:t>
            </a:r>
            <a:r>
              <a:rPr lang="es-ES" dirty="0" err="1">
                <a:ln w="0"/>
                <a:solidFill>
                  <a:schemeClr val="tx1"/>
                </a:solidFill>
                <a:effectLst>
                  <a:outerShdw blurRad="38100" dist="19050" dir="2700000" algn="tl" rotWithShape="0">
                    <a:schemeClr val="dk1">
                      <a:alpha val="40000"/>
                    </a:schemeClr>
                  </a:outerShdw>
                </a:effectLst>
              </a:rPr>
              <a:t>the</a:t>
            </a:r>
            <a:r>
              <a:rPr lang="es-ES" dirty="0">
                <a:ln w="0"/>
                <a:solidFill>
                  <a:schemeClr val="tx1"/>
                </a:solidFill>
                <a:effectLst>
                  <a:outerShdw blurRad="38100" dist="19050" dir="2700000" algn="tl" rotWithShape="0">
                    <a:schemeClr val="dk1">
                      <a:alpha val="40000"/>
                    </a:schemeClr>
                  </a:outerShdw>
                </a:effectLst>
              </a:rPr>
              <a:t> </a:t>
            </a:r>
            <a:r>
              <a:rPr lang="es-ES" dirty="0" err="1">
                <a:ln w="0"/>
                <a:solidFill>
                  <a:schemeClr val="tx1"/>
                </a:solidFill>
                <a:effectLst>
                  <a:outerShdw blurRad="38100" dist="19050" dir="2700000" algn="tl" rotWithShape="0">
                    <a:schemeClr val="dk1">
                      <a:alpha val="40000"/>
                    </a:schemeClr>
                  </a:outerShdw>
                </a:effectLst>
              </a:rPr>
              <a:t>snake</a:t>
            </a:r>
            <a:r>
              <a:rPr lang="es-ES"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5423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1955156" y="3662579"/>
            <a:ext cx="8229600" cy="668852"/>
          </a:xfrm>
          <a:prstGeom prst="rect">
            <a:avLst/>
          </a:prstGeom>
          <a:solidFill>
            <a:srgbClr val="FF0000">
              <a:alpha val="8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TextBox 4"/>
          <p:cNvSpPr txBox="1"/>
          <p:nvPr/>
        </p:nvSpPr>
        <p:spPr>
          <a:xfrm>
            <a:off x="3178691" y="4602430"/>
            <a:ext cx="624659" cy="523220"/>
          </a:xfrm>
          <a:prstGeom prst="rect">
            <a:avLst/>
          </a:prstGeom>
          <a:noFill/>
        </p:spPr>
        <p:txBody>
          <a:bodyPr wrap="none" rtlCol="0">
            <a:spAutoFit/>
          </a:bodyPr>
          <a:lstStyle/>
          <a:p>
            <a:pPr algn="ctr"/>
            <a:r>
              <a:rPr lang="en-US" sz="2800" dirty="0">
                <a:solidFill>
                  <a:srgbClr val="EEECE1">
                    <a:lumMod val="10000"/>
                  </a:srgbClr>
                </a:solidFill>
                <a:latin typeface="Calibri"/>
              </a:rPr>
              <a:t>1st</a:t>
            </a:r>
          </a:p>
        </p:txBody>
      </p:sp>
      <p:sp>
        <p:nvSpPr>
          <p:cNvPr id="6" name="TextBox 5"/>
          <p:cNvSpPr txBox="1"/>
          <p:nvPr/>
        </p:nvSpPr>
        <p:spPr>
          <a:xfrm>
            <a:off x="4411777" y="3129520"/>
            <a:ext cx="872728" cy="523220"/>
          </a:xfrm>
          <a:prstGeom prst="rect">
            <a:avLst/>
          </a:prstGeom>
          <a:noFill/>
        </p:spPr>
        <p:txBody>
          <a:bodyPr wrap="square" rtlCol="0">
            <a:spAutoFit/>
          </a:bodyPr>
          <a:lstStyle/>
          <a:p>
            <a:pPr algn="ctr"/>
            <a:r>
              <a:rPr lang="en-US" sz="2800" dirty="0">
                <a:solidFill>
                  <a:srgbClr val="EEECE1">
                    <a:lumMod val="10000"/>
                  </a:srgbClr>
                </a:solidFill>
                <a:latin typeface="Calibri"/>
              </a:rPr>
              <a:t>2nd</a:t>
            </a:r>
          </a:p>
        </p:txBody>
      </p:sp>
      <p:sp>
        <p:nvSpPr>
          <p:cNvPr id="7" name="TextBox 6"/>
          <p:cNvSpPr txBox="1"/>
          <p:nvPr/>
        </p:nvSpPr>
        <p:spPr>
          <a:xfrm>
            <a:off x="6652863" y="4483957"/>
            <a:ext cx="676660" cy="523220"/>
          </a:xfrm>
          <a:prstGeom prst="rect">
            <a:avLst/>
          </a:prstGeom>
          <a:noFill/>
        </p:spPr>
        <p:txBody>
          <a:bodyPr wrap="none" rtlCol="0">
            <a:spAutoFit/>
          </a:bodyPr>
          <a:lstStyle/>
          <a:p>
            <a:pPr algn="ctr"/>
            <a:r>
              <a:rPr lang="en-US" sz="2800" dirty="0">
                <a:solidFill>
                  <a:srgbClr val="EEECE1">
                    <a:lumMod val="10000"/>
                  </a:srgbClr>
                </a:solidFill>
                <a:latin typeface="Calibri"/>
              </a:rPr>
              <a:t>3rd</a:t>
            </a:r>
          </a:p>
        </p:txBody>
      </p:sp>
      <p:sp>
        <p:nvSpPr>
          <p:cNvPr id="8" name="TextBox 7"/>
          <p:cNvSpPr txBox="1"/>
          <p:nvPr/>
        </p:nvSpPr>
        <p:spPr>
          <a:xfrm>
            <a:off x="8731579" y="2967193"/>
            <a:ext cx="676788" cy="523220"/>
          </a:xfrm>
          <a:prstGeom prst="rect">
            <a:avLst/>
          </a:prstGeom>
          <a:noFill/>
        </p:spPr>
        <p:txBody>
          <a:bodyPr wrap="none" rtlCol="0">
            <a:spAutoFit/>
          </a:bodyPr>
          <a:lstStyle/>
          <a:p>
            <a:pPr algn="ctr"/>
            <a:r>
              <a:rPr lang="en-US" sz="2800" dirty="0">
                <a:solidFill>
                  <a:srgbClr val="EEECE1">
                    <a:lumMod val="10000"/>
                  </a:srgbClr>
                </a:solidFill>
                <a:latin typeface="Calibri"/>
              </a:rPr>
              <a:t>4th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5313" y="5647576"/>
            <a:ext cx="1088076" cy="738078"/>
          </a:xfrm>
          <a:prstGeom prst="rect">
            <a:avLst/>
          </a:prstGeom>
          <a:solidFill>
            <a:schemeClr val="accent1"/>
          </a:solid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7" y="354297"/>
            <a:ext cx="3819525" cy="2295525"/>
          </a:xfrm>
          <a:prstGeom prst="rect">
            <a:avLst/>
          </a:prstGeom>
        </p:spPr>
      </p:pic>
      <p:sp>
        <p:nvSpPr>
          <p:cNvPr id="11" name="Oval Callout 10"/>
          <p:cNvSpPr/>
          <p:nvPr/>
        </p:nvSpPr>
        <p:spPr>
          <a:xfrm>
            <a:off x="3579439" y="50266"/>
            <a:ext cx="4660700" cy="1239496"/>
          </a:xfrm>
          <a:prstGeom prst="wedgeEllipse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solidFill>
                    <a:prstClr val="black"/>
                  </a:solidFill>
                  <a:prstDash val="solid"/>
                </a:ln>
                <a:solidFill>
                  <a:prstClr val="black"/>
                </a:solidFill>
                <a:latin typeface="Calibri"/>
              </a:rPr>
              <a:t>WHEN DID I MEET MY FRIENDS?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356" y="242736"/>
            <a:ext cx="1250569" cy="854556"/>
          </a:xfrm>
          <a:prstGeom prst="rect">
            <a:avLst/>
          </a:prstGeom>
        </p:spPr>
      </p:pic>
      <p:cxnSp>
        <p:nvCxnSpPr>
          <p:cNvPr id="20" name="Straight Arrow Connector 19"/>
          <p:cNvCxnSpPr>
            <a:stCxn id="5" idx="2"/>
          </p:cNvCxnSpPr>
          <p:nvPr/>
        </p:nvCxnSpPr>
        <p:spPr>
          <a:xfrm flipH="1">
            <a:off x="3491020" y="5125651"/>
            <a:ext cx="1" cy="459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848141" y="2611889"/>
            <a:ext cx="0" cy="37998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2"/>
          </p:cNvCxnSpPr>
          <p:nvPr/>
        </p:nvCxnSpPr>
        <p:spPr>
          <a:xfrm>
            <a:off x="6991193" y="5007178"/>
            <a:ext cx="0" cy="377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8368" y="1449658"/>
            <a:ext cx="1008557" cy="89677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4777" y="4513129"/>
            <a:ext cx="875737" cy="952751"/>
          </a:xfrm>
          <a:prstGeom prst="rect">
            <a:avLst/>
          </a:prstGeom>
        </p:spPr>
      </p:pic>
      <p:cxnSp>
        <p:nvCxnSpPr>
          <p:cNvPr id="32" name="Straight Arrow Connector 31"/>
          <p:cNvCxnSpPr/>
          <p:nvPr/>
        </p:nvCxnSpPr>
        <p:spPr>
          <a:xfrm flipV="1">
            <a:off x="9069973" y="2391985"/>
            <a:ext cx="0" cy="599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3180" y="2549647"/>
            <a:ext cx="865666" cy="887863"/>
          </a:xfrm>
          <a:prstGeom prst="rect">
            <a:avLst/>
          </a:prstGeom>
        </p:spPr>
      </p:pic>
    </p:spTree>
    <p:extLst>
      <p:ext uri="{BB962C8B-B14F-4D97-AF65-F5344CB8AC3E}">
        <p14:creationId xmlns:p14="http://schemas.microsoft.com/office/powerpoint/2010/main" val="19016161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1955156" y="3662579"/>
            <a:ext cx="8229600" cy="668852"/>
          </a:xfrm>
          <a:prstGeom prst="rect">
            <a:avLst/>
          </a:prstGeom>
          <a:solidFill>
            <a:srgbClr val="FF0000">
              <a:alpha val="8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TextBox 4"/>
          <p:cNvSpPr txBox="1"/>
          <p:nvPr/>
        </p:nvSpPr>
        <p:spPr>
          <a:xfrm>
            <a:off x="3178691" y="4602430"/>
            <a:ext cx="624659" cy="523220"/>
          </a:xfrm>
          <a:prstGeom prst="rect">
            <a:avLst/>
          </a:prstGeom>
          <a:noFill/>
        </p:spPr>
        <p:txBody>
          <a:bodyPr wrap="none" rtlCol="0">
            <a:spAutoFit/>
          </a:bodyPr>
          <a:lstStyle/>
          <a:p>
            <a:pPr algn="ctr"/>
            <a:r>
              <a:rPr lang="en-US" sz="2800" dirty="0">
                <a:solidFill>
                  <a:srgbClr val="EEECE1">
                    <a:lumMod val="10000"/>
                  </a:srgbClr>
                </a:solidFill>
                <a:latin typeface="Calibri"/>
              </a:rPr>
              <a:t>1st</a:t>
            </a:r>
          </a:p>
        </p:txBody>
      </p:sp>
      <p:sp>
        <p:nvSpPr>
          <p:cNvPr id="6" name="TextBox 5"/>
          <p:cNvSpPr txBox="1"/>
          <p:nvPr/>
        </p:nvSpPr>
        <p:spPr>
          <a:xfrm>
            <a:off x="4411777" y="3129520"/>
            <a:ext cx="872728" cy="523220"/>
          </a:xfrm>
          <a:prstGeom prst="rect">
            <a:avLst/>
          </a:prstGeom>
          <a:noFill/>
        </p:spPr>
        <p:txBody>
          <a:bodyPr wrap="square" rtlCol="0">
            <a:spAutoFit/>
          </a:bodyPr>
          <a:lstStyle/>
          <a:p>
            <a:pPr algn="ctr"/>
            <a:r>
              <a:rPr lang="en-US" sz="2800" dirty="0">
                <a:solidFill>
                  <a:srgbClr val="EEECE1">
                    <a:lumMod val="10000"/>
                  </a:srgbClr>
                </a:solidFill>
                <a:latin typeface="Calibri"/>
              </a:rPr>
              <a:t>2nd</a:t>
            </a:r>
          </a:p>
        </p:txBody>
      </p:sp>
      <p:sp>
        <p:nvSpPr>
          <p:cNvPr id="7" name="TextBox 6"/>
          <p:cNvSpPr txBox="1"/>
          <p:nvPr/>
        </p:nvSpPr>
        <p:spPr>
          <a:xfrm>
            <a:off x="6652863" y="4483957"/>
            <a:ext cx="676660" cy="523220"/>
          </a:xfrm>
          <a:prstGeom prst="rect">
            <a:avLst/>
          </a:prstGeom>
          <a:noFill/>
        </p:spPr>
        <p:txBody>
          <a:bodyPr wrap="none" rtlCol="0">
            <a:spAutoFit/>
          </a:bodyPr>
          <a:lstStyle/>
          <a:p>
            <a:pPr algn="ctr"/>
            <a:r>
              <a:rPr lang="en-US" sz="2800" dirty="0">
                <a:solidFill>
                  <a:srgbClr val="EEECE1">
                    <a:lumMod val="10000"/>
                  </a:srgbClr>
                </a:solidFill>
                <a:latin typeface="Calibri"/>
              </a:rPr>
              <a:t>3rd</a:t>
            </a:r>
          </a:p>
        </p:txBody>
      </p:sp>
      <p:sp>
        <p:nvSpPr>
          <p:cNvPr id="8" name="TextBox 7"/>
          <p:cNvSpPr txBox="1"/>
          <p:nvPr/>
        </p:nvSpPr>
        <p:spPr>
          <a:xfrm>
            <a:off x="8731579" y="2967193"/>
            <a:ext cx="676788" cy="523220"/>
          </a:xfrm>
          <a:prstGeom prst="rect">
            <a:avLst/>
          </a:prstGeom>
          <a:noFill/>
        </p:spPr>
        <p:txBody>
          <a:bodyPr wrap="none" rtlCol="0">
            <a:spAutoFit/>
          </a:bodyPr>
          <a:lstStyle/>
          <a:p>
            <a:pPr algn="ctr"/>
            <a:r>
              <a:rPr lang="en-US" sz="2800" dirty="0">
                <a:solidFill>
                  <a:srgbClr val="EEECE1">
                    <a:lumMod val="10000"/>
                  </a:srgbClr>
                </a:solidFill>
                <a:latin typeface="Calibri"/>
              </a:rPr>
              <a:t>4th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942" y="1761276"/>
            <a:ext cx="1088076" cy="738078"/>
          </a:xfrm>
          <a:prstGeom prst="rect">
            <a:avLst/>
          </a:prstGeom>
          <a:solidFill>
            <a:schemeClr val="accent1"/>
          </a:solid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7" y="354297"/>
            <a:ext cx="3819525" cy="2295525"/>
          </a:xfrm>
          <a:prstGeom prst="rect">
            <a:avLst/>
          </a:prstGeom>
        </p:spPr>
      </p:pic>
      <p:sp>
        <p:nvSpPr>
          <p:cNvPr id="11" name="Oval Callout 10"/>
          <p:cNvSpPr/>
          <p:nvPr/>
        </p:nvSpPr>
        <p:spPr>
          <a:xfrm>
            <a:off x="3579439" y="50266"/>
            <a:ext cx="4660700" cy="1239496"/>
          </a:xfrm>
          <a:prstGeom prst="wedgeEllipse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solidFill>
                    <a:prstClr val="black"/>
                  </a:solidFill>
                  <a:prstDash val="solid"/>
                </a:ln>
                <a:solidFill>
                  <a:prstClr val="black"/>
                </a:solidFill>
                <a:latin typeface="Calibri"/>
              </a:rPr>
              <a:t>WHEN DID I MEET MY FRIENDS?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9179" y="5511706"/>
            <a:ext cx="1250569" cy="854556"/>
          </a:xfrm>
          <a:prstGeom prst="rect">
            <a:avLst/>
          </a:prstGeom>
        </p:spPr>
      </p:pic>
      <p:cxnSp>
        <p:nvCxnSpPr>
          <p:cNvPr id="20" name="Straight Arrow Connector 19"/>
          <p:cNvCxnSpPr>
            <a:stCxn id="5" idx="2"/>
          </p:cNvCxnSpPr>
          <p:nvPr/>
        </p:nvCxnSpPr>
        <p:spPr>
          <a:xfrm flipH="1">
            <a:off x="3491020" y="5125651"/>
            <a:ext cx="1" cy="459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848141" y="2611889"/>
            <a:ext cx="0" cy="37998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2"/>
          </p:cNvCxnSpPr>
          <p:nvPr/>
        </p:nvCxnSpPr>
        <p:spPr>
          <a:xfrm>
            <a:off x="6991193" y="5007178"/>
            <a:ext cx="0" cy="377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8368" y="1449658"/>
            <a:ext cx="1008557" cy="89677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4777" y="4513129"/>
            <a:ext cx="875737" cy="952751"/>
          </a:xfrm>
          <a:prstGeom prst="rect">
            <a:avLst/>
          </a:prstGeom>
        </p:spPr>
      </p:pic>
      <p:cxnSp>
        <p:nvCxnSpPr>
          <p:cNvPr id="32" name="Straight Arrow Connector 31"/>
          <p:cNvCxnSpPr/>
          <p:nvPr/>
        </p:nvCxnSpPr>
        <p:spPr>
          <a:xfrm flipV="1">
            <a:off x="9069973" y="2391985"/>
            <a:ext cx="0" cy="599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3180" y="2549647"/>
            <a:ext cx="865666" cy="887863"/>
          </a:xfrm>
          <a:prstGeom prst="rect">
            <a:avLst/>
          </a:prstGeom>
        </p:spPr>
      </p:pic>
    </p:spTree>
    <p:extLst>
      <p:ext uri="{BB962C8B-B14F-4D97-AF65-F5344CB8AC3E}">
        <p14:creationId xmlns:p14="http://schemas.microsoft.com/office/powerpoint/2010/main" val="38532954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1955156" y="3662579"/>
            <a:ext cx="8229600" cy="668852"/>
          </a:xfrm>
          <a:prstGeom prst="rect">
            <a:avLst/>
          </a:prstGeom>
          <a:solidFill>
            <a:srgbClr val="FF0000">
              <a:alpha val="8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TextBox 4"/>
          <p:cNvSpPr txBox="1"/>
          <p:nvPr/>
        </p:nvSpPr>
        <p:spPr>
          <a:xfrm>
            <a:off x="3178691" y="4602430"/>
            <a:ext cx="624659" cy="523220"/>
          </a:xfrm>
          <a:prstGeom prst="rect">
            <a:avLst/>
          </a:prstGeom>
          <a:noFill/>
        </p:spPr>
        <p:txBody>
          <a:bodyPr wrap="none" rtlCol="0">
            <a:spAutoFit/>
          </a:bodyPr>
          <a:lstStyle/>
          <a:p>
            <a:pPr algn="ctr"/>
            <a:r>
              <a:rPr lang="en-US" sz="2800" dirty="0">
                <a:solidFill>
                  <a:srgbClr val="EEECE1">
                    <a:lumMod val="10000"/>
                  </a:srgbClr>
                </a:solidFill>
                <a:latin typeface="Calibri"/>
              </a:rPr>
              <a:t>1st</a:t>
            </a:r>
          </a:p>
        </p:txBody>
      </p:sp>
      <p:sp>
        <p:nvSpPr>
          <p:cNvPr id="6" name="TextBox 5"/>
          <p:cNvSpPr txBox="1"/>
          <p:nvPr/>
        </p:nvSpPr>
        <p:spPr>
          <a:xfrm>
            <a:off x="4411777" y="3129520"/>
            <a:ext cx="872728" cy="523220"/>
          </a:xfrm>
          <a:prstGeom prst="rect">
            <a:avLst/>
          </a:prstGeom>
          <a:noFill/>
        </p:spPr>
        <p:txBody>
          <a:bodyPr wrap="square" rtlCol="0">
            <a:spAutoFit/>
          </a:bodyPr>
          <a:lstStyle/>
          <a:p>
            <a:pPr algn="ctr"/>
            <a:r>
              <a:rPr lang="en-US" sz="2800" dirty="0">
                <a:solidFill>
                  <a:srgbClr val="EEECE1">
                    <a:lumMod val="10000"/>
                  </a:srgbClr>
                </a:solidFill>
                <a:latin typeface="Calibri"/>
              </a:rPr>
              <a:t>2nd</a:t>
            </a:r>
          </a:p>
        </p:txBody>
      </p:sp>
      <p:sp>
        <p:nvSpPr>
          <p:cNvPr id="7" name="TextBox 6"/>
          <p:cNvSpPr txBox="1"/>
          <p:nvPr/>
        </p:nvSpPr>
        <p:spPr>
          <a:xfrm>
            <a:off x="6652863" y="4483957"/>
            <a:ext cx="676660" cy="523220"/>
          </a:xfrm>
          <a:prstGeom prst="rect">
            <a:avLst/>
          </a:prstGeom>
          <a:noFill/>
        </p:spPr>
        <p:txBody>
          <a:bodyPr wrap="none" rtlCol="0">
            <a:spAutoFit/>
          </a:bodyPr>
          <a:lstStyle/>
          <a:p>
            <a:pPr algn="ctr"/>
            <a:r>
              <a:rPr lang="en-US" sz="2800" dirty="0">
                <a:solidFill>
                  <a:srgbClr val="EEECE1">
                    <a:lumMod val="10000"/>
                  </a:srgbClr>
                </a:solidFill>
                <a:latin typeface="Calibri"/>
              </a:rPr>
              <a:t>3rd</a:t>
            </a:r>
          </a:p>
        </p:txBody>
      </p:sp>
      <p:sp>
        <p:nvSpPr>
          <p:cNvPr id="8" name="TextBox 7"/>
          <p:cNvSpPr txBox="1"/>
          <p:nvPr/>
        </p:nvSpPr>
        <p:spPr>
          <a:xfrm>
            <a:off x="8731579" y="2967193"/>
            <a:ext cx="676788" cy="523220"/>
          </a:xfrm>
          <a:prstGeom prst="rect">
            <a:avLst/>
          </a:prstGeom>
          <a:noFill/>
        </p:spPr>
        <p:txBody>
          <a:bodyPr wrap="none" rtlCol="0">
            <a:spAutoFit/>
          </a:bodyPr>
          <a:lstStyle/>
          <a:p>
            <a:pPr algn="ctr"/>
            <a:r>
              <a:rPr lang="en-US" sz="2800" dirty="0">
                <a:solidFill>
                  <a:srgbClr val="EEECE1">
                    <a:lumMod val="10000"/>
                  </a:srgbClr>
                </a:solidFill>
                <a:latin typeface="Calibri"/>
              </a:rPr>
              <a:t>4th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942" y="1761276"/>
            <a:ext cx="1088076" cy="738078"/>
          </a:xfrm>
          <a:prstGeom prst="rect">
            <a:avLst/>
          </a:prstGeom>
          <a:solidFill>
            <a:schemeClr val="accent1"/>
          </a:solid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7" y="354297"/>
            <a:ext cx="3819525" cy="2295525"/>
          </a:xfrm>
          <a:prstGeom prst="rect">
            <a:avLst/>
          </a:prstGeom>
        </p:spPr>
      </p:pic>
      <p:sp>
        <p:nvSpPr>
          <p:cNvPr id="11" name="Oval Callout 10"/>
          <p:cNvSpPr/>
          <p:nvPr/>
        </p:nvSpPr>
        <p:spPr>
          <a:xfrm>
            <a:off x="3579439" y="50266"/>
            <a:ext cx="4660700" cy="1239496"/>
          </a:xfrm>
          <a:prstGeom prst="wedgeEllipse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solidFill>
                    <a:prstClr val="black"/>
                  </a:solidFill>
                  <a:prstDash val="solid"/>
                </a:ln>
                <a:solidFill>
                  <a:prstClr val="black"/>
                </a:solidFill>
                <a:latin typeface="Calibri"/>
              </a:rPr>
              <a:t>WHEN DID I MEET MY FRIENDS?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9179" y="5511706"/>
            <a:ext cx="1250569" cy="854556"/>
          </a:xfrm>
          <a:prstGeom prst="rect">
            <a:avLst/>
          </a:prstGeom>
        </p:spPr>
      </p:pic>
      <p:cxnSp>
        <p:nvCxnSpPr>
          <p:cNvPr id="20" name="Straight Arrow Connector 19"/>
          <p:cNvCxnSpPr>
            <a:stCxn id="5" idx="2"/>
          </p:cNvCxnSpPr>
          <p:nvPr/>
        </p:nvCxnSpPr>
        <p:spPr>
          <a:xfrm flipH="1">
            <a:off x="3491020" y="5125651"/>
            <a:ext cx="1" cy="459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848141" y="2611889"/>
            <a:ext cx="0" cy="37998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2"/>
          </p:cNvCxnSpPr>
          <p:nvPr/>
        </p:nvCxnSpPr>
        <p:spPr>
          <a:xfrm>
            <a:off x="6991193" y="5007178"/>
            <a:ext cx="0" cy="377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4120" y="1184290"/>
            <a:ext cx="1008557" cy="89677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325" y="5462609"/>
            <a:ext cx="875737" cy="952751"/>
          </a:xfrm>
          <a:prstGeom prst="rect">
            <a:avLst/>
          </a:prstGeom>
        </p:spPr>
      </p:pic>
      <p:cxnSp>
        <p:nvCxnSpPr>
          <p:cNvPr id="32" name="Straight Arrow Connector 31"/>
          <p:cNvCxnSpPr/>
          <p:nvPr/>
        </p:nvCxnSpPr>
        <p:spPr>
          <a:xfrm flipV="1">
            <a:off x="9069973" y="2391985"/>
            <a:ext cx="0" cy="599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7698" y="5025082"/>
            <a:ext cx="865666" cy="887863"/>
          </a:xfrm>
          <a:prstGeom prst="rect">
            <a:avLst/>
          </a:prstGeom>
        </p:spPr>
      </p:pic>
      <p:cxnSp>
        <p:nvCxnSpPr>
          <p:cNvPr id="9" name="Straight Connector 8"/>
          <p:cNvCxnSpPr/>
          <p:nvPr/>
        </p:nvCxnSpPr>
        <p:spPr>
          <a:xfrm>
            <a:off x="9069973" y="4745568"/>
            <a:ext cx="1421392" cy="1347729"/>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264353" y="4745568"/>
            <a:ext cx="1227013" cy="1347729"/>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6029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Block 2: </a:t>
            </a:r>
            <a:r>
              <a:rPr lang="es-ES" dirty="0" err="1"/>
              <a:t>Animals</a:t>
            </a:r>
            <a:endParaRPr lang="es-ES" dirty="0"/>
          </a:p>
        </p:txBody>
      </p:sp>
      <p:sp>
        <p:nvSpPr>
          <p:cNvPr id="3" name="Subtítulo 2"/>
          <p:cNvSpPr>
            <a:spLocks noGrp="1"/>
          </p:cNvSpPr>
          <p:nvPr>
            <p:ph type="subTitle" idx="1"/>
          </p:nvPr>
        </p:nvSpPr>
        <p:spPr/>
        <p:txBody>
          <a:bodyPr/>
          <a:lstStyle/>
          <a:p>
            <a:r>
              <a:rPr lang="es-ES" dirty="0"/>
              <a:t>(2 </a:t>
            </a:r>
            <a:r>
              <a:rPr lang="es-ES" dirty="0" err="1"/>
              <a:t>sessions</a:t>
            </a:r>
            <a:r>
              <a:rPr lang="es-ES" dirty="0"/>
              <a:t>)</a:t>
            </a:r>
          </a:p>
        </p:txBody>
      </p:sp>
    </p:spTree>
    <p:extLst>
      <p:ext uri="{BB962C8B-B14F-4D97-AF65-F5344CB8AC3E}">
        <p14:creationId xmlns:p14="http://schemas.microsoft.com/office/powerpoint/2010/main" val="288333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7726" y="673768"/>
            <a:ext cx="9657348" cy="5574631"/>
          </a:xfrm>
        </p:spPr>
        <p:txBody>
          <a:bodyPr>
            <a:normAutofit lnSpcReduction="10000"/>
          </a:bodyPr>
          <a:lstStyle/>
          <a:p>
            <a:pPr algn="just"/>
            <a:r>
              <a:rPr lang="es-ES" sz="2400" dirty="0" err="1"/>
              <a:t>This</a:t>
            </a:r>
            <a:r>
              <a:rPr lang="es-ES" sz="2400" dirty="0"/>
              <a:t> Digital Project has </a:t>
            </a:r>
            <a:r>
              <a:rPr lang="es-ES" sz="2400" dirty="0" err="1"/>
              <a:t>been</a:t>
            </a:r>
            <a:r>
              <a:rPr lang="es-ES" sz="2400" dirty="0"/>
              <a:t> </a:t>
            </a:r>
            <a:r>
              <a:rPr lang="es-ES" sz="2400" dirty="0" err="1"/>
              <a:t>devised</a:t>
            </a:r>
            <a:r>
              <a:rPr lang="es-ES" sz="2400" dirty="0"/>
              <a:t> as a final </a:t>
            </a:r>
            <a:r>
              <a:rPr lang="es-ES" sz="2400" dirty="0" err="1"/>
              <a:t>activity</a:t>
            </a:r>
            <a:r>
              <a:rPr lang="es-ES" sz="2400" dirty="0"/>
              <a:t> </a:t>
            </a:r>
            <a:r>
              <a:rPr lang="es-ES" sz="2400" dirty="0" err="1"/>
              <a:t>for</a:t>
            </a:r>
            <a:r>
              <a:rPr lang="es-ES" sz="2400" dirty="0"/>
              <a:t> </a:t>
            </a:r>
            <a:r>
              <a:rPr lang="es-ES" sz="2400" dirty="0" err="1"/>
              <a:t>the</a:t>
            </a:r>
            <a:r>
              <a:rPr lang="es-ES" sz="2400" dirty="0"/>
              <a:t> </a:t>
            </a:r>
            <a:r>
              <a:rPr lang="es-ES" sz="2400" dirty="0" err="1"/>
              <a:t>course</a:t>
            </a:r>
            <a:r>
              <a:rPr lang="es-ES" sz="2400" dirty="0"/>
              <a:t> “Professional </a:t>
            </a:r>
            <a:r>
              <a:rPr lang="es-ES" sz="2400" dirty="0" err="1"/>
              <a:t>Development</a:t>
            </a:r>
            <a:r>
              <a:rPr lang="es-ES" sz="2400" dirty="0"/>
              <a:t> </a:t>
            </a:r>
            <a:r>
              <a:rPr lang="es-ES" sz="2400" dirty="0" err="1"/>
              <a:t>course</a:t>
            </a:r>
            <a:r>
              <a:rPr lang="es-ES" sz="2400" dirty="0"/>
              <a:t>: CLIL </a:t>
            </a:r>
            <a:r>
              <a:rPr lang="es-ES" sz="2400" dirty="0" err="1"/>
              <a:t>for</a:t>
            </a:r>
            <a:r>
              <a:rPr lang="es-ES" sz="2400" dirty="0"/>
              <a:t> </a:t>
            </a:r>
            <a:r>
              <a:rPr lang="es-ES" sz="2400" dirty="0" err="1"/>
              <a:t>the</a:t>
            </a:r>
            <a:r>
              <a:rPr lang="es-ES" sz="2400" dirty="0"/>
              <a:t> </a:t>
            </a:r>
            <a:r>
              <a:rPr lang="es-ES" sz="2400" dirty="0" err="1"/>
              <a:t>Primary</a:t>
            </a:r>
            <a:r>
              <a:rPr lang="es-ES" sz="2400" dirty="0"/>
              <a:t> </a:t>
            </a:r>
            <a:r>
              <a:rPr lang="es-ES" sz="2400" dirty="0" err="1"/>
              <a:t>Class</a:t>
            </a:r>
            <a:r>
              <a:rPr lang="es-ES" sz="2400" dirty="0"/>
              <a:t>”. </a:t>
            </a:r>
            <a:r>
              <a:rPr lang="es-ES" sz="2400" dirty="0" err="1"/>
              <a:t>This</a:t>
            </a:r>
            <a:r>
              <a:rPr lang="es-ES" sz="2400" dirty="0"/>
              <a:t> </a:t>
            </a:r>
            <a:r>
              <a:rPr lang="es-ES" sz="2400" dirty="0" err="1"/>
              <a:t>course</a:t>
            </a:r>
            <a:r>
              <a:rPr lang="es-ES" sz="2400" dirty="0"/>
              <a:t> has </a:t>
            </a:r>
            <a:r>
              <a:rPr lang="es-ES" sz="2400" dirty="0" err="1"/>
              <a:t>been</a:t>
            </a:r>
            <a:r>
              <a:rPr lang="es-ES" sz="2400" dirty="0"/>
              <a:t> </a:t>
            </a:r>
            <a:r>
              <a:rPr lang="es-ES" sz="2400" dirty="0" err="1"/>
              <a:t>carried</a:t>
            </a:r>
            <a:r>
              <a:rPr lang="es-ES" sz="2400" dirty="0"/>
              <a:t> </a:t>
            </a:r>
            <a:r>
              <a:rPr lang="es-ES" sz="2400" dirty="0" err="1"/>
              <a:t>out</a:t>
            </a:r>
            <a:r>
              <a:rPr lang="es-ES" sz="2400" dirty="0"/>
              <a:t> at </a:t>
            </a:r>
            <a:r>
              <a:rPr lang="es-ES" sz="2400" dirty="0" err="1"/>
              <a:t>the</a:t>
            </a:r>
            <a:r>
              <a:rPr lang="es-ES" sz="2400" dirty="0"/>
              <a:t> </a:t>
            </a:r>
            <a:r>
              <a:rPr lang="es-ES" sz="2400" dirty="0" err="1"/>
              <a:t>University</a:t>
            </a:r>
            <a:r>
              <a:rPr lang="es-ES" sz="2400" dirty="0"/>
              <a:t> of </a:t>
            </a:r>
            <a:r>
              <a:rPr lang="es-ES" sz="2400" dirty="0" err="1"/>
              <a:t>Chichester</a:t>
            </a:r>
            <a:r>
              <a:rPr lang="es-ES" sz="2400" dirty="0"/>
              <a:t> as </a:t>
            </a:r>
            <a:r>
              <a:rPr lang="es-ES" sz="2400" dirty="0" err="1"/>
              <a:t>part</a:t>
            </a:r>
            <a:r>
              <a:rPr lang="es-ES" sz="2400" dirty="0"/>
              <a:t> of </a:t>
            </a:r>
            <a:r>
              <a:rPr lang="es-ES" sz="2400" dirty="0" err="1"/>
              <a:t>the</a:t>
            </a:r>
            <a:r>
              <a:rPr lang="es-ES" sz="2400" dirty="0"/>
              <a:t> “Plan de Formación de lenguas </a:t>
            </a:r>
            <a:r>
              <a:rPr lang="es-ES" sz="2400" dirty="0" err="1"/>
              <a:t>extranjeras”organized</a:t>
            </a:r>
            <a:r>
              <a:rPr lang="es-ES" sz="2400" dirty="0"/>
              <a:t> </a:t>
            </a:r>
            <a:r>
              <a:rPr lang="es-ES" sz="2400" dirty="0" err="1"/>
              <a:t>by</a:t>
            </a:r>
            <a:r>
              <a:rPr lang="es-ES" sz="2400" dirty="0"/>
              <a:t> </a:t>
            </a:r>
            <a:r>
              <a:rPr lang="es-ES" sz="2400" dirty="0" err="1"/>
              <a:t>the</a:t>
            </a:r>
            <a:r>
              <a:rPr lang="es-ES" sz="2400" dirty="0"/>
              <a:t> Consejería de Educación of Comunidad de Madrid </a:t>
            </a:r>
          </a:p>
          <a:p>
            <a:pPr algn="just"/>
            <a:r>
              <a:rPr lang="es-ES" sz="2400" dirty="0" err="1"/>
              <a:t>This</a:t>
            </a:r>
            <a:r>
              <a:rPr lang="es-ES" sz="2400" dirty="0"/>
              <a:t> Project </a:t>
            </a:r>
            <a:r>
              <a:rPr lang="es-ES" sz="2400" dirty="0" err="1"/>
              <a:t>is</a:t>
            </a:r>
            <a:r>
              <a:rPr lang="es-ES" sz="2400" dirty="0"/>
              <a:t> </a:t>
            </a:r>
            <a:r>
              <a:rPr lang="es-ES" sz="2400" dirty="0" err="1"/>
              <a:t>divided</a:t>
            </a:r>
            <a:r>
              <a:rPr lang="es-ES" sz="2400" dirty="0"/>
              <a:t> </a:t>
            </a:r>
            <a:r>
              <a:rPr lang="es-ES" sz="2400" dirty="0" err="1"/>
              <a:t>into</a:t>
            </a:r>
            <a:r>
              <a:rPr lang="es-ES" sz="2400" dirty="0"/>
              <a:t> 5 block of </a:t>
            </a:r>
            <a:r>
              <a:rPr lang="es-ES" sz="2400" dirty="0" err="1"/>
              <a:t>activities</a:t>
            </a:r>
            <a:r>
              <a:rPr lang="es-ES" sz="2400" dirty="0"/>
              <a:t>, </a:t>
            </a:r>
            <a:r>
              <a:rPr lang="es-ES" sz="2400" dirty="0" err="1"/>
              <a:t>acording</a:t>
            </a:r>
            <a:r>
              <a:rPr lang="es-ES" sz="2400" dirty="0"/>
              <a:t> to </a:t>
            </a:r>
            <a:r>
              <a:rPr lang="es-ES" sz="2400" dirty="0" err="1"/>
              <a:t>the</a:t>
            </a:r>
            <a:r>
              <a:rPr lang="es-ES" sz="2400" dirty="0"/>
              <a:t> </a:t>
            </a:r>
            <a:r>
              <a:rPr lang="es-ES" sz="2400" dirty="0" err="1"/>
              <a:t>diferent</a:t>
            </a:r>
            <a:r>
              <a:rPr lang="es-ES" sz="2400" dirty="0"/>
              <a:t> </a:t>
            </a:r>
            <a:r>
              <a:rPr lang="es-ES" sz="2400" dirty="0" err="1"/>
              <a:t>learning</a:t>
            </a:r>
            <a:r>
              <a:rPr lang="es-ES" sz="2400" dirty="0"/>
              <a:t> objetives </a:t>
            </a:r>
            <a:r>
              <a:rPr lang="es-ES" sz="2400" dirty="0" err="1"/>
              <a:t>that</a:t>
            </a:r>
            <a:r>
              <a:rPr lang="es-ES" sz="2400" dirty="0"/>
              <a:t> </a:t>
            </a:r>
            <a:r>
              <a:rPr lang="es-ES" sz="2400" dirty="0" err="1"/>
              <a:t>we</a:t>
            </a:r>
            <a:r>
              <a:rPr lang="es-ES" sz="2400" dirty="0"/>
              <a:t> are </a:t>
            </a:r>
            <a:r>
              <a:rPr lang="es-ES" sz="2400" dirty="0" err="1"/>
              <a:t>going</a:t>
            </a:r>
            <a:r>
              <a:rPr lang="es-ES" sz="2400" dirty="0"/>
              <a:t> to </a:t>
            </a:r>
            <a:r>
              <a:rPr lang="es-ES" sz="2400" dirty="0" err="1"/>
              <a:t>work</a:t>
            </a:r>
            <a:r>
              <a:rPr lang="es-ES" sz="2400" dirty="0"/>
              <a:t> </a:t>
            </a:r>
            <a:r>
              <a:rPr lang="es-ES" sz="2400" dirty="0" err="1"/>
              <a:t>with</a:t>
            </a:r>
            <a:r>
              <a:rPr lang="es-ES" sz="2400" dirty="0"/>
              <a:t>.</a:t>
            </a:r>
          </a:p>
          <a:p>
            <a:pPr algn="just"/>
            <a:r>
              <a:rPr lang="es-ES" sz="2400" dirty="0"/>
              <a:t>BLOCK 1: THE GRUFFALO</a:t>
            </a:r>
          </a:p>
          <a:p>
            <a:pPr algn="just"/>
            <a:r>
              <a:rPr lang="es-ES" sz="2400" dirty="0"/>
              <a:t>BLOCK 2: ANIMALS</a:t>
            </a:r>
          </a:p>
          <a:p>
            <a:pPr algn="just"/>
            <a:r>
              <a:rPr lang="es-ES" sz="2400" dirty="0"/>
              <a:t>BLOCK 3: INTERVIEW WITH THE GRUFFALO</a:t>
            </a:r>
          </a:p>
          <a:p>
            <a:pPr algn="just"/>
            <a:r>
              <a:rPr lang="es-ES" sz="2400" dirty="0"/>
              <a:t>BLOCK 4: DRAWING DICTATION</a:t>
            </a:r>
          </a:p>
          <a:p>
            <a:pPr algn="just"/>
            <a:r>
              <a:rPr lang="es-ES" sz="2400" dirty="0"/>
              <a:t>BLOCK 5: ART AND CRAFTS</a:t>
            </a:r>
            <a:endParaRPr lang="es-ES" dirty="0"/>
          </a:p>
        </p:txBody>
      </p:sp>
    </p:spTree>
    <p:extLst>
      <p:ext uri="{BB962C8B-B14F-4D97-AF65-F5344CB8AC3E}">
        <p14:creationId xmlns:p14="http://schemas.microsoft.com/office/powerpoint/2010/main" val="61311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Animals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8555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1.Animal riddles </a:t>
            </a:r>
          </a:p>
        </p:txBody>
      </p:sp>
      <p:sp>
        <p:nvSpPr>
          <p:cNvPr id="3" name="Content Placeholder 2"/>
          <p:cNvSpPr>
            <a:spLocks noGrp="1"/>
          </p:cNvSpPr>
          <p:nvPr>
            <p:ph idx="1"/>
          </p:nvPr>
        </p:nvSpPr>
        <p:spPr/>
        <p:txBody>
          <a:bodyPr>
            <a:normAutofit/>
          </a:bodyPr>
          <a:lstStyle/>
          <a:p>
            <a:r>
              <a:rPr lang="en-GB" sz="3600" dirty="0"/>
              <a:t>Listen and read the descriptions.</a:t>
            </a:r>
          </a:p>
          <a:p>
            <a:r>
              <a:rPr lang="en-GB" sz="3600" dirty="0"/>
              <a:t>Guess the animal.</a:t>
            </a:r>
          </a:p>
          <a:p>
            <a:r>
              <a:rPr lang="en-GB" sz="3600" dirty="0"/>
              <a:t>Write the name of the animal in your team’s paper.</a:t>
            </a:r>
          </a:p>
          <a:p>
            <a:r>
              <a:rPr lang="en-GB" sz="3600" dirty="0"/>
              <a:t>Let’s see how many you can guess.  </a:t>
            </a:r>
          </a:p>
        </p:txBody>
      </p:sp>
    </p:spTree>
    <p:extLst>
      <p:ext uri="{BB962C8B-B14F-4D97-AF65-F5344CB8AC3E}">
        <p14:creationId xmlns:p14="http://schemas.microsoft.com/office/powerpoint/2010/main" val="88191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1.</a:t>
            </a:r>
          </a:p>
        </p:txBody>
      </p:sp>
      <p:sp>
        <p:nvSpPr>
          <p:cNvPr id="3" name="Content Placeholder 2"/>
          <p:cNvSpPr>
            <a:spLocks noGrp="1"/>
          </p:cNvSpPr>
          <p:nvPr>
            <p:ph idx="1"/>
          </p:nvPr>
        </p:nvSpPr>
        <p:spPr>
          <a:xfrm>
            <a:off x="1024128" y="1841863"/>
            <a:ext cx="9720073" cy="4467497"/>
          </a:xfrm>
        </p:spPr>
        <p:txBody>
          <a:bodyPr>
            <a:noAutofit/>
          </a:bodyPr>
          <a:lstStyle/>
          <a:p>
            <a:pPr marL="0" indent="0" algn="ctr">
              <a:lnSpc>
                <a:spcPct val="100000"/>
              </a:lnSpc>
              <a:buNone/>
            </a:pPr>
            <a:r>
              <a:rPr lang="en-GB" sz="3200" dirty="0"/>
              <a:t>I live in a river or the sea.</a:t>
            </a:r>
          </a:p>
          <a:p>
            <a:pPr marL="0" indent="0" algn="ctr">
              <a:lnSpc>
                <a:spcPct val="100000"/>
              </a:lnSpc>
              <a:buNone/>
            </a:pPr>
            <a:r>
              <a:rPr lang="en-GB" sz="3200" dirty="0"/>
              <a:t>My body is covered with scales.</a:t>
            </a:r>
          </a:p>
          <a:p>
            <a:pPr marL="0" indent="0" algn="ctr">
              <a:lnSpc>
                <a:spcPct val="100000"/>
              </a:lnSpc>
              <a:buNone/>
            </a:pPr>
            <a:r>
              <a:rPr lang="en-GB" sz="3200" dirty="0"/>
              <a:t>I’m an oviparous animal.</a:t>
            </a:r>
          </a:p>
          <a:p>
            <a:pPr marL="0" indent="0" algn="ctr">
              <a:lnSpc>
                <a:spcPct val="100000"/>
              </a:lnSpc>
              <a:buNone/>
            </a:pPr>
            <a:r>
              <a:rPr lang="en-GB" sz="3200" dirty="0"/>
              <a:t>I have a tail.</a:t>
            </a:r>
          </a:p>
          <a:p>
            <a:pPr marL="0" indent="0" algn="ctr">
              <a:lnSpc>
                <a:spcPct val="100000"/>
              </a:lnSpc>
              <a:buNone/>
            </a:pPr>
            <a:r>
              <a:rPr lang="en-GB" sz="3200" dirty="0"/>
              <a:t>I also have fins and big eyes.</a:t>
            </a:r>
          </a:p>
          <a:p>
            <a:pPr marL="0" indent="0" algn="ctr">
              <a:lnSpc>
                <a:spcPct val="100000"/>
              </a:lnSpc>
              <a:buNone/>
            </a:pPr>
            <a:r>
              <a:rPr lang="en-GB" sz="3200" dirty="0"/>
              <a:t>I can swim.</a:t>
            </a:r>
          </a:p>
          <a:p>
            <a:pPr marL="0" indent="0" algn="ctr">
              <a:lnSpc>
                <a:spcPct val="100000"/>
              </a:lnSpc>
              <a:buNone/>
            </a:pPr>
            <a:endParaRPr lang="en-GB" sz="3200" dirty="0"/>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051" y="379460"/>
            <a:ext cx="3090908" cy="265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0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a:t>
            </a:r>
          </a:p>
        </p:txBody>
      </p:sp>
      <p:sp>
        <p:nvSpPr>
          <p:cNvPr id="3" name="Content Placeholder 2"/>
          <p:cNvSpPr>
            <a:spLocks noGrp="1"/>
          </p:cNvSpPr>
          <p:nvPr>
            <p:ph idx="1"/>
          </p:nvPr>
        </p:nvSpPr>
        <p:spPr/>
        <p:txBody>
          <a:bodyPr>
            <a:normAutofit lnSpcReduction="10000"/>
          </a:bodyPr>
          <a:lstStyle/>
          <a:p>
            <a:pPr algn="ctr"/>
            <a:r>
              <a:rPr lang="en-GB" sz="2800" dirty="0"/>
              <a:t>I am the most popular pet in the world.</a:t>
            </a:r>
          </a:p>
          <a:p>
            <a:pPr algn="ctr"/>
            <a:r>
              <a:rPr lang="en-GB" sz="2800" dirty="0"/>
              <a:t>I sleep as much as 20 hours a day.</a:t>
            </a:r>
          </a:p>
          <a:p>
            <a:pPr algn="ctr"/>
            <a:r>
              <a:rPr lang="en-GB" sz="2800" dirty="0"/>
              <a:t>I have got whiskers.</a:t>
            </a:r>
          </a:p>
          <a:p>
            <a:pPr algn="ctr"/>
            <a:r>
              <a:rPr lang="en-GB" sz="2800" dirty="0"/>
              <a:t>I like licking my fur to be clean.</a:t>
            </a:r>
          </a:p>
          <a:p>
            <a:pPr algn="ctr"/>
            <a:r>
              <a:rPr lang="en-GB" sz="2800" dirty="0"/>
              <a:t>I can see very good at night and have an excellent hearing.</a:t>
            </a:r>
          </a:p>
          <a:p>
            <a:pPr algn="ctr"/>
            <a:r>
              <a:rPr lang="en-GB" sz="2800" dirty="0"/>
              <a:t>My babies are called kittens.</a:t>
            </a:r>
          </a:p>
          <a:p>
            <a:pPr algn="ctr"/>
            <a:r>
              <a:rPr lang="en-GB" sz="2800" dirty="0"/>
              <a:t>I am a carnivore.</a:t>
            </a:r>
          </a:p>
          <a:p>
            <a:endParaRPr lang="en-GB" dirty="0"/>
          </a:p>
        </p:txBody>
      </p:sp>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0" y="46156"/>
            <a:ext cx="2889522" cy="346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02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p>
        </p:txBody>
      </p:sp>
      <p:sp>
        <p:nvSpPr>
          <p:cNvPr id="3" name="Content Placeholder 2"/>
          <p:cNvSpPr>
            <a:spLocks noGrp="1"/>
          </p:cNvSpPr>
          <p:nvPr>
            <p:ph idx="1"/>
          </p:nvPr>
        </p:nvSpPr>
        <p:spPr/>
        <p:txBody>
          <a:bodyPr>
            <a:normAutofit/>
          </a:bodyPr>
          <a:lstStyle/>
          <a:p>
            <a:pPr algn="ctr"/>
            <a:r>
              <a:rPr lang="en-GB" sz="3200" dirty="0"/>
              <a:t>I have got a tiny body</a:t>
            </a:r>
          </a:p>
          <a:p>
            <a:pPr algn="ctr"/>
            <a:r>
              <a:rPr lang="en-GB" sz="3200" dirty="0"/>
              <a:t>I am good at jumping, climbing and swimming.</a:t>
            </a:r>
          </a:p>
          <a:p>
            <a:pPr algn="ctr"/>
            <a:r>
              <a:rPr lang="en-GB" sz="3200" dirty="0"/>
              <a:t>I am a herbivore.</a:t>
            </a:r>
          </a:p>
          <a:p>
            <a:pPr algn="ctr"/>
            <a:r>
              <a:rPr lang="en-GB" sz="3200" dirty="0"/>
              <a:t>I am a mammal.</a:t>
            </a:r>
          </a:p>
          <a:p>
            <a:pPr algn="ctr"/>
            <a:r>
              <a:rPr lang="en-GB" sz="3200" dirty="0"/>
              <a:t>Cats like hunting me.</a:t>
            </a:r>
          </a:p>
          <a:p>
            <a:pPr algn="ctr"/>
            <a:r>
              <a:rPr lang="en-GB" sz="3200" dirty="0"/>
              <a:t>When I am in a group we are called mice.</a:t>
            </a:r>
          </a:p>
          <a:p>
            <a:pPr algn="ctr"/>
            <a:endParaRPr lang="en-GB" dirty="0"/>
          </a:p>
        </p:txBody>
      </p:sp>
    </p:spTree>
    <p:extLst>
      <p:ext uri="{BB962C8B-B14F-4D97-AF65-F5344CB8AC3E}">
        <p14:creationId xmlns:p14="http://schemas.microsoft.com/office/powerpoint/2010/main" val="348157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a:t>
            </a:r>
          </a:p>
        </p:txBody>
      </p:sp>
      <p:sp>
        <p:nvSpPr>
          <p:cNvPr id="3" name="Content Placeholder 2"/>
          <p:cNvSpPr>
            <a:spLocks noGrp="1"/>
          </p:cNvSpPr>
          <p:nvPr>
            <p:ph idx="1"/>
          </p:nvPr>
        </p:nvSpPr>
        <p:spPr>
          <a:xfrm>
            <a:off x="1024128" y="1881051"/>
            <a:ext cx="9720073" cy="4428309"/>
          </a:xfrm>
        </p:spPr>
        <p:txBody>
          <a:bodyPr>
            <a:normAutofit/>
          </a:bodyPr>
          <a:lstStyle/>
          <a:p>
            <a:pPr algn="ctr"/>
            <a:r>
              <a:rPr lang="en-GB" sz="3200" dirty="0"/>
              <a:t>I have feathers.</a:t>
            </a:r>
          </a:p>
          <a:p>
            <a:pPr algn="ctr"/>
            <a:r>
              <a:rPr lang="en-GB" sz="3200" dirty="0"/>
              <a:t>I have huge eyes.</a:t>
            </a:r>
          </a:p>
          <a:p>
            <a:pPr algn="ctr"/>
            <a:r>
              <a:rPr lang="en-GB" sz="3200" dirty="0"/>
              <a:t>I have wings.</a:t>
            </a:r>
          </a:p>
          <a:p>
            <a:pPr marL="0" indent="0" algn="ctr">
              <a:buNone/>
            </a:pPr>
            <a:r>
              <a:rPr lang="en-GB" sz="3200" dirty="0"/>
              <a:t>I am oviparous.</a:t>
            </a:r>
          </a:p>
          <a:p>
            <a:pPr marL="0" indent="0" algn="ctr">
              <a:buNone/>
            </a:pPr>
            <a:r>
              <a:rPr lang="en-GB" sz="3200" dirty="0"/>
              <a:t>I like hunting small animals at night.</a:t>
            </a:r>
          </a:p>
          <a:p>
            <a:pPr algn="ctr"/>
            <a:r>
              <a:rPr lang="en-GB" sz="3200" dirty="0"/>
              <a:t>I can see very good at night.</a:t>
            </a:r>
          </a:p>
          <a:p>
            <a:pPr algn="ctr"/>
            <a:r>
              <a:rPr lang="en-GB" sz="3200" dirty="0"/>
              <a:t>During the day I rest on a tree branch.</a:t>
            </a:r>
          </a:p>
          <a:p>
            <a:endParaRPr lang="en-GB" dirty="0"/>
          </a:p>
        </p:txBody>
      </p:sp>
      <p:sp>
        <p:nvSpPr>
          <p:cNvPr id="5" name="AutoShape 4" descr="Resultado de imagen de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7176" name="Picture 8" descr="Resultado de imagen d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902" y="1500420"/>
            <a:ext cx="3893729" cy="219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5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a:t>
            </a:r>
          </a:p>
        </p:txBody>
      </p:sp>
      <p:sp>
        <p:nvSpPr>
          <p:cNvPr id="3" name="Content Placeholder 2"/>
          <p:cNvSpPr>
            <a:spLocks noGrp="1"/>
          </p:cNvSpPr>
          <p:nvPr>
            <p:ph idx="1"/>
          </p:nvPr>
        </p:nvSpPr>
        <p:spPr>
          <a:xfrm>
            <a:off x="1024128" y="2084832"/>
            <a:ext cx="9720073" cy="4224528"/>
          </a:xfrm>
        </p:spPr>
        <p:txBody>
          <a:bodyPr>
            <a:normAutofit/>
          </a:bodyPr>
          <a:lstStyle/>
          <a:p>
            <a:endParaRPr lang="en-GB" dirty="0"/>
          </a:p>
          <a:p>
            <a:pPr algn="ctr"/>
            <a:r>
              <a:rPr lang="en-GB" sz="3200" dirty="0"/>
              <a:t>I have long teeth.</a:t>
            </a:r>
          </a:p>
          <a:p>
            <a:pPr algn="ctr"/>
            <a:r>
              <a:rPr lang="en-GB" sz="3200" dirty="0"/>
              <a:t>My body is covered by scales.</a:t>
            </a:r>
          </a:p>
          <a:p>
            <a:pPr algn="ctr"/>
            <a:r>
              <a:rPr lang="en-GB" sz="3200" dirty="0"/>
              <a:t>I have a long body.</a:t>
            </a:r>
          </a:p>
          <a:p>
            <a:pPr algn="ctr"/>
            <a:r>
              <a:rPr lang="en-GB" sz="3200" dirty="0"/>
              <a:t>I have no legs.</a:t>
            </a:r>
          </a:p>
          <a:p>
            <a:pPr algn="ctr"/>
            <a:r>
              <a:rPr lang="en-GB" sz="3200" dirty="0"/>
              <a:t>I have a long tongue.</a:t>
            </a:r>
          </a:p>
          <a:p>
            <a:pPr algn="ctr"/>
            <a:r>
              <a:rPr lang="en-GB" sz="3200" dirty="0"/>
              <a:t>I shed my skin once a year.</a:t>
            </a:r>
          </a:p>
        </p:txBody>
      </p:sp>
    </p:spTree>
    <p:extLst>
      <p:ext uri="{BB962C8B-B14F-4D97-AF65-F5344CB8AC3E}">
        <p14:creationId xmlns:p14="http://schemas.microsoft.com/office/powerpoint/2010/main" val="112833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a:t>
            </a:r>
          </a:p>
        </p:txBody>
      </p:sp>
      <p:sp>
        <p:nvSpPr>
          <p:cNvPr id="3" name="Content Placeholder 2"/>
          <p:cNvSpPr>
            <a:spLocks noGrp="1"/>
          </p:cNvSpPr>
          <p:nvPr>
            <p:ph idx="1"/>
          </p:nvPr>
        </p:nvSpPr>
        <p:spPr/>
        <p:txBody>
          <a:bodyPr>
            <a:normAutofit/>
          </a:bodyPr>
          <a:lstStyle/>
          <a:p>
            <a:pPr algn="ctr"/>
            <a:r>
              <a:rPr lang="en-GB" sz="3200" dirty="0"/>
              <a:t>I am an omnivore</a:t>
            </a:r>
          </a:p>
          <a:p>
            <a:pPr algn="ctr"/>
            <a:r>
              <a:rPr lang="en-GB" sz="3200" dirty="0"/>
              <a:t>I live in the north pole</a:t>
            </a:r>
          </a:p>
          <a:p>
            <a:pPr algn="ctr"/>
            <a:r>
              <a:rPr lang="en-GB" sz="3200" dirty="0"/>
              <a:t>My fur is white.</a:t>
            </a:r>
          </a:p>
          <a:p>
            <a:pPr algn="ctr"/>
            <a:r>
              <a:rPr lang="en-GB" sz="3200" dirty="0"/>
              <a:t>My babies are called cubs.</a:t>
            </a:r>
          </a:p>
          <a:p>
            <a:pPr algn="ctr"/>
            <a:r>
              <a:rPr lang="en-GB" sz="3200" dirty="0"/>
              <a:t>I hibernate during the winter.</a:t>
            </a:r>
          </a:p>
          <a:p>
            <a:endParaRPr lang="en-GB" dirty="0"/>
          </a:p>
        </p:txBody>
      </p:sp>
      <p:pic>
        <p:nvPicPr>
          <p:cNvPr id="5122" name="Picture 2" descr="Resultado de imagen d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038" y="261892"/>
            <a:ext cx="40767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17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a:t>
            </a:r>
          </a:p>
        </p:txBody>
      </p:sp>
      <p:sp>
        <p:nvSpPr>
          <p:cNvPr id="3" name="Content Placeholder 2"/>
          <p:cNvSpPr>
            <a:spLocks noGrp="1"/>
          </p:cNvSpPr>
          <p:nvPr>
            <p:ph idx="1"/>
          </p:nvPr>
        </p:nvSpPr>
        <p:spPr/>
        <p:txBody>
          <a:bodyPr>
            <a:normAutofit/>
          </a:bodyPr>
          <a:lstStyle/>
          <a:p>
            <a:pPr algn="ctr"/>
            <a:r>
              <a:rPr lang="en-GB" sz="3200" dirty="0"/>
              <a:t>I attack and sting the enemy.</a:t>
            </a:r>
          </a:p>
          <a:p>
            <a:pPr algn="ctr"/>
            <a:r>
              <a:rPr lang="en-GB" sz="3200" dirty="0"/>
              <a:t>I have wings</a:t>
            </a:r>
          </a:p>
          <a:p>
            <a:pPr algn="ctr"/>
            <a:r>
              <a:rPr lang="en-GB" sz="3200" dirty="0"/>
              <a:t>I have 5 eyes.</a:t>
            </a:r>
          </a:p>
          <a:p>
            <a:pPr algn="ctr"/>
            <a:r>
              <a:rPr lang="en-GB" sz="3200" dirty="0"/>
              <a:t>My body is black and yellow.</a:t>
            </a:r>
          </a:p>
          <a:p>
            <a:pPr algn="ctr"/>
            <a:r>
              <a:rPr lang="en-GB" sz="3200" dirty="0"/>
              <a:t>I produce honey.</a:t>
            </a:r>
          </a:p>
          <a:p>
            <a:pPr algn="ctr"/>
            <a:r>
              <a:rPr lang="en-GB" sz="3200" dirty="0"/>
              <a:t>I have 6 legs and 2 antennae.</a:t>
            </a:r>
          </a:p>
          <a:p>
            <a:endParaRPr lang="en-GB" dirty="0"/>
          </a:p>
          <a:p>
            <a:endParaRPr lang="en-GB" dirty="0"/>
          </a:p>
        </p:txBody>
      </p:sp>
    </p:spTree>
    <p:extLst>
      <p:ext uri="{BB962C8B-B14F-4D97-AF65-F5344CB8AC3E}">
        <p14:creationId xmlns:p14="http://schemas.microsoft.com/office/powerpoint/2010/main" val="4241963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dirty="0"/>
              <a:t>8. </a:t>
            </a:r>
          </a:p>
        </p:txBody>
      </p:sp>
      <p:sp>
        <p:nvSpPr>
          <p:cNvPr id="3" name="Content Placeholder 2"/>
          <p:cNvSpPr>
            <a:spLocks noGrp="1"/>
          </p:cNvSpPr>
          <p:nvPr>
            <p:ph idx="1"/>
          </p:nvPr>
        </p:nvSpPr>
        <p:spPr>
          <a:xfrm>
            <a:off x="1024128" y="1828800"/>
            <a:ext cx="9720073" cy="4480560"/>
          </a:xfrm>
        </p:spPr>
        <p:txBody>
          <a:bodyPr>
            <a:normAutofit/>
          </a:bodyPr>
          <a:lstStyle/>
          <a:p>
            <a:pPr algn="ctr"/>
            <a:r>
              <a:rPr lang="en-GB" sz="2800" dirty="0"/>
              <a:t>I am a wild animal.</a:t>
            </a:r>
          </a:p>
          <a:p>
            <a:pPr algn="ctr"/>
            <a:r>
              <a:rPr lang="en-GB" sz="2800" dirty="0"/>
              <a:t>I look like a dog but I behave like a cat.</a:t>
            </a:r>
          </a:p>
          <a:p>
            <a:pPr algn="ctr"/>
            <a:r>
              <a:rPr lang="en-GB" sz="2800" dirty="0"/>
              <a:t>My fur is red.</a:t>
            </a:r>
          </a:p>
          <a:p>
            <a:pPr algn="ctr"/>
            <a:r>
              <a:rPr lang="en-GB" sz="2800" dirty="0"/>
              <a:t>My tail is long, thick and bushy.</a:t>
            </a:r>
          </a:p>
          <a:p>
            <a:pPr algn="ctr"/>
            <a:r>
              <a:rPr lang="en-GB" sz="2800" dirty="0"/>
              <a:t>I like hunting small animals. </a:t>
            </a:r>
          </a:p>
          <a:p>
            <a:pPr algn="ctr"/>
            <a:r>
              <a:rPr lang="en-GB" sz="2800" dirty="0"/>
              <a:t>I am a very curious animal.</a:t>
            </a:r>
          </a:p>
          <a:p>
            <a:pPr algn="ctr"/>
            <a:r>
              <a:rPr lang="en-GB" sz="2800" dirty="0"/>
              <a:t>I live in an underground burrow in a forest.</a:t>
            </a:r>
          </a:p>
          <a:p>
            <a:pPr algn="ctr"/>
            <a:r>
              <a:rPr lang="en-GB" sz="2800" dirty="0"/>
              <a:t>I can climb up and down the trunks of trees.</a:t>
            </a:r>
          </a:p>
        </p:txBody>
      </p:sp>
      <p:pic>
        <p:nvPicPr>
          <p:cNvPr id="6146" name="Picture 2" descr="Resultado de imagen d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072" y="2640330"/>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087324"/>
          </a:xfrm>
        </p:spPr>
        <p:txBody>
          <a:bodyPr/>
          <a:lstStyle/>
          <a:p>
            <a:r>
              <a:rPr lang="es-ES" dirty="0"/>
              <a:t>BLOCK 1: THE GRUFFALO</a:t>
            </a:r>
          </a:p>
        </p:txBody>
      </p:sp>
      <p:sp>
        <p:nvSpPr>
          <p:cNvPr id="3" name="Marcador de contenido 2"/>
          <p:cNvSpPr>
            <a:spLocks noGrp="1"/>
          </p:cNvSpPr>
          <p:nvPr>
            <p:ph idx="1"/>
          </p:nvPr>
        </p:nvSpPr>
        <p:spPr>
          <a:xfrm>
            <a:off x="646112" y="1540042"/>
            <a:ext cx="9403742" cy="4708357"/>
          </a:xfrm>
        </p:spPr>
        <p:txBody>
          <a:bodyPr/>
          <a:lstStyle/>
          <a:p>
            <a:r>
              <a:rPr lang="es-ES" sz="4000" dirty="0"/>
              <a:t>ACTIVITY 1: BACK TO THE BOARD</a:t>
            </a:r>
          </a:p>
          <a:p>
            <a:r>
              <a:rPr lang="es-ES" sz="4000" dirty="0"/>
              <a:t>ACTIVITY 2: Video -&gt; THE GRUFFALO</a:t>
            </a:r>
          </a:p>
          <a:p>
            <a:r>
              <a:rPr lang="es-ES" sz="4000" dirty="0"/>
              <a:t>ACTIVITY 3: TPS </a:t>
            </a:r>
            <a:r>
              <a:rPr lang="es-ES" sz="4000" dirty="0" err="1"/>
              <a:t>Star</a:t>
            </a:r>
            <a:endParaRPr lang="es-ES" sz="4000" dirty="0"/>
          </a:p>
          <a:p>
            <a:r>
              <a:rPr lang="es-ES" sz="4000" dirty="0"/>
              <a:t>ACTIVITY 4: TIMELINE</a:t>
            </a:r>
          </a:p>
          <a:p>
            <a:pPr marL="0" indent="0">
              <a:buNone/>
            </a:pPr>
            <a:endParaRPr lang="es-ES" dirty="0"/>
          </a:p>
        </p:txBody>
      </p:sp>
    </p:spTree>
    <p:extLst>
      <p:ext uri="{BB962C8B-B14F-4D97-AF65-F5344CB8AC3E}">
        <p14:creationId xmlns:p14="http://schemas.microsoft.com/office/powerpoint/2010/main" val="203829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a:t>
            </a:r>
          </a:p>
        </p:txBody>
      </p:sp>
      <p:sp>
        <p:nvSpPr>
          <p:cNvPr id="3" name="Content Placeholder 2"/>
          <p:cNvSpPr>
            <a:spLocks noGrp="1"/>
          </p:cNvSpPr>
          <p:nvPr>
            <p:ph idx="1"/>
          </p:nvPr>
        </p:nvSpPr>
        <p:spPr>
          <a:xfrm>
            <a:off x="1024128" y="1841863"/>
            <a:ext cx="9720073" cy="4467497"/>
          </a:xfrm>
        </p:spPr>
        <p:txBody>
          <a:bodyPr>
            <a:noAutofit/>
          </a:bodyPr>
          <a:lstStyle/>
          <a:p>
            <a:pPr algn="ctr"/>
            <a:r>
              <a:rPr lang="en-GB" sz="2800" dirty="0"/>
              <a:t>I am born in water.</a:t>
            </a:r>
          </a:p>
          <a:p>
            <a:pPr algn="ctr"/>
            <a:r>
              <a:rPr lang="en-GB" sz="2800" dirty="0"/>
              <a:t>When I am a baby my name is tadpole.</a:t>
            </a:r>
          </a:p>
          <a:p>
            <a:pPr marL="0" indent="0" algn="ctr">
              <a:buNone/>
            </a:pPr>
            <a:r>
              <a:rPr lang="en-GB" sz="2800" dirty="0"/>
              <a:t> I can live in water and on land</a:t>
            </a:r>
          </a:p>
          <a:p>
            <a:pPr algn="ctr"/>
            <a:r>
              <a:rPr lang="en-GB" sz="2800" dirty="0"/>
              <a:t>I swim on ponds and leap on land.</a:t>
            </a:r>
          </a:p>
          <a:p>
            <a:pPr algn="ctr"/>
            <a:r>
              <a:rPr lang="en-GB" sz="2800" dirty="0"/>
              <a:t>I breath out of the water.</a:t>
            </a:r>
          </a:p>
          <a:p>
            <a:pPr algn="ctr"/>
            <a:r>
              <a:rPr lang="en-GB" sz="2800" dirty="0"/>
              <a:t>I like eating insects and worms. I’m a carnivore.</a:t>
            </a:r>
          </a:p>
          <a:p>
            <a:pPr algn="ctr"/>
            <a:r>
              <a:rPr lang="en-GB" sz="2800" dirty="0"/>
              <a:t>I am an amphibian</a:t>
            </a:r>
          </a:p>
          <a:p>
            <a:pPr algn="ctr"/>
            <a:r>
              <a:rPr lang="en-GB" sz="2800" dirty="0"/>
              <a:t>I am oviparous. </a:t>
            </a:r>
          </a:p>
        </p:txBody>
      </p:sp>
      <p:pic>
        <p:nvPicPr>
          <p:cNvPr id="9220"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665" y="91519"/>
            <a:ext cx="2840536" cy="212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22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52144"/>
          </a:xfrm>
        </p:spPr>
        <p:txBody>
          <a:bodyPr/>
          <a:lstStyle/>
          <a:p>
            <a:r>
              <a:rPr lang="en-GB" dirty="0"/>
              <a:t>10.</a:t>
            </a:r>
          </a:p>
        </p:txBody>
      </p:sp>
      <p:sp>
        <p:nvSpPr>
          <p:cNvPr id="3" name="Content Placeholder 2"/>
          <p:cNvSpPr>
            <a:spLocks noGrp="1"/>
          </p:cNvSpPr>
          <p:nvPr>
            <p:ph idx="1"/>
          </p:nvPr>
        </p:nvSpPr>
        <p:spPr>
          <a:xfrm>
            <a:off x="679269" y="1959429"/>
            <a:ext cx="10763793" cy="4349931"/>
          </a:xfrm>
        </p:spPr>
        <p:txBody>
          <a:bodyPr>
            <a:normAutofit/>
          </a:bodyPr>
          <a:lstStyle/>
          <a:p>
            <a:pPr algn="ctr"/>
            <a:r>
              <a:rPr lang="en-GB" sz="3200" dirty="0"/>
              <a:t>I am a combination of giraffe and zebra.</a:t>
            </a:r>
          </a:p>
          <a:p>
            <a:pPr algn="ctr"/>
            <a:r>
              <a:rPr lang="en-GB" sz="3200" dirty="0"/>
              <a:t>I eats leaves and fruits.</a:t>
            </a:r>
          </a:p>
          <a:p>
            <a:pPr algn="ctr"/>
            <a:r>
              <a:rPr lang="en-GB" sz="3200" dirty="0"/>
              <a:t>I have horns like a giraffe.</a:t>
            </a:r>
          </a:p>
          <a:p>
            <a:pPr algn="ctr"/>
            <a:r>
              <a:rPr lang="en-GB" sz="3200" dirty="0"/>
              <a:t>I’m shorter than a giraffe.</a:t>
            </a:r>
          </a:p>
          <a:p>
            <a:pPr algn="ctr"/>
            <a:r>
              <a:rPr lang="en-GB" sz="3200" dirty="0"/>
              <a:t>I’m very shy.</a:t>
            </a:r>
          </a:p>
          <a:p>
            <a:pPr algn="ctr"/>
            <a:r>
              <a:rPr lang="en-GB" sz="3200" dirty="0"/>
              <a:t>I live in the African forests.</a:t>
            </a:r>
          </a:p>
        </p:txBody>
      </p:sp>
      <p:pic>
        <p:nvPicPr>
          <p:cNvPr id="4098" name="Picture 2" descr="Resultado de imagen de questio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9143999" y="3339048"/>
            <a:ext cx="2708366" cy="31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92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12737"/>
            <a:ext cx="9720072" cy="1320619"/>
          </a:xfrm>
        </p:spPr>
        <p:txBody>
          <a:bodyPr/>
          <a:lstStyle/>
          <a:p>
            <a:r>
              <a:rPr lang="en-GB" dirty="0"/>
              <a:t>answers</a:t>
            </a:r>
          </a:p>
        </p:txBody>
      </p:sp>
      <p:graphicFrame>
        <p:nvGraphicFramePr>
          <p:cNvPr id="4" name="Content Placeholder 3"/>
          <p:cNvGraphicFramePr>
            <a:graphicFrameLocks noGrp="1"/>
          </p:cNvGraphicFramePr>
          <p:nvPr>
            <p:ph idx="1"/>
            <p:extLst/>
          </p:nvPr>
        </p:nvGraphicFramePr>
        <p:xfrm>
          <a:off x="744538" y="1868486"/>
          <a:ext cx="9999660" cy="4310244"/>
        </p:xfrm>
        <a:graphic>
          <a:graphicData uri="http://schemas.openxmlformats.org/drawingml/2006/table">
            <a:tbl>
              <a:tblPr firstRow="1" bandRow="1">
                <a:tableStyleId>{5940675A-B579-460E-94D1-54222C63F5DA}</a:tableStyleId>
              </a:tblPr>
              <a:tblGrid>
                <a:gridCol w="1999932">
                  <a:extLst>
                    <a:ext uri="{9D8B030D-6E8A-4147-A177-3AD203B41FA5}">
                      <a16:colId xmlns:a16="http://schemas.microsoft.com/office/drawing/2014/main" val="3978425511"/>
                    </a:ext>
                  </a:extLst>
                </a:gridCol>
                <a:gridCol w="1999932">
                  <a:extLst>
                    <a:ext uri="{9D8B030D-6E8A-4147-A177-3AD203B41FA5}">
                      <a16:colId xmlns:a16="http://schemas.microsoft.com/office/drawing/2014/main" val="1301958324"/>
                    </a:ext>
                  </a:extLst>
                </a:gridCol>
                <a:gridCol w="1999932">
                  <a:extLst>
                    <a:ext uri="{9D8B030D-6E8A-4147-A177-3AD203B41FA5}">
                      <a16:colId xmlns:a16="http://schemas.microsoft.com/office/drawing/2014/main" val="3030878369"/>
                    </a:ext>
                  </a:extLst>
                </a:gridCol>
                <a:gridCol w="1999932">
                  <a:extLst>
                    <a:ext uri="{9D8B030D-6E8A-4147-A177-3AD203B41FA5}">
                      <a16:colId xmlns:a16="http://schemas.microsoft.com/office/drawing/2014/main" val="1824060378"/>
                    </a:ext>
                  </a:extLst>
                </a:gridCol>
                <a:gridCol w="1999932">
                  <a:extLst>
                    <a:ext uri="{9D8B030D-6E8A-4147-A177-3AD203B41FA5}">
                      <a16:colId xmlns:a16="http://schemas.microsoft.com/office/drawing/2014/main" val="3750064839"/>
                    </a:ext>
                  </a:extLst>
                </a:gridCol>
              </a:tblGrid>
              <a:tr h="2155122">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val="2640682949"/>
                  </a:ext>
                </a:extLst>
              </a:tr>
              <a:tr h="2155122">
                <a:tc>
                  <a:txBody>
                    <a:bodyPr/>
                    <a:lstStyle/>
                    <a:p>
                      <a:r>
                        <a:rPr lang="en-GB" dirty="0"/>
                        <a:t>6</a:t>
                      </a:r>
                    </a:p>
                  </a:txBody>
                  <a:tcPr/>
                </a:tc>
                <a:tc>
                  <a:txBody>
                    <a:bodyPr/>
                    <a:lstStyle/>
                    <a:p>
                      <a:r>
                        <a:rPr lang="en-GB" dirty="0"/>
                        <a:t>7</a:t>
                      </a:r>
                    </a:p>
                  </a:txBody>
                  <a:tcPr/>
                </a:tc>
                <a:tc>
                  <a:txBody>
                    <a:bodyPr/>
                    <a:lstStyle/>
                    <a:p>
                      <a:r>
                        <a:rPr lang="en-GB" dirty="0"/>
                        <a:t>8</a:t>
                      </a:r>
                    </a:p>
                  </a:txBody>
                  <a:tcPr/>
                </a:tc>
                <a:tc>
                  <a:txBody>
                    <a:bodyPr/>
                    <a:lstStyle/>
                    <a:p>
                      <a:r>
                        <a:rPr lang="en-GB" dirty="0"/>
                        <a:t>9</a:t>
                      </a:r>
                    </a:p>
                  </a:txBody>
                  <a:tcPr/>
                </a:tc>
                <a:tc>
                  <a:txBody>
                    <a:bodyPr/>
                    <a:lstStyle/>
                    <a:p>
                      <a:r>
                        <a:rPr lang="en-GB" dirty="0"/>
                        <a:t>10</a:t>
                      </a:r>
                    </a:p>
                  </a:txBody>
                  <a:tcPr/>
                </a:tc>
                <a:extLst>
                  <a:ext uri="{0D108BD9-81ED-4DB2-BD59-A6C34878D82A}">
                    <a16:rowId xmlns:a16="http://schemas.microsoft.com/office/drawing/2014/main" val="4005924645"/>
                  </a:ext>
                </a:extLst>
              </a:tr>
            </a:tbl>
          </a:graphicData>
        </a:graphic>
      </p:graphicFrame>
      <p:pic>
        <p:nvPicPr>
          <p:cNvPr id="2052" name="Picture 4" descr="Resultado de imagen de fish"/>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7913" y="2455816"/>
            <a:ext cx="1775905" cy="12542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258" y="2256056"/>
            <a:ext cx="2067188" cy="1653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mouse anim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572" y="2455816"/>
            <a:ext cx="1690685" cy="1453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okapi"/>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956239" y="4391297"/>
            <a:ext cx="1787959" cy="155230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esultado de imagen de honeyb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5" name="AutoShape 8" descr="Resultado de imagen de honeyb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 name="AutoShape 10" descr="Resultado de imagen de honeybe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 name="AutoShape 12" descr="Resultado de imagen de honeybe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 name="AutoShape 14" descr="Resultado de imagen de honeybe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1042" name="Picture 18" descr="Imagen relacionada"/>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2805256" y="4391297"/>
            <a:ext cx="1830651" cy="10929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033" y="4391297"/>
            <a:ext cx="1885551" cy="126489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579" y="4497136"/>
            <a:ext cx="1727349" cy="15410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de owl"/>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99358" y="2256056"/>
            <a:ext cx="1767552" cy="176755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esultado de imagen de snake"/>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8985423" y="2142309"/>
            <a:ext cx="1597882" cy="186811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n relacionad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6916" y="4689566"/>
            <a:ext cx="1545648" cy="134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00446"/>
            <a:ext cx="9720072" cy="1528353"/>
          </a:xfrm>
        </p:spPr>
        <p:txBody>
          <a:bodyPr/>
          <a:lstStyle/>
          <a:p>
            <a:r>
              <a:rPr lang="en-GB" dirty="0"/>
              <a:t>2.Classify the animals</a:t>
            </a:r>
          </a:p>
        </p:txBody>
      </p:sp>
      <p:graphicFrame>
        <p:nvGraphicFramePr>
          <p:cNvPr id="4" name="Content Placeholder 3"/>
          <p:cNvGraphicFramePr>
            <a:graphicFrameLocks noGrp="1"/>
          </p:cNvGraphicFramePr>
          <p:nvPr>
            <p:ph idx="1"/>
            <p:extLst/>
          </p:nvPr>
        </p:nvGraphicFramePr>
        <p:xfrm>
          <a:off x="561703" y="1828799"/>
          <a:ext cx="11155682" cy="4767943"/>
        </p:xfrm>
        <a:graphic>
          <a:graphicData uri="http://schemas.openxmlformats.org/drawingml/2006/table">
            <a:tbl>
              <a:tblPr firstRow="1" bandRow="1">
                <a:tableStyleId>{5C22544A-7EE6-4342-B048-85BDC9FD1C3A}</a:tableStyleId>
              </a:tblPr>
              <a:tblGrid>
                <a:gridCol w="1852877">
                  <a:extLst>
                    <a:ext uri="{9D8B030D-6E8A-4147-A177-3AD203B41FA5}">
                      <a16:colId xmlns:a16="http://schemas.microsoft.com/office/drawing/2014/main" val="243963146"/>
                    </a:ext>
                  </a:extLst>
                </a:gridCol>
                <a:gridCol w="1860561">
                  <a:extLst>
                    <a:ext uri="{9D8B030D-6E8A-4147-A177-3AD203B41FA5}">
                      <a16:colId xmlns:a16="http://schemas.microsoft.com/office/drawing/2014/main" val="2651744780"/>
                    </a:ext>
                  </a:extLst>
                </a:gridCol>
                <a:gridCol w="1860561">
                  <a:extLst>
                    <a:ext uri="{9D8B030D-6E8A-4147-A177-3AD203B41FA5}">
                      <a16:colId xmlns:a16="http://schemas.microsoft.com/office/drawing/2014/main" val="1430652444"/>
                    </a:ext>
                  </a:extLst>
                </a:gridCol>
                <a:gridCol w="1860561">
                  <a:extLst>
                    <a:ext uri="{9D8B030D-6E8A-4147-A177-3AD203B41FA5}">
                      <a16:colId xmlns:a16="http://schemas.microsoft.com/office/drawing/2014/main" val="2909577758"/>
                    </a:ext>
                  </a:extLst>
                </a:gridCol>
                <a:gridCol w="1860561">
                  <a:extLst>
                    <a:ext uri="{9D8B030D-6E8A-4147-A177-3AD203B41FA5}">
                      <a16:colId xmlns:a16="http://schemas.microsoft.com/office/drawing/2014/main" val="1640352293"/>
                    </a:ext>
                  </a:extLst>
                </a:gridCol>
                <a:gridCol w="1860561">
                  <a:extLst>
                    <a:ext uri="{9D8B030D-6E8A-4147-A177-3AD203B41FA5}">
                      <a16:colId xmlns:a16="http://schemas.microsoft.com/office/drawing/2014/main" val="3429067643"/>
                    </a:ext>
                  </a:extLst>
                </a:gridCol>
              </a:tblGrid>
              <a:tr h="433741">
                <a:tc>
                  <a:txBody>
                    <a:bodyPr/>
                    <a:lstStyle/>
                    <a:p>
                      <a:r>
                        <a:rPr lang="en-GB" dirty="0"/>
                        <a:t>MAMMALS</a:t>
                      </a:r>
                    </a:p>
                  </a:txBody>
                  <a:tcPr/>
                </a:tc>
                <a:tc>
                  <a:txBody>
                    <a:bodyPr/>
                    <a:lstStyle/>
                    <a:p>
                      <a:r>
                        <a:rPr lang="en-GB" dirty="0"/>
                        <a:t>BIRDS</a:t>
                      </a:r>
                    </a:p>
                  </a:txBody>
                  <a:tcPr/>
                </a:tc>
                <a:tc>
                  <a:txBody>
                    <a:bodyPr/>
                    <a:lstStyle/>
                    <a:p>
                      <a:r>
                        <a:rPr lang="en-GB" dirty="0"/>
                        <a:t>FISH</a:t>
                      </a:r>
                    </a:p>
                  </a:txBody>
                  <a:tcPr/>
                </a:tc>
                <a:tc>
                  <a:txBody>
                    <a:bodyPr/>
                    <a:lstStyle/>
                    <a:p>
                      <a:r>
                        <a:rPr lang="en-GB" dirty="0"/>
                        <a:t>REPTILES</a:t>
                      </a:r>
                    </a:p>
                  </a:txBody>
                  <a:tcPr/>
                </a:tc>
                <a:tc>
                  <a:txBody>
                    <a:bodyPr/>
                    <a:lstStyle/>
                    <a:p>
                      <a:r>
                        <a:rPr lang="en-GB" dirty="0"/>
                        <a:t>AMPHIBIANS</a:t>
                      </a:r>
                    </a:p>
                  </a:txBody>
                  <a:tcPr/>
                </a:tc>
                <a:tc>
                  <a:txBody>
                    <a:bodyPr/>
                    <a:lstStyle/>
                    <a:p>
                      <a:r>
                        <a:rPr lang="en-GB" dirty="0"/>
                        <a:t>INSECTS</a:t>
                      </a:r>
                    </a:p>
                  </a:txBody>
                  <a:tcPr/>
                </a:tc>
                <a:extLst>
                  <a:ext uri="{0D108BD9-81ED-4DB2-BD59-A6C34878D82A}">
                    <a16:rowId xmlns:a16="http://schemas.microsoft.com/office/drawing/2014/main" val="225629548"/>
                  </a:ext>
                </a:extLst>
              </a:tr>
              <a:tr h="4334202">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54110364"/>
                  </a:ext>
                </a:extLst>
              </a:tr>
            </a:tbl>
          </a:graphicData>
        </a:graphic>
      </p:graphicFrame>
    </p:spTree>
    <p:extLst>
      <p:ext uri="{BB962C8B-B14F-4D97-AF65-F5344CB8AC3E}">
        <p14:creationId xmlns:p14="http://schemas.microsoft.com/office/powerpoint/2010/main" val="95347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22069"/>
            <a:ext cx="9720072" cy="1397725"/>
          </a:xfrm>
        </p:spPr>
        <p:txBody>
          <a:bodyPr>
            <a:normAutofit/>
          </a:bodyPr>
          <a:lstStyle/>
          <a:p>
            <a:r>
              <a:rPr lang="en-GB" dirty="0"/>
              <a:t>3. What’s this animal? Describe it!</a:t>
            </a:r>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280" y="1834024"/>
            <a:ext cx="4171724" cy="4171725"/>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640080" y="1619794"/>
            <a:ext cx="3487783" cy="1554480"/>
          </a:xfrm>
          <a:prstGeom prst="cloudCallout">
            <a:avLst>
              <a:gd name="adj1" fmla="val -48640"/>
              <a:gd name="adj2" fmla="val 97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rPr>
              <a:t>What does the </a:t>
            </a:r>
            <a:r>
              <a:rPr kumimoji="0" lang="en-GB" sz="1800" b="0" i="0" u="none" strike="noStrike" kern="1200" cap="none" spc="0" normalizeH="0" baseline="0" noProof="0" dirty="0" err="1">
                <a:ln>
                  <a:noFill/>
                </a:ln>
                <a:solidFill>
                  <a:prstClr val="white"/>
                </a:solidFill>
                <a:effectLst/>
                <a:uLnTx/>
                <a:uFillTx/>
                <a:latin typeface="Tw Cen MT" panose="020B0602020104020603"/>
                <a:ea typeface="+mn-ea"/>
                <a:cs typeface="+mn-cs"/>
              </a:rPr>
              <a:t>Gruffalo</a:t>
            </a:r>
            <a:r>
              <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rPr>
              <a:t> eat?</a:t>
            </a:r>
          </a:p>
        </p:txBody>
      </p:sp>
      <p:sp>
        <p:nvSpPr>
          <p:cNvPr id="7" name="Cloud Callout 6"/>
          <p:cNvSpPr/>
          <p:nvPr/>
        </p:nvSpPr>
        <p:spPr>
          <a:xfrm>
            <a:off x="604388" y="3896650"/>
            <a:ext cx="3487783" cy="1554480"/>
          </a:xfrm>
          <a:prstGeom prst="cloudCallout">
            <a:avLst>
              <a:gd name="adj1" fmla="val 19525"/>
              <a:gd name="adj2" fmla="val 124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rPr>
              <a:t>What are the characteristics of its body?</a:t>
            </a:r>
          </a:p>
        </p:txBody>
      </p:sp>
      <p:sp>
        <p:nvSpPr>
          <p:cNvPr id="8" name="Cloud Callout 7"/>
          <p:cNvSpPr/>
          <p:nvPr/>
        </p:nvSpPr>
        <p:spPr>
          <a:xfrm>
            <a:off x="7424413" y="1307592"/>
            <a:ext cx="3487783" cy="1554480"/>
          </a:xfrm>
          <a:prstGeom prst="cloudCallout">
            <a:avLst>
              <a:gd name="adj1" fmla="val 74956"/>
              <a:gd name="adj2" fmla="val -65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rPr>
              <a:t>What can he do?</a:t>
            </a:r>
          </a:p>
        </p:txBody>
      </p:sp>
      <p:sp>
        <p:nvSpPr>
          <p:cNvPr id="9" name="Cloud Callout 8"/>
          <p:cNvSpPr/>
          <p:nvPr/>
        </p:nvSpPr>
        <p:spPr>
          <a:xfrm>
            <a:off x="7256417" y="3195175"/>
            <a:ext cx="3487783" cy="1554480"/>
          </a:xfrm>
          <a:prstGeom prst="cloudCallout">
            <a:avLst>
              <a:gd name="adj1" fmla="val 79825"/>
              <a:gd name="adj2" fmla="val -54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rPr>
              <a:t>Where does he live?</a:t>
            </a:r>
          </a:p>
        </p:txBody>
      </p:sp>
      <p:sp>
        <p:nvSpPr>
          <p:cNvPr id="10" name="Cloud Callout 9"/>
          <p:cNvSpPr/>
          <p:nvPr/>
        </p:nvSpPr>
        <p:spPr>
          <a:xfrm>
            <a:off x="7160213" y="4963885"/>
            <a:ext cx="3487783" cy="1292671"/>
          </a:xfrm>
          <a:prstGeom prst="cloudCallout">
            <a:avLst>
              <a:gd name="adj1" fmla="val 78701"/>
              <a:gd name="adj2" fmla="val 66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rPr>
              <a:t>Can you classify it?</a:t>
            </a:r>
          </a:p>
        </p:txBody>
      </p:sp>
    </p:spTree>
    <p:extLst>
      <p:ext uri="{BB962C8B-B14F-4D97-AF65-F5344CB8AC3E}">
        <p14:creationId xmlns:p14="http://schemas.microsoft.com/office/powerpoint/2010/main" val="57238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 Create your own fantastic animal</a:t>
            </a:r>
          </a:p>
        </p:txBody>
      </p:sp>
      <p:sp>
        <p:nvSpPr>
          <p:cNvPr id="4" name="Content Placeholder 3"/>
          <p:cNvSpPr>
            <a:spLocks noGrp="1"/>
          </p:cNvSpPr>
          <p:nvPr>
            <p:ph sz="half" idx="1"/>
          </p:nvPr>
        </p:nvSpPr>
        <p:spPr>
          <a:xfrm>
            <a:off x="731520" y="2084832"/>
            <a:ext cx="5047487" cy="4224528"/>
          </a:xfrm>
        </p:spPr>
        <p:txBody>
          <a:bodyPr>
            <a:normAutofit fontScale="77500" lnSpcReduction="20000"/>
          </a:bodyPr>
          <a:lstStyle/>
          <a:p>
            <a:pPr>
              <a:buFont typeface="Arial" panose="020B0604020202020204" pitchFamily="34" charset="0"/>
              <a:buChar char="•"/>
            </a:pPr>
            <a:r>
              <a:rPr lang="en-GB" sz="2800" dirty="0"/>
              <a:t> My animal is called a </a:t>
            </a:r>
            <a:r>
              <a:rPr lang="en-GB" sz="2800" dirty="0" err="1"/>
              <a:t>Lionfly</a:t>
            </a:r>
            <a:r>
              <a:rPr lang="en-GB" sz="2800" dirty="0"/>
              <a:t>.</a:t>
            </a:r>
          </a:p>
          <a:p>
            <a:pPr>
              <a:buFont typeface="Arial" panose="020B0604020202020204" pitchFamily="34" charset="0"/>
              <a:buChar char="•"/>
            </a:pPr>
            <a:r>
              <a:rPr lang="en-GB" sz="2800" dirty="0"/>
              <a:t> It has a lion body covered with soft brown fur and peacock feathers on its head.</a:t>
            </a:r>
          </a:p>
          <a:p>
            <a:pPr>
              <a:buFont typeface="Arial" panose="020B0604020202020204" pitchFamily="34" charset="0"/>
              <a:buChar char="•"/>
            </a:pPr>
            <a:r>
              <a:rPr lang="en-GB" sz="2800" dirty="0"/>
              <a:t> I has butterfly wings and big ears.</a:t>
            </a:r>
          </a:p>
          <a:p>
            <a:pPr>
              <a:buFont typeface="Arial" panose="020B0604020202020204" pitchFamily="34" charset="0"/>
              <a:buChar char="•"/>
            </a:pPr>
            <a:r>
              <a:rPr lang="en-GB" sz="2800" dirty="0"/>
              <a:t> It eats meat so it’s a carnivore. </a:t>
            </a:r>
          </a:p>
          <a:p>
            <a:pPr>
              <a:buFont typeface="Arial" panose="020B0604020202020204" pitchFamily="34" charset="0"/>
              <a:buChar char="•"/>
            </a:pPr>
            <a:r>
              <a:rPr lang="en-GB" sz="2800" dirty="0"/>
              <a:t> It is a mammal. </a:t>
            </a:r>
          </a:p>
          <a:p>
            <a:pPr>
              <a:buFont typeface="Arial" panose="020B0604020202020204" pitchFamily="34" charset="0"/>
              <a:buChar char="•"/>
            </a:pPr>
            <a:r>
              <a:rPr lang="en-GB" sz="2800" dirty="0"/>
              <a:t> It lives in the African Savannah. </a:t>
            </a:r>
          </a:p>
          <a:p>
            <a:pPr>
              <a:buFont typeface="Arial" panose="020B0604020202020204" pitchFamily="34" charset="0"/>
              <a:buChar char="•"/>
            </a:pPr>
            <a:r>
              <a:rPr lang="en-GB" sz="2800" dirty="0"/>
              <a:t> It can run very fast and fly.</a:t>
            </a:r>
          </a:p>
          <a:p>
            <a:pPr>
              <a:buFont typeface="Arial" panose="020B0604020202020204" pitchFamily="34" charset="0"/>
              <a:buChar char="•"/>
            </a:pPr>
            <a:endParaRPr lang="en-GB" sz="2800" dirty="0"/>
          </a:p>
        </p:txBody>
      </p:sp>
      <p:pic>
        <p:nvPicPr>
          <p:cNvPr id="2050" name="Picture 2" descr="Resultado de imagen de fantastic anim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654675" y="2507655"/>
            <a:ext cx="4395788" cy="329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1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Block 3: Interview</a:t>
            </a:r>
          </a:p>
        </p:txBody>
      </p:sp>
    </p:spTree>
    <p:extLst>
      <p:ext uri="{BB962C8B-B14F-4D97-AF65-F5344CB8AC3E}">
        <p14:creationId xmlns:p14="http://schemas.microsoft.com/office/powerpoint/2010/main" val="4028457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ES"/>
          </a:p>
        </p:txBody>
      </p:sp>
      <p:sp>
        <p:nvSpPr>
          <p:cNvPr id="4" name="Marcador de contenido 3"/>
          <p:cNvSpPr>
            <a:spLocks noGrp="1"/>
          </p:cNvSpPr>
          <p:nvPr>
            <p:ph idx="1"/>
          </p:nvPr>
        </p:nvSpPr>
        <p:spPr/>
        <p:txBody>
          <a:bodyPr/>
          <a:lstStyle/>
          <a:p>
            <a:r>
              <a:rPr lang="es-ES" dirty="0" err="1"/>
              <a:t>What</a:t>
            </a:r>
            <a:r>
              <a:rPr lang="es-ES" dirty="0"/>
              <a:t> </a:t>
            </a:r>
            <a:r>
              <a:rPr lang="es-ES" dirty="0" err="1"/>
              <a:t>is</a:t>
            </a:r>
            <a:r>
              <a:rPr lang="es-ES" dirty="0"/>
              <a:t> </a:t>
            </a:r>
            <a:r>
              <a:rPr lang="es-ES" dirty="0" err="1"/>
              <a:t>an</a:t>
            </a:r>
            <a:r>
              <a:rPr lang="es-ES" dirty="0"/>
              <a:t> interview?</a:t>
            </a:r>
          </a:p>
          <a:p>
            <a:r>
              <a:rPr lang="es-ES" dirty="0" err="1"/>
              <a:t>Model</a:t>
            </a:r>
            <a:r>
              <a:rPr lang="es-ES" dirty="0"/>
              <a:t> </a:t>
            </a:r>
            <a:r>
              <a:rPr lang="es-ES" dirty="0" err="1"/>
              <a:t>an</a:t>
            </a:r>
            <a:r>
              <a:rPr lang="es-ES" dirty="0"/>
              <a:t> interview</a:t>
            </a:r>
          </a:p>
        </p:txBody>
      </p:sp>
    </p:spTree>
    <p:extLst>
      <p:ext uri="{BB962C8B-B14F-4D97-AF65-F5344CB8AC3E}">
        <p14:creationId xmlns:p14="http://schemas.microsoft.com/office/powerpoint/2010/main" val="571057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endParaRPr lang="es-ES" dirty="0"/>
          </a:p>
        </p:txBody>
      </p:sp>
      <p:sp>
        <p:nvSpPr>
          <p:cNvPr id="10" name="Marcador de contenido 9"/>
          <p:cNvSpPr>
            <a:spLocks noGrp="1"/>
          </p:cNvSpPr>
          <p:nvPr>
            <p:ph idx="1"/>
          </p:nvPr>
        </p:nvSpPr>
        <p:spPr>
          <a:xfrm>
            <a:off x="838200" y="365125"/>
            <a:ext cx="10515600" cy="5811838"/>
          </a:xfrm>
        </p:spPr>
        <p:txBody>
          <a:bodyPr>
            <a:normAutofit fontScale="40000" lnSpcReduction="20000"/>
          </a:bodyPr>
          <a:lstStyle/>
          <a:p>
            <a:r>
              <a:rPr lang="en-GB" sz="3300" dirty="0"/>
              <a:t>Gruffalo Interview</a:t>
            </a:r>
            <a:endParaRPr lang="es-ES" sz="3300" dirty="0"/>
          </a:p>
          <a:p>
            <a:r>
              <a:rPr lang="en-GB" sz="3300" dirty="0"/>
              <a:t>I: Today I am interviewing the Gruffalo about his life in the forest.</a:t>
            </a:r>
            <a:endParaRPr lang="es-ES" sz="3300" dirty="0"/>
          </a:p>
          <a:p>
            <a:r>
              <a:rPr lang="en-GB" sz="3300" dirty="0"/>
              <a:t>Good morning Mr Gruffalo. It is an honour to visit you in the forest.</a:t>
            </a:r>
            <a:endParaRPr lang="es-ES" sz="3300" dirty="0"/>
          </a:p>
          <a:p>
            <a:r>
              <a:rPr lang="en-GB" sz="3300" dirty="0"/>
              <a:t>G: Thank you, very much.</a:t>
            </a:r>
            <a:endParaRPr lang="es-ES" sz="3300" dirty="0"/>
          </a:p>
          <a:p>
            <a:r>
              <a:rPr lang="en-GB" sz="3300" dirty="0"/>
              <a:t>I: Let me ask you some questions about your life in the forest.</a:t>
            </a:r>
            <a:endParaRPr lang="es-ES" sz="3300" dirty="0"/>
          </a:p>
          <a:p>
            <a:r>
              <a:rPr lang="en-GB" sz="3300" dirty="0"/>
              <a:t>G: My pleasure!</a:t>
            </a:r>
            <a:endParaRPr lang="es-ES" sz="3300" dirty="0"/>
          </a:p>
          <a:p>
            <a:r>
              <a:rPr lang="en-GB" sz="3300" dirty="0"/>
              <a:t>I: I hear that you live in a forest, can you explain what is a forest?</a:t>
            </a:r>
            <a:endParaRPr lang="es-ES" sz="3300" dirty="0"/>
          </a:p>
          <a:p>
            <a:r>
              <a:rPr lang="en-GB" sz="3300" dirty="0"/>
              <a:t>G: A forest is where there are lots of trees and they are all over the world.</a:t>
            </a:r>
            <a:endParaRPr lang="es-ES" sz="3300" dirty="0"/>
          </a:p>
          <a:p>
            <a:r>
              <a:rPr lang="en-GB" sz="3300" dirty="0"/>
              <a:t>I: Do you know any other type of forest apart from the one that you live in?</a:t>
            </a:r>
            <a:endParaRPr lang="es-ES" sz="3300" dirty="0"/>
          </a:p>
          <a:p>
            <a:r>
              <a:rPr lang="en-GB" sz="3300" dirty="0"/>
              <a:t>G: Yes, I do! They are not all the same. In cold places, you can find temperature forests and in hot places the tropical ones.</a:t>
            </a:r>
            <a:endParaRPr lang="es-ES" sz="3300" dirty="0"/>
          </a:p>
          <a:p>
            <a:r>
              <a:rPr lang="en-GB" sz="3300" dirty="0"/>
              <a:t>I: Is it that the reason why sometimes there are orange leaves and some other times brown leaves?</a:t>
            </a:r>
            <a:endParaRPr lang="es-ES" sz="3300" dirty="0"/>
          </a:p>
          <a:p>
            <a:r>
              <a:rPr lang="en-GB" sz="3300" dirty="0"/>
              <a:t>G: No, the reason is that there are different type of trees, deciduous trees and evergreen trees.</a:t>
            </a:r>
            <a:endParaRPr lang="es-ES" sz="3300" dirty="0"/>
          </a:p>
          <a:p>
            <a:r>
              <a:rPr lang="en-GB" sz="3300" dirty="0"/>
              <a:t>I: What animals live in the forest?</a:t>
            </a:r>
            <a:endParaRPr lang="es-ES" sz="3300" dirty="0"/>
          </a:p>
          <a:p>
            <a:r>
              <a:rPr lang="en-GB" sz="3300" dirty="0"/>
              <a:t>G: My best friends are, a mouse, a snake, a fox and an owl. But, there are many other animals such us rabbits, deer and badgers.</a:t>
            </a:r>
            <a:endParaRPr lang="es-ES" sz="3300" dirty="0"/>
          </a:p>
          <a:p>
            <a:r>
              <a:rPr lang="en-GB" sz="3300" dirty="0"/>
              <a:t>I: How do you think people use forest?</a:t>
            </a:r>
            <a:endParaRPr lang="es-ES" sz="3300" dirty="0"/>
          </a:p>
          <a:p>
            <a:r>
              <a:rPr lang="en-GB" sz="3300" dirty="0"/>
              <a:t>G: Some human beings don’t take care of the forest. They cut down trees and they throw litter. The factories and cars pollute the air and the water.</a:t>
            </a:r>
            <a:endParaRPr lang="es-ES" sz="3300" dirty="0"/>
          </a:p>
          <a:p>
            <a:r>
              <a:rPr lang="en-GB" sz="3300" dirty="0"/>
              <a:t>I: Thank you very much Mr Gruffalo, that is all for now.</a:t>
            </a:r>
            <a:endParaRPr lang="es-ES" sz="3300" dirty="0"/>
          </a:p>
          <a:p>
            <a:endParaRPr lang="es-ES" dirty="0"/>
          </a:p>
        </p:txBody>
      </p:sp>
    </p:spTree>
    <p:extLst>
      <p:ext uri="{BB962C8B-B14F-4D97-AF65-F5344CB8AC3E}">
        <p14:creationId xmlns:p14="http://schemas.microsoft.com/office/powerpoint/2010/main" val="2725822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Interview</a:t>
            </a:r>
          </a:p>
        </p:txBody>
      </p:sp>
      <p:sp>
        <p:nvSpPr>
          <p:cNvPr id="3" name="Marcador de contenido 2"/>
          <p:cNvSpPr>
            <a:spLocks noGrp="1"/>
          </p:cNvSpPr>
          <p:nvPr>
            <p:ph idx="1"/>
          </p:nvPr>
        </p:nvSpPr>
        <p:spPr/>
        <p:txBody>
          <a:bodyPr/>
          <a:lstStyle/>
          <a:p>
            <a:r>
              <a:rPr lang="es-ES" dirty="0">
                <a:hlinkClick r:id="rId2"/>
              </a:rPr>
              <a:t>https://www.youtube.com/watch?v=BisB-KlgkzQ&amp;t=66s</a:t>
            </a:r>
            <a:endParaRPr lang="es-ES" dirty="0"/>
          </a:p>
          <a:p>
            <a:endParaRPr lang="es-ES" dirty="0"/>
          </a:p>
        </p:txBody>
      </p:sp>
    </p:spTree>
    <p:extLst>
      <p:ext uri="{BB962C8B-B14F-4D97-AF65-F5344CB8AC3E}">
        <p14:creationId xmlns:p14="http://schemas.microsoft.com/office/powerpoint/2010/main" val="7659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BLOCK 2: ANIMALS</a:t>
            </a:r>
          </a:p>
        </p:txBody>
      </p:sp>
      <p:sp>
        <p:nvSpPr>
          <p:cNvPr id="3" name="Marcador de contenido 2"/>
          <p:cNvSpPr>
            <a:spLocks noGrp="1"/>
          </p:cNvSpPr>
          <p:nvPr>
            <p:ph idx="1"/>
          </p:nvPr>
        </p:nvSpPr>
        <p:spPr>
          <a:xfrm>
            <a:off x="1103312" y="1443790"/>
            <a:ext cx="8946541" cy="4804610"/>
          </a:xfrm>
        </p:spPr>
        <p:txBody>
          <a:bodyPr>
            <a:normAutofit/>
          </a:bodyPr>
          <a:lstStyle/>
          <a:p>
            <a:r>
              <a:rPr lang="es-ES" sz="2800" dirty="0"/>
              <a:t>ACTIVITY 1: ANIMAL RIDDLE</a:t>
            </a:r>
          </a:p>
          <a:p>
            <a:r>
              <a:rPr lang="es-ES" sz="2800" dirty="0"/>
              <a:t>ACTIVITY 2: CLASSIFY ANIMALS</a:t>
            </a:r>
          </a:p>
          <a:p>
            <a:r>
              <a:rPr lang="es-ES" sz="2800" dirty="0"/>
              <a:t>ACTIVITY 3: DESCRIBE A GRUFFALO</a:t>
            </a:r>
          </a:p>
          <a:p>
            <a:r>
              <a:rPr lang="es-ES" sz="2800" dirty="0"/>
              <a:t>ACTIVITY 4: CREATE YOUR OWN FANTASTIC ANIMAL</a:t>
            </a:r>
          </a:p>
        </p:txBody>
      </p:sp>
    </p:spTree>
    <p:extLst>
      <p:ext uri="{BB962C8B-B14F-4D97-AF65-F5344CB8AC3E}">
        <p14:creationId xmlns:p14="http://schemas.microsoft.com/office/powerpoint/2010/main" val="1417322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91982420"/>
              </p:ext>
            </p:extLst>
          </p:nvPr>
        </p:nvGraphicFramePr>
        <p:xfrm>
          <a:off x="838197" y="477077"/>
          <a:ext cx="10515602" cy="5433392"/>
        </p:xfrm>
        <a:graphic>
          <a:graphicData uri="http://schemas.openxmlformats.org/drawingml/2006/table">
            <a:tbl>
              <a:tblPr firstRow="1" firstCol="1" bandRow="1">
                <a:tableStyleId>{5C22544A-7EE6-4342-B048-85BDC9FD1C3A}</a:tableStyleId>
              </a:tblPr>
              <a:tblGrid>
                <a:gridCol w="2628281">
                  <a:extLst>
                    <a:ext uri="{9D8B030D-6E8A-4147-A177-3AD203B41FA5}">
                      <a16:colId xmlns:a16="http://schemas.microsoft.com/office/drawing/2014/main" val="2420773792"/>
                    </a:ext>
                  </a:extLst>
                </a:gridCol>
                <a:gridCol w="2628281">
                  <a:extLst>
                    <a:ext uri="{9D8B030D-6E8A-4147-A177-3AD203B41FA5}">
                      <a16:colId xmlns:a16="http://schemas.microsoft.com/office/drawing/2014/main" val="3048698300"/>
                    </a:ext>
                  </a:extLst>
                </a:gridCol>
                <a:gridCol w="2629520">
                  <a:extLst>
                    <a:ext uri="{9D8B030D-6E8A-4147-A177-3AD203B41FA5}">
                      <a16:colId xmlns:a16="http://schemas.microsoft.com/office/drawing/2014/main" val="3797539491"/>
                    </a:ext>
                  </a:extLst>
                </a:gridCol>
                <a:gridCol w="2629520">
                  <a:extLst>
                    <a:ext uri="{9D8B030D-6E8A-4147-A177-3AD203B41FA5}">
                      <a16:colId xmlns:a16="http://schemas.microsoft.com/office/drawing/2014/main" val="2355198460"/>
                    </a:ext>
                  </a:extLst>
                </a:gridCol>
              </a:tblGrid>
              <a:tr h="264327">
                <a:tc>
                  <a:txBody>
                    <a:bodyPr/>
                    <a:lstStyle/>
                    <a:p>
                      <a:pPr>
                        <a:lnSpc>
                          <a:spcPct val="107000"/>
                        </a:lnSpc>
                        <a:spcAft>
                          <a:spcPts val="0"/>
                        </a:spcAft>
                      </a:pPr>
                      <a:r>
                        <a:rPr lang="es-E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ANSWER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NAME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CHECK</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4742120"/>
                  </a:ext>
                </a:extLst>
              </a:tr>
              <a:tr h="540893">
                <a:tc>
                  <a:txBody>
                    <a:bodyPr/>
                    <a:lstStyle/>
                    <a:p>
                      <a:pPr>
                        <a:lnSpc>
                          <a:spcPct val="107000"/>
                        </a:lnSpc>
                        <a:spcAft>
                          <a:spcPts val="0"/>
                        </a:spcAft>
                      </a:pPr>
                      <a:r>
                        <a:rPr lang="es-ES" sz="1100">
                          <a:effectLst/>
                        </a:rPr>
                        <a:t>What’s a forest?</a:t>
                      </a:r>
                    </a:p>
                    <a:p>
                      <a:pPr>
                        <a:lnSpc>
                          <a:spcPct val="107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147944"/>
                  </a:ext>
                </a:extLst>
              </a:tr>
              <a:tr h="817456">
                <a:tc>
                  <a:txBody>
                    <a:bodyPr/>
                    <a:lstStyle/>
                    <a:p>
                      <a:pPr>
                        <a:lnSpc>
                          <a:spcPct val="107000"/>
                        </a:lnSpc>
                        <a:spcAft>
                          <a:spcPts val="0"/>
                        </a:spcAft>
                      </a:pPr>
                      <a:r>
                        <a:rPr lang="en-GB" sz="1100">
                          <a:effectLst/>
                        </a:rPr>
                        <a:t>Name two type of forest?</a:t>
                      </a:r>
                      <a:endParaRPr lang="es-ES" sz="1100">
                        <a:effectLst/>
                      </a:endParaRPr>
                    </a:p>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0130450"/>
                  </a:ext>
                </a:extLst>
              </a:tr>
              <a:tr h="817456">
                <a:tc>
                  <a:txBody>
                    <a:bodyPr/>
                    <a:lstStyle/>
                    <a:p>
                      <a:pPr>
                        <a:lnSpc>
                          <a:spcPct val="107000"/>
                        </a:lnSpc>
                        <a:spcAft>
                          <a:spcPts val="0"/>
                        </a:spcAft>
                      </a:pPr>
                      <a:r>
                        <a:rPr lang="en-GB" sz="1100">
                          <a:effectLst/>
                        </a:rPr>
                        <a:t>What different type of trees you know?</a:t>
                      </a:r>
                      <a:endParaRPr lang="es-ES" sz="1100">
                        <a:effectLst/>
                      </a:endParaRPr>
                    </a:p>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There are______trees and _______ trees.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2842294"/>
                  </a:ext>
                </a:extLst>
              </a:tr>
              <a:tr h="817456">
                <a:tc>
                  <a:txBody>
                    <a:bodyPr/>
                    <a:lstStyle/>
                    <a:p>
                      <a:pPr>
                        <a:lnSpc>
                          <a:spcPct val="107000"/>
                        </a:lnSpc>
                        <a:spcAft>
                          <a:spcPts val="0"/>
                        </a:spcAft>
                      </a:pPr>
                      <a:r>
                        <a:rPr lang="en-GB" sz="1100">
                          <a:effectLst/>
                        </a:rPr>
                        <a:t>What are Gruffalo ‘s best friends?</a:t>
                      </a:r>
                      <a:endParaRPr lang="es-ES" sz="1100">
                        <a:effectLst/>
                      </a:endParaRPr>
                    </a:p>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2484152"/>
                  </a:ext>
                </a:extLst>
              </a:tr>
              <a:tr h="817456">
                <a:tc>
                  <a:txBody>
                    <a:bodyPr/>
                    <a:lstStyle/>
                    <a:p>
                      <a:pPr>
                        <a:lnSpc>
                          <a:spcPct val="107000"/>
                        </a:lnSpc>
                        <a:spcAft>
                          <a:spcPts val="0"/>
                        </a:spcAft>
                      </a:pPr>
                      <a:r>
                        <a:rPr lang="en-GB" sz="1100">
                          <a:effectLst/>
                        </a:rPr>
                        <a:t>What other animals live in the forest?</a:t>
                      </a:r>
                      <a:endParaRPr lang="es-ES" sz="1100">
                        <a:effectLst/>
                      </a:endParaRPr>
                    </a:p>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7143026"/>
                  </a:ext>
                </a:extLst>
              </a:tr>
              <a:tr h="1094021">
                <a:tc>
                  <a:txBody>
                    <a:bodyPr/>
                    <a:lstStyle/>
                    <a:p>
                      <a:pPr>
                        <a:lnSpc>
                          <a:spcPct val="107000"/>
                        </a:lnSpc>
                        <a:spcAft>
                          <a:spcPts val="0"/>
                        </a:spcAft>
                      </a:pPr>
                      <a:r>
                        <a:rPr lang="en-GB" sz="1100">
                          <a:effectLst/>
                        </a:rPr>
                        <a:t>How don’t take care of the forest and why?</a:t>
                      </a:r>
                      <a:endParaRPr lang="es-ES" sz="1100">
                        <a:effectLst/>
                      </a:endParaRPr>
                    </a:p>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034244"/>
                  </a:ext>
                </a:extLst>
              </a:tr>
              <a:tr h="264327">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673087"/>
                  </a:ext>
                </a:extLst>
              </a:tr>
            </a:tbl>
          </a:graphicData>
        </a:graphic>
      </p:graphicFrame>
    </p:spTree>
    <p:extLst>
      <p:ext uri="{BB962C8B-B14F-4D97-AF65-F5344CB8AC3E}">
        <p14:creationId xmlns:p14="http://schemas.microsoft.com/office/powerpoint/2010/main" val="2967708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BLOCK 4: </a:t>
            </a:r>
            <a:r>
              <a:rPr lang="es-ES" dirty="0" err="1"/>
              <a:t>Drawing</a:t>
            </a:r>
            <a:r>
              <a:rPr lang="es-ES" dirty="0"/>
              <a:t> </a:t>
            </a:r>
            <a:r>
              <a:rPr lang="es-ES" dirty="0" err="1"/>
              <a:t>Dictation</a:t>
            </a:r>
            <a:endParaRPr lang="es-ES" dirty="0"/>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127920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latin typeface="Comic Sans MS" panose="030F0702030302020204" pitchFamily="66" charset="0"/>
              </a:rPr>
              <a:t>Pair work                          </a:t>
            </a:r>
            <a:br>
              <a:rPr lang="en-GB" sz="4800" dirty="0">
                <a:latin typeface="Comic Sans MS" panose="030F0702030302020204" pitchFamily="66" charset="0"/>
              </a:rPr>
            </a:br>
            <a:r>
              <a:rPr lang="en-GB" sz="4800" dirty="0">
                <a:latin typeface="Comic Sans MS" panose="030F0702030302020204" pitchFamily="66" charset="0"/>
              </a:rPr>
              <a:t>                                         </a:t>
            </a:r>
            <a:br>
              <a:rPr lang="en-GB" sz="4800" dirty="0">
                <a:latin typeface="Comic Sans MS" panose="030F0702030302020204" pitchFamily="66" charset="0"/>
              </a:rPr>
            </a:br>
            <a:r>
              <a:rPr lang="en-GB" sz="4800" dirty="0"/>
              <a:t/>
            </a:r>
            <a:br>
              <a:rPr lang="en-GB" sz="4800" dirty="0"/>
            </a:br>
            <a:r>
              <a:rPr lang="en-GB" sz="4800" dirty="0"/>
              <a:t>        </a:t>
            </a:r>
            <a:br>
              <a:rPr lang="en-GB" sz="4800" dirty="0"/>
            </a:br>
            <a:r>
              <a:rPr lang="en-GB" sz="2400" dirty="0">
                <a:latin typeface="Comic Sans MS" panose="030F0702030302020204" pitchFamily="66" charset="0"/>
              </a:rPr>
              <a:t>Student A</a:t>
            </a:r>
            <a:r>
              <a:rPr lang="en-GB" sz="4800" dirty="0"/>
              <a:t/>
            </a:r>
            <a:br>
              <a:rPr lang="en-GB" sz="4800" dirty="0"/>
            </a:br>
            <a:r>
              <a:rPr lang="en-GB" sz="4800" dirty="0"/>
              <a:t/>
            </a:r>
            <a:br>
              <a:rPr lang="en-GB" sz="4800" dirty="0"/>
            </a:br>
            <a:endParaRPr lang="en-GB" sz="2800" dirty="0">
              <a:latin typeface="Comic Sans MS" panose="030F0702030302020204" pitchFamily="66" charset="0"/>
            </a:endParaRPr>
          </a:p>
        </p:txBody>
      </p:sp>
      <p:pic>
        <p:nvPicPr>
          <p:cNvPr id="4" name="Content Placeholder 3" descr="Do you want to make a difference in a &lt;strong&gt;child&lt;/strong&gt;'s life? Then volunteer fo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008" y="1767336"/>
            <a:ext cx="4124174" cy="3103921"/>
          </a:xfrm>
        </p:spPr>
      </p:pic>
      <p:sp>
        <p:nvSpPr>
          <p:cNvPr id="10" name="Rectangle 9"/>
          <p:cNvSpPr/>
          <p:nvPr/>
        </p:nvSpPr>
        <p:spPr>
          <a:xfrm>
            <a:off x="6799811" y="3244334"/>
            <a:ext cx="168748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Student B</a:t>
            </a:r>
            <a:endParaRPr kumimoji="0" lang="en-GB"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12635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603" y="1853248"/>
            <a:ext cx="6502459" cy="3814199"/>
          </a:xfrm>
        </p:spPr>
      </p:pic>
    </p:spTree>
    <p:extLst>
      <p:ext uri="{BB962C8B-B14F-4D97-AF65-F5344CB8AC3E}">
        <p14:creationId xmlns:p14="http://schemas.microsoft.com/office/powerpoint/2010/main" val="3242127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dibujos bosque talad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6094" y="1936260"/>
            <a:ext cx="5670008"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3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197" y="1983147"/>
            <a:ext cx="5793970" cy="4218147"/>
          </a:xfrm>
        </p:spPr>
      </p:pic>
    </p:spTree>
    <p:extLst>
      <p:ext uri="{BB962C8B-B14F-4D97-AF65-F5344CB8AC3E}">
        <p14:creationId xmlns:p14="http://schemas.microsoft.com/office/powerpoint/2010/main" val="1989590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26551"/>
          </a:xfrm>
        </p:spPr>
        <p:txBody>
          <a:bodyPr/>
          <a:lstStyle/>
          <a:p>
            <a:endParaRPr lang="en-GB" dirty="0"/>
          </a:p>
        </p:txBody>
      </p:sp>
      <p:sp>
        <p:nvSpPr>
          <p:cNvPr id="3" name="Content Placeholder 2"/>
          <p:cNvSpPr>
            <a:spLocks noGrp="1"/>
          </p:cNvSpPr>
          <p:nvPr>
            <p:ph idx="1"/>
          </p:nvPr>
        </p:nvSpPr>
        <p:spPr>
          <a:xfrm>
            <a:off x="1103312" y="1084218"/>
            <a:ext cx="8946541" cy="5164182"/>
          </a:xfrm>
        </p:spPr>
        <p:txBody>
          <a:bodyPr>
            <a:normAutofit/>
          </a:bodyPr>
          <a:lstStyle/>
          <a:p>
            <a:r>
              <a:rPr lang="en-GB" sz="4000" dirty="0">
                <a:latin typeface="Comic Sans MS" panose="030F0702030302020204" pitchFamily="66" charset="0"/>
              </a:rPr>
              <a:t>Student B draws what Student A describes.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451" y="2861497"/>
            <a:ext cx="5468586" cy="3225064"/>
          </a:xfrm>
          <a:prstGeom prst="rect">
            <a:avLst/>
          </a:prstGeom>
        </p:spPr>
      </p:pic>
    </p:spTree>
    <p:extLst>
      <p:ext uri="{BB962C8B-B14F-4D97-AF65-F5344CB8AC3E}">
        <p14:creationId xmlns:p14="http://schemas.microsoft.com/office/powerpoint/2010/main" val="3475723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72471"/>
          </a:xfrm>
        </p:spPr>
        <p:txBody>
          <a:bodyPr/>
          <a:lstStyle/>
          <a:p>
            <a:pPr algn="ctr"/>
            <a:r>
              <a:rPr lang="en-GB" sz="4800" dirty="0">
                <a:latin typeface="Comic Sans MS" panose="030F0702030302020204" pitchFamily="66" charset="0"/>
              </a:rPr>
              <a:t>Checking </a:t>
            </a:r>
            <a:br>
              <a:rPr lang="en-GB" sz="4800" dirty="0">
                <a:latin typeface="Comic Sans MS" panose="030F0702030302020204" pitchFamily="66" charset="0"/>
              </a:rPr>
            </a:br>
            <a:endParaRPr lang="en-GB" sz="4400" dirty="0"/>
          </a:p>
        </p:txBody>
      </p:sp>
      <p:sp>
        <p:nvSpPr>
          <p:cNvPr id="3" name="Content Placeholder 2"/>
          <p:cNvSpPr>
            <a:spLocks noGrp="1"/>
          </p:cNvSpPr>
          <p:nvPr>
            <p:ph idx="1"/>
          </p:nvPr>
        </p:nvSpPr>
        <p:spPr>
          <a:xfrm>
            <a:off x="1103312" y="2037806"/>
            <a:ext cx="8946541" cy="4210593"/>
          </a:xfrm>
        </p:spPr>
        <p:txBody>
          <a:bodyPr>
            <a:normAutofit/>
          </a:bodyPr>
          <a:lstStyle/>
          <a:p>
            <a:pPr marL="1828800" lvl="4" indent="0" algn="just">
              <a:buNone/>
            </a:pPr>
            <a:endParaRPr lang="en-GB" sz="6000" dirty="0">
              <a:latin typeface="Comic Sans MS" panose="030F0702030302020204" pitchFamily="66" charset="0"/>
            </a:endParaRPr>
          </a:p>
        </p:txBody>
      </p:sp>
      <p:pic>
        <p:nvPicPr>
          <p:cNvPr id="3074" name="Picture 2" descr="Image result for dibujo de lup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34647" y="3258590"/>
            <a:ext cx="3131417" cy="261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95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23208" y="2527069"/>
            <a:ext cx="4771506" cy="1778924"/>
          </a:xfrm>
        </p:spPr>
        <p:txBody>
          <a:bodyPr>
            <a:normAutofit/>
          </a:bodyPr>
          <a:lstStyle/>
          <a:p>
            <a:r>
              <a:rPr lang="en-GB" sz="3600" dirty="0">
                <a:latin typeface="Comic Sans MS" panose="030F0702030302020204" pitchFamily="66" charset="0"/>
              </a:rPr>
              <a:t>Pass your drawing to another pair. </a:t>
            </a:r>
          </a:p>
        </p:txBody>
      </p:sp>
      <p:pic>
        <p:nvPicPr>
          <p:cNvPr id="4098" name="Picture 2" descr="Image result for flecha en dos direc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069" y="2281844"/>
            <a:ext cx="3119639" cy="226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53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bombilla"/>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
            </a:r>
            <a:br>
              <a:rPr lang="en-GB" dirty="0"/>
            </a:br>
            <a:r>
              <a:rPr lang="en-GB" sz="4000" b="1" dirty="0"/>
              <a:t>STS. ANALYSE THE PICTURES (TPS)</a:t>
            </a:r>
            <a:r>
              <a:rPr lang="en-GB" sz="4800" b="1" dirty="0"/>
              <a:t/>
            </a:r>
            <a:br>
              <a:rPr lang="en-GB" sz="4800" b="1" dirty="0"/>
            </a:br>
            <a:r>
              <a:rPr lang="en-GB" dirty="0"/>
              <a:t/>
            </a:r>
            <a:br>
              <a:rPr lang="en-GB" dirty="0"/>
            </a:br>
            <a:r>
              <a:rPr lang="en-GB" dirty="0"/>
              <a:t/>
            </a:r>
            <a:br>
              <a:rPr lang="en-GB" dirty="0"/>
            </a:br>
            <a:r>
              <a:rPr lang="en-GB" sz="4000" dirty="0">
                <a:latin typeface="Comic Sans MS" panose="030F0702030302020204" pitchFamily="66" charset="0"/>
              </a:rPr>
              <a:t>What is going on in the pictures</a:t>
            </a:r>
            <a:r>
              <a:rPr lang="en-GB" sz="4000" i="1" dirty="0"/>
              <a:t> </a:t>
            </a:r>
            <a:r>
              <a:rPr lang="en-GB" sz="4000" i="1" dirty="0">
                <a:latin typeface="Comic Sans MS" panose="030F0702030302020204" pitchFamily="66" charset="0"/>
              </a:rPr>
              <a:t>?</a:t>
            </a:r>
            <a:br>
              <a:rPr lang="en-GB" sz="4000" i="1" dirty="0">
                <a:latin typeface="Comic Sans MS" panose="030F0702030302020204" pitchFamily="66" charset="0"/>
              </a:rPr>
            </a:br>
            <a:r>
              <a:rPr lang="en-GB" sz="4000" i="1" dirty="0">
                <a:latin typeface="Comic Sans MS" panose="030F0702030302020204" pitchFamily="66" charset="0"/>
              </a:rPr>
              <a:t/>
            </a:r>
            <a:br>
              <a:rPr lang="en-GB" sz="4000" i="1" dirty="0">
                <a:latin typeface="Comic Sans MS" panose="030F0702030302020204" pitchFamily="66" charset="0"/>
              </a:rPr>
            </a:br>
            <a:r>
              <a:rPr lang="en-GB" sz="4000" i="1" dirty="0">
                <a:latin typeface="Comic Sans MS" panose="030F0702030302020204" pitchFamily="66" charset="0"/>
              </a:rPr>
              <a:t/>
            </a:r>
            <a:br>
              <a:rPr lang="en-GB" sz="4000" i="1" dirty="0">
                <a:latin typeface="Comic Sans MS" panose="030F0702030302020204" pitchFamily="66" charset="0"/>
              </a:rPr>
            </a:br>
            <a:r>
              <a:rPr lang="en-GB" sz="4000" dirty="0">
                <a:latin typeface="Comic Sans MS" panose="030F0702030302020204" pitchFamily="66" charset="0"/>
              </a:rPr>
              <a:t>Why do you think has this happened?</a:t>
            </a:r>
            <a:br>
              <a:rPr lang="en-GB" sz="4000" dirty="0">
                <a:latin typeface="Comic Sans MS" panose="030F0702030302020204" pitchFamily="66" charset="0"/>
              </a:rPr>
            </a:br>
            <a:r>
              <a:rPr lang="en-GB" sz="4000" dirty="0">
                <a:latin typeface="Comic Sans MS" panose="030F0702030302020204" pitchFamily="66" charset="0"/>
              </a:rPr>
              <a:t/>
            </a:r>
            <a:br>
              <a:rPr lang="en-GB" sz="4000" dirty="0">
                <a:latin typeface="Comic Sans MS" panose="030F0702030302020204" pitchFamily="66" charset="0"/>
              </a:rPr>
            </a:br>
            <a:r>
              <a:rPr lang="en-GB" sz="4000" dirty="0">
                <a:latin typeface="Comic Sans MS" panose="030F0702030302020204" pitchFamily="66" charset="0"/>
              </a:rPr>
              <a:t> </a:t>
            </a:r>
            <a:br>
              <a:rPr lang="en-GB" sz="4000" dirty="0">
                <a:latin typeface="Comic Sans MS" panose="030F0702030302020204" pitchFamily="66" charset="0"/>
              </a:rPr>
            </a:br>
            <a:r>
              <a:rPr lang="en-GB" sz="4000" dirty="0">
                <a:latin typeface="Comic Sans MS" panose="030F0702030302020204" pitchFamily="66" charset="0"/>
              </a:rPr>
              <a:t/>
            </a:r>
            <a:br>
              <a:rPr lang="en-GB" sz="4000" dirty="0">
                <a:latin typeface="Comic Sans MS" panose="030F0702030302020204" pitchFamily="66" charset="0"/>
              </a:rPr>
            </a:br>
            <a:r>
              <a:rPr lang="en-GB" sz="3200" dirty="0">
                <a:latin typeface="Comic Sans MS" panose="030F0702030302020204" pitchFamily="66" charset="0"/>
              </a:rPr>
              <a:t> </a:t>
            </a:r>
            <a:br>
              <a:rPr lang="en-GB" sz="3200" dirty="0">
                <a:latin typeface="Comic Sans MS" panose="030F0702030302020204" pitchFamily="66" charset="0"/>
              </a:rPr>
            </a:br>
            <a:r>
              <a:rPr lang="en-GB" sz="3200" dirty="0"/>
              <a:t/>
            </a:r>
            <a:br>
              <a:rPr lang="en-GB" sz="3200" dirty="0"/>
            </a:br>
            <a:endParaRPr lang="en-GB" sz="32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556866" y="0"/>
            <a:ext cx="2635134" cy="265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30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BLOCK 4: DRAWING DICTATION</a:t>
            </a:r>
          </a:p>
        </p:txBody>
      </p:sp>
      <p:sp>
        <p:nvSpPr>
          <p:cNvPr id="3" name="Marcador de contenido 2"/>
          <p:cNvSpPr>
            <a:spLocks noGrp="1"/>
          </p:cNvSpPr>
          <p:nvPr>
            <p:ph idx="1"/>
          </p:nvPr>
        </p:nvSpPr>
        <p:spPr>
          <a:xfrm>
            <a:off x="1103312" y="1439334"/>
            <a:ext cx="8946541" cy="4809066"/>
          </a:xfrm>
        </p:spPr>
        <p:txBody>
          <a:bodyPr/>
          <a:lstStyle/>
          <a:p>
            <a:r>
              <a:rPr lang="es-ES" sz="3200" dirty="0"/>
              <a:t>ACTIVITY 1: DRAWING DICTATION</a:t>
            </a:r>
          </a:p>
          <a:p>
            <a:r>
              <a:rPr lang="es-ES" sz="3200" dirty="0"/>
              <a:t>ACTIVITY 2: TPS QUESTIONS</a:t>
            </a:r>
          </a:p>
          <a:p>
            <a:pPr marL="0" indent="0">
              <a:buNone/>
            </a:pPr>
            <a:endParaRPr lang="es-ES" dirty="0"/>
          </a:p>
        </p:txBody>
      </p:sp>
    </p:spTree>
    <p:extLst>
      <p:ext uri="{BB962C8B-B14F-4D97-AF65-F5344CB8AC3E}">
        <p14:creationId xmlns:p14="http://schemas.microsoft.com/office/powerpoint/2010/main" val="118891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dirty="0"/>
              <a:t>BLOCK 5: </a:t>
            </a:r>
            <a:r>
              <a:rPr lang="es-ES" dirty="0" err="1"/>
              <a:t>Arts</a:t>
            </a:r>
            <a:r>
              <a:rPr lang="es-ES" dirty="0"/>
              <a:t> and </a:t>
            </a:r>
            <a:r>
              <a:rPr lang="es-ES" dirty="0" err="1"/>
              <a:t>Crafts</a:t>
            </a:r>
            <a:endParaRPr lang="es-ES" dirty="0"/>
          </a:p>
        </p:txBody>
      </p:sp>
      <p:sp>
        <p:nvSpPr>
          <p:cNvPr id="5" name="Marcador de contenido 4"/>
          <p:cNvSpPr>
            <a:spLocks noGrp="1"/>
          </p:cNvSpPr>
          <p:nvPr>
            <p:ph idx="1"/>
          </p:nvPr>
        </p:nvSpPr>
        <p:spPr/>
        <p:txBody>
          <a:bodyPr/>
          <a:lstStyle/>
          <a:p>
            <a:endParaRPr lang="es-ES"/>
          </a:p>
        </p:txBody>
      </p:sp>
    </p:spTree>
    <p:extLst>
      <p:ext uri="{BB962C8B-B14F-4D97-AF65-F5344CB8AC3E}">
        <p14:creationId xmlns:p14="http://schemas.microsoft.com/office/powerpoint/2010/main" val="2277495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ES"/>
          </a:p>
        </p:txBody>
      </p:sp>
      <p:sp>
        <p:nvSpPr>
          <p:cNvPr id="3" name="Marcador de contenido 2"/>
          <p:cNvSpPr>
            <a:spLocks noGrp="1"/>
          </p:cNvSpPr>
          <p:nvPr>
            <p:ph type="subTitle" idx="1"/>
          </p:nvPr>
        </p:nvSpPr>
        <p:spPr/>
        <p:txBody>
          <a:bodyPr>
            <a:normAutofit fontScale="70000" lnSpcReduction="20000"/>
          </a:bodyPr>
          <a:lstStyle/>
          <a:p>
            <a:r>
              <a:rPr lang="es-ES" dirty="0">
                <a:latin typeface="Comic Sans MS" panose="030F0702030302020204" pitchFamily="66" charset="0"/>
              </a:rPr>
              <a:t>To </a:t>
            </a:r>
            <a:r>
              <a:rPr lang="es-ES" dirty="0" err="1">
                <a:latin typeface="Comic Sans MS" panose="030F0702030302020204" pitchFamily="66" charset="0"/>
              </a:rPr>
              <a:t>create</a:t>
            </a:r>
            <a:r>
              <a:rPr lang="es-ES" dirty="0">
                <a:latin typeface="Comic Sans MS" panose="030F0702030302020204" pitchFamily="66" charset="0"/>
              </a:rPr>
              <a:t> </a:t>
            </a:r>
            <a:r>
              <a:rPr lang="es-ES" dirty="0" err="1">
                <a:latin typeface="Comic Sans MS" panose="030F0702030302020204" pitchFamily="66" charset="0"/>
              </a:rPr>
              <a:t>their</a:t>
            </a:r>
            <a:r>
              <a:rPr lang="es-ES" dirty="0">
                <a:latin typeface="Comic Sans MS" panose="030F0702030302020204" pitchFamily="66" charset="0"/>
              </a:rPr>
              <a:t> </a:t>
            </a:r>
            <a:r>
              <a:rPr lang="es-ES" dirty="0" err="1">
                <a:latin typeface="Comic Sans MS" panose="030F0702030302020204" pitchFamily="66" charset="0"/>
              </a:rPr>
              <a:t>own</a:t>
            </a:r>
            <a:r>
              <a:rPr lang="es-ES" dirty="0">
                <a:latin typeface="Comic Sans MS" panose="030F0702030302020204" pitchFamily="66" charset="0"/>
              </a:rPr>
              <a:t> </a:t>
            </a:r>
            <a:r>
              <a:rPr lang="es-ES" dirty="0" err="1">
                <a:latin typeface="Comic Sans MS" panose="030F0702030302020204" pitchFamily="66" charset="0"/>
              </a:rPr>
              <a:t>forest</a:t>
            </a:r>
            <a:r>
              <a:rPr lang="es-ES" dirty="0">
                <a:latin typeface="Comic Sans MS" panose="030F0702030302020204" pitchFamily="66" charset="0"/>
              </a:rPr>
              <a:t> </a:t>
            </a:r>
            <a:r>
              <a:rPr lang="es-ES" dirty="0" err="1">
                <a:latin typeface="Comic Sans MS" panose="030F0702030302020204" pitchFamily="66" charset="0"/>
              </a:rPr>
              <a:t>where</a:t>
            </a:r>
            <a:r>
              <a:rPr lang="es-ES" dirty="0">
                <a:latin typeface="Comic Sans MS" panose="030F0702030302020204" pitchFamily="66" charset="0"/>
              </a:rPr>
              <a:t> </a:t>
            </a:r>
            <a:r>
              <a:rPr lang="es-ES" dirty="0" err="1">
                <a:latin typeface="Comic Sans MS" panose="030F0702030302020204" pitchFamily="66" charset="0"/>
              </a:rPr>
              <a:t>they</a:t>
            </a:r>
            <a:r>
              <a:rPr lang="es-ES" dirty="0">
                <a:latin typeface="Comic Sans MS" panose="030F0702030302020204" pitchFamily="66" charset="0"/>
              </a:rPr>
              <a:t> </a:t>
            </a:r>
            <a:r>
              <a:rPr lang="es-ES" dirty="0" err="1">
                <a:latin typeface="Comic Sans MS" panose="030F0702030302020204" pitchFamily="66" charset="0"/>
              </a:rPr>
              <a:t>would</a:t>
            </a:r>
            <a:r>
              <a:rPr lang="es-ES" dirty="0">
                <a:latin typeface="Comic Sans MS" panose="030F0702030302020204" pitchFamily="66" charset="0"/>
              </a:rPr>
              <a:t> </a:t>
            </a:r>
            <a:r>
              <a:rPr lang="es-ES" dirty="0" err="1">
                <a:latin typeface="Comic Sans MS" panose="030F0702030302020204" pitchFamily="66" charset="0"/>
              </a:rPr>
              <a:t>like</a:t>
            </a:r>
            <a:r>
              <a:rPr lang="es-ES" dirty="0">
                <a:latin typeface="Comic Sans MS" panose="030F0702030302020204" pitchFamily="66" charset="0"/>
              </a:rPr>
              <a:t> to </a:t>
            </a:r>
            <a:r>
              <a:rPr lang="es-ES" dirty="0" err="1">
                <a:latin typeface="Comic Sans MS" panose="030F0702030302020204" pitchFamily="66" charset="0"/>
              </a:rPr>
              <a:t>live</a:t>
            </a:r>
            <a:r>
              <a:rPr lang="es-ES" dirty="0">
                <a:latin typeface="Comic Sans MS" panose="030F0702030302020204" pitchFamily="66" charset="0"/>
              </a:rPr>
              <a:t>.</a:t>
            </a:r>
          </a:p>
          <a:p>
            <a:r>
              <a:rPr lang="es-ES" dirty="0">
                <a:latin typeface="Comic Sans MS" panose="030F0702030302020204" pitchFamily="66" charset="0"/>
              </a:rPr>
              <a:t>To be </a:t>
            </a:r>
            <a:r>
              <a:rPr lang="es-ES" dirty="0" err="1">
                <a:latin typeface="Comic Sans MS" panose="030F0702030302020204" pitchFamily="66" charset="0"/>
              </a:rPr>
              <a:t>able</a:t>
            </a:r>
            <a:r>
              <a:rPr lang="es-ES" dirty="0">
                <a:latin typeface="Comic Sans MS" panose="030F0702030302020204" pitchFamily="66" charset="0"/>
              </a:rPr>
              <a:t> to </a:t>
            </a:r>
            <a:r>
              <a:rPr lang="es-ES" dirty="0" err="1">
                <a:latin typeface="Comic Sans MS" panose="030F0702030302020204" pitchFamily="66" charset="0"/>
              </a:rPr>
              <a:t>identify</a:t>
            </a:r>
            <a:r>
              <a:rPr lang="es-ES" dirty="0">
                <a:latin typeface="Comic Sans MS" panose="030F0702030302020204" pitchFamily="66" charset="0"/>
              </a:rPr>
              <a:t> </a:t>
            </a:r>
            <a:r>
              <a:rPr lang="es-ES" dirty="0" err="1">
                <a:latin typeface="Comic Sans MS" panose="030F0702030302020204" pitchFamily="66" charset="0"/>
              </a:rPr>
              <a:t>the</a:t>
            </a:r>
            <a:r>
              <a:rPr lang="es-ES" dirty="0">
                <a:latin typeface="Comic Sans MS" panose="030F0702030302020204" pitchFamily="66" charset="0"/>
              </a:rPr>
              <a:t> </a:t>
            </a:r>
            <a:r>
              <a:rPr lang="es-ES" dirty="0" err="1">
                <a:latin typeface="Comic Sans MS" panose="030F0702030302020204" pitchFamily="66" charset="0"/>
              </a:rPr>
              <a:t>parts</a:t>
            </a:r>
            <a:r>
              <a:rPr lang="es-ES" dirty="0">
                <a:latin typeface="Comic Sans MS" panose="030F0702030302020204" pitchFamily="66" charset="0"/>
              </a:rPr>
              <a:t> of </a:t>
            </a:r>
            <a:r>
              <a:rPr lang="es-ES" dirty="0" err="1">
                <a:latin typeface="Comic Sans MS" panose="030F0702030302020204" pitchFamily="66" charset="0"/>
              </a:rPr>
              <a:t>the</a:t>
            </a:r>
            <a:r>
              <a:rPr lang="es-ES" dirty="0">
                <a:latin typeface="Comic Sans MS" panose="030F0702030302020204" pitchFamily="66" charset="0"/>
              </a:rPr>
              <a:t> </a:t>
            </a:r>
            <a:r>
              <a:rPr lang="es-ES" dirty="0" err="1">
                <a:latin typeface="Comic Sans MS" panose="030F0702030302020204" pitchFamily="66" charset="0"/>
              </a:rPr>
              <a:t>forest</a:t>
            </a:r>
            <a:r>
              <a:rPr lang="es-ES" dirty="0">
                <a:latin typeface="Comic Sans MS" panose="030F0702030302020204" pitchFamily="66" charset="0"/>
              </a:rPr>
              <a:t>.</a:t>
            </a:r>
          </a:p>
          <a:p>
            <a:r>
              <a:rPr lang="es-ES" dirty="0">
                <a:latin typeface="Comic Sans MS" panose="030F0702030302020204" pitchFamily="66" charset="0"/>
              </a:rPr>
              <a:t>To be </a:t>
            </a:r>
            <a:r>
              <a:rPr lang="es-ES" dirty="0" err="1">
                <a:latin typeface="Comic Sans MS" panose="030F0702030302020204" pitchFamily="66" charset="0"/>
              </a:rPr>
              <a:t>able</a:t>
            </a:r>
            <a:r>
              <a:rPr lang="es-ES" dirty="0">
                <a:latin typeface="Comic Sans MS" panose="030F0702030302020204" pitchFamily="66" charset="0"/>
              </a:rPr>
              <a:t> to </a:t>
            </a:r>
            <a:r>
              <a:rPr lang="es-ES" dirty="0" err="1">
                <a:latin typeface="Comic Sans MS" panose="030F0702030302020204" pitchFamily="66" charset="0"/>
              </a:rPr>
              <a:t>evaluate</a:t>
            </a:r>
            <a:r>
              <a:rPr lang="es-ES" dirty="0">
                <a:latin typeface="Comic Sans MS" panose="030F0702030302020204" pitchFamily="66" charset="0"/>
              </a:rPr>
              <a:t> </a:t>
            </a:r>
            <a:r>
              <a:rPr lang="es-ES" dirty="0" err="1">
                <a:latin typeface="Comic Sans MS" panose="030F0702030302020204" pitchFamily="66" charset="0"/>
              </a:rPr>
              <a:t>themselves</a:t>
            </a:r>
            <a:r>
              <a:rPr lang="es-ES" dirty="0">
                <a:latin typeface="Comic Sans MS" panose="030F0702030302020204" pitchFamily="66" charset="0"/>
              </a:rPr>
              <a:t>.</a:t>
            </a:r>
          </a:p>
          <a:p>
            <a:endParaRPr lang="es-ES" dirty="0"/>
          </a:p>
          <a:p>
            <a:endParaRPr lang="es-ES" dirty="0"/>
          </a:p>
        </p:txBody>
      </p:sp>
      <p:pic>
        <p:nvPicPr>
          <p:cNvPr id="5" name="Imagen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7497" y="1014119"/>
            <a:ext cx="3438379" cy="258142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600" y="1049288"/>
            <a:ext cx="4043289" cy="2511083"/>
          </a:xfrm>
          <a:prstGeom prst="rect">
            <a:avLst/>
          </a:prstGeom>
        </p:spPr>
      </p:pic>
    </p:spTree>
    <p:extLst>
      <p:ext uri="{BB962C8B-B14F-4D97-AF65-F5344CB8AC3E}">
        <p14:creationId xmlns:p14="http://schemas.microsoft.com/office/powerpoint/2010/main" val="3219348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EVALUATION</a:t>
            </a:r>
          </a:p>
        </p:txBody>
      </p:sp>
      <p:sp>
        <p:nvSpPr>
          <p:cNvPr id="3" name="Marcador de contenido 2"/>
          <p:cNvSpPr>
            <a:spLocks noGrp="1"/>
          </p:cNvSpPr>
          <p:nvPr>
            <p:ph idx="1"/>
          </p:nvPr>
        </p:nvSpPr>
        <p:spPr/>
        <p:txBody>
          <a:bodyPr/>
          <a:lstStyle/>
          <a:p>
            <a:r>
              <a:rPr lang="es-ES" dirty="0"/>
              <a:t>PLICKERS </a:t>
            </a:r>
          </a:p>
        </p:txBody>
      </p:sp>
    </p:spTree>
    <p:extLst>
      <p:ext uri="{BB962C8B-B14F-4D97-AF65-F5344CB8AC3E}">
        <p14:creationId xmlns:p14="http://schemas.microsoft.com/office/powerpoint/2010/main" val="194388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Resource bank</a:t>
            </a:r>
            <a:endParaRPr lang="en-GB" dirty="0"/>
          </a:p>
        </p:txBody>
      </p:sp>
      <p:sp>
        <p:nvSpPr>
          <p:cNvPr id="3" name="Content Placeholder 2"/>
          <p:cNvSpPr>
            <a:spLocks noGrp="1"/>
          </p:cNvSpPr>
          <p:nvPr>
            <p:ph idx="1"/>
          </p:nvPr>
        </p:nvSpPr>
        <p:spPr>
          <a:xfrm>
            <a:off x="261258" y="2052918"/>
            <a:ext cx="11103428" cy="2270887"/>
          </a:xfrm>
        </p:spPr>
        <p:txBody>
          <a:bodyPr>
            <a:noAutofit/>
          </a:bodyPr>
          <a:lstStyle/>
          <a:p>
            <a:r>
              <a:rPr lang="en-GB" sz="4000" dirty="0"/>
              <a:t>https://drive.google.com/drive/folders/0B05INNHn63YvOWI3VXlEZnE4a3M?usp=sharing</a:t>
            </a:r>
          </a:p>
        </p:txBody>
      </p:sp>
    </p:spTree>
    <p:extLst>
      <p:ext uri="{BB962C8B-B14F-4D97-AF65-F5344CB8AC3E}">
        <p14:creationId xmlns:p14="http://schemas.microsoft.com/office/powerpoint/2010/main" val="3568595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457200" y="6361611"/>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49CCF"/>
                </a:solidFill>
                <a:effectLst/>
                <a:latin typeface="Source Sans Pro"/>
                <a:hlinkClick r:id="rId2"/>
              </a:rPr>
              <a:t>  </a:t>
            </a:r>
            <a:r>
              <a:rPr kumimoji="0" lang="en-US" altLang="en-US" sz="1800" b="0" i="0" u="none" strike="noStrike" cap="none" normalizeH="0" baseline="0" smtClean="0">
                <a:ln>
                  <a:noFill/>
                </a:ln>
                <a:solidFill>
                  <a:srgbClr val="049CCF"/>
                </a:solidFill>
                <a:effectLst/>
                <a:latin typeface="Source Sans Pro"/>
              </a:rPr>
              <a:t> </a:t>
            </a:r>
            <a:r>
              <a:rPr kumimoji="0" lang="en-US" altLang="en-US" sz="1400" b="0" i="0" u="none" strike="noStrike" cap="none" normalizeH="0" baseline="0" smtClean="0">
                <a:ln>
                  <a:noFill/>
                </a:ln>
                <a:solidFill>
                  <a:srgbClr val="049CCF"/>
                </a:solidFill>
                <a:effectLst/>
                <a:latin typeface="Source Sans Pro"/>
              </a:rPr>
              <a:t>                </a:t>
            </a:r>
            <a:r>
              <a:rPr kumimoji="0" lang="en-US" altLang="en-US" sz="1100" b="0" i="0" u="none" strike="noStrike" cap="none" normalizeH="0" baseline="0" smtClean="0">
                <a:ln>
                  <a:noFill/>
                </a:ln>
                <a:solidFill>
                  <a:schemeClr val="tx1"/>
                </a:solidFill>
                <a:effectLst/>
              </a:rPr>
              <a:t/>
            </a:r>
            <a:br>
              <a:rPr kumimoji="0" lang="en-US" altLang="en-US" sz="1100" b="0" i="0" u="none" strike="noStrike" cap="none" normalizeH="0" baseline="0" smtClean="0">
                <a:ln>
                  <a:noFill/>
                </a:ln>
                <a:solidFill>
                  <a:schemeClr val="tx1"/>
                </a:solidFill>
                <a:effectLst/>
              </a:rPr>
            </a:br>
            <a:r>
              <a:rPr kumimoji="0" lang="en-US" altLang="en-US" sz="1400" b="0" i="0" u="none" strike="noStrike" cap="none" normalizeH="0" baseline="0" smtClean="0">
                <a:ln>
                  <a:noFill/>
                </a:ln>
                <a:solidFill>
                  <a:srgbClr val="464646"/>
                </a:solidFill>
                <a:effectLst/>
                <a:latin typeface="Source Sans Pro"/>
              </a:rPr>
              <a:t>Este obra está bajo una </a:t>
            </a:r>
            <a:r>
              <a:rPr kumimoji="0" lang="en-US" altLang="en-US" sz="1400" b="0" i="0" u="none" strike="noStrike" cap="none" normalizeH="0" baseline="0" smtClean="0">
                <a:ln>
                  <a:noFill/>
                </a:ln>
                <a:solidFill>
                  <a:srgbClr val="049CCF"/>
                </a:solidFill>
                <a:effectLst/>
                <a:latin typeface="Source Sans Pro"/>
                <a:hlinkClick r:id="rId2"/>
              </a:rPr>
              <a:t>licencia de Creative Commons Reconocimiento 4.0 Internacional</a:t>
            </a:r>
            <a:r>
              <a:rPr kumimoji="0" lang="en-US" altLang="en-US" sz="1400" b="0" i="0" u="none" strike="noStrike" cap="none" normalizeH="0" baseline="0" smtClean="0">
                <a:ln>
                  <a:noFill/>
                </a:ln>
                <a:solidFill>
                  <a:srgbClr val="464646"/>
                </a:solidFill>
                <a:effectLst/>
                <a:latin typeface="Source Sans Pro"/>
              </a:rPr>
              <a:t>.</a:t>
            </a:r>
            <a:r>
              <a:rPr kumimoji="0" lang="en-US" altLang="en-US" sz="1100" b="0" i="0" u="none" strike="noStrike" cap="none" normalizeH="0" baseline="0" smtClean="0">
                <a:ln>
                  <a:noFill/>
                </a:ln>
                <a:solidFill>
                  <a:schemeClr val="tx1"/>
                </a:solidFill>
                <a:effectLst/>
              </a:rPr>
              <a:t> </a:t>
            </a:r>
            <a:endParaRPr kumimoji="0" lang="en-US" altLang="en-US" sz="1400" b="0" i="0" u="none" strike="noStrike" cap="none" normalizeH="0" baseline="0" smtClean="0">
              <a:ln>
                <a:noFill/>
              </a:ln>
              <a:solidFill>
                <a:srgbClr val="049CCF"/>
              </a:solidFill>
              <a:effectLst/>
              <a:latin typeface="Source Sans Pro"/>
            </a:endParaRPr>
          </a:p>
        </p:txBody>
      </p:sp>
      <p:pic>
        <p:nvPicPr>
          <p:cNvPr id="1034" name="Picture 10" descr="Licencia de Creative Comm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6118723"/>
            <a:ext cx="838200" cy="29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9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BLOCK 5: ART AND CRAFTS </a:t>
            </a:r>
          </a:p>
        </p:txBody>
      </p:sp>
      <p:sp>
        <p:nvSpPr>
          <p:cNvPr id="3" name="Marcador de contenido 2"/>
          <p:cNvSpPr>
            <a:spLocks noGrp="1"/>
          </p:cNvSpPr>
          <p:nvPr>
            <p:ph idx="1"/>
          </p:nvPr>
        </p:nvSpPr>
        <p:spPr/>
        <p:txBody>
          <a:bodyPr>
            <a:normAutofit/>
          </a:bodyPr>
          <a:lstStyle/>
          <a:p>
            <a:r>
              <a:rPr lang="es-ES" sz="2800" dirty="0"/>
              <a:t>ACTIVITY 1: CREATE YOUR FOREST</a:t>
            </a:r>
          </a:p>
        </p:txBody>
      </p:sp>
    </p:spTree>
    <p:extLst>
      <p:ext uri="{BB962C8B-B14F-4D97-AF65-F5344CB8AC3E}">
        <p14:creationId xmlns:p14="http://schemas.microsoft.com/office/powerpoint/2010/main" val="78561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5029"/>
          </a:xfrm>
        </p:spPr>
        <p:txBody>
          <a:bodyPr/>
          <a:lstStyle/>
          <a:p>
            <a:r>
              <a:rPr lang="es-ES" dirty="0"/>
              <a:t>BLOCK 3: INTERVIEW WITH THE GRUFFALO</a:t>
            </a:r>
          </a:p>
        </p:txBody>
      </p:sp>
      <p:sp>
        <p:nvSpPr>
          <p:cNvPr id="3" name="Marcador de contenido 2"/>
          <p:cNvSpPr>
            <a:spLocks noGrp="1"/>
          </p:cNvSpPr>
          <p:nvPr>
            <p:ph idx="1"/>
          </p:nvPr>
        </p:nvSpPr>
        <p:spPr/>
        <p:txBody>
          <a:bodyPr/>
          <a:lstStyle/>
          <a:p>
            <a:r>
              <a:rPr lang="es-ES" sz="2800" dirty="0"/>
              <a:t>ACTIVITY 1: INTERVIEW MODELING</a:t>
            </a:r>
          </a:p>
          <a:p>
            <a:r>
              <a:rPr lang="es-ES" sz="2800" dirty="0"/>
              <a:t>ACTIVITY 2: JIGSAW READING </a:t>
            </a:r>
          </a:p>
          <a:p>
            <a:r>
              <a:rPr lang="es-ES" sz="2800" dirty="0"/>
              <a:t>ACTIVITY 3: WATCH THE INTERVIEW</a:t>
            </a:r>
          </a:p>
          <a:p>
            <a:r>
              <a:rPr lang="es-ES" sz="2800" dirty="0"/>
              <a:t>ACTIVITY 4: COMPREHENSION QUESTIONS</a:t>
            </a:r>
            <a:endParaRPr lang="es-ES" dirty="0"/>
          </a:p>
        </p:txBody>
      </p:sp>
    </p:spTree>
    <p:extLst>
      <p:ext uri="{BB962C8B-B14F-4D97-AF65-F5344CB8AC3E}">
        <p14:creationId xmlns:p14="http://schemas.microsoft.com/office/powerpoint/2010/main" val="79792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t>Gruffalo</a:t>
            </a:r>
            <a:r>
              <a:rPr lang="es-ES" dirty="0"/>
              <a:t> and </a:t>
            </a:r>
            <a:r>
              <a:rPr lang="es-ES" dirty="0" err="1"/>
              <a:t>his</a:t>
            </a:r>
            <a:r>
              <a:rPr lang="es-ES" dirty="0"/>
              <a:t> </a:t>
            </a:r>
            <a:r>
              <a:rPr lang="es-ES" dirty="0" err="1"/>
              <a:t>friends</a:t>
            </a:r>
            <a:r>
              <a:rPr lang="es-ES" dirty="0"/>
              <a:t> in </a:t>
            </a:r>
            <a:r>
              <a:rPr lang="es-ES" dirty="0" err="1"/>
              <a:t>the</a:t>
            </a:r>
            <a:r>
              <a:rPr lang="es-ES" dirty="0"/>
              <a:t> </a:t>
            </a:r>
            <a:r>
              <a:rPr lang="es-ES" dirty="0" err="1"/>
              <a:t>forest</a:t>
            </a:r>
            <a:endParaRPr lang="es-ES" dirty="0"/>
          </a:p>
        </p:txBody>
      </p:sp>
      <p:sp>
        <p:nvSpPr>
          <p:cNvPr id="3" name="Marcador de contenido 2"/>
          <p:cNvSpPr>
            <a:spLocks noGrp="1"/>
          </p:cNvSpPr>
          <p:nvPr>
            <p:ph idx="1"/>
          </p:nvPr>
        </p:nvSpPr>
        <p:spPr/>
        <p:txBody>
          <a:bodyPr/>
          <a:lstStyle/>
          <a:p>
            <a:r>
              <a:rPr lang="es-ES" dirty="0" err="1"/>
              <a:t>Subject</a:t>
            </a:r>
            <a:r>
              <a:rPr lang="es-ES" dirty="0"/>
              <a:t>: Natural </a:t>
            </a:r>
            <a:r>
              <a:rPr lang="es-ES" dirty="0" err="1"/>
              <a:t>Science</a:t>
            </a:r>
            <a:r>
              <a:rPr lang="es-ES" dirty="0"/>
              <a:t>.</a:t>
            </a:r>
          </a:p>
          <a:p>
            <a:r>
              <a:rPr lang="es-ES" dirty="0"/>
              <a:t>Grade: 3rd grade.</a:t>
            </a:r>
          </a:p>
          <a:p>
            <a:r>
              <a:rPr lang="es-ES" dirty="0" err="1"/>
              <a:t>The</a:t>
            </a:r>
            <a:r>
              <a:rPr lang="es-ES" dirty="0"/>
              <a:t> </a:t>
            </a:r>
            <a:r>
              <a:rPr lang="es-ES" dirty="0" err="1"/>
              <a:t>unit</a:t>
            </a:r>
            <a:r>
              <a:rPr lang="es-ES" dirty="0"/>
              <a:t> </a:t>
            </a:r>
            <a:r>
              <a:rPr lang="es-ES" dirty="0" err="1"/>
              <a:t>is</a:t>
            </a:r>
            <a:r>
              <a:rPr lang="es-ES" dirty="0"/>
              <a:t> </a:t>
            </a:r>
            <a:r>
              <a:rPr lang="es-ES" dirty="0" err="1"/>
              <a:t>divided</a:t>
            </a:r>
            <a:r>
              <a:rPr lang="es-ES" dirty="0"/>
              <a:t> </a:t>
            </a:r>
            <a:r>
              <a:rPr lang="es-ES" dirty="0" err="1"/>
              <a:t>into</a:t>
            </a:r>
            <a:r>
              <a:rPr lang="es-ES" dirty="0"/>
              <a:t> 5 blocks </a:t>
            </a:r>
            <a:r>
              <a:rPr lang="es-ES" dirty="0" err="1"/>
              <a:t>that</a:t>
            </a:r>
            <a:r>
              <a:rPr lang="es-ES" dirty="0"/>
              <a:t> </a:t>
            </a:r>
            <a:r>
              <a:rPr lang="es-ES" dirty="0" err="1"/>
              <a:t>will</a:t>
            </a:r>
            <a:r>
              <a:rPr lang="es-ES" dirty="0"/>
              <a:t> be </a:t>
            </a:r>
            <a:r>
              <a:rPr lang="es-ES" dirty="0" err="1"/>
              <a:t>developed</a:t>
            </a:r>
            <a:r>
              <a:rPr lang="es-ES" dirty="0"/>
              <a:t> in 7 </a:t>
            </a:r>
            <a:r>
              <a:rPr lang="es-ES" dirty="0" err="1"/>
              <a:t>sessions</a:t>
            </a:r>
            <a:r>
              <a:rPr lang="es-ES" dirty="0"/>
              <a:t>.</a:t>
            </a:r>
          </a:p>
          <a:p>
            <a:endParaRPr lang="es-ES" dirty="0"/>
          </a:p>
        </p:txBody>
      </p:sp>
    </p:spTree>
    <p:extLst>
      <p:ext uri="{BB962C8B-B14F-4D97-AF65-F5344CB8AC3E}">
        <p14:creationId xmlns:p14="http://schemas.microsoft.com/office/powerpoint/2010/main" val="140616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Learning</a:t>
            </a:r>
            <a:r>
              <a:rPr lang="es-ES" dirty="0"/>
              <a:t> </a:t>
            </a:r>
            <a:r>
              <a:rPr lang="es-ES" dirty="0" err="1"/>
              <a:t>Objectives</a:t>
            </a:r>
            <a:endParaRPr lang="es-ES" dirty="0"/>
          </a:p>
        </p:txBody>
      </p:sp>
      <p:sp>
        <p:nvSpPr>
          <p:cNvPr id="3" name="Marcador de contenido 2"/>
          <p:cNvSpPr>
            <a:spLocks noGrp="1"/>
          </p:cNvSpPr>
          <p:nvPr>
            <p:ph idx="1"/>
          </p:nvPr>
        </p:nvSpPr>
        <p:spPr/>
        <p:txBody>
          <a:bodyPr/>
          <a:lstStyle/>
          <a:p>
            <a:pPr lvl="0"/>
            <a:endParaRPr lang="es-ES" dirty="0"/>
          </a:p>
          <a:p>
            <a:pPr lvl="0"/>
            <a:r>
              <a:rPr lang="es-ES" dirty="0"/>
              <a:t>To </a:t>
            </a:r>
            <a:r>
              <a:rPr lang="es-ES" dirty="0" err="1"/>
              <a:t>clasify</a:t>
            </a:r>
            <a:r>
              <a:rPr lang="es-ES" dirty="0"/>
              <a:t> and describe </a:t>
            </a:r>
            <a:r>
              <a:rPr lang="es-ES" dirty="0" err="1"/>
              <a:t>animals</a:t>
            </a:r>
            <a:endParaRPr lang="es-ES" dirty="0"/>
          </a:p>
          <a:p>
            <a:pPr lvl="0"/>
            <a:r>
              <a:rPr lang="es-ES" dirty="0"/>
              <a:t>To </a:t>
            </a:r>
            <a:r>
              <a:rPr lang="es-ES" dirty="0" err="1"/>
              <a:t>learn</a:t>
            </a:r>
            <a:r>
              <a:rPr lang="es-ES" dirty="0"/>
              <a:t> </a:t>
            </a:r>
            <a:r>
              <a:rPr lang="es-ES" dirty="0" err="1"/>
              <a:t>about</a:t>
            </a:r>
            <a:r>
              <a:rPr lang="es-ES" dirty="0"/>
              <a:t> </a:t>
            </a:r>
            <a:r>
              <a:rPr lang="es-ES" dirty="0" err="1"/>
              <a:t>animals</a:t>
            </a:r>
            <a:endParaRPr lang="es-ES" dirty="0"/>
          </a:p>
          <a:p>
            <a:pPr lvl="0"/>
            <a:r>
              <a:rPr lang="en-GB" dirty="0"/>
              <a:t>To understand a story: The Gruffalo.</a:t>
            </a:r>
            <a:endParaRPr lang="es-ES" dirty="0"/>
          </a:p>
          <a:p>
            <a:pPr lvl="0"/>
            <a:r>
              <a:rPr lang="en-GB" dirty="0"/>
              <a:t>To express ideas related to the environment.</a:t>
            </a:r>
            <a:endParaRPr lang="es-ES" dirty="0"/>
          </a:p>
          <a:p>
            <a:pPr lvl="0"/>
            <a:r>
              <a:rPr lang="en-GB" dirty="0"/>
              <a:t>To create a forest using a shoe box.</a:t>
            </a:r>
            <a:endParaRPr lang="es-ES" dirty="0"/>
          </a:p>
          <a:p>
            <a:endParaRPr lang="es-ES" dirty="0"/>
          </a:p>
        </p:txBody>
      </p:sp>
    </p:spTree>
    <p:extLst>
      <p:ext uri="{BB962C8B-B14F-4D97-AF65-F5344CB8AC3E}">
        <p14:creationId xmlns:p14="http://schemas.microsoft.com/office/powerpoint/2010/main" val="4050494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TotalTime>
  <Words>6744</Words>
  <Application>Microsoft Office PowerPoint</Application>
  <PresentationFormat>Widescreen</PresentationFormat>
  <Paragraphs>649</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Century Gothic</vt:lpstr>
      <vt:lpstr>Comic Sans MS</vt:lpstr>
      <vt:lpstr>Source Sans Pro</vt:lpstr>
      <vt:lpstr>Times New Roman</vt:lpstr>
      <vt:lpstr>Tw Cen MT</vt:lpstr>
      <vt:lpstr>Wingdings 3</vt:lpstr>
      <vt:lpstr>Ion</vt:lpstr>
      <vt:lpstr>Gruffalo and his Friends in the forest</vt:lpstr>
      <vt:lpstr>PowerPoint Presentation</vt:lpstr>
      <vt:lpstr>BLOCK 1: THE GRUFFALO</vt:lpstr>
      <vt:lpstr>BLOCK 2: ANIMALS</vt:lpstr>
      <vt:lpstr>BLOCK 4: DRAWING DICTATION</vt:lpstr>
      <vt:lpstr>BLOCK 5: ART AND CRAFTS </vt:lpstr>
      <vt:lpstr>BLOCK 3: INTERVIEW WITH THE GRUFFALO</vt:lpstr>
      <vt:lpstr>Gruffalo and his friends in the forest</vt:lpstr>
      <vt:lpstr>Learning Objectives</vt:lpstr>
      <vt:lpstr>Learning evaluable standards : </vt:lpstr>
      <vt:lpstr>PowerPoint Presentation</vt:lpstr>
      <vt:lpstr>BLOCK 1: STORY: The Gruffalo</vt:lpstr>
      <vt:lpstr>BACK TO THE BOARD</vt:lpstr>
      <vt:lpstr>Story</vt:lpstr>
      <vt:lpstr>TPS</vt:lpstr>
      <vt:lpstr>PowerPoint Presentation</vt:lpstr>
      <vt:lpstr>PowerPoint Presentation</vt:lpstr>
      <vt:lpstr>PowerPoint Presentation</vt:lpstr>
      <vt:lpstr>Block 2: Animals</vt:lpstr>
      <vt:lpstr>Animals</vt:lpstr>
      <vt:lpstr>1.Animal riddles </vt:lpstr>
      <vt:lpstr>1.</vt:lpstr>
      <vt:lpstr>2. </vt:lpstr>
      <vt:lpstr>3.</vt:lpstr>
      <vt:lpstr>4. </vt:lpstr>
      <vt:lpstr>5.</vt:lpstr>
      <vt:lpstr>6.</vt:lpstr>
      <vt:lpstr>7.</vt:lpstr>
      <vt:lpstr>8. </vt:lpstr>
      <vt:lpstr>9.</vt:lpstr>
      <vt:lpstr>10.</vt:lpstr>
      <vt:lpstr>answers</vt:lpstr>
      <vt:lpstr>2.Classify the animals</vt:lpstr>
      <vt:lpstr>3. What’s this animal? Describe it!</vt:lpstr>
      <vt:lpstr>4. Create your own fantastic animal</vt:lpstr>
      <vt:lpstr>Block 3: Interview</vt:lpstr>
      <vt:lpstr>PowerPoint Presentation</vt:lpstr>
      <vt:lpstr>PowerPoint Presentation</vt:lpstr>
      <vt:lpstr>Interview</vt:lpstr>
      <vt:lpstr>PowerPoint Presentation</vt:lpstr>
      <vt:lpstr>BLOCK 4: Drawing Dictation</vt:lpstr>
      <vt:lpstr>Pair work                                                                               Student A  </vt:lpstr>
      <vt:lpstr>PowerPoint Presentation</vt:lpstr>
      <vt:lpstr>PowerPoint Presentation</vt:lpstr>
      <vt:lpstr>PowerPoint Presentation</vt:lpstr>
      <vt:lpstr>PowerPoint Presentation</vt:lpstr>
      <vt:lpstr>Checking  </vt:lpstr>
      <vt:lpstr>PowerPoint Presentation</vt:lpstr>
      <vt:lpstr> STS. ANALYSE THE PICTURES (TPS)   What is going on in the pictures ?   Why do you think has this happened?        </vt:lpstr>
      <vt:lpstr>BLOCK 5: Arts and Crafts</vt:lpstr>
      <vt:lpstr>PowerPoint Presentation</vt:lpstr>
      <vt:lpstr>EVALUATION</vt:lpstr>
      <vt:lpstr>Resource bank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Gruffalo and his Friends in the forest</dc:title>
  <dc:creator>Laura</dc:creator>
  <cp:lastModifiedBy>VIRGINIA RUIZ ALARCON</cp:lastModifiedBy>
  <cp:revision>17</cp:revision>
  <dcterms:created xsi:type="dcterms:W3CDTF">2017-07-18T14:42:13Z</dcterms:created>
  <dcterms:modified xsi:type="dcterms:W3CDTF">2017-07-19T11:05:33Z</dcterms:modified>
</cp:coreProperties>
</file>