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840" cy="341604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84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840" cy="341604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84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F297D558-E651-4CAB-A1A8-016CFFB103C5}" type="slidenum">
              <a:rPr b="0" lang="es-E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C6DA2A0E-D541-49EB-8091-06EFC21D2929}" type="slidenum">
              <a:rPr b="0" lang="es-E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ThbSPNlRz0o" TargetMode="External"/><Relationship Id="rId2" Type="http://schemas.openxmlformats.org/officeDocument/2006/relationships/hyperlink" Target="https://www.youtube.com/watch?v=GIdzNQqsr74" TargetMode="External"/><Relationship Id="rId3" Type="http://schemas.openxmlformats.org/officeDocument/2006/relationships/hyperlink" Target="https://www.youtube.com/watch?v=ru6rZNQg3eM" TargetMode="External"/><Relationship Id="rId4" Type="http://schemas.openxmlformats.org/officeDocument/2006/relationships/hyperlink" Target="https://www.youtube.com/watch?v=mtGgo68VM54" TargetMode="External"/><Relationship Id="rId5" Type="http://schemas.openxmlformats.org/officeDocument/2006/relationships/hyperlink" Target="https://www.youtube.com/watch?v=5-CLWbeBkrs" TargetMode="External"/><Relationship Id="rId6" Type="http://schemas.openxmlformats.org/officeDocument/2006/relationships/hyperlink" Target="https://www.youtube.com/watch?v=ZzhJAUq0fps" TargetMode="External"/><Relationship Id="rId7" Type="http://schemas.openxmlformats.org/officeDocument/2006/relationships/hyperlink" Target="https://www.youtube.com/watch?v=wBjaQuyMr18" TargetMode="External"/><Relationship Id="rId8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815400" y="430920"/>
            <a:ext cx="7532280" cy="64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CARACTERÍSTICAS GENERALES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365760" y="1714320"/>
            <a:ext cx="2173320" cy="53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SON SERES VIVOS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Google Shape;56;p13" descr=""/>
          <p:cNvPicPr/>
          <p:nvPr/>
        </p:nvPicPr>
        <p:blipFill>
          <a:blip r:embed="rId1"/>
          <a:stretch/>
        </p:blipFill>
        <p:spPr>
          <a:xfrm>
            <a:off x="2651760" y="999360"/>
            <a:ext cx="5328360" cy="1439280"/>
          </a:xfrm>
          <a:prstGeom prst="rect">
            <a:avLst/>
          </a:prstGeom>
          <a:ln>
            <a:noFill/>
          </a:ln>
        </p:spPr>
      </p:pic>
      <p:sp>
        <p:nvSpPr>
          <p:cNvPr id="77" name="CustomShape 3"/>
          <p:cNvSpPr/>
          <p:nvPr/>
        </p:nvSpPr>
        <p:spPr>
          <a:xfrm>
            <a:off x="3420000" y="2718360"/>
            <a:ext cx="2173320" cy="53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AUTÓTROFAS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4"/>
          <p:cNvSpPr/>
          <p:nvPr/>
        </p:nvSpPr>
        <p:spPr>
          <a:xfrm>
            <a:off x="365760" y="2769840"/>
            <a:ext cx="2463480" cy="53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PLURICELULARES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Google Shape;59;p13" descr=""/>
          <p:cNvPicPr/>
          <p:nvPr/>
        </p:nvPicPr>
        <p:blipFill>
          <a:blip r:embed="rId2"/>
          <a:stretch/>
        </p:blipFill>
        <p:spPr>
          <a:xfrm>
            <a:off x="275400" y="3485160"/>
            <a:ext cx="2778840" cy="1368360"/>
          </a:xfrm>
          <a:prstGeom prst="rect">
            <a:avLst/>
          </a:prstGeom>
          <a:ln>
            <a:noFill/>
          </a:ln>
        </p:spPr>
      </p:pic>
      <p:pic>
        <p:nvPicPr>
          <p:cNvPr id="80" name="Google Shape;60;p13" descr=""/>
          <p:cNvPicPr/>
          <p:nvPr/>
        </p:nvPicPr>
        <p:blipFill>
          <a:blip r:embed="rId3"/>
          <a:stretch/>
        </p:blipFill>
        <p:spPr>
          <a:xfrm>
            <a:off x="3619080" y="3402360"/>
            <a:ext cx="1774800" cy="1368360"/>
          </a:xfrm>
          <a:prstGeom prst="rect">
            <a:avLst/>
          </a:prstGeom>
          <a:ln>
            <a:noFill/>
          </a:ln>
        </p:spPr>
      </p:pic>
      <p:sp>
        <p:nvSpPr>
          <p:cNvPr id="81" name="CustomShape 5"/>
          <p:cNvSpPr/>
          <p:nvPr/>
        </p:nvSpPr>
        <p:spPr>
          <a:xfrm>
            <a:off x="6274080" y="2718360"/>
            <a:ext cx="2173320" cy="53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NO SE DESPLAZAN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Google Shape;62;p13" descr=""/>
          <p:cNvPicPr/>
          <p:nvPr/>
        </p:nvPicPr>
        <p:blipFill>
          <a:blip r:embed="rId4"/>
          <a:stretch/>
        </p:blipFill>
        <p:spPr>
          <a:xfrm>
            <a:off x="6762240" y="3170520"/>
            <a:ext cx="1359360" cy="1832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67;p14" descr=""/>
          <p:cNvPicPr/>
          <p:nvPr/>
        </p:nvPicPr>
        <p:blipFill>
          <a:blip r:embed="rId1"/>
          <a:stretch/>
        </p:blipFill>
        <p:spPr>
          <a:xfrm>
            <a:off x="2819160" y="0"/>
            <a:ext cx="3886560" cy="514296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421920" y="4085640"/>
            <a:ext cx="2257560" cy="67428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Sujeta la planta al suelo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Toma agua y sales minerales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 flipH="1" rot="10800000">
            <a:off x="2942280" y="4422960"/>
            <a:ext cx="262080" cy="16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b539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3"/>
          <p:cNvSpPr/>
          <p:nvPr/>
        </p:nvSpPr>
        <p:spPr>
          <a:xfrm>
            <a:off x="489960" y="790200"/>
            <a:ext cx="2257560" cy="82152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Encargadas de la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fotosíntesis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Contienen la clorofila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>
            <a:off x="2747880" y="1201320"/>
            <a:ext cx="306720" cy="246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b539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5"/>
          <p:cNvSpPr/>
          <p:nvPr/>
        </p:nvSpPr>
        <p:spPr>
          <a:xfrm>
            <a:off x="6785640" y="3169800"/>
            <a:ext cx="2257560" cy="67428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Mantiene erguida la planta.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Sujeta las hojas.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Distribuye el alimento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6"/>
          <p:cNvSpPr/>
          <p:nvPr/>
        </p:nvSpPr>
        <p:spPr>
          <a:xfrm rot="10800000">
            <a:off x="6785640" y="3507480"/>
            <a:ext cx="920520" cy="114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b539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7"/>
          <p:cNvSpPr/>
          <p:nvPr/>
        </p:nvSpPr>
        <p:spPr>
          <a:xfrm>
            <a:off x="6586560" y="1242360"/>
            <a:ext cx="2448720" cy="36972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Encargadas de la reproducción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8"/>
          <p:cNvSpPr/>
          <p:nvPr/>
        </p:nvSpPr>
        <p:spPr>
          <a:xfrm flipH="1">
            <a:off x="6585840" y="1649880"/>
            <a:ext cx="721080" cy="29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b539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9"/>
          <p:cNvSpPr/>
          <p:nvPr/>
        </p:nvSpPr>
        <p:spPr>
          <a:xfrm>
            <a:off x="133920" y="2284920"/>
            <a:ext cx="2448720" cy="57312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Son los óvulos fecundados.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Contienen las semillas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10"/>
          <p:cNvSpPr/>
          <p:nvPr/>
        </p:nvSpPr>
        <p:spPr>
          <a:xfrm>
            <a:off x="2583000" y="2571480"/>
            <a:ext cx="480960" cy="12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b539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674640" y="140400"/>
            <a:ext cx="7532280" cy="44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20000"/>
              </a:lnSpc>
            </a:pPr>
            <a:r>
              <a:rPr b="1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CLASIFICACIÓN SEGÚN TALLO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Google Shape;83;p15" descr=""/>
          <p:cNvPicPr/>
          <p:nvPr/>
        </p:nvPicPr>
        <p:blipFill>
          <a:blip r:embed="rId1"/>
          <a:srcRect l="0" t="17833" r="0" b="29688"/>
          <a:stretch/>
        </p:blipFill>
        <p:spPr>
          <a:xfrm>
            <a:off x="1263600" y="1400040"/>
            <a:ext cx="6523560" cy="243216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2213640" y="965160"/>
            <a:ext cx="3044520" cy="383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PLANTAS LEÑOSAS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 flipH="1">
            <a:off x="3044520" y="1348920"/>
            <a:ext cx="690840" cy="505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4"/>
          <p:cNvSpPr/>
          <p:nvPr/>
        </p:nvSpPr>
        <p:spPr>
          <a:xfrm>
            <a:off x="3736440" y="1348920"/>
            <a:ext cx="254520" cy="44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5"/>
          <p:cNvSpPr/>
          <p:nvPr/>
        </p:nvSpPr>
        <p:spPr>
          <a:xfrm>
            <a:off x="5481000" y="833760"/>
            <a:ext cx="1784520" cy="646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PLANTAS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HERBÁCEAS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6"/>
          <p:cNvSpPr/>
          <p:nvPr/>
        </p:nvSpPr>
        <p:spPr>
          <a:xfrm>
            <a:off x="6373440" y="1480320"/>
            <a:ext cx="15840" cy="346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7"/>
          <p:cNvSpPr/>
          <p:nvPr/>
        </p:nvSpPr>
        <p:spPr>
          <a:xfrm>
            <a:off x="1436760" y="3883680"/>
            <a:ext cx="1784520" cy="104040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Tallo grueso, llamado tronco del que nacen sus ramas.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HOJA CADUCA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HOJA PERENNE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8"/>
          <p:cNvSpPr/>
          <p:nvPr/>
        </p:nvSpPr>
        <p:spPr>
          <a:xfrm>
            <a:off x="3548160" y="4019400"/>
            <a:ext cx="1784520" cy="91764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Tallo fino pero duro.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Sus ramas nacen desde el suelo.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9"/>
          <p:cNvSpPr/>
          <p:nvPr/>
        </p:nvSpPr>
        <p:spPr>
          <a:xfrm>
            <a:off x="5574600" y="3972600"/>
            <a:ext cx="2323080" cy="73944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Tallo delgado y flexible.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Muchas se cultivan como alimento o adorno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96;p16" descr=""/>
          <p:cNvPicPr/>
          <p:nvPr/>
        </p:nvPicPr>
        <p:blipFill>
          <a:blip r:embed="rId1"/>
          <a:stretch/>
        </p:blipFill>
        <p:spPr>
          <a:xfrm>
            <a:off x="159120" y="583920"/>
            <a:ext cx="7016760" cy="437436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3345120" y="74880"/>
            <a:ext cx="5583240" cy="44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PLANTAS: NUTRICIÓN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6427440" y="2674800"/>
            <a:ext cx="2557440" cy="548280"/>
          </a:xfrm>
          <a:prstGeom prst="rect">
            <a:avLst/>
          </a:prstGeom>
          <a:solidFill>
            <a:srgbClr val="ffe599"/>
          </a:solidFill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800" spc="-1" strike="noStrike">
                <a:solidFill>
                  <a:srgbClr val="0b5394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LA SAVIA BRUTA ASCIENDE HASTA LAS HOJAS A TRAVÉS DE LOS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800" spc="-1" strike="noStrike">
                <a:solidFill>
                  <a:srgbClr val="0b5394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VASOS LEÑOSOS DEL TALLO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3420000" y="3308040"/>
            <a:ext cx="1377000" cy="939600"/>
          </a:xfrm>
          <a:prstGeom prst="rect">
            <a:avLst/>
          </a:prstGeom>
          <a:solidFill>
            <a:srgbClr val="ffe599"/>
          </a:solidFill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800" spc="-1" strike="noStrike">
                <a:solidFill>
                  <a:srgbClr val="0b5394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LA SAVIA ELABORADA LLEGA A LAS PARTES DE LA PLANTA A TRAVÉS DE LOS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800" spc="-1" strike="noStrike">
                <a:solidFill>
                  <a:srgbClr val="0b5394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VASOS LIBERIANOS DEL TALLO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3497400" y="227160"/>
            <a:ext cx="5583240" cy="44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PLANTAS: REPRODUCCIÓN ASEXUAL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159480" y="853200"/>
            <a:ext cx="8778240" cy="44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A través de partes de la planta  distintas a las flores.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Google Shape;106;p17" descr=""/>
          <p:cNvPicPr/>
          <p:nvPr/>
        </p:nvPicPr>
        <p:blipFill>
          <a:blip r:embed="rId1"/>
          <a:stretch/>
        </p:blipFill>
        <p:spPr>
          <a:xfrm>
            <a:off x="380880" y="1473480"/>
            <a:ext cx="3010680" cy="3152880"/>
          </a:xfrm>
          <a:prstGeom prst="rect">
            <a:avLst/>
          </a:prstGeom>
          <a:ln>
            <a:noFill/>
          </a:ln>
        </p:spPr>
      </p:pic>
      <p:sp>
        <p:nvSpPr>
          <p:cNvPr id="111" name="CustomShape 3"/>
          <p:cNvSpPr/>
          <p:nvPr/>
        </p:nvSpPr>
        <p:spPr>
          <a:xfrm>
            <a:off x="3391920" y="2042280"/>
            <a:ext cx="5697720" cy="278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1" lang="es-ES" sz="1200" spc="-1" strike="noStrike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Estolones</a:t>
            </a: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. Tallos que se disponen horizontalmente. Cuando entran en contacto con el suelo, forman raíces y dan lugar a una nueva planta.</a:t>
            </a:r>
            <a:r>
              <a:rPr b="1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 EJEMPLO: FRESAS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s-ES" sz="1200" spc="-1" strike="noStrike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Rizomas</a:t>
            </a: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. Tallos subterráneos. </a:t>
            </a:r>
            <a:r>
              <a:rPr b="1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EJEMPLO: CÉSPED, LIRIOS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s-ES" sz="1200" spc="-1" strike="noStrike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Tubérculos</a:t>
            </a: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. Tallos subterráneos gruesos que almacenan sustancias nutritivas. A partir de ellos se pueden formar nuevas plantas. </a:t>
            </a:r>
            <a:r>
              <a:rPr b="1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EJEMPLO: PATATA</a:t>
            </a:r>
            <a:r>
              <a:rPr b="0" lang="es-E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824760" y="367920"/>
            <a:ext cx="8040600" cy="44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PLANTAS: REPRODUCCIÓN SEXUAL. PLANTAS SIN FLORES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3" name="Google Shape;113;p18" descr=""/>
          <p:cNvPicPr/>
          <p:nvPr/>
        </p:nvPicPr>
        <p:blipFill>
          <a:blip r:embed="rId1"/>
          <a:stretch/>
        </p:blipFill>
        <p:spPr>
          <a:xfrm>
            <a:off x="2082240" y="1138680"/>
            <a:ext cx="4704840" cy="1952280"/>
          </a:xfrm>
          <a:prstGeom prst="rect">
            <a:avLst/>
          </a:prstGeom>
          <a:ln>
            <a:noFill/>
          </a:ln>
        </p:spPr>
      </p:pic>
      <p:sp>
        <p:nvSpPr>
          <p:cNvPr id="114" name="CustomShape 2"/>
          <p:cNvSpPr/>
          <p:nvPr/>
        </p:nvSpPr>
        <p:spPr>
          <a:xfrm>
            <a:off x="2557800" y="2970000"/>
            <a:ext cx="1461240" cy="32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HELECHO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4668480" y="2970000"/>
            <a:ext cx="1461240" cy="32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MUSGO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210960" y="3494520"/>
            <a:ext cx="8721720" cy="80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REPRODUCCIÓN POR ESPORAS: </a:t>
            </a:r>
            <a:r>
              <a:rPr b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dan lugar a una nueva planta idéntica a la original por división celular.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695960" y="105480"/>
            <a:ext cx="7365960" cy="44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PLANTAS: REPRODUCCIÓN SEXUAL. LA FLOR: PARTES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112680" y="694080"/>
            <a:ext cx="8848080" cy="44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Las flores son el órgano reproductor de las plantas que se reproducen sexualmente.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" name="Google Shape;123;p19" descr=""/>
          <p:cNvPicPr/>
          <p:nvPr/>
        </p:nvPicPr>
        <p:blipFill>
          <a:blip r:embed="rId1"/>
          <a:srcRect l="0" t="4125" r="0" b="0"/>
          <a:stretch/>
        </p:blipFill>
        <p:spPr>
          <a:xfrm>
            <a:off x="703080" y="1283400"/>
            <a:ext cx="7923960" cy="3615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698560" y="98640"/>
            <a:ext cx="6328440" cy="44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PLANTAS: REPRODUCCIÓN SEXUAL. PROCESO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439200" y="640080"/>
            <a:ext cx="8531640" cy="97956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POLINIZACIÓN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: transporte del polen de desde los estambres de una flor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hasta el pistilo de otra.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7160" algn="ctr">
              <a:lnSpc>
                <a:spcPct val="100000"/>
              </a:lnSpc>
              <a:buClr>
                <a:srgbClr val="000000"/>
              </a:buClr>
              <a:buFont typeface="Comic Sans MS"/>
              <a:buChar char="-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Insectos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7160" algn="ctr">
              <a:lnSpc>
                <a:spcPct val="100000"/>
              </a:lnSpc>
              <a:buClr>
                <a:srgbClr val="000000"/>
              </a:buClr>
              <a:buFont typeface="Comic Sans MS"/>
              <a:buChar char="-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Viento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438840" y="1742040"/>
            <a:ext cx="8531640" cy="224928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SEMILLAS Y FRUTO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: en el pistilo, el polen se une al óvulo y se forma la semilla.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El ovario crece y se transforma en el fruto que protege las semillas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TIPOS DE FRUTOS: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7160" algn="ctr">
              <a:lnSpc>
                <a:spcPct val="100000"/>
              </a:lnSpc>
              <a:buClr>
                <a:srgbClr val="000000"/>
              </a:buClr>
              <a:buFont typeface="Comic Sans MS"/>
              <a:buChar char="-"/>
            </a:pPr>
            <a:r>
              <a:rPr b="1" lang="es-ES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Frutos carnosos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: son tiernos y contienen mucha agua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7160" algn="ctr">
              <a:lnSpc>
                <a:spcPct val="100000"/>
              </a:lnSpc>
              <a:buClr>
                <a:srgbClr val="000000"/>
              </a:buClr>
              <a:buFont typeface="Comic Sans MS"/>
              <a:buChar char="-"/>
            </a:pPr>
            <a:r>
              <a:rPr b="1" lang="es-ES" sz="1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Frutos secos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: casi sin agua.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Google Shape;131;p20" descr=""/>
          <p:cNvPicPr/>
          <p:nvPr/>
        </p:nvPicPr>
        <p:blipFill>
          <a:blip r:embed="rId1"/>
          <a:stretch/>
        </p:blipFill>
        <p:spPr>
          <a:xfrm>
            <a:off x="7216560" y="2449440"/>
            <a:ext cx="801000" cy="742320"/>
          </a:xfrm>
          <a:prstGeom prst="rect">
            <a:avLst/>
          </a:prstGeom>
          <a:ln>
            <a:noFill/>
          </a:ln>
        </p:spPr>
      </p:pic>
      <p:pic>
        <p:nvPicPr>
          <p:cNvPr id="124" name="Google Shape;132;p20" descr=""/>
          <p:cNvPicPr/>
          <p:nvPr/>
        </p:nvPicPr>
        <p:blipFill>
          <a:blip r:embed="rId2"/>
          <a:stretch/>
        </p:blipFill>
        <p:spPr>
          <a:xfrm>
            <a:off x="6228720" y="3192120"/>
            <a:ext cx="882000" cy="639360"/>
          </a:xfrm>
          <a:prstGeom prst="rect">
            <a:avLst/>
          </a:prstGeom>
          <a:ln>
            <a:noFill/>
          </a:ln>
        </p:spPr>
      </p:pic>
      <p:sp>
        <p:nvSpPr>
          <p:cNvPr id="125" name="CustomShape 4"/>
          <p:cNvSpPr/>
          <p:nvPr/>
        </p:nvSpPr>
        <p:spPr>
          <a:xfrm>
            <a:off x="438840" y="4265640"/>
            <a:ext cx="8531640" cy="63936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1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GERMINACIÓN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Comic Sans MS"/>
              </a:rPr>
              <a:t>: el interior de la semilla (germen) puede dar lugar a una nueva planta si el fruto cae al suelo al madurar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Google Shape;134;p20" descr=""/>
          <p:cNvPicPr/>
          <p:nvPr/>
        </p:nvPicPr>
        <p:blipFill>
          <a:blip r:embed="rId3"/>
          <a:stretch/>
        </p:blipFill>
        <p:spPr>
          <a:xfrm>
            <a:off x="500400" y="787680"/>
            <a:ext cx="1024560" cy="680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Vídeos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 reino de las plantas: clasificación, funciones vitales, etc. 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https://www.youtube.com/watch?v=ThbSPNlRz0o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Curiosidades: 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https://www.youtube.com/watch?v=GIdzNQqsr74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Fotosíntesis: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https://www.youtube.com/watch?v=ru6rZNQg3eM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https://www.youtube.com/watch?v=mtGgo68VM54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Reproducción: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Sexual: 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5"/>
              </a:rPr>
              <a:t>https://www.youtube.com/watch?v=5-CLWbeBkrs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Asexual: 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6"/>
              </a:rPr>
              <a:t>https://www.youtube.com/watch?v=ZzhJAUq0fps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Partes de la planta: 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7"/>
              </a:rPr>
              <a:t>https://www.youtube.com/watch?v=wBjaQuyMr18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Application>LibreOffice/5.2.1.2$Windows_x86 LibreOffice_project/31dd62db80d4e60af04904455ec9c9219178d620</Application>
  <Words>367</Words>
  <Paragraphs>58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madrid</dc:creator>
  <dc:description/>
  <dc:language>es-ES</dc:language>
  <cp:lastModifiedBy/>
  <dcterms:modified xsi:type="dcterms:W3CDTF">2020-03-05T13:44:25Z</dcterms:modified>
  <cp:revision>2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Presentación en pantalla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