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7" r:id="rId4"/>
    <p:sldId id="258" r:id="rId5"/>
    <p:sldId id="260" r:id="rId6"/>
    <p:sldId id="259" r:id="rId7"/>
    <p:sldId id="261" r:id="rId8"/>
    <p:sldId id="262" r:id="rId9"/>
    <p:sldId id="264" r:id="rId10"/>
    <p:sldId id="265" r:id="rId11"/>
    <p:sldId id="267" r:id="rId12"/>
    <p:sldId id="266" r:id="rId13"/>
    <p:sldId id="268" r:id="rId14"/>
    <p:sldId id="271" r:id="rId15"/>
    <p:sldId id="272" r:id="rId16"/>
    <p:sldId id="270" r:id="rId17"/>
    <p:sldId id="269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56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946" y="0"/>
            <a:ext cx="1228489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9612" y="1699943"/>
            <a:ext cx="98534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ACID-BASE </a:t>
            </a:r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TITRATIONS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153463" y="4647737"/>
            <a:ext cx="8052185" cy="1569660"/>
          </a:xfrm>
          <a:prstGeom prst="rect">
            <a:avLst/>
          </a:prstGeom>
          <a:solidFill>
            <a:srgbClr val="5F5F5F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Mario Calleja Álvarez</a:t>
            </a:r>
          </a:p>
          <a:p>
            <a:r>
              <a:rPr lang="es-ES" sz="2400" b="1" dirty="0" smtClean="0"/>
              <a:t>Final Project:</a:t>
            </a:r>
          </a:p>
          <a:p>
            <a:r>
              <a:rPr lang="es-ES" sz="2400" b="1" dirty="0" smtClean="0"/>
              <a:t>IN-35 “</a:t>
            </a:r>
            <a:r>
              <a:rPr lang="es-ES" sz="2400" b="1" dirty="0" err="1" smtClean="0"/>
              <a:t>Inquiry</a:t>
            </a:r>
            <a:r>
              <a:rPr lang="es-ES" sz="2400" b="1" dirty="0" smtClean="0"/>
              <a:t> – </a:t>
            </a:r>
            <a:r>
              <a:rPr lang="es-ES" sz="2400" b="1" dirty="0" err="1" smtClean="0"/>
              <a:t>based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learning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for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science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teachers</a:t>
            </a:r>
            <a:r>
              <a:rPr lang="es-ES" sz="2400" b="1" dirty="0" smtClean="0"/>
              <a:t>”. </a:t>
            </a:r>
            <a:endParaRPr lang="es-ES" sz="2400" b="1" dirty="0"/>
          </a:p>
        </p:txBody>
      </p:sp>
      <p:pic>
        <p:nvPicPr>
          <p:cNvPr id="17410" name="Picture 2" descr="http://es.creativecommons.org/blog/wp-content/uploads/2013/04/by-nc-sa.eu_pet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1963" y="5986225"/>
            <a:ext cx="1123950" cy="390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980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8639" y="1060409"/>
            <a:ext cx="8969830" cy="46155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Once you’ve finished your titrations, calculate </a:t>
            </a:r>
            <a:r>
              <a:rPr lang="en-US" sz="2400" dirty="0"/>
              <a:t>the </a:t>
            </a:r>
            <a:r>
              <a:rPr lang="en-US" sz="2400" dirty="0" smtClean="0"/>
              <a:t>concentration of the problem solution. 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Ask </a:t>
            </a:r>
            <a:r>
              <a:rPr lang="en-US" sz="2400" dirty="0"/>
              <a:t>the other group for the </a:t>
            </a:r>
            <a:r>
              <a:rPr lang="en-US" sz="2400" dirty="0" smtClean="0"/>
              <a:t>concentration of the problem solution that they calculated and </a:t>
            </a:r>
            <a:r>
              <a:rPr lang="en-US" sz="2400" dirty="0"/>
              <a:t>compare the results with the ones obtained from your titrations.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021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5511"/>
          </a:xfrm>
        </p:spPr>
        <p:txBody>
          <a:bodyPr/>
          <a:lstStyle/>
          <a:p>
            <a:r>
              <a:rPr lang="en-US" dirty="0" smtClean="0"/>
              <a:t>Create and fill a table like this: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3008520"/>
              </p:ext>
            </p:extLst>
          </p:nvPr>
        </p:nvGraphicFramePr>
        <p:xfrm>
          <a:off x="896453" y="2430009"/>
          <a:ext cx="10443110" cy="276651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18425"/>
                <a:gridCol w="1667089"/>
                <a:gridCol w="1070245"/>
                <a:gridCol w="1451920"/>
                <a:gridCol w="2240574"/>
                <a:gridCol w="2394857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pH</a:t>
                      </a:r>
                      <a:r>
                        <a:rPr lang="en-US" baseline="0" noProof="0" dirty="0" smtClean="0"/>
                        <a:t> measuring method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pH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Volume</a:t>
                      </a:r>
                      <a:r>
                        <a:rPr lang="en-US" baseline="0" noProof="0" dirty="0" smtClean="0"/>
                        <a:t> of acid/base spent (ml)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Concentration</a:t>
                      </a:r>
                      <a:r>
                        <a:rPr lang="en-US" baseline="0" noProof="0" dirty="0" smtClean="0"/>
                        <a:t> by titration (M)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Concentration</a:t>
                      </a:r>
                      <a:r>
                        <a:rPr lang="en-US" baseline="0" noProof="0" dirty="0" smtClean="0"/>
                        <a:t> calculated (M)</a:t>
                      </a:r>
                      <a:endParaRPr lang="en-US" noProof="0" dirty="0"/>
                    </a:p>
                  </a:txBody>
                  <a:tcPr anchor="ctr"/>
                </a:tc>
              </a:tr>
              <a:tr h="588962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Beginning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Equivalence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23071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End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22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269146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 the values of the concentration obtained through titration and the one calculated by the members of the other group differ?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If so, try to explain why, name possible causes of mistakes.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696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0866" y="1521737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Now find an explanation for differences in the graphs obtained in these other titrations.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489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276" b="6690"/>
          <a:stretch/>
        </p:blipFill>
        <p:spPr>
          <a:xfrm>
            <a:off x="1283323" y="568778"/>
            <a:ext cx="8635999" cy="5465915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xmlns="" val="7831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06" y="573207"/>
            <a:ext cx="8779024" cy="57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3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0" b="7303"/>
          <a:stretch/>
        </p:blipFill>
        <p:spPr>
          <a:xfrm>
            <a:off x="1008934" y="666965"/>
            <a:ext cx="8905422" cy="5788425"/>
          </a:xfr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xmlns="" val="40178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2" b="7205"/>
          <a:stretch/>
        </p:blipFill>
        <p:spPr>
          <a:xfrm>
            <a:off x="975537" y="736071"/>
            <a:ext cx="8745870" cy="5701339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xmlns="" val="28289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77019" y="1725373"/>
            <a:ext cx="7071697" cy="355631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This </a:t>
            </a:r>
            <a:r>
              <a:rPr lang="en-US" b="1" dirty="0" smtClean="0"/>
              <a:t>practice </a:t>
            </a:r>
            <a:r>
              <a:rPr lang="en-US" b="1" dirty="0"/>
              <a:t>does not </a:t>
            </a:r>
            <a:r>
              <a:rPr lang="en-US" b="1" dirty="0" smtClean="0"/>
              <a:t>include: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Safety information.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Essential instructor background information.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Directions </a:t>
            </a:r>
            <a:r>
              <a:rPr lang="en-US" b="1" dirty="0"/>
              <a:t>for preparing </a:t>
            </a:r>
            <a:r>
              <a:rPr lang="en-US" b="1" dirty="0" smtClean="0"/>
              <a:t>solutions.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Important </a:t>
            </a:r>
            <a:r>
              <a:rPr lang="en-US" b="1" dirty="0"/>
              <a:t>tips for successfully doing these </a:t>
            </a:r>
            <a:r>
              <a:rPr lang="en-US" b="1" dirty="0" smtClean="0"/>
              <a:t>labs.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704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45510" y="2148453"/>
            <a:ext cx="6184592" cy="26009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s-ES" sz="2800" b="1" dirty="0" err="1" smtClean="0"/>
              <a:t>Subject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Area</a:t>
            </a:r>
            <a:r>
              <a:rPr lang="es-ES" sz="2800" b="1" dirty="0" smtClean="0"/>
              <a:t>: 			</a:t>
            </a:r>
            <a:r>
              <a:rPr lang="es-ES" sz="2800" b="1" dirty="0" err="1" smtClean="0"/>
              <a:t>Chemistry</a:t>
            </a:r>
            <a:endParaRPr lang="es-ES" sz="2800" b="1" dirty="0" smtClean="0"/>
          </a:p>
          <a:p>
            <a:pPr>
              <a:lnSpc>
                <a:spcPct val="150000"/>
              </a:lnSpc>
              <a:buNone/>
            </a:pPr>
            <a:r>
              <a:rPr lang="es-ES" sz="2800" b="1" dirty="0" err="1" smtClean="0"/>
              <a:t>Educational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Stage</a:t>
            </a:r>
            <a:r>
              <a:rPr lang="es-ES" sz="2800" b="1" dirty="0" smtClean="0"/>
              <a:t>: 	Bachillerato</a:t>
            </a:r>
          </a:p>
          <a:p>
            <a:pPr>
              <a:lnSpc>
                <a:spcPct val="150000"/>
              </a:lnSpc>
              <a:buNone/>
            </a:pPr>
            <a:r>
              <a:rPr lang="es-ES" sz="2800" b="1" dirty="0" smtClean="0"/>
              <a:t>Target Grade: 			2</a:t>
            </a:r>
            <a:r>
              <a:rPr lang="es-ES" sz="2800" b="1" baseline="30000" dirty="0" smtClean="0"/>
              <a:t>nd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course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05217"/>
            <a:ext cx="9404723" cy="568560"/>
          </a:xfrm>
        </p:spPr>
        <p:txBody>
          <a:bodyPr/>
          <a:lstStyle/>
          <a:p>
            <a:r>
              <a:rPr lang="es-ES" sz="3600" dirty="0" err="1"/>
              <a:t>Draw</a:t>
            </a:r>
            <a:r>
              <a:rPr lang="es-ES" sz="3600" dirty="0"/>
              <a:t> </a:t>
            </a:r>
            <a:r>
              <a:rPr lang="es-ES" sz="3600" dirty="0" err="1"/>
              <a:t>this</a:t>
            </a:r>
            <a:r>
              <a:rPr lang="es-ES" sz="3600" dirty="0"/>
              <a:t> </a:t>
            </a:r>
            <a:r>
              <a:rPr lang="es-ES" sz="3600" dirty="0" err="1"/>
              <a:t>graph</a:t>
            </a:r>
            <a:r>
              <a:rPr lang="es-ES" sz="3600" dirty="0"/>
              <a:t> in </a:t>
            </a:r>
            <a:r>
              <a:rPr lang="es-ES" sz="3600" dirty="0" err="1"/>
              <a:t>your</a:t>
            </a:r>
            <a:r>
              <a:rPr lang="es-ES" sz="3600" dirty="0"/>
              <a:t> notebook.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158" y="1152983"/>
            <a:ext cx="6765710" cy="5354270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685704" y="3261558"/>
            <a:ext cx="2310845" cy="568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600" dirty="0" err="1" smtClean="0"/>
              <a:t>Group</a:t>
            </a:r>
            <a:r>
              <a:rPr lang="es-ES" sz="3600" dirty="0" smtClean="0"/>
              <a:t> </a:t>
            </a:r>
            <a:r>
              <a:rPr lang="es-ES" sz="6000" dirty="0" smtClean="0">
                <a:solidFill>
                  <a:srgbClr val="FF0000"/>
                </a:solidFill>
              </a:rPr>
              <a:t>A</a:t>
            </a:r>
            <a:endParaRPr lang="es-E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05217"/>
            <a:ext cx="9404723" cy="568560"/>
          </a:xfrm>
        </p:spPr>
        <p:txBody>
          <a:bodyPr/>
          <a:lstStyle/>
          <a:p>
            <a:r>
              <a:rPr lang="es-ES" sz="3600" dirty="0" err="1"/>
              <a:t>Draw</a:t>
            </a:r>
            <a:r>
              <a:rPr lang="es-ES" sz="3600" dirty="0"/>
              <a:t> </a:t>
            </a:r>
            <a:r>
              <a:rPr lang="es-ES" sz="3600" dirty="0" err="1"/>
              <a:t>this</a:t>
            </a:r>
            <a:r>
              <a:rPr lang="es-ES" sz="3600" dirty="0"/>
              <a:t> </a:t>
            </a:r>
            <a:r>
              <a:rPr lang="es-ES" sz="3600" dirty="0" err="1"/>
              <a:t>graph</a:t>
            </a:r>
            <a:r>
              <a:rPr lang="es-ES" sz="3600" dirty="0"/>
              <a:t> in </a:t>
            </a:r>
            <a:r>
              <a:rPr lang="es-ES" sz="3600" dirty="0" err="1"/>
              <a:t>your</a:t>
            </a:r>
            <a:r>
              <a:rPr lang="es-ES" sz="3600" dirty="0"/>
              <a:t> notebook.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158" y="1152983"/>
            <a:ext cx="6765710" cy="5354270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685704" y="3261558"/>
            <a:ext cx="2310845" cy="568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600" dirty="0" err="1" smtClean="0"/>
              <a:t>Group</a:t>
            </a:r>
            <a:r>
              <a:rPr lang="es-ES" sz="3600" dirty="0" smtClean="0"/>
              <a:t> </a:t>
            </a:r>
            <a:r>
              <a:rPr lang="es-ES" sz="6000" dirty="0" smtClean="0">
                <a:solidFill>
                  <a:srgbClr val="FF0000"/>
                </a:solidFill>
              </a:rPr>
              <a:t>B</a:t>
            </a:r>
            <a:endParaRPr lang="es-ES" sz="4400" dirty="0">
              <a:solidFill>
                <a:srgbClr val="FF0000"/>
              </a:solidFill>
            </a:endParaRPr>
          </a:p>
        </p:txBody>
      </p:sp>
      <p:pic>
        <p:nvPicPr>
          <p:cNvPr id="10" name="Marcador de contenido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158" y="1152983"/>
            <a:ext cx="6765711" cy="53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2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2207"/>
          </a:xfrm>
        </p:spPr>
        <p:txBody>
          <a:bodyPr/>
          <a:lstStyle/>
          <a:p>
            <a:r>
              <a:rPr lang="en-US" dirty="0" smtClean="0"/>
              <a:t>Search for the definitions:</a:t>
            </a:r>
            <a:br>
              <a:rPr lang="en-U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1782596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Titration:</a:t>
            </a:r>
          </a:p>
          <a:p>
            <a:endParaRPr lang="en-US" sz="2800" dirty="0" smtClean="0"/>
          </a:p>
          <a:p>
            <a:r>
              <a:rPr lang="en-US" sz="2800" dirty="0" smtClean="0"/>
              <a:t>pH:</a:t>
            </a:r>
          </a:p>
          <a:p>
            <a:endParaRPr lang="en-US" sz="2800" dirty="0" smtClean="0"/>
          </a:p>
          <a:p>
            <a:r>
              <a:rPr lang="en-US" sz="2800" dirty="0" smtClean="0"/>
              <a:t>Equivalence </a:t>
            </a:r>
            <a:r>
              <a:rPr lang="en-US" sz="2800" dirty="0"/>
              <a:t>point:</a:t>
            </a:r>
          </a:p>
          <a:p>
            <a:endParaRPr lang="es-ES" sz="2800" dirty="0" smtClean="0"/>
          </a:p>
          <a:p>
            <a:r>
              <a:rPr lang="es-ES" sz="2800" dirty="0" err="1" smtClean="0"/>
              <a:t>Acid</a:t>
            </a:r>
            <a:r>
              <a:rPr lang="es-ES" sz="2800" dirty="0" smtClean="0"/>
              <a:t>-base </a:t>
            </a:r>
            <a:r>
              <a:rPr lang="es-ES" sz="2800" dirty="0" err="1" smtClean="0"/>
              <a:t>indicator</a:t>
            </a:r>
            <a:r>
              <a:rPr lang="es-ES" sz="2800" dirty="0"/>
              <a:t>:</a:t>
            </a:r>
            <a:endParaRPr lang="en-US" sz="2800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990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7654" y="1223735"/>
            <a:ext cx="8946541" cy="419548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dirty="0" smtClean="0"/>
              <a:t>Guess how the graph was obtained and explain the increase/decrease in pH upon the addition of different amounts of acid/base solutions.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s-ES" sz="2800" dirty="0"/>
          </a:p>
          <a:p>
            <a:pPr marL="0" indent="0" algn="just">
              <a:buNone/>
            </a:pPr>
            <a:r>
              <a:rPr lang="es-ES" sz="2800" dirty="0" smtClean="0"/>
              <a:t>Compare </a:t>
            </a:r>
            <a:r>
              <a:rPr lang="en-US" sz="2800" dirty="0" smtClean="0"/>
              <a:t>your deductions with someone from the other group.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46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0575" y="309843"/>
            <a:ext cx="6343650" cy="890307"/>
          </a:xfrm>
        </p:spPr>
        <p:txBody>
          <a:bodyPr/>
          <a:lstStyle/>
          <a:p>
            <a:r>
              <a:rPr lang="en-US" dirty="0" smtClean="0"/>
              <a:t>Previous calculations: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0575" y="1628775"/>
            <a:ext cx="4579711" cy="4205968"/>
          </a:xfr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dirty="0" err="1"/>
              <a:t>Group</a:t>
            </a:r>
            <a:r>
              <a:rPr lang="es-ES" dirty="0"/>
              <a:t> </a:t>
            </a:r>
            <a:r>
              <a:rPr lang="es-ES" sz="4000" dirty="0" smtClean="0">
                <a:solidFill>
                  <a:srgbClr val="FF0000"/>
                </a:solidFill>
              </a:rPr>
              <a:t>A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n-US" dirty="0" smtClean="0"/>
              <a:t>500 ml of </a:t>
            </a:r>
            <a:r>
              <a:rPr lang="en-US" sz="2400" b="1" dirty="0" err="1" smtClean="0"/>
              <a:t>HCl</a:t>
            </a:r>
            <a:r>
              <a:rPr lang="en-US" dirty="0" smtClean="0"/>
              <a:t> 0,5 M: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Search for the label at the bottle of </a:t>
            </a:r>
            <a:r>
              <a:rPr lang="en-US" dirty="0" err="1" smtClean="0"/>
              <a:t>HCl</a:t>
            </a:r>
            <a:r>
              <a:rPr lang="en-US" dirty="0" smtClean="0"/>
              <a:t> in the lab and note it’s purity.</a:t>
            </a:r>
          </a:p>
          <a:p>
            <a:endParaRPr lang="en-US" dirty="0" smtClean="0"/>
          </a:p>
          <a:p>
            <a:r>
              <a:rPr lang="en-US" dirty="0" smtClean="0"/>
              <a:t>Calculate the weigh/volume of </a:t>
            </a:r>
            <a:r>
              <a:rPr lang="en-US" dirty="0" err="1" smtClean="0"/>
              <a:t>HCl</a:t>
            </a:r>
            <a:r>
              <a:rPr lang="en-US" dirty="0" smtClean="0"/>
              <a:t> needed.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467927" y="1628775"/>
            <a:ext cx="4359729" cy="4205968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s-ES" dirty="0" err="1"/>
              <a:t>Group</a:t>
            </a:r>
            <a:r>
              <a:rPr lang="es-ES" dirty="0"/>
              <a:t> </a:t>
            </a:r>
            <a:r>
              <a:rPr lang="es-ES" sz="4000" dirty="0" smtClean="0">
                <a:solidFill>
                  <a:srgbClr val="FF0000"/>
                </a:solidFill>
              </a:rPr>
              <a:t>B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Font typeface="Wingdings 3" charset="2"/>
              <a:buNone/>
            </a:pPr>
            <a:r>
              <a:rPr lang="es-ES" dirty="0" smtClean="0"/>
              <a:t>500 ml of </a:t>
            </a:r>
            <a:r>
              <a:rPr lang="es-ES" sz="2400" b="1" dirty="0" err="1" smtClean="0"/>
              <a:t>NaOH</a:t>
            </a:r>
            <a:r>
              <a:rPr lang="es-ES" dirty="0" smtClean="0"/>
              <a:t> 0,5 M: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 err="1" smtClean="0"/>
              <a:t>Search</a:t>
            </a:r>
            <a:r>
              <a:rPr lang="es-ES" dirty="0" smtClean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label</a:t>
            </a:r>
            <a:r>
              <a:rPr lang="es-ES" dirty="0" smtClean="0"/>
              <a:t>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recipient</a:t>
            </a:r>
            <a:r>
              <a:rPr lang="es-ES" dirty="0" smtClean="0"/>
              <a:t> </a:t>
            </a:r>
            <a:r>
              <a:rPr lang="es-ES" dirty="0"/>
              <a:t>of </a:t>
            </a:r>
            <a:r>
              <a:rPr lang="es-ES" dirty="0" err="1" smtClean="0"/>
              <a:t>NaOH</a:t>
            </a:r>
            <a:r>
              <a:rPr lang="es-ES" dirty="0" smtClean="0"/>
              <a:t> </a:t>
            </a:r>
            <a:r>
              <a:rPr lang="es-ES" dirty="0"/>
              <a:t>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lab</a:t>
            </a:r>
            <a:r>
              <a:rPr lang="es-ES" dirty="0"/>
              <a:t> and note </a:t>
            </a:r>
            <a:r>
              <a:rPr lang="es-ES" dirty="0" err="1"/>
              <a:t>it’s</a:t>
            </a:r>
            <a:r>
              <a:rPr lang="es-ES" dirty="0"/>
              <a:t> </a:t>
            </a:r>
            <a:r>
              <a:rPr lang="es-ES" dirty="0" err="1"/>
              <a:t>purity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 err="1"/>
              <a:t>Calculate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weigh</a:t>
            </a:r>
            <a:r>
              <a:rPr lang="es-ES" dirty="0"/>
              <a:t>/</a:t>
            </a:r>
            <a:r>
              <a:rPr lang="es-ES" dirty="0" err="1"/>
              <a:t>volume</a:t>
            </a:r>
            <a:r>
              <a:rPr lang="es-ES" dirty="0"/>
              <a:t> of </a:t>
            </a:r>
            <a:r>
              <a:rPr lang="es-ES" dirty="0" err="1" smtClean="0"/>
              <a:t>NaOH</a:t>
            </a:r>
            <a:r>
              <a:rPr lang="es-ES" dirty="0" smtClean="0"/>
              <a:t> </a:t>
            </a:r>
            <a:r>
              <a:rPr lang="es-ES" dirty="0" err="1"/>
              <a:t>needed</a:t>
            </a:r>
            <a:r>
              <a:rPr lang="es-ES" dirty="0"/>
              <a:t>.</a:t>
            </a:r>
          </a:p>
          <a:p>
            <a:pPr marL="0" indent="0">
              <a:buFont typeface="Wingdings 3" charset="2"/>
              <a:buNone/>
            </a:pPr>
            <a:endParaRPr lang="es-ES" dirty="0" smtClean="0"/>
          </a:p>
          <a:p>
            <a:pPr marL="0" indent="0">
              <a:buFont typeface="Wingdings 3" charset="2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468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the lab: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1" y="1524000"/>
            <a:ext cx="10515375" cy="465908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Collect the lab material.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Prepare the solutions.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Pick 100 ml from </a:t>
            </a:r>
            <a:r>
              <a:rPr lang="en-US" dirty="0" smtClean="0"/>
              <a:t>the dissolution and </a:t>
            </a:r>
            <a:r>
              <a:rPr lang="en-US" dirty="0"/>
              <a:t>add some water (note the amount but do not tell the other group</a:t>
            </a:r>
            <a:r>
              <a:rPr lang="en-US" dirty="0" smtClean="0"/>
              <a:t>) this will be the </a:t>
            </a:r>
            <a:r>
              <a:rPr lang="en-US" dirty="0" smtClean="0">
                <a:solidFill>
                  <a:srgbClr val="FF0000"/>
                </a:solidFill>
              </a:rPr>
              <a:t>“problem solution”</a:t>
            </a:r>
            <a:r>
              <a:rPr lang="en-US" dirty="0" smtClean="0"/>
              <a:t>. Calculate its concentration.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Pick 100 ml from the problem solution and pass it to the other group.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Now you have to guess the concentration of the solution you’ve just received.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773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981" y="186778"/>
            <a:ext cx="9404723" cy="1400530"/>
          </a:xfrm>
        </p:spPr>
        <p:txBody>
          <a:bodyPr/>
          <a:lstStyle/>
          <a:p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measure</a:t>
            </a:r>
            <a:r>
              <a:rPr lang="es-ES" dirty="0" smtClean="0"/>
              <a:t> pH?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683" y="1050001"/>
            <a:ext cx="11277374" cy="10241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have these materials available in order to measure pH at the </a:t>
            </a:r>
            <a:r>
              <a:rPr lang="en-US" dirty="0" err="1" smtClean="0"/>
              <a:t>beggining</a:t>
            </a:r>
            <a:r>
              <a:rPr lang="en-US" dirty="0" smtClean="0"/>
              <a:t>, equivalence point and end point of the titration. Guess it’s names and how would you use them for your purpose. 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3436" y="2784248"/>
            <a:ext cx="4762500" cy="34956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3" t="3713" r="-389" b="7062"/>
          <a:stretch/>
        </p:blipFill>
        <p:spPr>
          <a:xfrm>
            <a:off x="7199085" y="1995387"/>
            <a:ext cx="3918858" cy="46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1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247</TotalTime>
  <Words>425</Words>
  <Application>Microsoft Office PowerPoint</Application>
  <PresentationFormat>Personalizado</PresentationFormat>
  <Paragraphs>80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Ion</vt:lpstr>
      <vt:lpstr>Diapositiva 1</vt:lpstr>
      <vt:lpstr>Diapositiva 2</vt:lpstr>
      <vt:lpstr>Draw this graph in your notebook.</vt:lpstr>
      <vt:lpstr>Draw this graph in your notebook.</vt:lpstr>
      <vt:lpstr>Search for the definitions:  </vt:lpstr>
      <vt:lpstr>Diapositiva 6</vt:lpstr>
      <vt:lpstr>Previous calculations:</vt:lpstr>
      <vt:lpstr>In the lab:</vt:lpstr>
      <vt:lpstr>How to measure pH?</vt:lpstr>
      <vt:lpstr>Diapositiva 10</vt:lpstr>
      <vt:lpstr>Create and fill a table like this: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Calleja Álvarez</dc:creator>
  <cp:lastModifiedBy>alumnotecno</cp:lastModifiedBy>
  <cp:revision>30</cp:revision>
  <dcterms:created xsi:type="dcterms:W3CDTF">2017-07-13T07:51:56Z</dcterms:created>
  <dcterms:modified xsi:type="dcterms:W3CDTF">2017-07-14T08:18:09Z</dcterms:modified>
</cp:coreProperties>
</file>