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05" r:id="rId5"/>
    <p:sldId id="325" r:id="rId6"/>
    <p:sldId id="296" r:id="rId7"/>
    <p:sldId id="306" r:id="rId8"/>
    <p:sldId id="314" r:id="rId9"/>
    <p:sldId id="294" r:id="rId10"/>
    <p:sldId id="319" r:id="rId11"/>
    <p:sldId id="310" r:id="rId12"/>
    <p:sldId id="317" r:id="rId13"/>
    <p:sldId id="324" r:id="rId14"/>
    <p:sldId id="320" r:id="rId15"/>
    <p:sldId id="321" r:id="rId16"/>
    <p:sldId id="322" r:id="rId17"/>
    <p:sldId id="323"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65" autoAdjust="0"/>
    <p:restoredTop sz="94879" autoAdjust="0"/>
  </p:normalViewPr>
  <p:slideViewPr>
    <p:cSldViewPr snapToGrid="0">
      <p:cViewPr varScale="1">
        <p:scale>
          <a:sx n="76" d="100"/>
          <a:sy n="76" d="100"/>
        </p:scale>
        <p:origin x="922"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12/13/2023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‹N°›</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12/13/2023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‹N°›</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fr-FR"/>
              <a:t>Modifiez le style du titre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‹N°›</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fr-FR"/>
              <a:t>Modifiez le style du titre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‹N°›</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fr-FR"/>
              <a:t>Modifiez le style du titre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‹N°›</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fr-FR"/>
              <a:t>Modifiez le style du titre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‹N°›</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fr-FR"/>
              <a:t>Modifiez le style du titre</a:t>
            </a:r>
            <a:endParaRPr lang="en-US"/>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fr-FR"/>
              <a:t>Cliquez pour modifier les styles du texte du masque</a:t>
            </a:r>
          </a:p>
          <a:p>
            <a:pPr lvl="1"/>
            <a:r>
              <a:rPr lang="fr-FR"/>
              <a:t>Deuxième niveau</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‹N°›</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fr-FR"/>
              <a:t>Modifiez le style du titre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‹N°›</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‹N°›</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‹N°›</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‹N°›</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fr-FR"/>
              <a:t>Modifiez le style du titre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‹N°›</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fr-FR"/>
              <a:t>Cliquez pour modifier les styles du texte du masque</a:t>
            </a:r>
          </a:p>
          <a:p>
            <a:pPr lvl="1"/>
            <a:r>
              <a:rPr lang="fr-FR"/>
              <a:t>Deuxième niveau</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‹N°›</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fr-FR"/>
              <a:t>Modifiez le style du titre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‹N°›</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‹N°›</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fr-FR"/>
              <a:t>Modifiez le style du titre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fr-FR"/>
              <a:t>Modifiez le style du titre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fr-FR"/>
              <a:t>Cliquez sur l'icône pour ajouter une image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fr-FR"/>
              <a:t>Cliquez pour modifier les styles du texte du masque</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fr-FR"/>
              <a:t>Cliquez pour modifier les styles du texte du masque</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fr-FR"/>
              <a:t>Cliquez sur l'icône pour ajouter une image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fr-FR"/>
              <a:t>Cliquez pour modifier les styles du texte du masque</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fr-FR"/>
              <a:t>Cliquez pour modifier les styles du texte du masque</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fr-FR"/>
              <a:t>Cliquez sur l'icône pour ajouter une image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fr-FR"/>
              <a:t>Cliquez pour modifier les styles du texte du masque</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fr-FR"/>
              <a:t>Cliquez pour modifier les styles du texte du masque</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fr-FR"/>
              <a:t>Cliquez sur l'icône pour ajouter une image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fr-FR"/>
              <a:t>Cliquez pour modifier les styles du texte du masque</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fr-FR"/>
              <a:t>Cliquez pour modifier les styles du texte du masque</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‹N°›</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fr-FR"/>
              <a:t>Modifiez le style du titre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fr-FR"/>
              <a:t>Cliquez sur l'icône pour ajouter une image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fr-FR"/>
              <a:t>Cliquez pour modifier les styles du texte du masque</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fr-FR"/>
              <a:t>Cliquez pour modifier les styles du texte du masque</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fr-FR"/>
              <a:t>Cliquez sur l'icône pour ajouter une image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fr-FR"/>
              <a:t>Cliquez pour modifier les styles du texte du masque</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fr-FR"/>
              <a:t>Cliquez pour modifier les styles du texte du masque</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fr-FR"/>
              <a:t>Cliquez sur l'icône pour ajouter une image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fr-FR"/>
              <a:t>Cliquez pour modifier les styles du texte du masque</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fr-FR"/>
              <a:t>Cliquez pour modifier les styles du texte du masque</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fr-FR"/>
              <a:t>Cliquez sur l'icône pour ajouter une image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fr-FR"/>
              <a:t>Cliquez pour modifier les styles du texte du masque</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fr-FR"/>
              <a:t>Cliquez pour modifier les styles du texte du masque</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fr-FR"/>
              <a:t>Cliquez sur l'icône pour ajouter une image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fr-FR"/>
              <a:t>Cliquez pour modifier les styles du texte du masque</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fr-FR"/>
              <a:t>Cliquez pour modifier les styles du texte du masque</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fr-FR"/>
              <a:t>Cliquez sur l'icône pour ajouter une image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fr-FR"/>
              <a:t>Cliquez pour modifier les styles du texte du masque</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fr-FR"/>
              <a:t>Cliquez pour modifier les styles du texte du masque</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fr-FR"/>
              <a:t>Cliquez sur l'icône pour ajouter une image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fr-FR"/>
              <a:t>Cliquez pour modifier les styles du texte du masque</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fr-FR"/>
              <a:t>Cliquez pour modifier les styles du texte du masque</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fr-FR"/>
              <a:t>Cliquez sur l'icône pour ajouter une image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fr-FR"/>
              <a:t>Cliquez pour modifier les styles du texte du masque</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fr-FR"/>
              <a:t>Cliquez pour modifier les styles du texte du masque</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‹N°›</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‹N°›</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3.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p:txBody>
          <a:bodyPr/>
          <a:lstStyle/>
          <a:p>
            <a:r>
              <a:rPr lang="en-US" dirty="0"/>
              <a:t>La  Tunisie </a:t>
            </a: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p:txBody>
          <a:bodyPr/>
          <a:lstStyle/>
          <a:p>
            <a:r>
              <a:rPr lang="en-US" dirty="0">
                <a:solidFill>
                  <a:srgbClr val="FF0000"/>
                </a:solidFill>
              </a:rPr>
              <a:t>Jaweher Bouziri </a:t>
            </a: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156124-525B-B343-A4DB-5B4127DCADB7}"/>
              </a:ext>
            </a:extLst>
          </p:cNvPr>
          <p:cNvSpPr>
            <a:spLocks noGrp="1"/>
          </p:cNvSpPr>
          <p:nvPr>
            <p:ph type="title"/>
          </p:nvPr>
        </p:nvSpPr>
        <p:spPr>
          <a:xfrm>
            <a:off x="1748028" y="1508760"/>
            <a:ext cx="8695944" cy="599686"/>
          </a:xfrm>
        </p:spPr>
        <p:txBody>
          <a:bodyPr>
            <a:normAutofit fontScale="90000"/>
          </a:bodyPr>
          <a:lstStyle/>
          <a:p>
            <a:pPr marL="0" marR="0" lvl="0" indent="0" defTabSz="457200" rtl="0" eaLnBrk="1" fontAlgn="auto" latinLnBrk="0" hangingPunct="1">
              <a:lnSpc>
                <a:spcPct val="100000"/>
              </a:lnSpc>
              <a:spcBef>
                <a:spcPts val="0"/>
              </a:spcBef>
              <a:spcAft>
                <a:spcPts val="0"/>
              </a:spcAft>
              <a:tabLst/>
              <a:defRPr/>
            </a:pPr>
            <a:r>
              <a:rPr kumimoji="0" lang="fr-CA" sz="1800" b="1" i="0" u="none" strike="noStrike" kern="1200" cap="none" spc="0" normalizeH="0" baseline="0" noProof="0" dirty="0">
                <a:ln>
                  <a:noFill/>
                </a:ln>
                <a:solidFill>
                  <a:srgbClr val="000000"/>
                </a:solidFill>
                <a:effectLst/>
                <a:uLnTx/>
                <a:uFillTx/>
                <a:latin typeface="Sabon Next LT"/>
                <a:ea typeface="+mn-ea"/>
                <a:cs typeface="+mn-cs"/>
              </a:rPr>
              <a:t>blouza djerbienne pour les hommes</a:t>
            </a:r>
            <a:br>
              <a:rPr kumimoji="0" lang="fr-TN" sz="1800" b="1" i="0" u="none" strike="noStrike" kern="1200" cap="none" spc="0" normalizeH="0" baseline="0" noProof="0" dirty="0">
                <a:ln>
                  <a:noFill/>
                </a:ln>
                <a:solidFill>
                  <a:srgbClr val="000000"/>
                </a:solidFill>
                <a:effectLst/>
                <a:uLnTx/>
                <a:uFillTx/>
                <a:latin typeface="Sabon Next LT"/>
                <a:ea typeface="+mn-ea"/>
                <a:cs typeface="+mn-cs"/>
              </a:rPr>
            </a:br>
            <a:endParaRPr lang="fr-TN" dirty="0"/>
          </a:p>
        </p:txBody>
      </p:sp>
      <p:sp>
        <p:nvSpPr>
          <p:cNvPr id="5" name="Espace réservé du numéro de diapositive 4">
            <a:extLst>
              <a:ext uri="{FF2B5EF4-FFF2-40B4-BE49-F238E27FC236}">
                <a16:creationId xmlns:a16="http://schemas.microsoft.com/office/drawing/2014/main" id="{9464F399-3EBF-814D-9AAC-DB587B7E5E0E}"/>
              </a:ext>
            </a:extLst>
          </p:cNvPr>
          <p:cNvSpPr>
            <a:spLocks noGrp="1"/>
          </p:cNvSpPr>
          <p:nvPr>
            <p:ph type="sldNum" sz="quarter" idx="11"/>
          </p:nvPr>
        </p:nvSpPr>
        <p:spPr/>
        <p:txBody>
          <a:bodyPr/>
          <a:lstStyle/>
          <a:p>
            <a:fld id="{294A09A9-5501-47C1-A89A-A340965A2BE2}" type="slidenum">
              <a:rPr lang="en-US" smtClean="0"/>
              <a:pPr/>
              <a:t>10</a:t>
            </a:fld>
            <a:endParaRPr lang="en-US" dirty="0"/>
          </a:p>
        </p:txBody>
      </p:sp>
      <p:pic>
        <p:nvPicPr>
          <p:cNvPr id="6" name="Picture 2" descr="Costumes traditionnels de Djerba - Vikidia, l'encyclopédie des 8-13 ans">
            <a:extLst>
              <a:ext uri="{FF2B5EF4-FFF2-40B4-BE49-F238E27FC236}">
                <a16:creationId xmlns:a16="http://schemas.microsoft.com/office/drawing/2014/main" id="{17B78185-7339-D1F9-090D-BDF60EABEC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3190" y="2029766"/>
            <a:ext cx="2706634" cy="35272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Blouza djerbienne 100% Sur commande - بيع الحولي واللباس ...">
            <a:extLst>
              <a:ext uri="{FF2B5EF4-FFF2-40B4-BE49-F238E27FC236}">
                <a16:creationId xmlns:a16="http://schemas.microsoft.com/office/drawing/2014/main" id="{F24DBA23-CC95-8E8A-BF8B-B12CF08AD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662" y="2029765"/>
            <a:ext cx="2026525" cy="35272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louza djerbienne 100% Sur commande - بيع الحولي واللباس ...">
            <a:extLst>
              <a:ext uri="{FF2B5EF4-FFF2-40B4-BE49-F238E27FC236}">
                <a16:creationId xmlns:a16="http://schemas.microsoft.com/office/drawing/2014/main" id="{ABAB1106-5DDA-3861-7DAC-CA9C9ED92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009" y="2029765"/>
            <a:ext cx="1804570" cy="352725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a:extLst>
              <a:ext uri="{FF2B5EF4-FFF2-40B4-BE49-F238E27FC236}">
                <a16:creationId xmlns:a16="http://schemas.microsoft.com/office/drawing/2014/main" id="{9C88C434-0747-C83D-3B36-754D896A2CC0}"/>
              </a:ext>
            </a:extLst>
          </p:cNvPr>
          <p:cNvPicPr>
            <a:picLocks noChangeAspect="1"/>
          </p:cNvPicPr>
          <p:nvPr/>
        </p:nvPicPr>
        <p:blipFill>
          <a:blip r:embed="rId5"/>
          <a:stretch>
            <a:fillRect/>
          </a:stretch>
        </p:blipFill>
        <p:spPr>
          <a:xfrm>
            <a:off x="8752285" y="2023632"/>
            <a:ext cx="2026525" cy="3527254"/>
          </a:xfrm>
          <a:prstGeom prst="rect">
            <a:avLst/>
          </a:prstGeom>
        </p:spPr>
      </p:pic>
    </p:spTree>
    <p:extLst>
      <p:ext uri="{BB962C8B-B14F-4D97-AF65-F5344CB8AC3E}">
        <p14:creationId xmlns:p14="http://schemas.microsoft.com/office/powerpoint/2010/main" val="319476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1CB62-22BF-6B2D-DA72-8C6653FE1811}"/>
              </a:ext>
            </a:extLst>
          </p:cNvPr>
          <p:cNvSpPr>
            <a:spLocks noGrp="1"/>
          </p:cNvSpPr>
          <p:nvPr>
            <p:ph type="title"/>
          </p:nvPr>
        </p:nvSpPr>
        <p:spPr>
          <a:xfrm>
            <a:off x="1748028" y="1389888"/>
            <a:ext cx="8695944" cy="1011668"/>
          </a:xfrm>
        </p:spPr>
        <p:txBody>
          <a:bodyPr/>
          <a:lstStyle/>
          <a:p>
            <a:r>
              <a:rPr kumimoji="0" lang="en-US" sz="4400" b="1" i="0" u="none" strike="noStrike" kern="1200" cap="all" spc="0" normalizeH="0" baseline="0" noProof="0" dirty="0">
                <a:ln>
                  <a:noFill/>
                </a:ln>
                <a:solidFill>
                  <a:srgbClr val="1F2C8F"/>
                </a:solidFill>
                <a:effectLst/>
                <a:uLnTx/>
                <a:uFillTx/>
                <a:latin typeface="Arial Black"/>
                <a:ea typeface="+mj-ea"/>
                <a:cs typeface="+mj-cs"/>
              </a:rPr>
              <a:t>Djerba hood</a:t>
            </a:r>
            <a:endParaRPr lang="fr-TN" dirty="0"/>
          </a:p>
        </p:txBody>
      </p:sp>
      <p:sp>
        <p:nvSpPr>
          <p:cNvPr id="3" name="Espace réservé du contenu 2">
            <a:extLst>
              <a:ext uri="{FF2B5EF4-FFF2-40B4-BE49-F238E27FC236}">
                <a16:creationId xmlns:a16="http://schemas.microsoft.com/office/drawing/2014/main" id="{237C1016-162F-57C0-ECFA-9C226E5FF9CE}"/>
              </a:ext>
            </a:extLst>
          </p:cNvPr>
          <p:cNvSpPr>
            <a:spLocks noGrp="1"/>
          </p:cNvSpPr>
          <p:nvPr>
            <p:ph idx="1"/>
          </p:nvPr>
        </p:nvSpPr>
        <p:spPr>
          <a:xfrm>
            <a:off x="2112984" y="2401556"/>
            <a:ext cx="7744968" cy="2697480"/>
          </a:xfrm>
        </p:spPr>
        <p:txBody>
          <a:bodyPr>
            <a:normAutofit fontScale="92500" lnSpcReduction="10000"/>
          </a:bodyPr>
          <a:lstStyle/>
          <a:p>
            <a:pPr marL="0" marR="0" lvl="0" indent="0" algn="just"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lumMod val="95000"/>
                    <a:lumOff val="5000"/>
                  </a:srgbClr>
                </a:solidFill>
                <a:effectLst/>
                <a:uLnTx/>
                <a:uFillTx/>
                <a:latin typeface="Sabon Next LT"/>
                <a:ea typeface="+mn-ea"/>
                <a:cs typeface="+mn-cs"/>
              </a:rPr>
              <a:t>Désormais classé 14ème dans la liste des monuments les plus recommences en Afrique et 4ème en Tunisie , Djerbahood est aujourd’hui un veritable musée à ciel ouvert .</a:t>
            </a:r>
          </a:p>
          <a:p>
            <a:pPr marL="0" marR="0" lvl="0" indent="0" algn="just"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lumMod val="95000"/>
                    <a:lumOff val="5000"/>
                  </a:srgbClr>
                </a:solidFill>
                <a:effectLst/>
                <a:uLnTx/>
                <a:uFillTx/>
                <a:latin typeface="Sabon Next LT"/>
                <a:ea typeface="+mn-ea"/>
                <a:cs typeface="+mn-cs"/>
              </a:rPr>
              <a:t>C’est  en parcourant le village Erriadh que vous vous trouvez dans un dédale de ruelles avec des maisons typiques taguées par une centaine d’artistes venus , en 2014, du monde . Des fresques des graphes et de petites oeuvres ont fait de ce lieu authentique un espace d’expression et un panorama du Street Art Mondial et une attraction Culturelle incontournable en Tunisie . Un monument à voir absolument ! </a:t>
            </a:r>
          </a:p>
          <a:p>
            <a:endParaRPr lang="fr-TN" dirty="0"/>
          </a:p>
        </p:txBody>
      </p:sp>
      <p:sp>
        <p:nvSpPr>
          <p:cNvPr id="5" name="Espace réservé du numéro de diapositive 4">
            <a:extLst>
              <a:ext uri="{FF2B5EF4-FFF2-40B4-BE49-F238E27FC236}">
                <a16:creationId xmlns:a16="http://schemas.microsoft.com/office/drawing/2014/main" id="{301B41E8-28AE-2198-52EF-57481C692292}"/>
              </a:ext>
            </a:extLst>
          </p:cNvPr>
          <p:cNvSpPr>
            <a:spLocks noGrp="1"/>
          </p:cNvSpPr>
          <p:nvPr>
            <p:ph type="sldNum" sz="quarter" idx="11"/>
          </p:nvPr>
        </p:nvSpPr>
        <p:spPr/>
        <p:txBody>
          <a:bodyPr/>
          <a:lstStyle/>
          <a:p>
            <a:fld id="{294A09A9-5501-47C1-A89A-A340965A2BE2}" type="slidenum">
              <a:rPr lang="en-US" smtClean="0"/>
              <a:pPr/>
              <a:t>11</a:t>
            </a:fld>
            <a:endParaRPr lang="en-US" dirty="0"/>
          </a:p>
        </p:txBody>
      </p:sp>
      <p:pic>
        <p:nvPicPr>
          <p:cNvPr id="6" name="Picture 4" descr="Djerbahood au cœur de l'île de Djerba - artsixMic">
            <a:extLst>
              <a:ext uri="{FF2B5EF4-FFF2-40B4-BE49-F238E27FC236}">
                <a16:creationId xmlns:a16="http://schemas.microsoft.com/office/drawing/2014/main" id="{2305F68B-3FF2-7ECA-0618-846DC341F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019" y="32643"/>
            <a:ext cx="2069962" cy="22231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Djerbahood § Tunisie – CultURIEUSE">
            <a:extLst>
              <a:ext uri="{FF2B5EF4-FFF2-40B4-BE49-F238E27FC236}">
                <a16:creationId xmlns:a16="http://schemas.microsoft.com/office/drawing/2014/main" id="{857B168C-6A1C-0AEB-7F39-D4E9643084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1021" y="0"/>
            <a:ext cx="2069963" cy="2223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30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DCF2D2-0E1C-F458-2BBF-58F11BA3C3C3}"/>
              </a:ext>
            </a:extLst>
          </p:cNvPr>
          <p:cNvSpPr>
            <a:spLocks noGrp="1"/>
          </p:cNvSpPr>
          <p:nvPr>
            <p:ph type="title"/>
          </p:nvPr>
        </p:nvSpPr>
        <p:spPr>
          <a:xfrm>
            <a:off x="1748028" y="1389888"/>
            <a:ext cx="8695944" cy="680072"/>
          </a:xfrm>
        </p:spPr>
        <p:txBody>
          <a:bodyPr/>
          <a:lstStyle/>
          <a:p>
            <a:r>
              <a:rPr kumimoji="0" lang="en-US" sz="2000" b="1" i="0" u="none" strike="noStrike" kern="1200" cap="all" spc="0" normalizeH="0" baseline="0" noProof="0" dirty="0">
                <a:ln>
                  <a:noFill/>
                </a:ln>
                <a:solidFill>
                  <a:srgbClr val="1F2C8F"/>
                </a:solidFill>
                <a:effectLst/>
                <a:uLnTx/>
                <a:uFillTx/>
                <a:latin typeface="Arial Black"/>
                <a:ea typeface="+mj-ea"/>
                <a:cs typeface="+mj-cs"/>
              </a:rPr>
              <a:t>Djerba explore </a:t>
            </a:r>
            <a:endParaRPr lang="fr-TN" dirty="0"/>
          </a:p>
        </p:txBody>
      </p:sp>
      <p:sp>
        <p:nvSpPr>
          <p:cNvPr id="3" name="Espace réservé du contenu 2">
            <a:extLst>
              <a:ext uri="{FF2B5EF4-FFF2-40B4-BE49-F238E27FC236}">
                <a16:creationId xmlns:a16="http://schemas.microsoft.com/office/drawing/2014/main" id="{42196308-4128-44D4-95EC-630FFAC27AEC}"/>
              </a:ext>
            </a:extLst>
          </p:cNvPr>
          <p:cNvSpPr>
            <a:spLocks noGrp="1"/>
          </p:cNvSpPr>
          <p:nvPr>
            <p:ph idx="1"/>
          </p:nvPr>
        </p:nvSpPr>
        <p:spPr>
          <a:xfrm>
            <a:off x="2223516" y="2461846"/>
            <a:ext cx="7744968" cy="2887394"/>
          </a:xfrm>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Sabon Next LT"/>
                <a:ea typeface="+mn-ea"/>
                <a:cs typeface="+mn-cs"/>
              </a:rPr>
              <a:t>Un lieu d’attraction conçu à l’image d’un village trditionnel djerbien . Melant les différentes architectures de l’ile , Djerba explore comprend un musée offrant un riche panorama de l’art de la tunisie et du monde arabo-musulman , une collection de mille pièces racontant 13 siècles d’art ; mais renferme aussi la plus grande ferme de </a:t>
            </a: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lumMod val="95000"/>
                    <a:lumOff val="5000"/>
                  </a:srgbClr>
                </a:solidFill>
                <a:effectLst/>
                <a:uLnTx/>
                <a:uFillTx/>
                <a:latin typeface="Sabon Next LT"/>
                <a:ea typeface="+mn-ea"/>
                <a:cs typeface="+mn-cs"/>
              </a:rPr>
              <a:t>Crocodiles en Afrique .</a:t>
            </a:r>
          </a:p>
          <a:p>
            <a:endParaRPr lang="fr-TN" dirty="0"/>
          </a:p>
        </p:txBody>
      </p:sp>
      <p:sp>
        <p:nvSpPr>
          <p:cNvPr id="5" name="Espace réservé du numéro de diapositive 4">
            <a:extLst>
              <a:ext uri="{FF2B5EF4-FFF2-40B4-BE49-F238E27FC236}">
                <a16:creationId xmlns:a16="http://schemas.microsoft.com/office/drawing/2014/main" id="{474BEA0E-CEDA-42DF-13F3-303C0337FBA2}"/>
              </a:ext>
            </a:extLst>
          </p:cNvPr>
          <p:cNvSpPr>
            <a:spLocks noGrp="1"/>
          </p:cNvSpPr>
          <p:nvPr>
            <p:ph type="sldNum" sz="quarter" idx="11"/>
          </p:nvPr>
        </p:nvSpPr>
        <p:spPr/>
        <p:txBody>
          <a:bodyPr/>
          <a:lstStyle/>
          <a:p>
            <a:fld id="{294A09A9-5501-47C1-A89A-A340965A2BE2}" type="slidenum">
              <a:rPr lang="en-US" smtClean="0"/>
              <a:pPr/>
              <a:t>12</a:t>
            </a:fld>
            <a:endParaRPr lang="en-US" dirty="0"/>
          </a:p>
        </p:txBody>
      </p:sp>
      <p:pic>
        <p:nvPicPr>
          <p:cNvPr id="6" name="Picture 2" descr="PARC DJERBA EXPLORE (Túnez/Yerba): opiniones y fotos del refugio">
            <a:extLst>
              <a:ext uri="{FF2B5EF4-FFF2-40B4-BE49-F238E27FC236}">
                <a16:creationId xmlns:a16="http://schemas.microsoft.com/office/drawing/2014/main" id="{68AD9D65-9A65-F3A6-1B46-6CC9E50C2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666" y="530811"/>
            <a:ext cx="3085734" cy="1847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jerba Explore : Le parc aux crocodiles">
            <a:extLst>
              <a:ext uri="{FF2B5EF4-FFF2-40B4-BE49-F238E27FC236}">
                <a16:creationId xmlns:a16="http://schemas.microsoft.com/office/drawing/2014/main" id="{6884265C-6A9D-2C2A-AADF-8ACEE4567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2" y="530811"/>
            <a:ext cx="2993362"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4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6B8ACF-D114-929E-841E-B433059A005D}"/>
              </a:ext>
            </a:extLst>
          </p:cNvPr>
          <p:cNvSpPr>
            <a:spLocks noGrp="1"/>
          </p:cNvSpPr>
          <p:nvPr>
            <p:ph type="title"/>
          </p:nvPr>
        </p:nvSpPr>
        <p:spPr>
          <a:xfrm>
            <a:off x="1748028" y="1206323"/>
            <a:ext cx="8695944" cy="662940"/>
          </a:xfrm>
        </p:spPr>
        <p:txBody>
          <a:bodyPr>
            <a:normAutofit/>
          </a:bodyPr>
          <a:lstStyle/>
          <a:p>
            <a:r>
              <a:rPr kumimoji="0" lang="fr-CA" sz="2800" b="1" i="0" u="none" strike="noStrike" kern="1200" cap="none" spc="0" normalizeH="0" baseline="0" noProof="0" dirty="0">
                <a:ln>
                  <a:noFill/>
                </a:ln>
                <a:solidFill>
                  <a:srgbClr val="AAC3E8">
                    <a:lumMod val="50000"/>
                  </a:srgbClr>
                </a:solidFill>
                <a:effectLst/>
                <a:uLnTx/>
                <a:uFillTx/>
                <a:latin typeface="Google Sans"/>
                <a:ea typeface="+mj-ea"/>
                <a:cs typeface="Arial" panose="020B0604020202020204" pitchFamily="34" charset="0"/>
              </a:rPr>
              <a:t>la synagogue de la Ghriba </a:t>
            </a:r>
            <a:endParaRPr lang="fr-TN" dirty="0"/>
          </a:p>
        </p:txBody>
      </p:sp>
      <p:sp>
        <p:nvSpPr>
          <p:cNvPr id="3" name="Espace réservé du contenu 2">
            <a:extLst>
              <a:ext uri="{FF2B5EF4-FFF2-40B4-BE49-F238E27FC236}">
                <a16:creationId xmlns:a16="http://schemas.microsoft.com/office/drawing/2014/main" id="{79EF6CCA-C9BE-1BA0-56D0-A069373E683D}"/>
              </a:ext>
            </a:extLst>
          </p:cNvPr>
          <p:cNvSpPr>
            <a:spLocks noGrp="1"/>
          </p:cNvSpPr>
          <p:nvPr>
            <p:ph idx="1"/>
          </p:nvPr>
        </p:nvSpPr>
        <p:spPr>
          <a:xfrm>
            <a:off x="2286000" y="1702675"/>
            <a:ext cx="7744968" cy="1325880"/>
          </a:xfrm>
        </p:spPr>
        <p:txBody>
          <a:bodyPr/>
          <a:lstStyle/>
          <a:p>
            <a:r>
              <a:rPr kumimoji="0" lang="fr-CA" sz="2400" b="0" i="0" u="none" strike="noStrike" kern="1200" cap="none" spc="0" normalizeH="0" baseline="0" noProof="0" dirty="0">
                <a:ln>
                  <a:noFill/>
                </a:ln>
                <a:solidFill>
                  <a:srgbClr val="000000">
                    <a:lumMod val="95000"/>
                    <a:lumOff val="5000"/>
                  </a:srgbClr>
                </a:solidFill>
                <a:effectLst/>
                <a:uLnTx/>
                <a:uFillTx/>
                <a:latin typeface="Google Sans"/>
                <a:ea typeface="+mj-ea"/>
                <a:cs typeface="Arial" panose="020B0604020202020204" pitchFamily="34" charset="0"/>
              </a:rPr>
              <a:t>À la fois lieu de culte et lieu saint, la synagogue de la Ghriba sur l'île de Djerba en Tunisie est un sanctuaire fréquenté par des fidèles juifs .</a:t>
            </a:r>
            <a:endParaRPr lang="fr-TN" dirty="0"/>
          </a:p>
        </p:txBody>
      </p:sp>
      <p:sp>
        <p:nvSpPr>
          <p:cNvPr id="5" name="Espace réservé du numéro de diapositive 4">
            <a:extLst>
              <a:ext uri="{FF2B5EF4-FFF2-40B4-BE49-F238E27FC236}">
                <a16:creationId xmlns:a16="http://schemas.microsoft.com/office/drawing/2014/main" id="{1BDC9A2E-91D5-002F-98C6-670172E8225C}"/>
              </a:ext>
            </a:extLst>
          </p:cNvPr>
          <p:cNvSpPr>
            <a:spLocks noGrp="1"/>
          </p:cNvSpPr>
          <p:nvPr>
            <p:ph type="sldNum" sz="quarter" idx="11"/>
          </p:nvPr>
        </p:nvSpPr>
        <p:spPr/>
        <p:txBody>
          <a:bodyPr/>
          <a:lstStyle/>
          <a:p>
            <a:fld id="{294A09A9-5501-47C1-A89A-A340965A2BE2}" type="slidenum">
              <a:rPr lang="en-US" smtClean="0"/>
              <a:pPr/>
              <a:t>13</a:t>
            </a:fld>
            <a:endParaRPr lang="en-US" dirty="0"/>
          </a:p>
        </p:txBody>
      </p:sp>
      <p:pic>
        <p:nvPicPr>
          <p:cNvPr id="6" name="Picture 2" descr="Le temple de la Ghriba : la synagogue la plus ancienne en Afrique -">
            <a:extLst>
              <a:ext uri="{FF2B5EF4-FFF2-40B4-BE49-F238E27FC236}">
                <a16:creationId xmlns:a16="http://schemas.microsoft.com/office/drawing/2014/main" id="{014D8CEF-9962-6EEE-9E36-784C96394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9825" y="3245618"/>
            <a:ext cx="3282514" cy="23210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n Tunisie, le pèlerinage juif de la Ghriba ouvert dans la sobriété">
            <a:extLst>
              <a:ext uri="{FF2B5EF4-FFF2-40B4-BE49-F238E27FC236}">
                <a16:creationId xmlns:a16="http://schemas.microsoft.com/office/drawing/2014/main" id="{52A968A1-3FD1-DB1D-72F1-36C1DB77E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3305" y="3245617"/>
            <a:ext cx="2564443" cy="23210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Le pèlerinage de la Ghriba, un message fort pour la Tunisie, son image et  son tourisme">
            <a:extLst>
              <a:ext uri="{FF2B5EF4-FFF2-40B4-BE49-F238E27FC236}">
                <a16:creationId xmlns:a16="http://schemas.microsoft.com/office/drawing/2014/main" id="{1CCE6C83-F328-0CD3-35A3-CDF57DC1B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714" y="3245617"/>
            <a:ext cx="3223461" cy="2321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5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777A54-FDBF-A813-412F-1C1B2F1E336C}"/>
              </a:ext>
            </a:extLst>
          </p:cNvPr>
          <p:cNvSpPr>
            <a:spLocks noGrp="1"/>
          </p:cNvSpPr>
          <p:nvPr>
            <p:ph type="title"/>
          </p:nvPr>
        </p:nvSpPr>
        <p:spPr>
          <a:xfrm>
            <a:off x="2116199" y="2038095"/>
            <a:ext cx="7744968" cy="365125"/>
          </a:xfrm>
        </p:spPr>
        <p:txBody>
          <a:bodyPr>
            <a:normAutofit fontScale="90000"/>
          </a:bodyPr>
          <a:lstStyle/>
          <a:p>
            <a:pPr marL="0" marR="0" lvl="0" indent="0" defTabSz="914400" rtl="0" eaLnBrk="1" fontAlgn="auto" latinLnBrk="0" hangingPunct="1">
              <a:lnSpc>
                <a:spcPct val="100000"/>
              </a:lnSpc>
              <a:spcBef>
                <a:spcPts val="360"/>
              </a:spcBef>
              <a:spcAft>
                <a:spcPts val="0"/>
              </a:spcAft>
              <a:tabLst/>
              <a:defRPr/>
            </a:pPr>
            <a:r>
              <a:rPr kumimoji="0" lang="en-US" sz="2400" b="1" i="0" u="none" strike="noStrike" kern="1200" cap="none" spc="0" normalizeH="0" baseline="0" noProof="0" dirty="0">
                <a:ln>
                  <a:noFill/>
                </a:ln>
                <a:solidFill>
                  <a:srgbClr val="1F2C8F"/>
                </a:solidFill>
                <a:effectLst/>
                <a:uLnTx/>
                <a:uFillTx/>
                <a:latin typeface="Sabon Next LT"/>
                <a:ea typeface="+mn-ea"/>
                <a:cs typeface="+mn-cs"/>
              </a:rPr>
              <a:t>Gualala Museum </a:t>
            </a:r>
            <a:br>
              <a:rPr kumimoji="0" lang="en-US" sz="2400" b="1" i="0" u="none" strike="noStrike" kern="1200" cap="none" spc="0" normalizeH="0" baseline="0" noProof="0" dirty="0">
                <a:ln>
                  <a:noFill/>
                </a:ln>
                <a:solidFill>
                  <a:srgbClr val="1F2C8F"/>
                </a:solidFill>
                <a:effectLst/>
                <a:uLnTx/>
                <a:uFillTx/>
                <a:latin typeface="Sabon Next LT"/>
                <a:ea typeface="+mn-ea"/>
                <a:cs typeface="+mn-cs"/>
              </a:rPr>
            </a:br>
            <a:endParaRPr lang="fr-TN" dirty="0"/>
          </a:p>
        </p:txBody>
      </p:sp>
      <p:sp>
        <p:nvSpPr>
          <p:cNvPr id="3" name="Espace réservé du contenu 2">
            <a:extLst>
              <a:ext uri="{FF2B5EF4-FFF2-40B4-BE49-F238E27FC236}">
                <a16:creationId xmlns:a16="http://schemas.microsoft.com/office/drawing/2014/main" id="{22DCEC77-1C9A-0E49-2FF5-7D8B46622E5A}"/>
              </a:ext>
            </a:extLst>
          </p:cNvPr>
          <p:cNvSpPr>
            <a:spLocks noGrp="1"/>
          </p:cNvSpPr>
          <p:nvPr>
            <p:ph idx="1"/>
          </p:nvPr>
        </p:nvSpPr>
        <p:spPr>
          <a:xfrm>
            <a:off x="2286000" y="3274758"/>
            <a:ext cx="7744968" cy="2697480"/>
          </a:xfrm>
        </p:spPr>
        <p:txBody>
          <a:bodyPr/>
          <a:lstStyle/>
          <a:p>
            <a:r>
              <a:rPr kumimoji="0" lang="en-US" sz="2000" b="0" i="0" u="none" strike="noStrike" kern="1200" cap="all" spc="0" normalizeH="0" baseline="0" noProof="0" dirty="0">
                <a:ln>
                  <a:noFill/>
                </a:ln>
                <a:solidFill>
                  <a:srgbClr val="000000">
                    <a:lumMod val="95000"/>
                    <a:lumOff val="5000"/>
                  </a:srgbClr>
                </a:solidFill>
                <a:effectLst/>
                <a:uLnTx/>
                <a:uFillTx/>
                <a:latin typeface="Arial Black"/>
                <a:ea typeface="+mj-ea"/>
                <a:cs typeface="Arial" panose="020B0604020202020204" pitchFamily="34" charset="0"/>
              </a:rPr>
              <a:t>A </a:t>
            </a:r>
            <a:r>
              <a:rPr kumimoji="0" lang="en-US" sz="2000" b="0" i="0" u="none" strike="noStrike" kern="1200" cap="none" spc="0" normalizeH="0" baseline="0" noProof="0" dirty="0">
                <a:ln>
                  <a:noFill/>
                </a:ln>
                <a:solidFill>
                  <a:srgbClr val="000000">
                    <a:lumMod val="95000"/>
                    <a:lumOff val="5000"/>
                  </a:srgbClr>
                </a:solidFill>
                <a:effectLst/>
                <a:uLnTx/>
                <a:uFillTx/>
                <a:latin typeface="Arial Black"/>
                <a:ea typeface="+mj-ea"/>
                <a:cs typeface="Arial" panose="020B0604020202020204" pitchFamily="34" charset="0"/>
              </a:rPr>
              <a:t>Gualala museum on plonge dans la vie et les traditions djerbiennes : des magasins de souvenirs , des robes traditionnelles de mariage ,des habits traditionnels . en somme un musée qui condense les coutumes djerbiennes peu connues par les tunisiens . </a:t>
            </a:r>
            <a:endParaRPr lang="fr-TN" dirty="0"/>
          </a:p>
        </p:txBody>
      </p:sp>
      <p:sp>
        <p:nvSpPr>
          <p:cNvPr id="5" name="Espace réservé du numéro de diapositive 4">
            <a:extLst>
              <a:ext uri="{FF2B5EF4-FFF2-40B4-BE49-F238E27FC236}">
                <a16:creationId xmlns:a16="http://schemas.microsoft.com/office/drawing/2014/main" id="{86F6027C-E3D6-473C-DE49-382D7E43254F}"/>
              </a:ext>
            </a:extLst>
          </p:cNvPr>
          <p:cNvSpPr>
            <a:spLocks noGrp="1"/>
          </p:cNvSpPr>
          <p:nvPr>
            <p:ph type="sldNum" sz="quarter" idx="11"/>
          </p:nvPr>
        </p:nvSpPr>
        <p:spPr/>
        <p:txBody>
          <a:bodyPr/>
          <a:lstStyle/>
          <a:p>
            <a:fld id="{294A09A9-5501-47C1-A89A-A340965A2BE2}" type="slidenum">
              <a:rPr lang="en-US" smtClean="0"/>
              <a:pPr/>
              <a:t>14</a:t>
            </a:fld>
            <a:endParaRPr lang="en-US" dirty="0"/>
          </a:p>
        </p:txBody>
      </p:sp>
      <p:pic>
        <p:nvPicPr>
          <p:cNvPr id="6" name="Picture 10" descr="Duel au musée de Guellala - Tunisie">
            <a:extLst>
              <a:ext uri="{FF2B5EF4-FFF2-40B4-BE49-F238E27FC236}">
                <a16:creationId xmlns:a16="http://schemas.microsoft.com/office/drawing/2014/main" id="{AFB5794F-69A4-240C-90B6-9E65DE5EFC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833" y="763675"/>
            <a:ext cx="2591951" cy="251108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usée guellala djerba, Musée à Djerba | Kharjet.tn">
            <a:extLst>
              <a:ext uri="{FF2B5EF4-FFF2-40B4-BE49-F238E27FC236}">
                <a16:creationId xmlns:a16="http://schemas.microsoft.com/office/drawing/2014/main" id="{19319C99-038C-3415-A80B-E442FF66BA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4986" y="763674"/>
            <a:ext cx="2854622" cy="2511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82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normAutofit fontScale="90000"/>
          </a:bodyPr>
          <a:lstStyle/>
          <a:p>
            <a:r>
              <a:rPr lang="en-US" dirty="0"/>
              <a:t>Merci beaucoup </a:t>
            </a:r>
          </a:p>
        </p:txBody>
      </p:sp>
      <p:pic>
        <p:nvPicPr>
          <p:cNvPr id="1026" name="Picture 2" descr="Drapeau de la Tunisie — Wikipédia">
            <a:extLst>
              <a:ext uri="{FF2B5EF4-FFF2-40B4-BE49-F238E27FC236}">
                <a16:creationId xmlns:a16="http://schemas.microsoft.com/office/drawing/2014/main" id="{568FCAF6-0404-C041-3E36-E82EDD5023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011" y="2076450"/>
            <a:ext cx="4114989"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251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707A74-B0E3-36BA-AEF5-4FACB9A7425F}"/>
              </a:ext>
            </a:extLst>
          </p:cNvPr>
          <p:cNvSpPr>
            <a:spLocks noGrp="1"/>
          </p:cNvSpPr>
          <p:nvPr>
            <p:ph type="title"/>
          </p:nvPr>
        </p:nvSpPr>
        <p:spPr>
          <a:xfrm>
            <a:off x="7003980" y="55322"/>
            <a:ext cx="3686159" cy="546762"/>
          </a:xfrm>
        </p:spPr>
        <p:txBody>
          <a:bodyPr>
            <a:normAutofit fontScale="90000"/>
          </a:bodyPr>
          <a:lstStyle/>
          <a:p>
            <a:r>
              <a:rPr lang="fr-CA" dirty="0"/>
              <a:t>A propos de moi </a:t>
            </a:r>
            <a:endParaRPr lang="fr-TN" dirty="0"/>
          </a:p>
        </p:txBody>
      </p:sp>
      <p:sp>
        <p:nvSpPr>
          <p:cNvPr id="4" name="Espace réservé du numéro de diapositive 3">
            <a:extLst>
              <a:ext uri="{FF2B5EF4-FFF2-40B4-BE49-F238E27FC236}">
                <a16:creationId xmlns:a16="http://schemas.microsoft.com/office/drawing/2014/main" id="{8A9D0534-7F09-E00D-A5B2-75F7D7C57A05}"/>
              </a:ext>
            </a:extLst>
          </p:cNvPr>
          <p:cNvSpPr>
            <a:spLocks noGrp="1"/>
          </p:cNvSpPr>
          <p:nvPr>
            <p:ph type="sldNum" sz="quarter" idx="12"/>
          </p:nvPr>
        </p:nvSpPr>
        <p:spPr/>
        <p:txBody>
          <a:bodyPr/>
          <a:lstStyle/>
          <a:p>
            <a:fld id="{294A09A9-5501-47C1-A89A-A340965A2BE2}" type="slidenum">
              <a:rPr lang="en-US" smtClean="0"/>
              <a:t>2</a:t>
            </a:fld>
            <a:endParaRPr lang="en-US" dirty="0"/>
          </a:p>
        </p:txBody>
      </p:sp>
      <p:sp>
        <p:nvSpPr>
          <p:cNvPr id="5" name="Espace réservé du contenu 4">
            <a:extLst>
              <a:ext uri="{FF2B5EF4-FFF2-40B4-BE49-F238E27FC236}">
                <a16:creationId xmlns:a16="http://schemas.microsoft.com/office/drawing/2014/main" id="{71844474-2FBF-C906-5FE1-1AB6FB55EE62}"/>
              </a:ext>
            </a:extLst>
          </p:cNvPr>
          <p:cNvSpPr>
            <a:spLocks noGrp="1"/>
          </p:cNvSpPr>
          <p:nvPr>
            <p:ph sz="quarter" idx="4"/>
          </p:nvPr>
        </p:nvSpPr>
        <p:spPr>
          <a:xfrm>
            <a:off x="6430945" y="552659"/>
            <a:ext cx="5501975" cy="6305341"/>
          </a:xfrm>
        </p:spPr>
        <p:txBody>
          <a:bodyPr>
            <a:normAutofit fontScale="25000" lnSpcReduction="20000"/>
          </a:bodyPr>
          <a:lstStyle/>
          <a:p>
            <a:pPr algn="l" rtl="0"/>
            <a:r>
              <a:rPr lang="fr-CA" sz="5600" b="1" dirty="0">
                <a:solidFill>
                  <a:schemeClr val="tx1">
                    <a:lumMod val="95000"/>
                    <a:lumOff val="5000"/>
                  </a:schemeClr>
                </a:solidFill>
              </a:rPr>
              <a:t>Je m’appelle Jaweher Bouziri . J’ai 22 ans . Je suis tunisienne de Djerba . Je suis une nouvelle diplômée .</a:t>
            </a:r>
            <a:br>
              <a:rPr lang="fr-CA" sz="5600" i="0" dirty="0">
                <a:solidFill>
                  <a:srgbClr val="1D2125"/>
                </a:solidFill>
                <a:effectLst/>
                <a:latin typeface="Open Sans" panose="020B0606030504020204" pitchFamily="34" charset="0"/>
              </a:rPr>
            </a:br>
            <a:r>
              <a:rPr lang="fr-CA" sz="5600" i="0" dirty="0">
                <a:solidFill>
                  <a:srgbClr val="1D2125"/>
                </a:solidFill>
                <a:effectLst/>
                <a:latin typeface="Open Sans" panose="020B0606030504020204" pitchFamily="34" charset="0"/>
              </a:rPr>
              <a:t>En fait, je suis passionnée par la langue française . l'enseignement est mon métier de rêve et mon objectif . C'est pour cela j'ai choisi postuler pour ce poste d'auxiliaire de la langue française . De plus , je voudrais appliquer ce que j'ai appris au cours de mon cursus  scolaire et universitaire . En outre , je voudrais faire une expérience professionnelle à l'étranger . </a:t>
            </a:r>
          </a:p>
          <a:p>
            <a:pPr algn="l" rtl="0"/>
            <a:r>
              <a:rPr lang="fr-CA" sz="5600" i="0" dirty="0">
                <a:solidFill>
                  <a:srgbClr val="1D2125"/>
                </a:solidFill>
                <a:effectLst/>
                <a:latin typeface="Open Sans" panose="020B0606030504020204" pitchFamily="34" charset="0"/>
              </a:rPr>
              <a:t>J'ai l'esprit d'équipe qui va m'aider essentiellement à bien gérer ce poste puisque la mission de l'assistant se fait  sous la direction d'un professeur principal du département de français . De plus , en référant à mes cours de didactique , je suis pour la méthode directe de l'enseignement c'est à dire j'apprécies que le cours soit intéressant et qu'il ait interaction active entre l'enseignant et l'apprenant . Donc je suis en train d'appliquer ça . En tant qu'auxiliaire de conversation , je vais être proche à mes élèves . Je vais ainsi créer un milieu de confiance et après une bonne expérience dans les associations et les clubs de l'enfance et après des formations  en développement psychologique de l'enfant , je suis prête de bien gérer une classe des élèves de différentes personnalités , de différents caractères et niveaux .</a:t>
            </a:r>
          </a:p>
          <a:p>
            <a:endParaRPr lang="fr-TN" dirty="0"/>
          </a:p>
        </p:txBody>
      </p:sp>
      <p:pic>
        <p:nvPicPr>
          <p:cNvPr id="7" name="Image 6">
            <a:extLst>
              <a:ext uri="{FF2B5EF4-FFF2-40B4-BE49-F238E27FC236}">
                <a16:creationId xmlns:a16="http://schemas.microsoft.com/office/drawing/2014/main" id="{D3DDCF15-522C-723B-6764-2542F89C9575}"/>
              </a:ext>
            </a:extLst>
          </p:cNvPr>
          <p:cNvPicPr>
            <a:picLocks noChangeAspect="1"/>
          </p:cNvPicPr>
          <p:nvPr/>
        </p:nvPicPr>
        <p:blipFill>
          <a:blip r:embed="rId2"/>
          <a:stretch>
            <a:fillRect/>
          </a:stretch>
        </p:blipFill>
        <p:spPr>
          <a:xfrm>
            <a:off x="452176" y="328703"/>
            <a:ext cx="3332293" cy="2617551"/>
          </a:xfrm>
          <a:prstGeom prst="rect">
            <a:avLst/>
          </a:prstGeom>
        </p:spPr>
      </p:pic>
      <p:pic>
        <p:nvPicPr>
          <p:cNvPr id="8" name="Image 7">
            <a:extLst>
              <a:ext uri="{FF2B5EF4-FFF2-40B4-BE49-F238E27FC236}">
                <a16:creationId xmlns:a16="http://schemas.microsoft.com/office/drawing/2014/main" id="{F6087B37-741C-195D-C716-81A20B422105}"/>
              </a:ext>
            </a:extLst>
          </p:cNvPr>
          <p:cNvPicPr>
            <a:picLocks noChangeAspect="1"/>
          </p:cNvPicPr>
          <p:nvPr/>
        </p:nvPicPr>
        <p:blipFill>
          <a:blip r:embed="rId3"/>
          <a:stretch>
            <a:fillRect/>
          </a:stretch>
        </p:blipFill>
        <p:spPr>
          <a:xfrm>
            <a:off x="2583255" y="3017894"/>
            <a:ext cx="3392374" cy="3703581"/>
          </a:xfrm>
          <a:prstGeom prst="rect">
            <a:avLst/>
          </a:prstGeom>
        </p:spPr>
      </p:pic>
    </p:spTree>
    <p:extLst>
      <p:ext uri="{BB962C8B-B14F-4D97-AF65-F5344CB8AC3E}">
        <p14:creationId xmlns:p14="http://schemas.microsoft.com/office/powerpoint/2010/main" val="127132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622999"/>
            <a:ext cx="4888990" cy="5878386"/>
          </a:xfrm>
        </p:spPr>
        <p:txBody>
          <a:bodyPr vert="horz" lIns="91440" tIns="45720" rIns="91440" bIns="45720" rtlCol="0" anchor="t">
            <a:normAutofit/>
          </a:bodyPr>
          <a:lstStyle/>
          <a:p>
            <a:r>
              <a:rPr lang="fr-CA" b="0" i="0" dirty="0">
                <a:solidFill>
                  <a:srgbClr val="4D5156"/>
                </a:solidFill>
                <a:effectLst/>
                <a:latin typeface="Google Sans"/>
              </a:rPr>
              <a:t>La </a:t>
            </a:r>
            <a:r>
              <a:rPr lang="fr-CA" b="0" i="0" dirty="0">
                <a:solidFill>
                  <a:srgbClr val="040C28"/>
                </a:solidFill>
                <a:effectLst/>
                <a:latin typeface="Google Sans"/>
              </a:rPr>
              <a:t>Tunisie</a:t>
            </a:r>
            <a:r>
              <a:rPr lang="fr-CA" b="0" i="0" dirty="0">
                <a:solidFill>
                  <a:srgbClr val="4D5156"/>
                </a:solidFill>
                <a:effectLst/>
                <a:latin typeface="Google Sans"/>
              </a:rPr>
              <a:t> est un pays d'Afrique du Nord appartenant au Maghreb. Elle est bordée au nord et à l'est par la mer Méditerranée. Sa frontière ouest s'ouvre sur l'Algérie (965 km) et sa frontière sud-est sur la Libye (459 km). Son nom est dérivé de celui de sa capitale, </a:t>
            </a:r>
            <a:r>
              <a:rPr lang="fr-CA" b="0" i="0" dirty="0">
                <a:solidFill>
                  <a:srgbClr val="040C28"/>
                </a:solidFill>
                <a:effectLst/>
                <a:latin typeface="Google Sans"/>
              </a:rPr>
              <a:t>Tunis</a:t>
            </a:r>
            <a:r>
              <a:rPr lang="fr-CA" b="0" i="0" dirty="0">
                <a:solidFill>
                  <a:srgbClr val="4D5156"/>
                </a:solidFill>
                <a:effectLst/>
                <a:latin typeface="Google Sans"/>
              </a:rPr>
              <a:t>, située dans le nord du pays</a:t>
            </a:r>
            <a:endParaRPr lang="en-US" dirty="0">
              <a:solidFill>
                <a:schemeClr val="accent3"/>
              </a:solidFill>
              <a:latin typeface="Gill Sans Nova Light" panose="020B0302020104020203" pitchFamily="34" charset="0"/>
              <a:cs typeface="Calibri"/>
            </a:endParaRPr>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3</a:t>
            </a:fld>
            <a:endParaRPr lang="en-US" dirty="0"/>
          </a:p>
        </p:txBody>
      </p:sp>
      <p:pic>
        <p:nvPicPr>
          <p:cNvPr id="2050" name="Picture 2" descr="Présentation de la Tunisie – Retraite Sans Frontières">
            <a:extLst>
              <a:ext uri="{FF2B5EF4-FFF2-40B4-BE49-F238E27FC236}">
                <a16:creationId xmlns:a16="http://schemas.microsoft.com/office/drawing/2014/main" id="{F892FF1C-8401-2C3C-7CD7-34AD75FDE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4498" y="206093"/>
            <a:ext cx="4531338" cy="5983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52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4</a:t>
            </a:fld>
            <a:endParaRPr lang="en-US" dirty="0"/>
          </a:p>
        </p:txBody>
      </p:sp>
      <p:pic>
        <p:nvPicPr>
          <p:cNvPr id="1026" name="Picture 2" descr="La Tunisie. - ppt télécharger">
            <a:extLst>
              <a:ext uri="{FF2B5EF4-FFF2-40B4-BE49-F238E27FC236}">
                <a16:creationId xmlns:a16="http://schemas.microsoft.com/office/drawing/2014/main" id="{45258FC6-AA50-98CE-6766-A301862FD7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7833" y="994787"/>
            <a:ext cx="8932986" cy="4069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999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221065" y="1889090"/>
            <a:ext cx="8098970" cy="3376246"/>
          </a:xfrm>
        </p:spPr>
        <p:txBody>
          <a:bodyPr>
            <a:noAutofit/>
          </a:bodyPr>
          <a:lstStyle/>
          <a:p>
            <a:br>
              <a:rPr lang="fr-CA" sz="2400" b="0" i="0" dirty="0">
                <a:solidFill>
                  <a:srgbClr val="040C28"/>
                </a:solidFill>
                <a:effectLst/>
                <a:latin typeface="Google Sans"/>
              </a:rPr>
            </a:br>
            <a:r>
              <a:rPr lang="fr-CA" sz="2400" b="0" i="0" dirty="0">
                <a:solidFill>
                  <a:srgbClr val="FF0000"/>
                </a:solidFill>
                <a:effectLst/>
                <a:latin typeface="Google Sans"/>
              </a:rPr>
              <a:t>les plats traditionnels de la Tunisie</a:t>
            </a:r>
            <a:br>
              <a:rPr lang="fr-CA" sz="2400" b="0" i="0" dirty="0">
                <a:solidFill>
                  <a:srgbClr val="040C28"/>
                </a:solidFill>
                <a:effectLst/>
                <a:latin typeface="Google Sans"/>
              </a:rPr>
            </a:br>
            <a:r>
              <a:rPr lang="fr-CA" sz="2400" b="0" i="0" dirty="0">
                <a:solidFill>
                  <a:srgbClr val="040C28"/>
                </a:solidFill>
                <a:effectLst/>
                <a:latin typeface="Google Sans"/>
              </a:rPr>
              <a:t>Le couscous</a:t>
            </a:r>
            <a:br>
              <a:rPr lang="fr-CA" sz="2400" dirty="0"/>
            </a:br>
            <a:br>
              <a:rPr lang="fr-CA" sz="2400" dirty="0"/>
            </a:br>
            <a:r>
              <a:rPr lang="fr-CA" sz="2400" b="0" i="0" dirty="0">
                <a:solidFill>
                  <a:srgbClr val="4D5156"/>
                </a:solidFill>
                <a:effectLst/>
                <a:latin typeface="Google Sans"/>
              </a:rPr>
              <a:t>D'origine berbère, on le retrouve dans l'ensemble du Maghreb. Il se compose de semoule de blé, de légumes, d'épices et de viande, le plus souvent de l'agneau. En Tunisie, il est considéré comme le plat national.</a:t>
            </a:r>
            <a:endParaRPr lang="en-US" sz="2400" dirty="0"/>
          </a:p>
        </p:txBody>
      </p:sp>
      <p:pic>
        <p:nvPicPr>
          <p:cNvPr id="3074" name="Picture 2" descr="10 délices de la Tunisie">
            <a:extLst>
              <a:ext uri="{FF2B5EF4-FFF2-40B4-BE49-F238E27FC236}">
                <a16:creationId xmlns:a16="http://schemas.microsoft.com/office/drawing/2014/main" id="{19E737A1-1EEF-184F-FACB-5987171689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0126" y="3429000"/>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es cinq plats préférés des Tunisiens | Tunisie Autrement">
            <a:extLst>
              <a:ext uri="{FF2B5EF4-FFF2-40B4-BE49-F238E27FC236}">
                <a16:creationId xmlns:a16="http://schemas.microsoft.com/office/drawing/2014/main" id="{EA765C32-E41A-FD93-3861-6E544914D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0126" y="1889090"/>
            <a:ext cx="2952750" cy="153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980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p:txBody>
          <a:bodyPr>
            <a:normAutofit fontScale="90000"/>
          </a:bodyPr>
          <a:lstStyle/>
          <a:p>
            <a:r>
              <a:rPr lang="fr-CA" b="1" i="0" dirty="0">
                <a:solidFill>
                  <a:srgbClr val="FF0000"/>
                </a:solidFill>
                <a:effectLst/>
                <a:latin typeface="var(--h2_typography-font-family)"/>
              </a:rPr>
              <a:t>. </a:t>
            </a:r>
            <a:r>
              <a:rPr lang="fr-CA" sz="2000" b="1" i="0" dirty="0">
                <a:solidFill>
                  <a:srgbClr val="FF0000"/>
                </a:solidFill>
                <a:effectLst/>
                <a:latin typeface="var(--h2_typography-font-family)"/>
              </a:rPr>
              <a:t>La brik</a:t>
            </a:r>
            <a:br>
              <a:rPr lang="fr-CA" sz="2000" b="1" i="0" dirty="0">
                <a:solidFill>
                  <a:srgbClr val="000000"/>
                </a:solidFill>
                <a:effectLst/>
                <a:latin typeface="var(--h2_typography-font-family)"/>
              </a:rPr>
            </a:br>
            <a:r>
              <a:rPr lang="fr-CA" sz="2000" b="0" i="0" dirty="0">
                <a:solidFill>
                  <a:srgbClr val="000000"/>
                </a:solidFill>
                <a:effectLst/>
                <a:latin typeface="Source Sans Pro" panose="020B0503030403020204" pitchFamily="34" charset="0"/>
              </a:rPr>
              <a:t>Cette entrée est l’une des plus populaires du pays. Elle ressemble à une crêpe pliée en triangle farcie et frite. La garniture est composée d’un œuf mollet, de thon, de persil, d’oignons et d’une purée de pommes de terre. Suivant l’endroit où vous vous trouvez, vous pourrez choisir diverses garnitures.</a:t>
            </a:r>
            <a:br>
              <a:rPr lang="fr-CA" sz="2000" b="0" i="0" dirty="0">
                <a:solidFill>
                  <a:srgbClr val="000000"/>
                </a:solidFill>
                <a:effectLst/>
                <a:latin typeface="Source Sans Pro" panose="020B0503030403020204" pitchFamily="34" charset="0"/>
              </a:rPr>
            </a:br>
            <a:endParaRPr lang="en-US" sz="2000" dirty="0"/>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p:txBody>
          <a:bodyPr>
            <a:normAutofit lnSpcReduction="10000"/>
          </a:bodyPr>
          <a:lstStyle/>
          <a:p>
            <a:pPr algn="l"/>
            <a:r>
              <a:rPr lang="fr-CA" sz="1800" b="1" i="0" dirty="0">
                <a:solidFill>
                  <a:srgbClr val="FF0000"/>
                </a:solidFill>
                <a:effectLst/>
                <a:latin typeface="var(--h2_typography-font-family)"/>
              </a:rPr>
              <a:t>La chakchouka</a:t>
            </a:r>
          </a:p>
          <a:p>
            <a:pPr marL="0" indent="0" algn="l">
              <a:buNone/>
            </a:pPr>
            <a:r>
              <a:rPr lang="fr-CA" sz="1800" b="0" i="0" dirty="0">
                <a:solidFill>
                  <a:srgbClr val="000000"/>
                </a:solidFill>
                <a:effectLst/>
                <a:latin typeface="Source Sans Pro" panose="020B0503030403020204" pitchFamily="34" charset="0"/>
              </a:rPr>
              <a:t>Ce plat populaire de Tunisie est fait à base de tomates, d’oignons, d’ails, d’épices, de poivrons ou de courgettes, de pommes de terre et d’œufs mollets. Une variante à base de merguez existe pour les amateurs de viande </a:t>
            </a:r>
          </a:p>
          <a:p>
            <a:endParaRPr lang="en-US" dirty="0"/>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6289612" y="4353121"/>
            <a:ext cx="5065776" cy="2368353"/>
          </a:xfrm>
        </p:spPr>
        <p:txBody>
          <a:bodyPr>
            <a:normAutofit fontScale="25000" lnSpcReduction="20000"/>
          </a:bodyPr>
          <a:lstStyle/>
          <a:p>
            <a:pPr algn="l"/>
            <a:r>
              <a:rPr lang="fr-CA" sz="7200" b="1" i="0" dirty="0">
                <a:solidFill>
                  <a:srgbClr val="FF0000"/>
                </a:solidFill>
                <a:effectLst/>
                <a:latin typeface="var(--h2_typography-font-family)"/>
              </a:rPr>
              <a:t> La salade Méchouia</a:t>
            </a:r>
          </a:p>
          <a:p>
            <a:pPr marL="0" indent="0" algn="l">
              <a:buNone/>
            </a:pPr>
            <a:r>
              <a:rPr lang="fr-CA" sz="7200" b="0" i="0" dirty="0">
                <a:solidFill>
                  <a:srgbClr val="000000"/>
                </a:solidFill>
                <a:effectLst/>
                <a:latin typeface="Source Sans Pro" panose="020B0503030403020204" pitchFamily="34" charset="0"/>
              </a:rPr>
              <a:t>C’est LA salade Tunisienne ! Cette recette est un peu longue à préparer car elle nécessite de nombreux légumes grillés, pelés et coupés en petits morceaux. Le tout est assaisonné d’ail, de coriandre et de carvi puis arrosé d’un mélange fait à base d’huile d’olive, de jus de citron et d’harissa. Au-dessus, le chef ajoutera du thon à l’huile d’olive, des œufs en tranches et selon votre préférence, vous pourrez ajouter de câpres ou des olives.</a:t>
            </a:r>
          </a:p>
          <a:p>
            <a:br>
              <a:rPr lang="fr-CA" dirty="0"/>
            </a:br>
            <a:endParaRPr lang="en-US" dirty="0"/>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6</a:t>
            </a:fld>
            <a:endParaRPr lang="en-US" dirty="0"/>
          </a:p>
        </p:txBody>
      </p:sp>
      <p:pic>
        <p:nvPicPr>
          <p:cNvPr id="4100" name="Picture 4" descr="Cuisine tunisienne : les plats nationaux incontournables - Sunshine Vacances">
            <a:extLst>
              <a:ext uri="{FF2B5EF4-FFF2-40B4-BE49-F238E27FC236}">
                <a16:creationId xmlns:a16="http://schemas.microsoft.com/office/drawing/2014/main" id="{0843F1D2-3933-A0C6-9978-BE6A45F3AD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29" y="442128"/>
            <a:ext cx="4114799" cy="207075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hakchouka - plat tunisien">
            <a:extLst>
              <a:ext uri="{FF2B5EF4-FFF2-40B4-BE49-F238E27FC236}">
                <a16:creationId xmlns:a16="http://schemas.microsoft.com/office/drawing/2014/main" id="{8F6CE6E2-9BC4-5AB2-DFD5-78186636A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272" y="2785780"/>
            <a:ext cx="4131056" cy="18465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salade Méchouia - plat tunisien">
            <a:extLst>
              <a:ext uri="{FF2B5EF4-FFF2-40B4-BE49-F238E27FC236}">
                <a16:creationId xmlns:a16="http://schemas.microsoft.com/office/drawing/2014/main" id="{5F9BA3B8-16EA-B731-6B17-746BA6D6E7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529" y="4799973"/>
            <a:ext cx="4131056" cy="184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1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B913A7-6E42-FE01-F27B-6A9220192642}"/>
              </a:ext>
            </a:extLst>
          </p:cNvPr>
          <p:cNvSpPr>
            <a:spLocks noGrp="1"/>
          </p:cNvSpPr>
          <p:nvPr>
            <p:ph type="title"/>
          </p:nvPr>
        </p:nvSpPr>
        <p:spPr/>
        <p:txBody>
          <a:bodyPr/>
          <a:lstStyle/>
          <a:p>
            <a:r>
              <a:rPr kumimoji="0" lang="en-US" sz="3600" b="1" i="1" u="sng" strike="noStrike" kern="1200" cap="all" spc="0" normalizeH="0" baseline="0" noProof="0" dirty="0">
                <a:ln>
                  <a:noFill/>
                </a:ln>
                <a:solidFill>
                  <a:srgbClr val="1F2C8F"/>
                </a:solidFill>
                <a:effectLst/>
                <a:uLnTx/>
                <a:uFillTx/>
                <a:latin typeface="Arial Black"/>
                <a:ea typeface="+mj-ea"/>
                <a:cs typeface="+mj-cs"/>
              </a:rPr>
              <a:t>L’ile de Djerba </a:t>
            </a:r>
            <a:endParaRPr lang="fr-TN" dirty="0"/>
          </a:p>
        </p:txBody>
      </p:sp>
      <p:sp>
        <p:nvSpPr>
          <p:cNvPr id="3" name="Espace réservé du contenu 2">
            <a:extLst>
              <a:ext uri="{FF2B5EF4-FFF2-40B4-BE49-F238E27FC236}">
                <a16:creationId xmlns:a16="http://schemas.microsoft.com/office/drawing/2014/main" id="{4B382C89-BBD4-8774-7129-5D06771D418A}"/>
              </a:ext>
            </a:extLst>
          </p:cNvPr>
          <p:cNvSpPr>
            <a:spLocks noGrp="1"/>
          </p:cNvSpPr>
          <p:nvPr>
            <p:ph idx="1"/>
          </p:nvPr>
        </p:nvSpPr>
        <p:spPr>
          <a:xfrm>
            <a:off x="2223516" y="2340262"/>
            <a:ext cx="7744968" cy="2697480"/>
          </a:xfrm>
        </p:spPr>
        <p:txBody>
          <a:bodyPr/>
          <a:lstStyle/>
          <a:p>
            <a:pPr marL="0" marR="0" lvl="0" indent="0" algn="just"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CA" sz="2200" b="0" i="0" u="none" strike="noStrike" kern="1200" cap="none" spc="0" normalizeH="0" baseline="0" noProof="0" dirty="0">
                <a:ln>
                  <a:noFill/>
                </a:ln>
                <a:solidFill>
                  <a:srgbClr val="040C28"/>
                </a:solidFill>
                <a:effectLst/>
                <a:uLnTx/>
                <a:uFillTx/>
                <a:latin typeface="Google Sans"/>
                <a:ea typeface="+mn-ea"/>
                <a:cs typeface="+mn-cs"/>
              </a:rPr>
              <a:t>Djerba</a:t>
            </a:r>
            <a:r>
              <a:rPr kumimoji="0" lang="fr-CA" sz="2200" b="0" i="0" u="none" strike="noStrike" kern="1200" cap="none" spc="0" normalizeH="0" baseline="0" noProof="0" dirty="0">
                <a:ln>
                  <a:noFill/>
                </a:ln>
                <a:solidFill>
                  <a:srgbClr val="202124"/>
                </a:solidFill>
                <a:effectLst/>
                <a:uLnTx/>
                <a:uFillTx/>
                <a:latin typeface="Google Sans"/>
                <a:ea typeface="+mn-ea"/>
                <a:cs typeface="+mn-cs"/>
              </a:rPr>
              <a:t> est l'île de la douceur : douceur des paysages et de l'horizon bas, douceur du climat et des plages de sable blanc, douceur de l'architecture traditionnelle, des toits en cubes et en coupoles immaculées. Tenue de traditions millénaires, l'île de </a:t>
            </a:r>
            <a:r>
              <a:rPr kumimoji="0" lang="fr-CA" sz="2200" b="0" i="0" u="none" strike="noStrike" kern="1200" cap="none" spc="0" normalizeH="0" baseline="0" noProof="0" dirty="0">
                <a:ln>
                  <a:noFill/>
                </a:ln>
                <a:solidFill>
                  <a:srgbClr val="040C28"/>
                </a:solidFill>
                <a:effectLst/>
                <a:uLnTx/>
                <a:uFillTx/>
                <a:latin typeface="Google Sans"/>
                <a:ea typeface="+mn-ea"/>
                <a:cs typeface="+mn-cs"/>
              </a:rPr>
              <a:t>Djerba</a:t>
            </a:r>
            <a:r>
              <a:rPr kumimoji="0" lang="fr-CA" sz="2200" b="0" i="0" u="none" strike="noStrike" kern="1200" cap="none" spc="0" normalizeH="0" baseline="0" noProof="0" dirty="0">
                <a:ln>
                  <a:noFill/>
                </a:ln>
                <a:solidFill>
                  <a:srgbClr val="202124"/>
                </a:solidFill>
                <a:effectLst/>
                <a:uLnTx/>
                <a:uFillTx/>
                <a:latin typeface="Google Sans"/>
                <a:ea typeface="+mn-ea"/>
                <a:cs typeface="+mn-cs"/>
              </a:rPr>
              <a:t> est un hymne à la douceur de vivre.</a:t>
            </a:r>
            <a:endParaRPr kumimoji="0" lang="en-US" sz="2200" b="0" i="0" u="none" strike="noStrike" kern="1200" cap="none" spc="0" normalizeH="0" baseline="0" noProof="0" dirty="0">
              <a:ln>
                <a:noFill/>
              </a:ln>
              <a:solidFill>
                <a:srgbClr val="1F2C8F"/>
              </a:solidFill>
              <a:effectLst/>
              <a:uLnTx/>
              <a:uFillTx/>
              <a:latin typeface="Sabon Next LT"/>
              <a:ea typeface="+mn-ea"/>
              <a:cs typeface="+mn-cs"/>
            </a:endParaRPr>
          </a:p>
          <a:p>
            <a:endParaRPr lang="fr-TN" dirty="0"/>
          </a:p>
        </p:txBody>
      </p:sp>
      <p:sp>
        <p:nvSpPr>
          <p:cNvPr id="5" name="Espace réservé du numéro de diapositive 4">
            <a:extLst>
              <a:ext uri="{FF2B5EF4-FFF2-40B4-BE49-F238E27FC236}">
                <a16:creationId xmlns:a16="http://schemas.microsoft.com/office/drawing/2014/main" id="{A91D1C02-4F8A-876F-60BA-86C374D84D8A}"/>
              </a:ext>
            </a:extLst>
          </p:cNvPr>
          <p:cNvSpPr>
            <a:spLocks noGrp="1"/>
          </p:cNvSpPr>
          <p:nvPr>
            <p:ph type="sldNum" sz="quarter" idx="11"/>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71301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8</a:t>
            </a:fld>
            <a:endParaRPr lang="en-US" dirty="0"/>
          </a:p>
        </p:txBody>
      </p:sp>
      <p:pic>
        <p:nvPicPr>
          <p:cNvPr id="20" name="Image 19">
            <a:extLst>
              <a:ext uri="{FF2B5EF4-FFF2-40B4-BE49-F238E27FC236}">
                <a16:creationId xmlns:a16="http://schemas.microsoft.com/office/drawing/2014/main" id="{8D878CAC-DC93-F85E-60AB-806A35F13F53}"/>
              </a:ext>
            </a:extLst>
          </p:cNvPr>
          <p:cNvPicPr>
            <a:picLocks noChangeAspect="1"/>
          </p:cNvPicPr>
          <p:nvPr/>
        </p:nvPicPr>
        <p:blipFill>
          <a:blip r:embed="rId2"/>
          <a:stretch>
            <a:fillRect/>
          </a:stretch>
        </p:blipFill>
        <p:spPr>
          <a:xfrm>
            <a:off x="1625630" y="1818415"/>
            <a:ext cx="2833490" cy="3436375"/>
          </a:xfrm>
          <a:prstGeom prst="rect">
            <a:avLst/>
          </a:prstGeom>
        </p:spPr>
      </p:pic>
      <p:pic>
        <p:nvPicPr>
          <p:cNvPr id="24" name="Image 23">
            <a:extLst>
              <a:ext uri="{FF2B5EF4-FFF2-40B4-BE49-F238E27FC236}">
                <a16:creationId xmlns:a16="http://schemas.microsoft.com/office/drawing/2014/main" id="{B1AF8CB5-1DA5-3202-F497-506ACA092898}"/>
              </a:ext>
            </a:extLst>
          </p:cNvPr>
          <p:cNvPicPr>
            <a:picLocks noChangeAspect="1"/>
          </p:cNvPicPr>
          <p:nvPr/>
        </p:nvPicPr>
        <p:blipFill>
          <a:blip r:embed="rId3"/>
          <a:stretch>
            <a:fillRect/>
          </a:stretch>
        </p:blipFill>
        <p:spPr>
          <a:xfrm>
            <a:off x="4459120" y="1818417"/>
            <a:ext cx="2801240" cy="3436374"/>
          </a:xfrm>
          <a:prstGeom prst="rect">
            <a:avLst/>
          </a:prstGeom>
        </p:spPr>
      </p:pic>
      <p:pic>
        <p:nvPicPr>
          <p:cNvPr id="26" name="Image 25">
            <a:extLst>
              <a:ext uri="{FF2B5EF4-FFF2-40B4-BE49-F238E27FC236}">
                <a16:creationId xmlns:a16="http://schemas.microsoft.com/office/drawing/2014/main" id="{AA9D9A74-9182-E56A-33BF-C04207E807D7}"/>
              </a:ext>
            </a:extLst>
          </p:cNvPr>
          <p:cNvPicPr>
            <a:picLocks noChangeAspect="1"/>
          </p:cNvPicPr>
          <p:nvPr/>
        </p:nvPicPr>
        <p:blipFill>
          <a:blip r:embed="rId4"/>
          <a:stretch>
            <a:fillRect/>
          </a:stretch>
        </p:blipFill>
        <p:spPr>
          <a:xfrm>
            <a:off x="7260361" y="1818417"/>
            <a:ext cx="3306010" cy="3436374"/>
          </a:xfrm>
          <a:prstGeom prst="rect">
            <a:avLst/>
          </a:prstGeom>
        </p:spPr>
      </p:pic>
      <p:sp>
        <p:nvSpPr>
          <p:cNvPr id="2" name="ZoneTexte 1">
            <a:extLst>
              <a:ext uri="{FF2B5EF4-FFF2-40B4-BE49-F238E27FC236}">
                <a16:creationId xmlns:a16="http://schemas.microsoft.com/office/drawing/2014/main" id="{99859840-5140-D0E8-2AD2-68C0FB1FCBCF}"/>
              </a:ext>
            </a:extLst>
          </p:cNvPr>
          <p:cNvSpPr txBox="1"/>
          <p:nvPr/>
        </p:nvSpPr>
        <p:spPr>
          <a:xfrm>
            <a:off x="3836266" y="1235947"/>
            <a:ext cx="551874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kumimoji="0" lang="fr-CA" sz="2400" b="1" i="0" u="none" strike="noStrike" kern="1200" cap="none" spc="0" normalizeH="0" baseline="0" noProof="0" dirty="0">
                <a:ln>
                  <a:noFill/>
                </a:ln>
                <a:solidFill>
                  <a:srgbClr val="C00000"/>
                </a:solidFill>
                <a:effectLst/>
                <a:uLnTx/>
                <a:uFillTx/>
                <a:latin typeface="Sabon Next LT"/>
                <a:ea typeface="+mn-ea"/>
                <a:cs typeface="+mn-cs"/>
              </a:rPr>
              <a:t>Les habits traditionnels djerbiens </a:t>
            </a:r>
            <a:endParaRPr kumimoji="0" lang="fr-TN" sz="2400" b="1" i="0" u="none" strike="noStrike" kern="1200" cap="none" spc="0" normalizeH="0" baseline="0" noProof="0" dirty="0">
              <a:ln>
                <a:noFill/>
              </a:ln>
              <a:solidFill>
                <a:srgbClr val="C00000"/>
              </a:solidFill>
              <a:effectLst/>
              <a:uLnTx/>
              <a:uFillTx/>
              <a:latin typeface="Sabon Next LT"/>
              <a:ea typeface="+mn-ea"/>
              <a:cs typeface="+mn-cs"/>
            </a:endParaRPr>
          </a:p>
        </p:txBody>
      </p:sp>
    </p:spTree>
    <p:extLst>
      <p:ext uri="{BB962C8B-B14F-4D97-AF65-F5344CB8AC3E}">
        <p14:creationId xmlns:p14="http://schemas.microsoft.com/office/powerpoint/2010/main" val="52070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9EB1463-7E20-8E6D-D2C0-A9ED3A70BA89}"/>
              </a:ext>
            </a:extLst>
          </p:cNvPr>
          <p:cNvSpPr>
            <a:spLocks noGrp="1"/>
          </p:cNvSpPr>
          <p:nvPr>
            <p:ph type="sldNum" sz="quarter" idx="11"/>
          </p:nvPr>
        </p:nvSpPr>
        <p:spPr/>
        <p:txBody>
          <a:bodyPr/>
          <a:lstStyle/>
          <a:p>
            <a:fld id="{294A09A9-5501-47C1-A89A-A340965A2BE2}" type="slidenum">
              <a:rPr lang="en-US" smtClean="0"/>
              <a:pPr/>
              <a:t>9</a:t>
            </a:fld>
            <a:endParaRPr lang="en-US" dirty="0"/>
          </a:p>
        </p:txBody>
      </p:sp>
      <p:pic>
        <p:nvPicPr>
          <p:cNvPr id="6" name="Image 5">
            <a:extLst>
              <a:ext uri="{FF2B5EF4-FFF2-40B4-BE49-F238E27FC236}">
                <a16:creationId xmlns:a16="http://schemas.microsoft.com/office/drawing/2014/main" id="{769E962A-9FDF-B1ED-1B46-16F944BDF721}"/>
              </a:ext>
            </a:extLst>
          </p:cNvPr>
          <p:cNvPicPr>
            <a:picLocks noChangeAspect="1"/>
          </p:cNvPicPr>
          <p:nvPr/>
        </p:nvPicPr>
        <p:blipFill>
          <a:blip r:embed="rId2"/>
          <a:stretch>
            <a:fillRect/>
          </a:stretch>
        </p:blipFill>
        <p:spPr>
          <a:xfrm>
            <a:off x="2045110" y="925601"/>
            <a:ext cx="4050890" cy="4301677"/>
          </a:xfrm>
          <a:prstGeom prst="rect">
            <a:avLst/>
          </a:prstGeom>
        </p:spPr>
      </p:pic>
      <p:pic>
        <p:nvPicPr>
          <p:cNvPr id="7" name="Espace réservé du contenu 16">
            <a:extLst>
              <a:ext uri="{FF2B5EF4-FFF2-40B4-BE49-F238E27FC236}">
                <a16:creationId xmlns:a16="http://schemas.microsoft.com/office/drawing/2014/main" id="{23A47E31-4BC1-FD8E-1054-BC78C457F8F2}"/>
              </a:ext>
            </a:extLst>
          </p:cNvPr>
          <p:cNvPicPr>
            <a:picLocks noGrp="1" noChangeAspect="1"/>
          </p:cNvPicPr>
          <p:nvPr>
            <p:ph idx="1"/>
          </p:nvPr>
        </p:nvPicPr>
        <p:blipFill>
          <a:blip r:embed="rId3"/>
          <a:stretch>
            <a:fillRect/>
          </a:stretch>
        </p:blipFill>
        <p:spPr>
          <a:xfrm>
            <a:off x="6096000" y="923143"/>
            <a:ext cx="4050890" cy="4301677"/>
          </a:xfrm>
        </p:spPr>
      </p:pic>
    </p:spTree>
    <p:extLst>
      <p:ext uri="{BB962C8B-B14F-4D97-AF65-F5344CB8AC3E}">
        <p14:creationId xmlns:p14="http://schemas.microsoft.com/office/powerpoint/2010/main" val="392508420"/>
      </p:ext>
    </p:extLst>
  </p:cSld>
  <p:clrMapOvr>
    <a:masterClrMapping/>
  </p:clrMapOvr>
</p:sld>
</file>

<file path=ppt/theme/theme1.xml><?xml version="1.0" encoding="utf-8"?>
<a:theme xmlns:a="http://schemas.openxmlformats.org/drawingml/2006/main" name="Thème Offic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16c05727-aa75-4e4a-9b5f-8a80a1165891"/>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230e9df3-be65-4c73-a93b-d1236ebd677e"/>
    <ds:schemaRef ds:uri="http://schemas.openxmlformats.org/package/2006/metadata/core-properties"/>
    <ds:schemaRef ds:uri="http://schemas.microsoft.com/sharepoint/v3"/>
    <ds:schemaRef ds:uri="71af3243-3dd4-4a8d-8c0d-dd76da1f02a5"/>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{BD682024-3938-4671-A2FD-AE4DD6A2D564}tf56410444_win32</Template>
  <TotalTime>191</TotalTime>
  <Words>883</Words>
  <Application>Microsoft Office PowerPoint</Application>
  <PresentationFormat>Grand écran</PresentationFormat>
  <Paragraphs>41</Paragraphs>
  <Slides>15</Slides>
  <Notes>1</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15</vt:i4>
      </vt:variant>
    </vt:vector>
  </HeadingPairs>
  <TitlesOfParts>
    <vt:vector size="29" baseType="lpstr">
      <vt:lpstr>Arial</vt:lpstr>
      <vt:lpstr>Arial Black</vt:lpstr>
      <vt:lpstr>Baskerville</vt:lpstr>
      <vt:lpstr>Baskerville Old Face</vt:lpstr>
      <vt:lpstr>Calibri</vt:lpstr>
      <vt:lpstr>Gill Sans Light</vt:lpstr>
      <vt:lpstr>Gill Sans Nova</vt:lpstr>
      <vt:lpstr>Gill Sans Nova Light</vt:lpstr>
      <vt:lpstr>Google Sans</vt:lpstr>
      <vt:lpstr>Open Sans</vt:lpstr>
      <vt:lpstr>Sabon Next LT</vt:lpstr>
      <vt:lpstr>Source Sans Pro</vt:lpstr>
      <vt:lpstr>var(--h2_typography-font-family)</vt:lpstr>
      <vt:lpstr>Thème Office</vt:lpstr>
      <vt:lpstr>La  Tunisie </vt:lpstr>
      <vt:lpstr>A propos de moi </vt:lpstr>
      <vt:lpstr>Présentation PowerPoint</vt:lpstr>
      <vt:lpstr>Présentation PowerPoint</vt:lpstr>
      <vt:lpstr> les plats traditionnels de la Tunisie Le couscous  D'origine berbère, on le retrouve dans l'ensemble du Maghreb. Il se compose de semoule de blé, de légumes, d'épices et de viande, le plus souvent de l'agneau. En Tunisie, il est considéré comme le plat national.</vt:lpstr>
      <vt:lpstr>. La brik Cette entrée est l’une des plus populaires du pays. Elle ressemble à une crêpe pliée en triangle farcie et frite. La garniture est composée d’un œuf mollet, de thon, de persil, d’oignons et d’une purée de pommes de terre. Suivant l’endroit où vous vous trouvez, vous pourrez choisir diverses garnitures. </vt:lpstr>
      <vt:lpstr>L’ile de Djerba </vt:lpstr>
      <vt:lpstr>Présentation PowerPoint</vt:lpstr>
      <vt:lpstr>Présentation PowerPoint</vt:lpstr>
      <vt:lpstr>blouza djerbienne pour les hommes </vt:lpstr>
      <vt:lpstr>Djerba hood</vt:lpstr>
      <vt:lpstr>Djerba explore </vt:lpstr>
      <vt:lpstr>la synagogue de la Ghriba </vt:lpstr>
      <vt:lpstr>Gualala Museum  </vt:lpstr>
      <vt:lpstr>Merci beaucoup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PC HIMY</dc:creator>
  <cp:lastModifiedBy>PC HIMY</cp:lastModifiedBy>
  <cp:revision>18</cp:revision>
  <dcterms:created xsi:type="dcterms:W3CDTF">2023-10-13T21:03:13Z</dcterms:created>
  <dcterms:modified xsi:type="dcterms:W3CDTF">2023-12-13T20:15:55Z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