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311" r:id="rId5"/>
    <p:sldId id="259" r:id="rId6"/>
    <p:sldId id="263" r:id="rId7"/>
    <p:sldId id="261" r:id="rId8"/>
    <p:sldId id="264" r:id="rId9"/>
    <p:sldId id="262" r:id="rId10"/>
    <p:sldId id="265" r:id="rId11"/>
    <p:sldId id="266" r:id="rId12"/>
    <p:sldId id="260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79" r:id="rId24"/>
    <p:sldId id="280" r:id="rId25"/>
    <p:sldId id="274" r:id="rId26"/>
    <p:sldId id="281" r:id="rId27"/>
    <p:sldId id="282" r:id="rId28"/>
    <p:sldId id="283" r:id="rId29"/>
    <p:sldId id="275" r:id="rId30"/>
    <p:sldId id="285" r:id="rId31"/>
    <p:sldId id="284" r:id="rId32"/>
    <p:sldId id="287" r:id="rId33"/>
    <p:sldId id="286" r:id="rId34"/>
    <p:sldId id="288" r:id="rId35"/>
    <p:sldId id="289" r:id="rId36"/>
    <p:sldId id="290" r:id="rId37"/>
    <p:sldId id="291" r:id="rId38"/>
    <p:sldId id="292" r:id="rId39"/>
    <p:sldId id="293" r:id="rId40"/>
    <p:sldId id="296" r:id="rId41"/>
    <p:sldId id="295" r:id="rId42"/>
    <p:sldId id="294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9" r:id="rId55"/>
    <p:sldId id="308" r:id="rId56"/>
    <p:sldId id="310" r:id="rId57"/>
    <p:sldId id="334" r:id="rId58"/>
    <p:sldId id="335" r:id="rId59"/>
    <p:sldId id="337" r:id="rId60"/>
    <p:sldId id="336" r:id="rId61"/>
    <p:sldId id="338" r:id="rId62"/>
    <p:sldId id="339" r:id="rId63"/>
    <p:sldId id="340" r:id="rId64"/>
    <p:sldId id="341" r:id="rId65"/>
    <p:sldId id="342" r:id="rId66"/>
    <p:sldId id="343" r:id="rId67"/>
    <p:sldId id="344" r:id="rId68"/>
    <p:sldId id="345" r:id="rId69"/>
    <p:sldId id="346" r:id="rId70"/>
    <p:sldId id="350" r:id="rId71"/>
    <p:sldId id="348" r:id="rId72"/>
    <p:sldId id="347" r:id="rId73"/>
    <p:sldId id="349" r:id="rId74"/>
    <p:sldId id="352" r:id="rId75"/>
    <p:sldId id="353" r:id="rId76"/>
    <p:sldId id="351" r:id="rId77"/>
    <p:sldId id="354" r:id="rId78"/>
    <p:sldId id="312" r:id="rId79"/>
    <p:sldId id="313" r:id="rId80"/>
    <p:sldId id="314" r:id="rId81"/>
    <p:sldId id="315" r:id="rId82"/>
    <p:sldId id="316" r:id="rId83"/>
    <p:sldId id="317" r:id="rId84"/>
    <p:sldId id="318" r:id="rId85"/>
    <p:sldId id="319" r:id="rId86"/>
    <p:sldId id="324" r:id="rId87"/>
    <p:sldId id="320" r:id="rId88"/>
    <p:sldId id="325" r:id="rId89"/>
    <p:sldId id="327" r:id="rId90"/>
    <p:sldId id="326" r:id="rId91"/>
    <p:sldId id="321" r:id="rId92"/>
    <p:sldId id="323" r:id="rId93"/>
    <p:sldId id="322" r:id="rId94"/>
    <p:sldId id="328" r:id="rId95"/>
    <p:sldId id="330" r:id="rId96"/>
    <p:sldId id="329" r:id="rId97"/>
    <p:sldId id="331" r:id="rId98"/>
    <p:sldId id="332" r:id="rId99"/>
    <p:sldId id="333" r:id="rId10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582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3349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638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1682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297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780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1458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61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070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022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9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036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2637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4194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3438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0089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112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31A8A-C107-4C37-BC1B-D5D44404BBC6}" type="datetimeFigureOut">
              <a:rPr lang="es-ES" smtClean="0"/>
              <a:t>27/11/2019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A1FF99A-910F-4B93-A4D2-C8BA475BC1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081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Tema 5. Humanismo, Renacimiento y Barroco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705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https://upload.wikimedia.org/wikipedia/commons/b/b5/Santa_Maria_del_Fiore,_paviment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057" y="-854983"/>
            <a:ext cx="12562114" cy="942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0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 descr="Resultado de imagen de brunelleschi san lorenz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3773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8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30" name="Picture 6" descr="Resultado de imagen de brunelleschi san lorenz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1"/>
            <a:ext cx="12192000" cy="789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89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León Alberti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Fachada de Santa María </a:t>
            </a:r>
            <a:r>
              <a:rPr lang="es-ES" dirty="0" err="1" smtClean="0"/>
              <a:t>Novella</a:t>
            </a:r>
            <a:endParaRPr lang="es-ES" dirty="0" smtClean="0"/>
          </a:p>
          <a:p>
            <a:r>
              <a:rPr lang="es-ES" dirty="0" smtClean="0"/>
              <a:t>Palacio </a:t>
            </a:r>
            <a:r>
              <a:rPr lang="es-ES" dirty="0" err="1" smtClean="0"/>
              <a:t>Rucellai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170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72" name="Picture 4" descr="Resultado de imagen de santa maríanovell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51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8" name="Picture 6" descr="Resultado de imagen de santa maría no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1"/>
            <a:ext cx="68830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580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https://mapio.net/images-p/102577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4" y="-56979"/>
            <a:ext cx="10232569" cy="691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07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42" name="Picture 2" descr="https://encrypted-tbn0.gstatic.com/images?q=tbn:ANd9GcQ-R4NSCgKwxZppyTQnYDsckjzKBZgARVJFuqdjViOD2hfNEOTs&amp;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81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92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1266" name="Picture 2" descr="https://i.pinimg.com/originals/aa/87/f5/aa87f5aefe1472273e267e4645719d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71" y="0"/>
            <a:ext cx="9056914" cy="675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30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Donato Bramante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San Pietro in </a:t>
            </a:r>
            <a:r>
              <a:rPr lang="es-ES" dirty="0" err="1" smtClean="0"/>
              <a:t>Montorio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834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 Humanismo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93371" y="1698171"/>
            <a:ext cx="10111241" cy="4213051"/>
          </a:xfrm>
        </p:spPr>
        <p:txBody>
          <a:bodyPr>
            <a:noAutofit/>
          </a:bodyPr>
          <a:lstStyle/>
          <a:p>
            <a:r>
              <a:rPr lang="es-ES" sz="2400" dirty="0" smtClean="0"/>
              <a:t>Es una corriente social, que viene desde la Edad Media y triunfa en el XV y XVI. Hasta entonces se tenía a Dios en el centro de todo (Teocentrismo), siendo origen y explicación de todo. </a:t>
            </a:r>
          </a:p>
          <a:p>
            <a:r>
              <a:rPr lang="es-ES" sz="2400" dirty="0" smtClean="0"/>
              <a:t>Poco a poco se pasará a considerar al humano en el centro (Antropocentrismo), con la persona como protagonista de su destino, pasa a ser el centro del universo y puede pensar, investigar y desarrollarse por sí mismo buscando el conocimiento científico o la belleza. </a:t>
            </a:r>
          </a:p>
          <a:p>
            <a:r>
              <a:rPr lang="es-ES" sz="2400" dirty="0" smtClean="0"/>
              <a:t>Poco a poco y a trompicones, se abren camino nuevas ideas como la tolerancia religiosa o el respeto a las opiniones ajenas. </a:t>
            </a:r>
          </a:p>
          <a:p>
            <a:r>
              <a:rPr lang="es-ES" sz="2400" dirty="0" smtClean="0"/>
              <a:t>Se desarrollará toda una generación de hombres cultos con conocimientos en la ciencia, el arte, la filosofía o la belleza. 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32819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2292" name="Picture 4" descr="Resultado de imagen de san pietro in montori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172"/>
            <a:ext cx="12192000" cy="81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0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314" name="Picture 2" descr="https://comentariosdearte.files.wordpress.com/2015/06/patio-interior-de-san-pietro-in-montori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4" y="0"/>
            <a:ext cx="9122229" cy="682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0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338" name="Picture 2" descr="https://www.obrapia.org/images/beni/San_Pietro_in_Montorio_Cappella_Raimond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72" y="0"/>
            <a:ext cx="6487886" cy="683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78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5362" name="Picture 2" descr="Resultado de imagen de san pietro in montori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29" y="0"/>
            <a:ext cx="4603087" cy="691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4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6" name="Picture 2" descr="Resultado de imagen de san pietro in montorio interi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4553" cy="697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esultado de imagen de san pietro in montorio in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553" y="-149517"/>
            <a:ext cx="6647447" cy="700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61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Andrea </a:t>
            </a:r>
            <a:r>
              <a:rPr lang="es-ES" dirty="0" err="1" smtClean="0"/>
              <a:t>Palladio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Villa </a:t>
            </a:r>
            <a:r>
              <a:rPr lang="es-ES" dirty="0" err="1" smtClean="0"/>
              <a:t>Capra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032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7412" name="Picture 4" descr="Resultado de imagen de villa capr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8434" name="Picture 2" descr="Resultado de imagen de villa capr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9458" name="Picture 2" descr="Resultado de imagen de villa capr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29" y="0"/>
            <a:ext cx="8229600" cy="6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62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Miguel Ángel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Es probablemente el artista más grande todos los tiempos. </a:t>
            </a:r>
          </a:p>
          <a:p>
            <a:r>
              <a:rPr lang="es-ES" dirty="0" smtClean="0"/>
              <a:t>Fue el primer artista aclamado universalmente en vida, y se le llegó a conocer como “el Divino” por su arte.</a:t>
            </a:r>
          </a:p>
          <a:p>
            <a:r>
              <a:rPr lang="es-ES" dirty="0" smtClean="0"/>
              <a:t>Será un gran maestro en la Arquitectura, en la Escultura y en la Pintura.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177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Renacimiento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0343" y="1632857"/>
            <a:ext cx="10394269" cy="4746172"/>
          </a:xfrm>
        </p:spPr>
        <p:txBody>
          <a:bodyPr>
            <a:noAutofit/>
          </a:bodyPr>
          <a:lstStyle/>
          <a:p>
            <a:r>
              <a:rPr lang="es-ES" sz="2000" dirty="0" smtClean="0"/>
              <a:t>Es el resurgir de la cultura grecolatina clásica después de la Edad Media y buscan restaurar la gloria del Imperio Romano. Inicialmente surge en Italia y de ahí se extenderá al resto del mundo. </a:t>
            </a:r>
          </a:p>
          <a:p>
            <a:r>
              <a:rPr lang="es-ES" sz="2000" dirty="0" smtClean="0"/>
              <a:t>Se creará todo un Siglo de Oro en la cultura, con movimientos muy fuertes en Florencia, Roma o Venecia. </a:t>
            </a:r>
          </a:p>
          <a:p>
            <a:r>
              <a:rPr lang="es-ES" sz="2000" dirty="0" smtClean="0"/>
              <a:t>Rasgos: </a:t>
            </a:r>
          </a:p>
          <a:p>
            <a:pPr lvl="1"/>
            <a:r>
              <a:rPr lang="es-ES" sz="1800" dirty="0" smtClean="0"/>
              <a:t>Humanismo. </a:t>
            </a:r>
          </a:p>
          <a:p>
            <a:pPr lvl="1"/>
            <a:r>
              <a:rPr lang="es-ES" sz="1800" dirty="0" smtClean="0"/>
              <a:t>Naturalismo. Presentar la belleza de la naturaleza con sus proporciones. </a:t>
            </a:r>
          </a:p>
          <a:p>
            <a:pPr lvl="1"/>
            <a:r>
              <a:rPr lang="es-ES" sz="1800" dirty="0" smtClean="0"/>
              <a:t>Racionalismo. Explicar la realidad a través de la razón, la geometría. </a:t>
            </a:r>
          </a:p>
          <a:p>
            <a:pPr lvl="1"/>
            <a:r>
              <a:rPr lang="es-ES" sz="1800" dirty="0" smtClean="0"/>
              <a:t>Universalismo. Los temas tratados se pueden extrapolar a cualquier momento histórico. </a:t>
            </a:r>
          </a:p>
          <a:p>
            <a:pPr lvl="1"/>
            <a:r>
              <a:rPr lang="es-ES" sz="1800" dirty="0" smtClean="0"/>
              <a:t>Idealización. Se buscan las ideas perfectas, sin deformidades. </a:t>
            </a:r>
          </a:p>
          <a:p>
            <a:pPr lvl="1"/>
            <a:r>
              <a:rPr lang="es-ES" sz="1800" dirty="0" smtClean="0"/>
              <a:t>Orden. 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96468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1510" name="Picture 6" descr="Resultado de imagen de san pedro del vatica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28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81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482" name="Picture 2" descr="Resultado de imagen de miguel angel san pedr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172"/>
            <a:ext cx="12192000" cy="907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78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3556" name="Picture 4" descr="https://live.staticflickr.com/568/22484194980_b788e8e701_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13657"/>
            <a:ext cx="12192000" cy="727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01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2530" name="Picture 2" descr="https://previews.123rf.com/images/salajean/salajean1709/salajean170900879/85963069-vaticano-16-de-marzo-de-2016-la-c%C3%BApula-de-la-bas%C3%ADlica-de-san-pedro-es-la-c%C3%BApula-m%C3%A1s-alta-del-mundo-la-c%C3%BApula-de-mig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1886"/>
            <a:ext cx="12192000" cy="809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93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4580" name="Picture 4" descr="http://3.bp.blogspot.com/_sD9yQTE5QZQ/RdtdakSLCXI/AAAAAAAAAno/YDDoSXVpg2A/s400/St_peter_lar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74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8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Escultura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Se parecerá a la de la Antigüedad. </a:t>
            </a:r>
          </a:p>
          <a:p>
            <a:r>
              <a:rPr lang="es-ES" dirty="0" smtClean="0"/>
              <a:t>Trabajará en mármol, igual que en las antiguas Grecia y Roma. </a:t>
            </a:r>
          </a:p>
          <a:p>
            <a:r>
              <a:rPr lang="es-ES" dirty="0" smtClean="0"/>
              <a:t>Se preocupará por mostrar las proporciones exactas del cuerpo humano. </a:t>
            </a:r>
          </a:p>
          <a:p>
            <a:endParaRPr lang="es-ES" dirty="0"/>
          </a:p>
          <a:p>
            <a:r>
              <a:rPr lang="es-ES" dirty="0" smtClean="0"/>
              <a:t>Los grandes maestros serán: </a:t>
            </a:r>
          </a:p>
          <a:p>
            <a:pPr lvl="1"/>
            <a:r>
              <a:rPr lang="es-ES" dirty="0" smtClean="0"/>
              <a:t>Lorenzo </a:t>
            </a:r>
            <a:r>
              <a:rPr lang="es-ES" dirty="0" err="1" smtClean="0"/>
              <a:t>Ghiberti</a:t>
            </a:r>
            <a:endParaRPr lang="es-ES" dirty="0" smtClean="0"/>
          </a:p>
          <a:p>
            <a:pPr lvl="1"/>
            <a:r>
              <a:rPr lang="es-ES" dirty="0" smtClean="0"/>
              <a:t>Donatello</a:t>
            </a:r>
          </a:p>
          <a:p>
            <a:pPr lvl="1"/>
            <a:r>
              <a:rPr lang="es-ES" dirty="0" smtClean="0"/>
              <a:t>Miguel Ángel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769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Lorenzo </a:t>
            </a:r>
            <a:r>
              <a:rPr lang="es-ES" dirty="0" err="1" smtClean="0"/>
              <a:t>Ghiberti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Las Puertas del Paraíso o las puertas del Baptisterio de la catedral de Florencia.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35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5602" name="Picture 2" descr="Resultado de imagen de puertas del parais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14" y="-1981201"/>
            <a:ext cx="10154783" cy="1103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79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6626" name="Picture 2" descr="Resultado de imagen de puertas del parais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4" y="-217715"/>
            <a:ext cx="12670971" cy="857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8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7650" name="Picture 2" descr="https://migradoenhistoriadelarte.files.wordpress.com/2015/03/6058f-4472174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2742"/>
            <a:ext cx="12192000" cy="923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01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Rasgos del Renacimiento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Movimiento artístico que nace en la Florencia del siglo XV. </a:t>
            </a:r>
          </a:p>
          <a:p>
            <a:r>
              <a:rPr lang="es-ES" dirty="0" smtClean="0"/>
              <a:t>Los artistas recuperarán los motivos artísticos de las antiguas Grecia y Roma, reviviendo episodios de mitología grecolatina. </a:t>
            </a:r>
          </a:p>
          <a:p>
            <a:r>
              <a:rPr lang="es-ES" dirty="0" smtClean="0"/>
              <a:t>Este arte exaltará al ser humano, que será el tema central. </a:t>
            </a:r>
          </a:p>
          <a:p>
            <a:r>
              <a:rPr lang="es-ES" dirty="0" smtClean="0"/>
              <a:t>Destaca por su proporción, equilibrio, búsqueda de la perfección, con un cuerpo humano desnudo para mostrar su perfección. </a:t>
            </a:r>
          </a:p>
          <a:p>
            <a:r>
              <a:rPr lang="es-ES" dirty="0" smtClean="0"/>
              <a:t>El realismo es por tanto enorme.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090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Donatello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San Jorge.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541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Resultado de imagen de donatello san jor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68" y="0"/>
            <a:ext cx="4874779" cy="716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Resultado de imagen de donatello san jorge rost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8768" cy="704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69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Donatello</a:t>
            </a:r>
            <a:endParaRPr lang="es-ES" dirty="0"/>
          </a:p>
        </p:txBody>
      </p:sp>
      <p:pic>
        <p:nvPicPr>
          <p:cNvPr id="28674" name="Picture 2" descr="Resultado de imagen de donatello san jor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75" y="0"/>
            <a:ext cx="4839925" cy="710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Resultado de imagen de donatello san jo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1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Miguel Ángel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David. </a:t>
            </a:r>
          </a:p>
          <a:p>
            <a:r>
              <a:rPr lang="es-ES" dirty="0" smtClean="0"/>
              <a:t>Tumba del papa Julio II</a:t>
            </a:r>
          </a:p>
          <a:p>
            <a:r>
              <a:rPr lang="es-ES" dirty="0" smtClean="0"/>
              <a:t>Tumba de los </a:t>
            </a:r>
            <a:r>
              <a:rPr lang="es-ES" dirty="0" err="1" smtClean="0"/>
              <a:t>Medicis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95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22" name="Picture 2" descr="Resultado de imagen de david miguel ange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68" y="0"/>
            <a:ext cx="9599075" cy="695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7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1746" name="Picture 2" descr="Resultado de imagen de david miguel ange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74"/>
            <a:ext cx="12192000" cy="686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39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2770" name="Picture 2" descr="https://sobrehistoria.com/wp-content/uploads/2016/03/el-david-de-miguel-angel-mira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314" y="-1"/>
            <a:ext cx="5268686" cy="686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Resultado de imagen de david miguel angel m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923314" cy="76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96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3794" name="Picture 2" descr="Resultado de imagen de david miguel angel ma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972" y="-827316"/>
            <a:ext cx="5976772" cy="799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3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4818" name="Picture 2" descr="Resultado de imagen de miguel angel julio I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8868"/>
            <a:ext cx="12192000" cy="91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52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5842" name="Picture 2" descr="Resultado de imagen de miguel angel moisé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704" y="0"/>
            <a:ext cx="12556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2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Arquitectura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Se crea una arquitectura muy matemática, con mucha atención a la racionalidad y a las proporciones a la medida del hombre (Antropocentrismo). </a:t>
            </a:r>
          </a:p>
          <a:p>
            <a:r>
              <a:rPr lang="es-ES" dirty="0" smtClean="0"/>
              <a:t>Se origina en Italia y luego se extenderá al resto del mundo. </a:t>
            </a:r>
          </a:p>
          <a:p>
            <a:r>
              <a:rPr lang="es-ES" dirty="0" smtClean="0"/>
              <a:t>Los grandes arquitectos serán </a:t>
            </a:r>
            <a:r>
              <a:rPr lang="es-ES" dirty="0" err="1" smtClean="0"/>
              <a:t>Brunelleschi</a:t>
            </a:r>
            <a:r>
              <a:rPr lang="es-ES" dirty="0" smtClean="0"/>
              <a:t>, Alberti, Bramante, </a:t>
            </a:r>
            <a:r>
              <a:rPr lang="es-ES" dirty="0" err="1" smtClean="0"/>
              <a:t>Palladio</a:t>
            </a:r>
            <a:r>
              <a:rPr lang="es-ES" dirty="0" smtClean="0"/>
              <a:t> o Miguel Ángel.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921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6866" name="Picture 2" descr="http://lasmilmillas.com/wp-content/uploads/2014/07/581345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4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2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7890" name="Picture 2" descr="Resultado de imagen de miguel angel moisé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1"/>
            <a:ext cx="6858000" cy="687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Resultado de imagen de miguel angel moisés mir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85" y="-2"/>
            <a:ext cx="544858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41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8914" name="Picture 2" descr="https://previews.123rf.com/images/irisphoto18/irisphoto181701/irisphoto18170100106/70887221-rodilla-con-una-cicatriz-de-la-herramienta-de-escultor-detalle-de-la-famosa-escultura-mois%C3%A9s-de-migue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74"/>
            <a:ext cx="12192000" cy="812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82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9938" name="Picture 2" descr="Resultado de imagen de miguel angel medic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769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36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1986" name="Picture 2" descr="Resultado de imagen de miguel angel lorenzo medic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7784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6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62" name="Picture 2" descr="Resultado de imagen de miguel angel lorenzo medic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29" y="15875"/>
            <a:ext cx="4898571" cy="697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Resultado de imagen de miguel angel lorenzo medici rost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646"/>
            <a:ext cx="12192000" cy="753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30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3010" name="Picture 2" descr="https://i.pinimg.com/originals/82/96/d1/8296d1712b546a19bcb4fe8fa8f684d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57" y="0"/>
            <a:ext cx="6214155" cy="85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Resultado de imagen de miguel angel giuliano medi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0" y="0"/>
            <a:ext cx="6021757" cy="89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0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Pintura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La temática será tanto religiosa como pagana. </a:t>
            </a:r>
          </a:p>
          <a:p>
            <a:r>
              <a:rPr lang="es-ES" dirty="0" smtClean="0"/>
              <a:t>Empezarán a buscar la tridimensionalidad en el arte y atender a la anatomía humana con proporcionalidad, equilibrio y elegancia. </a:t>
            </a:r>
          </a:p>
          <a:p>
            <a:r>
              <a:rPr lang="es-ES" dirty="0" smtClean="0"/>
              <a:t>Grandes autores serán: </a:t>
            </a:r>
          </a:p>
          <a:p>
            <a:pPr lvl="1"/>
            <a:r>
              <a:rPr lang="es-ES" dirty="0" smtClean="0"/>
              <a:t>Leonardo Da Vinci</a:t>
            </a:r>
          </a:p>
          <a:p>
            <a:pPr lvl="1"/>
            <a:r>
              <a:rPr lang="es-ES" dirty="0" smtClean="0"/>
              <a:t>Sandro Botticelli</a:t>
            </a:r>
          </a:p>
          <a:p>
            <a:pPr lvl="1"/>
            <a:r>
              <a:rPr lang="es-ES" dirty="0" smtClean="0"/>
              <a:t>Miguel Ángel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14110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Leonardo Da Vinci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Hombre de </a:t>
            </a:r>
            <a:r>
              <a:rPr lang="es-ES" dirty="0" err="1" smtClean="0"/>
              <a:t>Vitruvio</a:t>
            </a:r>
            <a:endParaRPr lang="es-ES" dirty="0" smtClean="0"/>
          </a:p>
          <a:p>
            <a:r>
              <a:rPr lang="es-ES" dirty="0" smtClean="0"/>
              <a:t>La última Cena</a:t>
            </a:r>
          </a:p>
          <a:p>
            <a:r>
              <a:rPr lang="es-ES" dirty="0" smtClean="0"/>
              <a:t>La Anunciación</a:t>
            </a:r>
          </a:p>
          <a:p>
            <a:r>
              <a:rPr lang="es-ES" dirty="0" smtClean="0"/>
              <a:t>La Gioconda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17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28" y="-5354"/>
            <a:ext cx="7833810" cy="6863354"/>
          </a:xfrm>
        </p:spPr>
      </p:pic>
    </p:spTree>
    <p:extLst>
      <p:ext uri="{BB962C8B-B14F-4D97-AF65-F5344CB8AC3E}">
        <p14:creationId xmlns:p14="http://schemas.microsoft.com/office/powerpoint/2010/main" val="2711962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Jacoppo</a:t>
            </a:r>
            <a:r>
              <a:rPr lang="es-ES" dirty="0" smtClean="0"/>
              <a:t> </a:t>
            </a:r>
            <a:r>
              <a:rPr lang="es-ES" dirty="0" err="1" smtClean="0"/>
              <a:t>Brunelleschi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Catedral de Santa María de las Flores</a:t>
            </a:r>
          </a:p>
          <a:p>
            <a:r>
              <a:rPr lang="es-ES" dirty="0" smtClean="0"/>
              <a:t>Iglesia de San Lorenzo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542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369" y="0"/>
            <a:ext cx="6334699" cy="6820673"/>
          </a:xfrm>
        </p:spPr>
      </p:pic>
    </p:spTree>
    <p:extLst>
      <p:ext uri="{BB962C8B-B14F-4D97-AF65-F5344CB8AC3E}">
        <p14:creationId xmlns:p14="http://schemas.microsoft.com/office/powerpoint/2010/main" val="12591791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0756" cy="6125378"/>
          </a:xfrm>
        </p:spPr>
      </p:pic>
    </p:spTree>
    <p:extLst>
      <p:ext uri="{BB962C8B-B14F-4D97-AF65-F5344CB8AC3E}">
        <p14:creationId xmlns:p14="http://schemas.microsoft.com/office/powerpoint/2010/main" val="38442597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3735" cy="5927075"/>
          </a:xfrm>
        </p:spPr>
      </p:pic>
    </p:spTree>
    <p:extLst>
      <p:ext uri="{BB962C8B-B14F-4D97-AF65-F5344CB8AC3E}">
        <p14:creationId xmlns:p14="http://schemas.microsoft.com/office/powerpoint/2010/main" val="31042949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4396" y="-26704"/>
            <a:ext cx="4636164" cy="688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Resultado de imagen de la gioconda"/>
          <p:cNvSpPr>
            <a:spLocks noChangeAspect="1" noChangeArrowheads="1"/>
          </p:cNvSpPr>
          <p:nvPr/>
        </p:nvSpPr>
        <p:spPr bwMode="auto">
          <a:xfrm>
            <a:off x="155575" y="-1249363"/>
            <a:ext cx="17526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7744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Sandro Botticelli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El nacimiento de Venus</a:t>
            </a:r>
          </a:p>
          <a:p>
            <a:r>
              <a:rPr lang="es-ES" dirty="0" smtClean="0"/>
              <a:t>La primavera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634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823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875" y="-1"/>
            <a:ext cx="4620125" cy="429476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695" y="2021305"/>
            <a:ext cx="8598570" cy="4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84" y="0"/>
            <a:ext cx="10331116" cy="6860507"/>
          </a:xfrm>
        </p:spPr>
      </p:pic>
    </p:spTree>
    <p:extLst>
      <p:ext uri="{BB962C8B-B14F-4D97-AF65-F5344CB8AC3E}">
        <p14:creationId xmlns:p14="http://schemas.microsoft.com/office/powerpoint/2010/main" val="23934893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4"/>
            <a:ext cx="4459705" cy="6979439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72" y="0"/>
            <a:ext cx="5103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0361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Miguel Ángel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Pinturas de la Capilla Sixtina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08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4" name="Picture 6" descr="Resultado de imagen de brunellesch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3840"/>
            <a:ext cx="12192000" cy="809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13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55781"/>
          </a:xfrm>
        </p:spPr>
      </p:pic>
    </p:spTree>
    <p:extLst>
      <p:ext uri="{BB962C8B-B14F-4D97-AF65-F5344CB8AC3E}">
        <p14:creationId xmlns:p14="http://schemas.microsoft.com/office/powerpoint/2010/main" val="264261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10"/>
            <a:ext cx="12231062" cy="4395537"/>
          </a:xfrm>
        </p:spPr>
      </p:pic>
    </p:spTree>
    <p:extLst>
      <p:ext uri="{BB962C8B-B14F-4D97-AF65-F5344CB8AC3E}">
        <p14:creationId xmlns:p14="http://schemas.microsoft.com/office/powerpoint/2010/main" val="5404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466"/>
            <a:ext cx="12192000" cy="8143875"/>
          </a:xfrm>
        </p:spPr>
      </p:pic>
    </p:spTree>
    <p:extLst>
      <p:ext uri="{BB962C8B-B14F-4D97-AF65-F5344CB8AC3E}">
        <p14:creationId xmlns:p14="http://schemas.microsoft.com/office/powerpoint/2010/main" val="25504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1" y="32083"/>
            <a:ext cx="15117519" cy="6858000"/>
          </a:xfrm>
        </p:spPr>
      </p:pic>
    </p:spTree>
    <p:extLst>
      <p:ext uri="{BB962C8B-B14F-4D97-AF65-F5344CB8AC3E}">
        <p14:creationId xmlns:p14="http://schemas.microsoft.com/office/powerpoint/2010/main" val="379151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0"/>
            <a:ext cx="6899396" cy="6858000"/>
          </a:xfrm>
        </p:spPr>
      </p:pic>
    </p:spTree>
    <p:extLst>
      <p:ext uri="{BB962C8B-B14F-4D97-AF65-F5344CB8AC3E}">
        <p14:creationId xmlns:p14="http://schemas.microsoft.com/office/powerpoint/2010/main" val="14719961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10738" cy="6497053"/>
          </a:xfrm>
        </p:spPr>
      </p:pic>
    </p:spTree>
    <p:extLst>
      <p:ext uri="{BB962C8B-B14F-4D97-AF65-F5344CB8AC3E}">
        <p14:creationId xmlns:p14="http://schemas.microsoft.com/office/powerpoint/2010/main" val="17135143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26" y="-1"/>
            <a:ext cx="4828674" cy="679344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54" y="-1"/>
            <a:ext cx="4460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452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862" y="0"/>
            <a:ext cx="8295918" cy="6908499"/>
          </a:xfrm>
        </p:spPr>
      </p:pic>
    </p:spTree>
    <p:extLst>
      <p:ext uri="{BB962C8B-B14F-4D97-AF65-F5344CB8AC3E}">
        <p14:creationId xmlns:p14="http://schemas.microsoft.com/office/powerpoint/2010/main" val="10292423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Barroco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Las guerras religiosas del XVII no se lucharon solo en los campos de batalla sino también en el terreno del arte. </a:t>
            </a:r>
          </a:p>
          <a:p>
            <a:r>
              <a:rPr lang="es-ES" dirty="0" smtClean="0"/>
              <a:t>Se va a apelar a los sentimientos en lugar de a la racionalidad. </a:t>
            </a:r>
          </a:p>
          <a:p>
            <a:r>
              <a:rPr lang="es-ES" dirty="0" smtClean="0"/>
              <a:t>Seguiremos teniendo realismo, expresiones de sentimientos y movimiento.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61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Arquitectura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Destacarán: </a:t>
            </a:r>
          </a:p>
          <a:p>
            <a:pPr lvl="1"/>
            <a:r>
              <a:rPr lang="es-ES" dirty="0" err="1" smtClean="0"/>
              <a:t>Gian</a:t>
            </a:r>
            <a:r>
              <a:rPr lang="es-ES" dirty="0" smtClean="0"/>
              <a:t> Lorenzo </a:t>
            </a:r>
            <a:r>
              <a:rPr lang="es-ES" dirty="0" err="1" smtClean="0"/>
              <a:t>Bernini</a:t>
            </a:r>
            <a:r>
              <a:rPr lang="es-ES" dirty="0" smtClean="0"/>
              <a:t>. </a:t>
            </a:r>
          </a:p>
          <a:p>
            <a:pPr lvl="1"/>
            <a:r>
              <a:rPr lang="es-ES" dirty="0" smtClean="0"/>
              <a:t>Francesco </a:t>
            </a:r>
            <a:r>
              <a:rPr lang="es-ES" dirty="0" err="1" smtClean="0"/>
              <a:t>Borromini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442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https://i.pinimg.com/originals/5d/54/3c/5d543ce6f52854cd2ca909fe33ca3f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4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Bernini</a:t>
            </a:r>
            <a:r>
              <a:rPr lang="es-ES" dirty="0" smtClean="0"/>
              <a:t>	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Baldaquino de San Pedro del Vaticano. </a:t>
            </a:r>
          </a:p>
          <a:p>
            <a:r>
              <a:rPr lang="es-ES" dirty="0" smtClean="0"/>
              <a:t>Columnata de la plaza de San Pedro del Vaticano.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648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4034" name="Picture 2" descr="Imagen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0863"/>
            <a:ext cx="12192000" cy="813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05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5058" name="Picture 2" descr="Resultado de imagen de plaza de san pedr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4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8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6082" name="Picture 2" descr="Resultado de imagen de plaza de san pedr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1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13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Pintura barroca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Se desarrollará enormemente en este siglo. </a:t>
            </a:r>
          </a:p>
          <a:p>
            <a:r>
              <a:rPr lang="es-ES" dirty="0" smtClean="0"/>
              <a:t>Algunos autores famosos serán: </a:t>
            </a:r>
          </a:p>
          <a:p>
            <a:pPr lvl="1"/>
            <a:r>
              <a:rPr lang="es-ES" dirty="0" err="1" smtClean="0"/>
              <a:t>Caravaggio</a:t>
            </a:r>
            <a:r>
              <a:rPr lang="es-ES" dirty="0" smtClean="0"/>
              <a:t>. </a:t>
            </a:r>
          </a:p>
          <a:p>
            <a:pPr lvl="1"/>
            <a:r>
              <a:rPr lang="es-ES" dirty="0" smtClean="0"/>
              <a:t>Rubens. </a:t>
            </a:r>
          </a:p>
          <a:p>
            <a:pPr lvl="1"/>
            <a:r>
              <a:rPr lang="es-ES" dirty="0" smtClean="0"/>
              <a:t>Rembrandt. </a:t>
            </a:r>
          </a:p>
          <a:p>
            <a:pPr lvl="1"/>
            <a:r>
              <a:rPr lang="es-ES" dirty="0" smtClean="0"/>
              <a:t>Velázquez.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373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7106" name="Picture 2" descr="Resultado de imagen de caravaggio la muerte de la virg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66114"/>
            <a:ext cx="12192000" cy="1855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62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2226" name="Picture 2" descr="Resultado de imagen de caravaggio medu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-310698"/>
            <a:ext cx="7016110" cy="735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2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8130" name="Picture 2" descr="Resultado de imagen de juicio de paris rube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597" y="0"/>
            <a:ext cx="131595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4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3256" name="Picture 8" descr="Resultado de imagen de rubens san jorge deta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51" y="1"/>
            <a:ext cx="56921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764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5298" name="Picture 2" descr="https://4.bp.blogspot.com/-Yc-yKjOjy-w/WteS4kje4xI/AAAAAAAAM7w/0PtYdaTzuSYOU1H2f3miSSirfIArUetrgCLcBGAs/s1600/vlcsnap-00010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38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Resultado de imagen de brunelleschi cupul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366171" cy="824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71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4" descr="Resultado de imagen de rubens san jor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46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9154" name="Picture 2" descr="Resultado de imagen de rembrandt obra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6983"/>
            <a:ext cx="12192000" cy="991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73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02" name="Picture 2" descr="Resultado de imagen de velazquez la fragua de vulcan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27" y="-798451"/>
            <a:ext cx="10907485" cy="847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55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0178" name="Picture 2" descr="Resultado de imagen de velazquez olivar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70126"/>
            <a:ext cx="12192000" cy="1609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7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Escultura Barroca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Bernini</a:t>
            </a:r>
            <a:r>
              <a:rPr lang="es-ES" dirty="0" smtClean="0"/>
              <a:t> será el gran destacado de este período.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005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7346" name="Picture 2" descr="Resultado de imagen de bernini apolo y daf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260430"/>
            <a:ext cx="5463690" cy="799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93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6322" name="Picture 2" descr="Resultado de imagen de bernini apolo y daf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172" y="-696685"/>
            <a:ext cx="12192000" cy="864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99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8370" name="Picture 2" descr="https://upload.wikimedia.org/wikipedia/commons/2/25/Museo_borghese%2C_stanza_dell%27apollo_dafne%2C_g.l._bernini%2C_apollo_e_dafne%2C_1624%2C_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44" y="0"/>
            <a:ext cx="4568414" cy="754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Resultado de imagen de bernini apolo y daf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8341632" cy="738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5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9396" name="Picture 4" descr="Resultado de imagen de catedra de san pedro bernin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44" y="-348343"/>
            <a:ext cx="5276155" cy="788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0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0422" name="Picture 6" descr="Resultado de imagen de catedra de san pedro bernin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31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10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146</TotalTime>
  <Words>728</Words>
  <Application>Microsoft Office PowerPoint</Application>
  <PresentationFormat>Panorámica</PresentationFormat>
  <Paragraphs>95</Paragraphs>
  <Slides>99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99</vt:i4>
      </vt:variant>
    </vt:vector>
  </HeadingPairs>
  <TitlesOfParts>
    <vt:vector size="103" baseType="lpstr">
      <vt:lpstr>Arial</vt:lpstr>
      <vt:lpstr>Century Gothic</vt:lpstr>
      <vt:lpstr>Wingdings 3</vt:lpstr>
      <vt:lpstr>Espiral</vt:lpstr>
      <vt:lpstr>Tema 5. Humanismo, Renacimiento y Barroco</vt:lpstr>
      <vt:lpstr>El Humanismo</vt:lpstr>
      <vt:lpstr>Renacimiento</vt:lpstr>
      <vt:lpstr>Rasgos del Renacimiento</vt:lpstr>
      <vt:lpstr>Arquitectura</vt:lpstr>
      <vt:lpstr>Jacoppo Brunelleschi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León Alberti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Donato Bramante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Andrea Palladio</vt:lpstr>
      <vt:lpstr>Presentación de PowerPoint</vt:lpstr>
      <vt:lpstr>Presentación de PowerPoint</vt:lpstr>
      <vt:lpstr>Presentación de PowerPoint</vt:lpstr>
      <vt:lpstr>Miguel Ángel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Escultura</vt:lpstr>
      <vt:lpstr>Lorenzo Ghiberti</vt:lpstr>
      <vt:lpstr>Presentación de PowerPoint</vt:lpstr>
      <vt:lpstr>Presentación de PowerPoint</vt:lpstr>
      <vt:lpstr>Presentación de PowerPoint</vt:lpstr>
      <vt:lpstr>Donatello</vt:lpstr>
      <vt:lpstr>Presentación de PowerPoint</vt:lpstr>
      <vt:lpstr>Donatello</vt:lpstr>
      <vt:lpstr>Miguel Ángel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Pintura</vt:lpstr>
      <vt:lpstr>Leonardo Da Vinci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Sandro Botticelli</vt:lpstr>
      <vt:lpstr>Presentación de PowerPoint</vt:lpstr>
      <vt:lpstr>Presentación de PowerPoint</vt:lpstr>
      <vt:lpstr>Presentación de PowerPoint</vt:lpstr>
      <vt:lpstr>Presentación de PowerPoint</vt:lpstr>
      <vt:lpstr>Miguel Ángel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Barroco</vt:lpstr>
      <vt:lpstr>Arquitectura</vt:lpstr>
      <vt:lpstr>Bernini </vt:lpstr>
      <vt:lpstr>Presentación de PowerPoint</vt:lpstr>
      <vt:lpstr>Presentación de PowerPoint</vt:lpstr>
      <vt:lpstr>Presentación de PowerPoint</vt:lpstr>
      <vt:lpstr>Pintura barroca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Escultura Barroca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5. Humanismo, Renacimiento y Barroco</dc:title>
  <dc:creator>HP</dc:creator>
  <cp:lastModifiedBy>Usuario</cp:lastModifiedBy>
  <cp:revision>16</cp:revision>
  <dcterms:created xsi:type="dcterms:W3CDTF">2019-11-23T09:24:47Z</dcterms:created>
  <dcterms:modified xsi:type="dcterms:W3CDTF">2019-11-27T15:47:55Z</dcterms:modified>
</cp:coreProperties>
</file>