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Cabin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6CC4C6FA-E90A-4AEC-95B6-1CB852BC732A}">
  <a:tblStyle styleId="{6CC4C6FA-E90A-4AEC-95B6-1CB852BC732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abin-bold.fntdata"/><Relationship Id="rId14" Type="http://schemas.openxmlformats.org/officeDocument/2006/relationships/font" Target="fonts/Cabin-regular.fntdata"/><Relationship Id="rId17" Type="http://schemas.openxmlformats.org/officeDocument/2006/relationships/font" Target="fonts/Cabin-boldItalic.fntdata"/><Relationship Id="rId16" Type="http://schemas.openxmlformats.org/officeDocument/2006/relationships/font" Target="fonts/Cabin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Diapositiva de título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b="0" i="0" sz="1200" u="none" cap="none" strike="noStrike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ítulo y texto vertica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 rot="5400000">
            <a:off x="2784348" y="99060"/>
            <a:ext cx="4800600" cy="7498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Título vertical y texto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ítulo y objeto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b="0" i="0" sz="1200" u="none" cap="none" strike="noStrike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secHead">
  <p:cSld name="Encabezado de secció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Cabin"/>
              <a:buNone/>
              <a:defRPr b="1" i="0" sz="40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7" name="Shape 37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9" name="Shape 39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Dos objeto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woTxTwoObj">
  <p:cSld name="Comparació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500"/>
              <a:buFont typeface="Cabin"/>
              <a:buNone/>
              <a:defRPr b="1" i="0" sz="45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med" w="med" type="none"/>
            <a:tailEnd len="med" w="med" type="none"/>
          </a:ln>
        </p:spPr>
        <p:txBody>
          <a:bodyPr anchorCtr="0" anchor="t" bIns="91425" lIns="91425" spcFirstLastPara="1" rIns="91425" wrap="square" tIns="91425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Sólo el título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blank">
  <p:cSld name="En blanco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3" name="Shape 6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6" name="Shape 66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Contenido con título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200"/>
              <a:buFont typeface="Cabin"/>
              <a:buNone/>
              <a:defRPr b="1" i="0" sz="22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Imagen con título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100"/>
              <a:buFont typeface="Cabin"/>
              <a:buNone/>
              <a:defRPr b="1" i="0" sz="21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55500" rotWithShape="0" algn="tl" dir="5400000" dist="185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sz="32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1" name="Shape 81"/>
          <p:cNvSpPr/>
          <p:nvPr/>
        </p:nvSpPr>
        <p:spPr>
          <a:xfrm rot="-2131329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25400" sx="96000" rotWithShape="0" algn="tl" dir="3300000" dist="25400" sy="96000">
              <a:srgbClr val="EAD8B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Shape 82"/>
          <p:cNvSpPr/>
          <p:nvPr/>
        </p:nvSpPr>
        <p:spPr>
          <a:xfrm flipH="1" rot="2103354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25400" sx="96000" rotWithShape="0" algn="tl" dir="3300000" dist="25400" sy="96000">
              <a:schemeClr val="lt2">
                <a:alpha val="20000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" name="Shap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med" w="med" type="none"/>
            <a:tailEnd len="med" w="med" type="none"/>
          </a:ln>
          <a:effectLst>
            <a:outerShdw blurRad="25400" rotWithShape="0" algn="tl" dir="5400000" dist="25400">
              <a:srgbClr val="ADA48C">
                <a:alpha val="8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" name="Shape 8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C5B390"/>
            </a:solidFill>
            <a:prstDash val="solid"/>
            <a:round/>
            <a:headEnd len="med" w="med" type="none"/>
            <a:tailEnd len="med" w="med" type="none"/>
          </a:ln>
          <a:effectLst>
            <a:outerShdw blurRad="12700" rotWithShape="0" algn="tl" dir="4500000" dist="15000">
              <a:srgbClr val="564E4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" name="Shape 9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b="0" i="0" sz="1200" u="none" cap="none" strike="noStrike">
              <a:solidFill>
                <a:srgbClr val="B3A787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ctrTitle"/>
          </p:nvPr>
        </p:nvSpPr>
        <p:spPr>
          <a:xfrm>
            <a:off x="0" y="188640"/>
            <a:ext cx="9144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860"/>
              <a:buFont typeface="Cabin"/>
              <a:buNone/>
            </a:pPr>
            <a:r>
              <a:rPr b="0" i="0" lang="es-ES" sz="486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REUNIÓN GENERAL DE PADRES</a:t>
            </a:r>
            <a:br>
              <a:rPr b="0" i="0" lang="es-ES" sz="486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s-ES" sz="3959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(SEGUNDO TRIMESTRE)</a:t>
            </a:r>
            <a:endParaRPr b="0" i="0" sz="3959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1" name="Shape 101"/>
          <p:cNvSpPr txBox="1"/>
          <p:nvPr>
            <p:ph idx="1" type="subTitle"/>
          </p:nvPr>
        </p:nvSpPr>
        <p:spPr>
          <a:xfrm>
            <a:off x="1115616" y="2933688"/>
            <a:ext cx="7344816" cy="392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1" i="0" lang="es-ES" sz="2600" u="none" cap="none" strike="noStrike">
                <a:solidFill>
                  <a:srgbClr val="7F7F7F"/>
                </a:solidFill>
                <a:latin typeface="Cabin"/>
                <a:ea typeface="Cabin"/>
                <a:cs typeface="Cabin"/>
                <a:sym typeface="Cabin"/>
              </a:rPr>
              <a:t>PUNTOS DEL DÍA</a:t>
            </a:r>
            <a:endParaRPr b="0" i="0" sz="2600" u="none" cap="none" strike="noStrike">
              <a:solidFill>
                <a:srgbClr val="7F7F7F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0" lang="es-E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Valoración de los resultados del 1er trimestre</a:t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0" lang="es-E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Objetivos del 2º trimestre</a:t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0" lang="es-E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Actividades complementarias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0" lang="es-E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Ruegos y preguntas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914394" y="13483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0" i="0" lang="es-E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VALORACIÓN DE LOS RESULTADOS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1043608" y="1844824"/>
            <a:ext cx="7488832" cy="489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Buenos resultados a nivel general.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Aspectos que se pueden mejorar: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Lectura en voz alta: </a:t>
            </a: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velocidad</a:t>
            </a:r>
            <a:r>
              <a:rPr b="1"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lectora, cronometrarles, comprensión lectora de manera oral y escrita, comprensión de enunciados…</a:t>
            </a:r>
            <a:endParaRPr sz="24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1"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Escritura: </a:t>
            </a: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dictados,  inventarse oraciones con 2 palabras dadas, inventarse cuentos,  escribir la lista de la compra… </a:t>
            </a:r>
            <a:endParaRPr sz="24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Problemas: </a:t>
            </a:r>
            <a:r>
              <a:rPr lang="es-ES" sz="24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leer el problema, localizar los datos y la pregunta, pensar qué me piden hacer y qué operación debo realizar (dibujarlo o coger material si es necesario), realizar la operación y escribir el resultado. ¿Tiene sentido el resultado?</a:t>
            </a:r>
            <a:endParaRPr b="1" sz="24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611560" y="82746"/>
            <a:ext cx="8229600" cy="8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s-E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OBJETIVOS DEL 2º TRIMESTRE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aphicFrame>
        <p:nvGraphicFramePr>
          <p:cNvPr id="113" name="Shape 113"/>
          <p:cNvGraphicFramePr/>
          <p:nvPr/>
        </p:nvGraphicFramePr>
        <p:xfrm>
          <a:off x="1085276" y="104276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{6CC4C6FA-E90A-4AEC-95B6-1CB852BC732A}</a:tableStyleId>
              </a:tblPr>
              <a:tblGrid>
                <a:gridCol w="1872200"/>
                <a:gridCol w="5958475"/>
              </a:tblGrid>
              <a:tr h="3240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LENGUA CASTELLANA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000" marB="0" marR="64725" marL="647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Vocabulario: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Las fiestas, la calle, la acampada, el polideportivo, el mercado. Palabras sinónimas y antónimas, significado de expresiones, palabras derivadas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Expresión oral y comprensión lectora: </a:t>
                      </a:r>
                      <a:r>
                        <a:rPr b="0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cuentos, textos informativos, poemas y descripciones (lugares,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escenas), hablar sobre experiencias y preferencias</a:t>
                      </a:r>
                      <a:r>
                        <a:rPr b="0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</a:t>
                      </a:r>
                      <a:endParaRPr b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abecedario fantástico.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Gramática: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sílabas, palabras y oraciones, el </a:t>
                      </a:r>
                      <a:r>
                        <a:rPr b="0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sustantivo ( género y número), el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verbo.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Ortografía: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trabadas (p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r, pl, br, bl, cr, cl, gr, gl, fr, fl, tr, dr), repaso de c-q, r, c-z, g, y uso de </a:t>
                      </a:r>
                      <a:r>
                        <a:rPr b="0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mayúscula y punto.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Expresión escrita: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enumeraciones, describir indumentaria, escribir listas de invitados, describir una escena y escribir recetas.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000" marB="0" marR="64725" marL="647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BE7B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Shape 118"/>
          <p:cNvGraphicFramePr/>
          <p:nvPr/>
        </p:nvGraphicFramePr>
        <p:xfrm>
          <a:off x="1299601" y="154766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{6CC4C6FA-E90A-4AEC-95B6-1CB852BC732A}</a:tableStyleId>
              </a:tblPr>
              <a:tblGrid>
                <a:gridCol w="2088225"/>
                <a:gridCol w="5544625"/>
              </a:tblGrid>
              <a:tr h="3240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MATEMÁTICAS 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000" marB="0" marR="64725" marL="647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Numeración: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números hasta el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 (lectura, escritura y descomposición), anterior-posterior,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decenas completas (hasta el 90)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Cálculo: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Series crecientes y decrecientes de 2, 3, 4, 5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y 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10, sumas de tres dígitos, sumas y restas de decenas completas. Agilidad mental.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Problemas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Medida: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metro y el centímetro (uso de la regla y cinta métrica), el kilo.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Unidades de medida de tiempo: 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días de la semana y meses del año (relación entre ellos). Uso del calendario.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000" marB="0" marR="64725" marL="647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BE7B6"/>
                    </a:solidFill>
                  </a:tcPr>
                </a:tc>
              </a:tr>
            </a:tbl>
          </a:graphicData>
        </a:graphic>
      </p:graphicFrame>
      <p:sp>
        <p:nvSpPr>
          <p:cNvPr id="119" name="Shape 119"/>
          <p:cNvSpPr txBox="1"/>
          <p:nvPr>
            <p:ph type="title"/>
          </p:nvPr>
        </p:nvSpPr>
        <p:spPr>
          <a:xfrm>
            <a:off x="914411" y="14088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s-E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OBJETIVOS DEL 2º TRIMESTRE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809406" y="100184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Cabin"/>
              <a:buNone/>
            </a:pPr>
            <a:r>
              <a:rPr b="0" i="0" lang="es-ES" sz="40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OTRAS ÁREAS</a:t>
            </a:r>
            <a:endParaRPr b="0" i="0" sz="40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aphicFrame>
        <p:nvGraphicFramePr>
          <p:cNvPr id="125" name="Shape 125"/>
          <p:cNvGraphicFramePr/>
          <p:nvPr/>
        </p:nvGraphicFramePr>
        <p:xfrm>
          <a:off x="1251790" y="24837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{6CC4C6FA-E90A-4AEC-95B6-1CB852BC732A}</a:tableStyleId>
              </a:tblPr>
              <a:tblGrid>
                <a:gridCol w="1800200"/>
                <a:gridCol w="5544625"/>
              </a:tblGrid>
              <a:tr h="674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C.NATURALES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Animales: características principales. Clasificación.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Las plantas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BE7B6"/>
                    </a:solidFill>
                  </a:tcPr>
                </a:tc>
              </a:tr>
              <a:tr h="661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C.SOCIALES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barrio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paisajes: elementos naturales y artificiales.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suelo, el aire y el agua.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BE7B6"/>
                    </a:solidFill>
                  </a:tcPr>
                </a:tc>
              </a:tr>
              <a:tr h="1761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INGLÉS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 familia y la comida</a:t>
                      </a: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Lo</a:t>
                      </a: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 números hasta el 19.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Easter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eTwinning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975" marB="0" marR="50800" marL="508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BE7B6"/>
                    </a:solidFill>
                  </a:tcPr>
                </a:tc>
              </a:tr>
            </a:tbl>
          </a:graphicData>
        </a:graphic>
      </p:graphicFrame>
      <p:sp>
        <p:nvSpPr>
          <p:cNvPr id="126" name="Shape 126"/>
          <p:cNvSpPr txBox="1"/>
          <p:nvPr/>
        </p:nvSpPr>
        <p:spPr>
          <a:xfrm>
            <a:off x="809423" y="165146"/>
            <a:ext cx="8229600" cy="8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25"/>
              <a:buFont typeface="Cabin"/>
              <a:buNone/>
            </a:pPr>
            <a:r>
              <a:rPr b="0" i="0" lang="es-ES" sz="4625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OBJETIVOS DEL 2º TRIMESTRE</a:t>
            </a:r>
            <a:endParaRPr b="0" i="0" sz="4625" u="none" cap="none" strike="noStrike">
              <a:solidFill>
                <a:schemeClr val="dk2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67544" y="40466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s-E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TRABAJO COOPERATIVO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s-E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Grupos de 3 o 4 alumnos</a:t>
            </a:r>
            <a:endParaRPr/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s-E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Roles: la batuta, la voz, los ojos y la conciencia.</a:t>
            </a:r>
            <a:endParaRPr/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s-E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Dinámicas de trabajo</a:t>
            </a:r>
            <a:endParaRPr/>
          </a:p>
          <a:p>
            <a:pPr indent="-283464" lvl="0" marL="36576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s-E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En varias asignaturas</a:t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Resultado de imagen de trabajo cooperativo" id="133" name="Shape 1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0112" y="3501008"/>
            <a:ext cx="2095500" cy="2181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0" i="0" lang="es-E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ACTIVIDADES COMPLEMENTARIAS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1137500" y="1935475"/>
            <a:ext cx="7755000" cy="43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s-E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30 enero: Día de la Paz</a:t>
            </a:r>
            <a:endParaRPr/>
          </a:p>
          <a:p>
            <a:pPr indent="-283464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lang="es-ES" sz="2960"/>
              <a:t>9</a:t>
            </a:r>
            <a:r>
              <a:rPr b="0" i="0" lang="es-E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febrero: Carnaval (</a:t>
            </a:r>
            <a:r>
              <a:rPr lang="es-ES" sz="2960"/>
              <a:t>seres mitológicos</a:t>
            </a:r>
            <a:r>
              <a:rPr b="0" i="0" lang="es-E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)</a:t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321056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960"/>
              <a:buFont typeface="Noto Sans Symbols"/>
              <a:buChar char="●"/>
            </a:pPr>
            <a:r>
              <a:rPr lang="es-ES" sz="2960"/>
              <a:t>Easter eggs</a:t>
            </a:r>
            <a:endParaRPr sz="2960"/>
          </a:p>
          <a:p>
            <a:pPr indent="-283464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lang="es-ES" sz="2960"/>
              <a:t>Museo (por determinar)</a:t>
            </a:r>
            <a:endParaRPr/>
          </a:p>
          <a:p>
            <a:pPr indent="-283464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lang="es-ES" sz="2960"/>
              <a:t>Senda en Lozoya (por determinar)</a:t>
            </a:r>
            <a:endParaRPr/>
          </a:p>
          <a:p>
            <a:pPr indent="-133096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1435608" y="274638"/>
            <a:ext cx="74982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RUEGOS Y PREGUNTAS</a:t>
            </a:r>
            <a:endParaRPr/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1435608" y="1447800"/>
            <a:ext cx="7498200" cy="48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3600"/>
              <a:t>¡MUCHAS GRACIAS POR VUESTRA ATENCIÓN!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olsticio">
  <a:themeElements>
    <a:clrScheme name="Solsticio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