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9144000"/>
  <p:notesSz cx="6858000" cy="9144000"/>
  <p:embeddedFontLst>
    <p:embeddedFont>
      <p:font typeface="Cabin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6CC4C6FA-E90A-4AEC-95B6-1CB852BC732A}">
  <a:tblStyle styleId="{6CC4C6FA-E90A-4AEC-95B6-1CB852BC732A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Cabin-bold.fntdata"/><Relationship Id="rId14" Type="http://schemas.openxmlformats.org/officeDocument/2006/relationships/font" Target="fonts/Cabin-regular.fntdata"/><Relationship Id="rId17" Type="http://schemas.openxmlformats.org/officeDocument/2006/relationships/font" Target="fonts/Cabin-boldItalic.fntdata"/><Relationship Id="rId16" Type="http://schemas.openxmlformats.org/officeDocument/2006/relationships/font" Target="fonts/Cabin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Shape 9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Shape 10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Shape 11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Shape 11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Shape 12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Shape 12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Shape 13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Diapositiva de título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ctrTitle"/>
          </p:nvPr>
        </p:nvSpPr>
        <p:spPr>
          <a:xfrm>
            <a:off x="1432560" y="359898"/>
            <a:ext cx="7406640" cy="1472184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Cabin"/>
              <a:buNone/>
              <a:defRPr b="0" i="0" sz="4300" u="none" cap="none" strike="noStrik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" name="Shape 18"/>
          <p:cNvSpPr txBox="1"/>
          <p:nvPr>
            <p:ph idx="1" type="subTitle"/>
          </p:nvPr>
        </p:nvSpPr>
        <p:spPr>
          <a:xfrm>
            <a:off x="1432560" y="1850064"/>
            <a:ext cx="740664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Noto Sans Symbols"/>
              <a:buNone/>
              <a:defRPr b="0" i="0" sz="2600" u="none" cap="none" strike="noStrike">
                <a:solidFill>
                  <a:srgbClr val="341108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ctr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None/>
              <a:defRPr b="0" i="0" sz="2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b="0" i="0" sz="1200" u="none" cap="none" strike="noStrike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22" name="Shape 22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>
            <a:gsLst>
              <a:gs pos="0">
                <a:srgbClr val="D7F6FF">
                  <a:alpha val="94901"/>
                </a:srgbClr>
              </a:gs>
              <a:gs pos="50000">
                <a:srgbClr val="C0E3F0">
                  <a:alpha val="89803"/>
                </a:srgbClr>
              </a:gs>
              <a:gs pos="95000">
                <a:srgbClr val="65C6EA">
                  <a:alpha val="87843"/>
                </a:srgbClr>
              </a:gs>
              <a:gs pos="100000">
                <a:srgbClr val="00BBF1">
                  <a:alpha val="84705"/>
                </a:srgbClr>
              </a:gs>
            </a:gsLst>
            <a:path path="circle">
              <a:fillToRect b="100%" r="100%"/>
            </a:path>
            <a:tileRect l="-100%" t="-100%"/>
          </a:gradFill>
          <a:ln cap="rnd" cmpd="sng" w="9525">
            <a:solidFill>
              <a:srgbClr val="2F8DA4">
                <a:alpha val="60000"/>
              </a:srgbClr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23" name="Shape 23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cap="rnd" cmpd="sng" w="12700">
            <a:solidFill>
              <a:srgbClr val="317F92">
                <a:alpha val="60000"/>
              </a:srgbClr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Título y texto vertical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Cabin"/>
              <a:buNone/>
              <a:defRPr b="0" i="0" sz="4300" u="none" cap="none" strike="noStrik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6" name="Shape 86"/>
          <p:cNvSpPr txBox="1"/>
          <p:nvPr>
            <p:ph idx="1" type="body"/>
          </p:nvPr>
        </p:nvSpPr>
        <p:spPr>
          <a:xfrm rot="5400000">
            <a:off x="2784348" y="99060"/>
            <a:ext cx="4800600" cy="74980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9116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●"/>
              <a:defRPr b="0" i="0" sz="3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Char char="◦"/>
              <a:defRPr b="0" i="0" sz="2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⚫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87" name="Shape 87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88" name="Shape 88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89" name="Shape 89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sz="1200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itleAndTx">
  <p:cSld name="Título vertical y texto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>
            <p:ph type="title"/>
          </p:nvPr>
        </p:nvSpPr>
        <p:spPr>
          <a:xfrm rot="5400000">
            <a:off x="4846637" y="2286002"/>
            <a:ext cx="5851525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Cabin"/>
              <a:buNone/>
              <a:defRPr b="0" i="0" sz="4300" u="none" cap="none" strike="noStrik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2" name="Shape 92"/>
          <p:cNvSpPr txBox="1"/>
          <p:nvPr>
            <p:ph idx="1" type="body"/>
          </p:nvPr>
        </p:nvSpPr>
        <p:spPr>
          <a:xfrm rot="5400000">
            <a:off x="998537" y="419103"/>
            <a:ext cx="5851525" cy="55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9116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●"/>
              <a:defRPr b="0" i="0" sz="3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Char char="◦"/>
              <a:defRPr b="0" i="0" sz="2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⚫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93" name="Shape 93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94" name="Shape 94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95" name="Shape 95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sz="1200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Título y objeto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/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Cabin"/>
              <a:buNone/>
              <a:defRPr b="0" i="0" sz="4300" u="none" cap="none" strike="noStrik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6" name="Shape 26"/>
          <p:cNvSpPr txBox="1"/>
          <p:nvPr>
            <p:ph idx="1" type="body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9116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●"/>
              <a:defRPr b="0" i="0" sz="3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Char char="◦"/>
              <a:defRPr b="0" i="0" sz="2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⚫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b="0" i="0" sz="1200" u="none" cap="none" strike="noStrike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secHead">
  <p:cSld name="Encabezado de sección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32" name="Shape 32"/>
          <p:cNvSpPr txBox="1"/>
          <p:nvPr>
            <p:ph type="title"/>
          </p:nvPr>
        </p:nvSpPr>
        <p:spPr>
          <a:xfrm>
            <a:off x="2578392" y="2600325"/>
            <a:ext cx="64008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000"/>
              <a:buFont typeface="Cabin"/>
              <a:buNone/>
              <a:defRPr b="1" i="0" sz="4000" u="none" cap="none" strike="noStrik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2578392" y="1066800"/>
            <a:ext cx="6400800" cy="150971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0" i="0" sz="2000" u="none" cap="none" strike="noStrike">
                <a:solidFill>
                  <a:srgbClr val="341108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Verdana"/>
              <a:buNone/>
              <a:defRPr b="0" i="0" sz="1800" u="none" cap="none" strike="noStrik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Noto Sans Symbols"/>
              <a:buNone/>
              <a:defRPr b="0" i="0" sz="1600" u="none" cap="none" strike="noStrik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sz="1200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37" name="Shape 37"/>
          <p:cNvSpPr/>
          <p:nvPr/>
        </p:nvSpPr>
        <p:spPr>
          <a:xfrm>
            <a:off x="2286000" y="0"/>
            <a:ext cx="76200" cy="685805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8550" rotWithShape="0" algn="tl" dir="10800000" dist="38000">
              <a:srgbClr val="6F6A5F">
                <a:alpha val="2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38" name="Shape 38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>
            <a:gsLst>
              <a:gs pos="0">
                <a:srgbClr val="D7F6FF">
                  <a:alpha val="94901"/>
                </a:srgbClr>
              </a:gs>
              <a:gs pos="50000">
                <a:srgbClr val="C0E3F0">
                  <a:alpha val="89803"/>
                </a:srgbClr>
              </a:gs>
              <a:gs pos="95000">
                <a:srgbClr val="65C6EA">
                  <a:alpha val="87843"/>
                </a:srgbClr>
              </a:gs>
              <a:gs pos="100000">
                <a:srgbClr val="00BBF1">
                  <a:alpha val="84705"/>
                </a:srgbClr>
              </a:gs>
            </a:gsLst>
            <a:path path="circle">
              <a:fillToRect b="100%" r="100%"/>
            </a:path>
            <a:tileRect l="-100%" t="-100%"/>
          </a:gradFill>
          <a:ln cap="rnd" cmpd="sng" w="9525">
            <a:solidFill>
              <a:srgbClr val="2F8DA4">
                <a:alpha val="60000"/>
              </a:srgbClr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39" name="Shape 39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cap="rnd" cmpd="sng" w="12700">
            <a:solidFill>
              <a:srgbClr val="317F92">
                <a:alpha val="60000"/>
              </a:srgbClr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Dos objeto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/>
          <p:nvPr>
            <p:ph type="title"/>
          </p:nvPr>
        </p:nvSpPr>
        <p:spPr>
          <a:xfrm>
            <a:off x="1435608" y="274320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Cabin"/>
              <a:buNone/>
              <a:defRPr b="0" i="0" sz="4300" u="none" cap="none" strike="noStrik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2" name="Shape 42"/>
          <p:cNvSpPr txBox="1"/>
          <p:nvPr>
            <p:ph idx="1" type="body"/>
          </p:nvPr>
        </p:nvSpPr>
        <p:spPr>
          <a:xfrm>
            <a:off x="1435608" y="1524000"/>
            <a:ext cx="3657600" cy="46634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7084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●"/>
              <a:defRPr b="0" i="0" sz="2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erdana"/>
              <a:buChar char="◦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2" type="body"/>
          </p:nvPr>
        </p:nvSpPr>
        <p:spPr>
          <a:xfrm>
            <a:off x="5276088" y="1524000"/>
            <a:ext cx="3657600" cy="46634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7084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Char char="●"/>
              <a:defRPr b="0" i="0" sz="2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erdana"/>
              <a:buChar char="◦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sz="1200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twoTxTwoObj">
  <p:cSld name="Comparació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457200" y="51603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500"/>
              <a:buFont typeface="Cabin"/>
              <a:buNone/>
              <a:defRPr b="1" i="0" sz="4500" u="none" cap="none" strike="noStrik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x="457200" y="328278"/>
            <a:ext cx="4023360" cy="640080"/>
          </a:xfrm>
          <a:prstGeom prst="rect">
            <a:avLst/>
          </a:prstGeom>
          <a:solidFill>
            <a:schemeClr val="lt1"/>
          </a:solidFill>
          <a:ln cap="flat" cmpd="sng" w="10775">
            <a:solidFill>
              <a:schemeClr val="lt1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None/>
              <a:defRPr b="0" i="0" sz="19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Verdana"/>
              <a:buNone/>
              <a:defRPr b="1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2" type="body"/>
          </p:nvPr>
        </p:nvSpPr>
        <p:spPr>
          <a:xfrm>
            <a:off x="4663440" y="328278"/>
            <a:ext cx="4023360" cy="640080"/>
          </a:xfrm>
          <a:prstGeom prst="rect">
            <a:avLst/>
          </a:prstGeom>
          <a:solidFill>
            <a:schemeClr val="lt1"/>
          </a:solidFill>
          <a:ln cap="flat" cmpd="sng" w="10775">
            <a:solidFill>
              <a:schemeClr val="lt1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accent1"/>
              </a:buClr>
              <a:buSzPts val="1520"/>
              <a:buFont typeface="Noto Sans Symbols"/>
              <a:buNone/>
              <a:defRPr b="0" i="0" sz="19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Verdana"/>
              <a:buNone/>
              <a:defRPr b="1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3" type="body"/>
          </p:nvPr>
        </p:nvSpPr>
        <p:spPr>
          <a:xfrm>
            <a:off x="457200" y="969336"/>
            <a:ext cx="4023360" cy="4114800"/>
          </a:xfrm>
          <a:prstGeom prst="rect">
            <a:avLst/>
          </a:prstGeom>
          <a:noFill/>
          <a:ln cap="flat" cmpd="sng" w="10775">
            <a:solidFill>
              <a:schemeClr val="lt1"/>
            </a:solidFill>
            <a:prstDash val="dash"/>
            <a:miter lim="800000"/>
            <a:headEnd len="med" w="med" type="none"/>
            <a:tailEnd len="med" w="med" type="none"/>
          </a:ln>
        </p:spPr>
        <p:txBody>
          <a:bodyPr anchorCtr="0" anchor="t" bIns="91425" lIns="91425" spcFirstLastPara="1" rIns="91425" wrap="square" tIns="91425"/>
          <a:lstStyle>
            <a:lvl1pPr indent="-35052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Verdana"/>
              <a:buChar char="◦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4" type="body"/>
          </p:nvPr>
        </p:nvSpPr>
        <p:spPr>
          <a:xfrm>
            <a:off x="4663440" y="969336"/>
            <a:ext cx="4023360" cy="4114800"/>
          </a:xfrm>
          <a:prstGeom prst="rect">
            <a:avLst/>
          </a:prstGeom>
          <a:noFill/>
          <a:ln cap="flat" cmpd="sng" w="10775">
            <a:solidFill>
              <a:schemeClr val="lt1"/>
            </a:solidFill>
            <a:prstDash val="dash"/>
            <a:miter lim="800000"/>
            <a:headEnd len="med" w="med" type="none"/>
            <a:tailEnd len="med" w="med" type="none"/>
          </a:ln>
        </p:spPr>
        <p:txBody>
          <a:bodyPr anchorCtr="0" anchor="t" bIns="91425" lIns="91425" spcFirstLastPara="1" rIns="91425" wrap="square" tIns="91425"/>
          <a:lstStyle>
            <a:lvl1pPr indent="-35052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Verdana"/>
              <a:buChar char="◦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sz="1200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Sólo el título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>
            <p:ph type="title"/>
          </p:nvPr>
        </p:nvSpPr>
        <p:spPr>
          <a:xfrm>
            <a:off x="1435608" y="274320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Cabin"/>
              <a:buNone/>
              <a:defRPr b="0" i="0" sz="4300" u="none" cap="none" strike="noStrik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sz="1200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blank">
  <p:cSld name="En blanco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63" name="Shape 63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sz="1200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66" name="Shape 66"/>
          <p:cNvSpPr/>
          <p:nvPr/>
        </p:nvSpPr>
        <p:spPr>
          <a:xfrm>
            <a:off x="1014984" y="-54"/>
            <a:ext cx="73152" cy="685805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8550" rotWithShape="0" algn="tl" dir="10800000" dist="38000">
              <a:srgbClr val="6F6A5F">
                <a:alpha val="2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objTx">
  <p:cSld name="Contenido con título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457200" y="216778"/>
            <a:ext cx="3810000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lnSpc>
                <a:spcPct val="90909"/>
              </a:lnSpc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2200"/>
              <a:buFont typeface="Cabin"/>
              <a:buNone/>
              <a:defRPr b="1" i="0" sz="2200" u="none" cap="none" strike="noStrik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457200" y="1406964"/>
            <a:ext cx="3810000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Verdana"/>
              <a:buNone/>
              <a:defRPr b="0" i="0" sz="1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3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70" name="Shape 70"/>
          <p:cNvSpPr txBox="1"/>
          <p:nvPr>
            <p:ph idx="2" type="body"/>
          </p:nvPr>
        </p:nvSpPr>
        <p:spPr>
          <a:xfrm>
            <a:off x="457200" y="2133600"/>
            <a:ext cx="8153400" cy="39925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9116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●"/>
              <a:defRPr b="0" i="0" sz="3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Char char="◦"/>
              <a:defRPr b="0" i="0" sz="2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⚫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sz="1200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picTx">
  <p:cSld name="Imagen con título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5886896" y="1066800"/>
            <a:ext cx="27432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2100"/>
              <a:buFont typeface="Cabin"/>
              <a:buNone/>
              <a:defRPr b="1" i="0" sz="2100" u="none" cap="none" strike="noStrik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" name="Shape 76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sz="1200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79" name="Shape 79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cap="sq" cmpd="sng" w="88900">
            <a:solidFill>
              <a:srgbClr val="FFFFFF"/>
            </a:solidFill>
            <a:prstDash val="solid"/>
            <a:miter lim="800000"/>
            <a:headEnd len="med" w="med" type="none"/>
            <a:tailEnd len="med" w="med" type="none"/>
          </a:ln>
          <a:effectLst>
            <a:outerShdw blurRad="55500" rotWithShape="0" algn="tl" dir="5400000" dist="18500">
              <a:srgbClr val="000000">
                <a:alpha val="34901"/>
              </a:srgbClr>
            </a:outerShdw>
          </a:effectLst>
        </p:spPr>
        <p:txBody>
          <a:bodyPr anchorCtr="0" anchor="t" bIns="45700" lIns="91425" spcFirstLastPara="1" rIns="91425" wrap="square" tIns="274300">
            <a:noAutofit/>
          </a:bodyPr>
          <a:lstStyle/>
          <a:p>
            <a:pPr indent="0" lvl="0" marL="0" marR="0" rtl="0" algn="l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None/>
            </a:pPr>
            <a:r>
              <a:t/>
            </a:r>
            <a:endParaRPr sz="32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80" name="Shape 80"/>
          <p:cNvSpPr/>
          <p:nvPr>
            <p:ph idx="2" type="pic"/>
          </p:nvPr>
        </p:nvSpPr>
        <p:spPr>
          <a:xfrm>
            <a:off x="838200" y="1143003"/>
            <a:ext cx="4419600" cy="3514531"/>
          </a:xfrm>
          <a:prstGeom prst="roundRect">
            <a:avLst>
              <a:gd fmla="val 783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Char char="◦"/>
              <a:defRPr b="0" i="0" sz="2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⚫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81" name="Shape 81"/>
          <p:cNvSpPr/>
          <p:nvPr/>
        </p:nvSpPr>
        <p:spPr>
          <a:xfrm rot="-2131329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4705"/>
            </a:srgbClr>
          </a:solidFill>
          <a:ln cap="rnd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  <a:effectLst>
            <a:outerShdw blurRad="25400" sx="96000" rotWithShape="0" algn="tl" dir="3300000" dist="25400" sy="96000">
              <a:srgbClr val="EAD8B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82" name="Shape 82"/>
          <p:cNvSpPr/>
          <p:nvPr/>
        </p:nvSpPr>
        <p:spPr>
          <a:xfrm flipH="1" rot="2103354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4705"/>
            </a:srgbClr>
          </a:solidFill>
          <a:ln cap="rnd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  <a:effectLst>
            <a:outerShdw blurRad="25400" sx="96000" rotWithShape="0" algn="tl" dir="3300000" dist="25400" sy="96000">
              <a:schemeClr val="lt2">
                <a:alpha val="2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838200" y="4800600"/>
            <a:ext cx="44196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-228600" lvl="0" marL="457200" marR="0" rtl="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b="0" i="0" sz="1400" u="none" cap="none" strike="noStrike">
                <a:solidFill>
                  <a:srgbClr val="777777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Verdana"/>
              <a:buChar char="◦"/>
              <a:defRPr b="0" i="0" sz="1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2921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Noto Sans Symbols"/>
              <a:buChar char="⚫"/>
              <a:defRPr b="0" i="0" sz="1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285750" lvl="3" marL="18288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3"/>
              </a:buClr>
              <a:buSzPts val="900"/>
              <a:buFont typeface="Noto Sans Symbols"/>
              <a:buChar char="⚫"/>
              <a:defRPr b="0" i="0" sz="9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285750" lvl="4" marL="22860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4"/>
              </a:buClr>
              <a:buSzPts val="900"/>
              <a:buFont typeface="Noto Sans Symbols"/>
              <a:buChar char="⚫"/>
              <a:defRPr b="0" i="0" sz="9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 rotWithShape="1">
          <a:blip r:embed="rId1">
            <a:alphaModFix/>
          </a:blip>
          <a:tile algn="tl" flip="xy" tx="0" sx="90000" ty="0" sy="90000"/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fmla="val 0" name="adj1"/>
              <a:gd fmla="val 5402120" name="adj2"/>
            </a:avLst>
          </a:prstGeom>
          <a:solidFill>
            <a:srgbClr val="FEF9F3">
              <a:alpha val="32941"/>
            </a:srgbClr>
          </a:solidFill>
          <a:ln cap="rnd" cmpd="sng" w="9525">
            <a:solidFill>
              <a:srgbClr val="D1C19D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7" name="Shap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cap="rnd" cmpd="sng" w="27300">
            <a:solidFill>
              <a:srgbClr val="FFF5DB"/>
            </a:solidFill>
            <a:prstDash val="solid"/>
            <a:round/>
            <a:headEnd len="med" w="med" type="none"/>
            <a:tailEnd len="med" w="med" type="none"/>
          </a:ln>
          <a:effectLst>
            <a:outerShdw blurRad="25400" rotWithShape="0" algn="tl" dir="5400000" dist="25400">
              <a:srgbClr val="ADA48C">
                <a:alpha val="8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8" name="Shape 8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fmla="val 11833" name="adj"/>
            </a:avLst>
          </a:prstGeom>
          <a:gradFill>
            <a:gsLst>
              <a:gs pos="0">
                <a:srgbClr val="FEFBF4">
                  <a:alpha val="69803"/>
                </a:srgbClr>
              </a:gs>
              <a:gs pos="70000">
                <a:srgbClr val="FFFDF8">
                  <a:alpha val="54901"/>
                </a:srgbClr>
              </a:gs>
              <a:gs pos="100000">
                <a:srgbClr val="EDCF8C">
                  <a:alpha val="60000"/>
                </a:srgbClr>
              </a:gs>
            </a:gsLst>
            <a:path path="circle">
              <a:fillToRect b="100%" r="100%"/>
            </a:path>
            <a:tileRect l="-100%" t="-100%"/>
          </a:gradFill>
          <a:ln cap="rnd" cmpd="sng" w="9525">
            <a:solidFill>
              <a:srgbClr val="C5B390"/>
            </a:solidFill>
            <a:prstDash val="solid"/>
            <a:round/>
            <a:headEnd len="med" w="med" type="none"/>
            <a:tailEnd len="med" w="med" type="none"/>
          </a:ln>
          <a:effectLst>
            <a:outerShdw blurRad="12700" rotWithShape="0" algn="tl" dir="4500000" dist="15000">
              <a:srgbClr val="564E4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9" name="Shape 9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0" name="Shape 10"/>
          <p:cNvSpPr txBox="1"/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Cabin"/>
              <a:buNone/>
              <a:defRPr b="0" i="0" sz="4300" u="none" cap="none" strike="noStrik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9116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●"/>
              <a:defRPr b="0" i="0" sz="3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Char char="◦"/>
              <a:defRPr b="0" i="0" sz="2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⚫"/>
              <a:defRPr b="0" i="0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B3A787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b="0" i="0" sz="1200" u="none" cap="none" strike="noStrike">
              <a:solidFill>
                <a:srgbClr val="B3A787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5" name="Shape 15"/>
          <p:cNvSpPr/>
          <p:nvPr/>
        </p:nvSpPr>
        <p:spPr>
          <a:xfrm>
            <a:off x="1014984" y="-54"/>
            <a:ext cx="73152" cy="685805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8550" rotWithShape="0" algn="tl" dir="10800000" dist="38000">
              <a:srgbClr val="6F6A5F">
                <a:alpha val="2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type="ctrTitle"/>
          </p:nvPr>
        </p:nvSpPr>
        <p:spPr>
          <a:xfrm>
            <a:off x="0" y="188640"/>
            <a:ext cx="91440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860"/>
              <a:buFont typeface="Cabin"/>
              <a:buNone/>
            </a:pPr>
            <a:r>
              <a:rPr b="0" i="0" lang="es-ES" sz="4860" u="none" cap="none" strike="noStrik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rPr>
              <a:t>REUNIÓN GENERAL DE PADRES</a:t>
            </a:r>
            <a:br>
              <a:rPr b="0" i="0" lang="es-ES" sz="4860" u="none" cap="none" strike="noStrik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rPr>
            </a:br>
            <a:r>
              <a:rPr b="0" i="0" lang="es-ES" sz="3959" u="none" cap="none" strike="noStrik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rPr>
              <a:t>(SEGUNDO TRIMESTRE)</a:t>
            </a:r>
            <a:endParaRPr b="0" i="0" sz="3959" u="none" cap="none" strike="noStrike">
              <a:solidFill>
                <a:srgbClr val="562214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01" name="Shape 101"/>
          <p:cNvSpPr txBox="1"/>
          <p:nvPr>
            <p:ph idx="1" type="subTitle"/>
          </p:nvPr>
        </p:nvSpPr>
        <p:spPr>
          <a:xfrm>
            <a:off x="1115616" y="2933688"/>
            <a:ext cx="7344816" cy="3924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2743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Noto Sans Symbols"/>
              <a:buNone/>
            </a:pPr>
            <a:r>
              <a:rPr b="1" i="0" lang="es-ES" sz="2600" u="none" cap="none" strike="noStrike">
                <a:solidFill>
                  <a:srgbClr val="7F7F7F"/>
                </a:solidFill>
                <a:latin typeface="Cabin"/>
                <a:ea typeface="Cabin"/>
                <a:cs typeface="Cabin"/>
                <a:sym typeface="Cabin"/>
              </a:rPr>
              <a:t>PUNTOS DEL DÍA</a:t>
            </a:r>
            <a:endParaRPr b="0" i="0" sz="2600" u="none" cap="none" strike="noStrike">
              <a:solidFill>
                <a:srgbClr val="7F7F7F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2743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Noto Sans Symbols"/>
              <a:buNone/>
            </a:pPr>
            <a:r>
              <a:rPr b="0" i="0" lang="es-ES" sz="2600" u="none" cap="none" strike="noStrike">
                <a:solidFill>
                  <a:srgbClr val="341108"/>
                </a:solidFill>
                <a:latin typeface="Cabin"/>
                <a:ea typeface="Cabin"/>
                <a:cs typeface="Cabin"/>
                <a:sym typeface="Cabin"/>
              </a:rPr>
              <a:t>Valoración de los resultados del 1er trimestre</a:t>
            </a:r>
            <a:endParaRPr b="0" i="0" sz="2600" u="none" cap="none" strike="noStrike">
              <a:solidFill>
                <a:srgbClr val="341108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2743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Noto Sans Symbols"/>
              <a:buNone/>
            </a:pPr>
            <a:r>
              <a:rPr b="0" i="0" lang="es-ES" sz="2600" u="none" cap="none" strike="noStrike">
                <a:solidFill>
                  <a:srgbClr val="341108"/>
                </a:solidFill>
                <a:latin typeface="Cabin"/>
                <a:ea typeface="Cabin"/>
                <a:cs typeface="Cabin"/>
                <a:sym typeface="Cabin"/>
              </a:rPr>
              <a:t>Objetivos del 2º trimestre</a:t>
            </a:r>
            <a:endParaRPr b="0" i="0" sz="2600" u="none" cap="none" strike="noStrike">
              <a:solidFill>
                <a:srgbClr val="341108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2743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Noto Sans Symbols"/>
              <a:buNone/>
            </a:pPr>
            <a:r>
              <a:rPr b="0" i="0" lang="es-ES" sz="2600" u="none" cap="none" strike="noStrike">
                <a:solidFill>
                  <a:srgbClr val="341108"/>
                </a:solidFill>
                <a:latin typeface="Cabin"/>
                <a:ea typeface="Cabin"/>
                <a:cs typeface="Cabin"/>
                <a:sym typeface="Cabin"/>
              </a:rPr>
              <a:t>Actividades complementarias</a:t>
            </a:r>
            <a:endParaRPr/>
          </a:p>
          <a:p>
            <a:pPr indent="0" lvl="0" marL="2743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Noto Sans Symbols"/>
              <a:buNone/>
            </a:pPr>
            <a:r>
              <a:rPr b="0" i="0" lang="es-ES" sz="2600" u="none" cap="none" strike="noStrike">
                <a:solidFill>
                  <a:srgbClr val="341108"/>
                </a:solidFill>
                <a:latin typeface="Cabin"/>
                <a:ea typeface="Cabin"/>
                <a:cs typeface="Cabin"/>
                <a:sym typeface="Cabin"/>
              </a:rPr>
              <a:t>Ruegos y preguntas</a:t>
            </a:r>
            <a:endParaRPr/>
          </a:p>
          <a:p>
            <a:pPr indent="0" lvl="0" marL="2743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Noto Sans Symbols"/>
              <a:buNone/>
            </a:pPr>
            <a:r>
              <a:t/>
            </a:r>
            <a:endParaRPr b="0" i="0" sz="2600" u="none" cap="none" strike="noStrike">
              <a:solidFill>
                <a:srgbClr val="341108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type="title"/>
          </p:nvPr>
        </p:nvSpPr>
        <p:spPr>
          <a:xfrm>
            <a:off x="914394" y="13483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3870"/>
              <a:buFont typeface="Cabin"/>
              <a:buNone/>
            </a:pPr>
            <a:r>
              <a:rPr b="0" i="0" lang="es-ES" sz="3870" u="none" cap="none" strike="noStrik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rPr>
              <a:t>VALORACIÓN DE LOS RESULTADOS</a:t>
            </a:r>
            <a:endParaRPr b="0" i="0" sz="3870" u="none" cap="none" strike="noStrike">
              <a:solidFill>
                <a:srgbClr val="562214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07" name="Shape 107"/>
          <p:cNvSpPr txBox="1"/>
          <p:nvPr/>
        </p:nvSpPr>
        <p:spPr>
          <a:xfrm>
            <a:off x="1043608" y="1844824"/>
            <a:ext cx="7488832" cy="4893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Buenos resultados a nivel general.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Aspectos que se pueden mejorar: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es-ES" sz="24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 Lectura en voz alta: </a:t>
            </a:r>
            <a:r>
              <a:rPr lang="es-ES" sz="24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velocidad</a:t>
            </a:r>
            <a:r>
              <a:rPr b="1" lang="es-ES" sz="24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lang="es-ES" sz="24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lectora, cronometrarles, comprensión lectora de manera oral y escrita, comprensión de enunciados…</a:t>
            </a:r>
            <a:endParaRPr sz="24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s-ES" sz="24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 </a:t>
            </a:r>
            <a:r>
              <a:rPr b="1" lang="es-ES" sz="24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Escritura: </a:t>
            </a:r>
            <a:r>
              <a:rPr lang="es-ES" sz="24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dictados,  inventarse oraciones con 2 palabras dadas, inventarse cuentos,  escribir la lista de la compra… </a:t>
            </a:r>
            <a:endParaRPr sz="24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es-ES" sz="24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 Problemas: </a:t>
            </a:r>
            <a:r>
              <a:rPr lang="es-ES" sz="24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leer el problema, localizar los datos y la pregunta, pensar qué me piden hacer y qué operación debo realizar (dibujarlo o coger material si es necesario), realizar la operación y escribir el resultado. ¿Tiene sentido el resultado?</a:t>
            </a:r>
            <a:endParaRPr b="1" sz="24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>
            <p:ph type="title"/>
          </p:nvPr>
        </p:nvSpPr>
        <p:spPr>
          <a:xfrm>
            <a:off x="611560" y="82746"/>
            <a:ext cx="8229600" cy="83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Cabin"/>
              <a:buNone/>
            </a:pPr>
            <a:r>
              <a:rPr b="0" i="0" lang="es-ES" sz="4300" u="none" cap="none" strike="noStrik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rPr>
              <a:t>OBJETIVOS DEL 2º TRIMESTRE</a:t>
            </a:r>
            <a:endParaRPr b="0" i="0" sz="4300" u="none" cap="none" strike="noStrike">
              <a:solidFill>
                <a:srgbClr val="562214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graphicFrame>
        <p:nvGraphicFramePr>
          <p:cNvPr id="113" name="Shape 113"/>
          <p:cNvGraphicFramePr/>
          <p:nvPr/>
        </p:nvGraphicFramePr>
        <p:xfrm>
          <a:off x="1085276" y="104276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{6CC4C6FA-E90A-4AEC-95B6-1CB852BC732A}</a:tableStyleId>
              </a:tblPr>
              <a:tblGrid>
                <a:gridCol w="1872200"/>
                <a:gridCol w="5958475"/>
              </a:tblGrid>
              <a:tr h="32403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LENGUA CASTELLANA</a:t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000" marB="0" marR="64725" marL="6472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A5C24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Vocabulario: </a:t>
                      </a:r>
                      <a:r>
                        <a:rPr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Las fiestas, la calle, la acampada, el polideportivo, el mercado. Palabras sinónimas y antónimas, significado de expresiones, palabras derivadas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Expresión oral y comprensión lectora: </a:t>
                      </a:r>
                      <a:r>
                        <a:rPr b="0"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cuentos, textos informativos, poemas y descripciones (lugares,</a:t>
                      </a:r>
                      <a:r>
                        <a:rPr lang="es-E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escenas), hablar sobre experiencias y preferencias</a:t>
                      </a:r>
                      <a:r>
                        <a:rPr b="0"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 </a:t>
                      </a:r>
                      <a:endParaRPr b="0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abecedario fantástico.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Gramática: </a:t>
                      </a:r>
                      <a:r>
                        <a:rPr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sílabas, palabras y oraciones, el </a:t>
                      </a:r>
                      <a:r>
                        <a:rPr b="0"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sustantivo ( género y número), el </a:t>
                      </a:r>
                      <a:r>
                        <a:rPr lang="es-E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verbo.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Ortografía: </a:t>
                      </a:r>
                      <a:r>
                        <a:rPr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trabadas (p</a:t>
                      </a:r>
                      <a:r>
                        <a:rPr lang="es-E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r, pl, br, bl, cr, cl, gr, gl, fr, fl, tr, dr), repaso de c-q, r, c-z, g, y uso de </a:t>
                      </a:r>
                      <a:r>
                        <a:rPr b="0"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mayúscula y punto.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Expresión escrita: </a:t>
                      </a:r>
                      <a:r>
                        <a:rPr lang="es-E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enumeraciones, describir indumentaria, escribir listas de invitados, describir una escena y escribir recetas.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000" marB="0" marR="64725" marL="6472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DBE7B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" name="Shape 118"/>
          <p:cNvGraphicFramePr/>
          <p:nvPr/>
        </p:nvGraphicFramePr>
        <p:xfrm>
          <a:off x="1299601" y="154766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{6CC4C6FA-E90A-4AEC-95B6-1CB852BC732A}</a:tableStyleId>
              </a:tblPr>
              <a:tblGrid>
                <a:gridCol w="2088225"/>
                <a:gridCol w="5544625"/>
              </a:tblGrid>
              <a:tr h="32403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MATEMÁTICAS </a:t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000" marB="0" marR="64725" marL="6472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A5C24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Numeración: </a:t>
                      </a:r>
                      <a:r>
                        <a:rPr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Los números hasta el </a:t>
                      </a:r>
                      <a:r>
                        <a:rPr lang="es-E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r>
                        <a:rPr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 (lectura, escritura y descomposición), anterior-posterior, </a:t>
                      </a:r>
                      <a:r>
                        <a:rPr lang="es-E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decenas completas (hasta el 90)</a:t>
                      </a:r>
                      <a:r>
                        <a:rPr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Cálculo: </a:t>
                      </a:r>
                      <a:r>
                        <a:rPr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Series crecientes y decrecientes de 2, 3, 4, 5</a:t>
                      </a:r>
                      <a:r>
                        <a:rPr lang="es-E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y </a:t>
                      </a:r>
                      <a:r>
                        <a:rPr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10, sumas de tres dígitos, sumas y restas de decenas completas. Agilidad mental.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Problemas</a:t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Medida: </a:t>
                      </a:r>
                      <a:r>
                        <a:rPr lang="es-E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metro y el centímetro (uso de la regla y cinta métrica), el kilo.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Unidades de medida de tiempo: </a:t>
                      </a:r>
                      <a:r>
                        <a:rPr lang="es-E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los días de la semana y meses del año (relación entre ellos). Uso del calendario.</a:t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000" marB="0" marR="64725" marL="6472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DBE7B6"/>
                    </a:solidFill>
                  </a:tcPr>
                </a:tc>
              </a:tr>
            </a:tbl>
          </a:graphicData>
        </a:graphic>
      </p:graphicFrame>
      <p:sp>
        <p:nvSpPr>
          <p:cNvPr id="119" name="Shape 119"/>
          <p:cNvSpPr txBox="1"/>
          <p:nvPr>
            <p:ph type="title"/>
          </p:nvPr>
        </p:nvSpPr>
        <p:spPr>
          <a:xfrm>
            <a:off x="914411" y="14088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Cabin"/>
              <a:buNone/>
            </a:pPr>
            <a:r>
              <a:rPr b="0" i="0" lang="es-ES" sz="4300" u="none" cap="none" strike="noStrik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rPr>
              <a:t>OBJETIVOS DEL 2º TRIMESTRE</a:t>
            </a:r>
            <a:endParaRPr b="0" i="0" sz="4300" u="none" cap="none" strike="noStrike">
              <a:solidFill>
                <a:srgbClr val="562214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type="title"/>
          </p:nvPr>
        </p:nvSpPr>
        <p:spPr>
          <a:xfrm>
            <a:off x="809406" y="100184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000"/>
              <a:buFont typeface="Cabin"/>
              <a:buNone/>
            </a:pPr>
            <a:r>
              <a:rPr b="0" i="0" lang="es-ES" sz="4000" u="none" cap="none" strike="noStrik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rPr>
              <a:t>OTRAS ÁREAS</a:t>
            </a:r>
            <a:endParaRPr b="0" i="0" sz="4000" u="none" cap="none" strike="noStrike">
              <a:solidFill>
                <a:srgbClr val="562214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graphicFrame>
        <p:nvGraphicFramePr>
          <p:cNvPr id="125" name="Shape 125"/>
          <p:cNvGraphicFramePr/>
          <p:nvPr/>
        </p:nvGraphicFramePr>
        <p:xfrm>
          <a:off x="1251790" y="248377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{6CC4C6FA-E90A-4AEC-95B6-1CB852BC732A}</a:tableStyleId>
              </a:tblPr>
              <a:tblGrid>
                <a:gridCol w="1800200"/>
                <a:gridCol w="5544625"/>
              </a:tblGrid>
              <a:tr h="6740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C.NATURALES</a:t>
                      </a:r>
                      <a:r>
                        <a:rPr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/>
                    </a:p>
                  </a:txBody>
                  <a:tcPr marT="6975" marB="0" marR="50800" marL="50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A5C24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Animales: características principales. Clasificación.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Las plantas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975" marB="0" marR="50800" marL="50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DBE7B6"/>
                    </a:solidFill>
                  </a:tcPr>
                </a:tc>
              </a:tr>
              <a:tr h="6612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C.SOCIALES</a:t>
                      </a:r>
                      <a:r>
                        <a:rPr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/>
                    </a:p>
                  </a:txBody>
                  <a:tcPr marT="6975" marB="0" marR="50800" marL="50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A5C24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barrio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Los paisajes: elementos naturales y artificiales.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 suelo, el aire y el agua.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975" marB="0" marR="50800" marL="50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DBE7B6"/>
                    </a:solidFill>
                  </a:tcPr>
                </a:tc>
              </a:tr>
              <a:tr h="17610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INGLÉS</a:t>
                      </a:r>
                      <a:r>
                        <a:rPr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/>
                    </a:p>
                  </a:txBody>
                  <a:tcPr marT="6975" marB="0" marR="50800" marL="50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A5C24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 familia y la comida</a:t>
                      </a:r>
                      <a:r>
                        <a:rPr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 Lo</a:t>
                      </a:r>
                      <a:r>
                        <a:rPr lang="es-E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 números hasta el 19.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Easter</a:t>
                      </a:r>
                      <a:endParaRPr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eTwinning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975" marB="0" marR="50800" marL="508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  <a:solidFill>
                      <a:srgbClr val="DBE7B6"/>
                    </a:solidFill>
                  </a:tcPr>
                </a:tc>
              </a:tr>
            </a:tbl>
          </a:graphicData>
        </a:graphic>
      </p:graphicFrame>
      <p:sp>
        <p:nvSpPr>
          <p:cNvPr id="126" name="Shape 126"/>
          <p:cNvSpPr txBox="1"/>
          <p:nvPr/>
        </p:nvSpPr>
        <p:spPr>
          <a:xfrm>
            <a:off x="809423" y="165146"/>
            <a:ext cx="8229600" cy="836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625"/>
              <a:buFont typeface="Cabin"/>
              <a:buNone/>
            </a:pPr>
            <a:r>
              <a:rPr b="0" i="0" lang="es-ES" sz="4625" u="none" cap="none" strike="noStrik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rPr>
              <a:t>OBJETIVOS DEL 2º TRIMESTRE</a:t>
            </a:r>
            <a:endParaRPr b="0" i="0" sz="4625" u="none" cap="none" strike="noStrike">
              <a:solidFill>
                <a:schemeClr val="dk2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>
            <p:ph type="title"/>
          </p:nvPr>
        </p:nvSpPr>
        <p:spPr>
          <a:xfrm>
            <a:off x="467544" y="40466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4300"/>
              <a:buFont typeface="Cabin"/>
              <a:buNone/>
            </a:pPr>
            <a:r>
              <a:rPr b="0" i="0" lang="es-ES" sz="4300" u="none" cap="none" strike="noStrik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rPr>
              <a:t>TRABAJO COOPERATIVO</a:t>
            </a:r>
            <a:endParaRPr b="0" i="0" sz="4300" u="none" cap="none" strike="noStrike">
              <a:solidFill>
                <a:srgbClr val="562214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3464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●"/>
            </a:pPr>
            <a:r>
              <a:rPr b="0" i="0" lang="es-ES" sz="3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Grupos de 3 o 4 alumnos</a:t>
            </a:r>
            <a:endParaRPr/>
          </a:p>
          <a:p>
            <a:pPr indent="-283464" lvl="0" marL="36576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●"/>
            </a:pPr>
            <a:r>
              <a:rPr b="0" i="0" lang="es-ES" sz="3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Roles: la batuta, la voz, los ojos y la conciencia.</a:t>
            </a:r>
            <a:endParaRPr/>
          </a:p>
          <a:p>
            <a:pPr indent="-283464" lvl="0" marL="36576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●"/>
            </a:pPr>
            <a:r>
              <a:rPr b="0" i="0" lang="es-ES" sz="3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Dinámicas de trabajo</a:t>
            </a:r>
            <a:endParaRPr/>
          </a:p>
          <a:p>
            <a:pPr indent="-283464" lvl="0" marL="36576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Noto Sans Symbols"/>
              <a:buChar char="●"/>
            </a:pPr>
            <a:r>
              <a:rPr b="0" i="0" lang="es-ES" sz="32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En varias asignaturas</a:t>
            </a:r>
            <a:endParaRPr b="0" i="0" sz="3200" u="none" cap="none" strike="noStrike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descr="Resultado de imagen de trabajo cooperativo" id="133" name="Shape 1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0112" y="3501008"/>
            <a:ext cx="2095500" cy="2181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62214"/>
              </a:buClr>
              <a:buSzPts val="3870"/>
              <a:buFont typeface="Cabin"/>
              <a:buNone/>
            </a:pPr>
            <a:r>
              <a:rPr b="0" i="0" lang="es-ES" sz="3870" u="none" cap="none" strike="noStrike">
                <a:solidFill>
                  <a:srgbClr val="562214"/>
                </a:solidFill>
                <a:latin typeface="Cabin"/>
                <a:ea typeface="Cabin"/>
                <a:cs typeface="Cabin"/>
                <a:sym typeface="Cabin"/>
              </a:rPr>
              <a:t>ACTIVIDADES COMPLEMENTARIAS</a:t>
            </a:r>
            <a:endParaRPr b="0" i="0" sz="3870" u="none" cap="none" strike="noStrike">
              <a:solidFill>
                <a:srgbClr val="562214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x="1137500" y="1935475"/>
            <a:ext cx="7755000" cy="43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3464" lvl="0" marL="36576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68"/>
              <a:buFont typeface="Noto Sans Symbols"/>
              <a:buChar char="●"/>
            </a:pPr>
            <a:r>
              <a:rPr b="0" i="0" lang="es-ES" sz="296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30 enero: Día de la Paz</a:t>
            </a:r>
            <a:endParaRPr/>
          </a:p>
          <a:p>
            <a:pPr indent="-283464" lvl="0" marL="36576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68"/>
              <a:buFont typeface="Noto Sans Symbols"/>
              <a:buChar char="●"/>
            </a:pPr>
            <a:r>
              <a:rPr lang="es-ES" sz="2960"/>
              <a:t>9</a:t>
            </a:r>
            <a:r>
              <a:rPr b="0" i="0" lang="es-ES" sz="296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 febrero: Carnaval (</a:t>
            </a:r>
            <a:r>
              <a:rPr lang="es-ES" sz="2960"/>
              <a:t>seres mitológicos</a:t>
            </a:r>
            <a:r>
              <a:rPr b="0" i="0" lang="es-ES" sz="296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)</a:t>
            </a:r>
            <a:endParaRPr b="0" i="0" sz="2960" u="none" cap="none" strike="noStrike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321056" lvl="0" marL="36576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960"/>
              <a:buFont typeface="Noto Sans Symbols"/>
              <a:buChar char="●"/>
            </a:pPr>
            <a:r>
              <a:rPr lang="es-ES" sz="2960"/>
              <a:t>Easter eggs</a:t>
            </a:r>
            <a:endParaRPr sz="2960"/>
          </a:p>
          <a:p>
            <a:pPr indent="-283464" lvl="0" marL="36576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68"/>
              <a:buFont typeface="Noto Sans Symbols"/>
              <a:buChar char="●"/>
            </a:pPr>
            <a:r>
              <a:rPr lang="es-ES" sz="2960"/>
              <a:t>Museo (por determinar)</a:t>
            </a:r>
            <a:endParaRPr/>
          </a:p>
          <a:p>
            <a:pPr indent="-283464" lvl="0" marL="36576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68"/>
              <a:buFont typeface="Noto Sans Symbols"/>
              <a:buChar char="●"/>
            </a:pPr>
            <a:r>
              <a:rPr lang="es-ES" sz="2960"/>
              <a:t>Senda en Lozoya (por determinar)</a:t>
            </a:r>
            <a:endParaRPr/>
          </a:p>
          <a:p>
            <a:pPr indent="-133096" lvl="0" marL="36576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68"/>
              <a:buFont typeface="Noto Sans Symbols"/>
              <a:buNone/>
            </a:pPr>
            <a:r>
              <a:t/>
            </a:r>
            <a:endParaRPr b="0" i="0" sz="2960" u="none" cap="none" strike="noStrike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type="title"/>
          </p:nvPr>
        </p:nvSpPr>
        <p:spPr>
          <a:xfrm>
            <a:off x="1435608" y="274638"/>
            <a:ext cx="7498200" cy="114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RUEGOS Y PREGUNTAS</a:t>
            </a:r>
            <a:endParaRPr/>
          </a:p>
        </p:txBody>
      </p:sp>
      <p:sp>
        <p:nvSpPr>
          <p:cNvPr id="145" name="Shape 145"/>
          <p:cNvSpPr txBox="1"/>
          <p:nvPr>
            <p:ph idx="1" type="body"/>
          </p:nvPr>
        </p:nvSpPr>
        <p:spPr>
          <a:xfrm>
            <a:off x="1435608" y="1447800"/>
            <a:ext cx="7498200" cy="48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3600"/>
              <a:t>¡MUCHAS GRACIAS POR VUESTRA ATENCIÓN!</a:t>
            </a:r>
            <a:endParaRPr sz="3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olsticio">
  <a:themeElements>
    <a:clrScheme name="Solsticio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